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2"/>
  </p:notesMasterIdLst>
  <p:sldIdLst>
    <p:sldId id="257" r:id="rId6"/>
    <p:sldId id="258" r:id="rId7"/>
    <p:sldId id="288" r:id="rId8"/>
    <p:sldId id="290" r:id="rId9"/>
    <p:sldId id="279" r:id="rId10"/>
    <p:sldId id="280" r:id="rId11"/>
    <p:sldId id="281" r:id="rId12"/>
    <p:sldId id="283" r:id="rId13"/>
    <p:sldId id="292" r:id="rId14"/>
    <p:sldId id="291" r:id="rId15"/>
    <p:sldId id="285" r:id="rId16"/>
    <p:sldId id="293" r:id="rId17"/>
    <p:sldId id="295" r:id="rId18"/>
    <p:sldId id="286" r:id="rId19"/>
    <p:sldId id="296" r:id="rId20"/>
    <p:sldId id="294" r:id="rId21"/>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58AF9-85D9-57B4-5597-2BF3C23F059A}" v="214" dt="2021-09-16T08:13:21.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ja Kaunisharju" userId="S::erja.kaunisharju@forssa.fi::2ee03323-9eae-4647-b5ba-6345855b2ad0" providerId="AD" clId="Web-{44558AF9-85D9-57B4-5597-2BF3C23F059A}"/>
    <pc:docChg chg="addSld modSld">
      <pc:chgData name="Erja Kaunisharju" userId="S::erja.kaunisharju@forssa.fi::2ee03323-9eae-4647-b5ba-6345855b2ad0" providerId="AD" clId="Web-{44558AF9-85D9-57B4-5597-2BF3C23F059A}" dt="2021-09-16T08:13:21.685" v="104"/>
      <pc:docMkLst>
        <pc:docMk/>
      </pc:docMkLst>
      <pc:sldChg chg="modSp">
        <pc:chgData name="Erja Kaunisharju" userId="S::erja.kaunisharju@forssa.fi::2ee03323-9eae-4647-b5ba-6345855b2ad0" providerId="AD" clId="Web-{44558AF9-85D9-57B4-5597-2BF3C23F059A}" dt="2021-09-16T08:07:24.803" v="31" actId="20577"/>
        <pc:sldMkLst>
          <pc:docMk/>
          <pc:sldMk cId="2495312913" sldId="257"/>
        </pc:sldMkLst>
        <pc:spChg chg="mod">
          <ac:chgData name="Erja Kaunisharju" userId="S::erja.kaunisharju@forssa.fi::2ee03323-9eae-4647-b5ba-6345855b2ad0" providerId="AD" clId="Web-{44558AF9-85D9-57B4-5597-2BF3C23F059A}" dt="2021-09-16T08:06:37.864" v="26" actId="20577"/>
          <ac:spMkLst>
            <pc:docMk/>
            <pc:sldMk cId="2495312913" sldId="257"/>
            <ac:spMk id="3" creationId="{00000000-0000-0000-0000-000000000000}"/>
          </ac:spMkLst>
        </pc:spChg>
        <pc:spChg chg="mod">
          <ac:chgData name="Erja Kaunisharju" userId="S::erja.kaunisharju@forssa.fi::2ee03323-9eae-4647-b5ba-6345855b2ad0" providerId="AD" clId="Web-{44558AF9-85D9-57B4-5597-2BF3C23F059A}" dt="2021-09-16T08:07:24.803" v="31" actId="20577"/>
          <ac:spMkLst>
            <pc:docMk/>
            <pc:sldMk cId="2495312913" sldId="257"/>
            <ac:spMk id="4" creationId="{00000000-0000-0000-0000-000000000000}"/>
          </ac:spMkLst>
        </pc:spChg>
      </pc:sldChg>
      <pc:sldChg chg="modSp">
        <pc:chgData name="Erja Kaunisharju" userId="S::erja.kaunisharju@forssa.fi::2ee03323-9eae-4647-b5ba-6345855b2ad0" providerId="AD" clId="Web-{44558AF9-85D9-57B4-5597-2BF3C23F059A}" dt="2021-09-16T08:12:33.684" v="103" actId="20577"/>
        <pc:sldMkLst>
          <pc:docMk/>
          <pc:sldMk cId="2524315479" sldId="258"/>
        </pc:sldMkLst>
        <pc:spChg chg="mod">
          <ac:chgData name="Erja Kaunisharju" userId="S::erja.kaunisharju@forssa.fi::2ee03323-9eae-4647-b5ba-6345855b2ad0" providerId="AD" clId="Web-{44558AF9-85D9-57B4-5597-2BF3C23F059A}" dt="2021-09-16T08:12:33.684" v="103" actId="20577"/>
          <ac:spMkLst>
            <pc:docMk/>
            <pc:sldMk cId="2524315479" sldId="258"/>
            <ac:spMk id="6" creationId="{00000000-0000-0000-0000-000000000000}"/>
          </ac:spMkLst>
        </pc:spChg>
      </pc:sldChg>
      <pc:sldChg chg="new">
        <pc:chgData name="Erja Kaunisharju" userId="S::erja.kaunisharju@forssa.fi::2ee03323-9eae-4647-b5ba-6345855b2ad0" providerId="AD" clId="Web-{44558AF9-85D9-57B4-5597-2BF3C23F059A}" dt="2021-09-16T08:13:21.685" v="104"/>
        <pc:sldMkLst>
          <pc:docMk/>
          <pc:sldMk cId="3148837204"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5FA769B5-F5ED-4F2E-957D-7972AE0749AE}" type="datetimeFigureOut">
              <a:rPr lang="fi-FI" smtClean="0"/>
              <a:t>21.9.2021</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19B2ABB-B206-444E-8436-822FBE9288CF}" type="slidenum">
              <a:rPr lang="fi-FI" smtClean="0"/>
              <a:t>‹#›</a:t>
            </a:fld>
            <a:endParaRPr lang="fi-FI"/>
          </a:p>
        </p:txBody>
      </p:sp>
    </p:spTree>
    <p:extLst>
      <p:ext uri="{BB962C8B-B14F-4D97-AF65-F5344CB8AC3E}">
        <p14:creationId xmlns:p14="http://schemas.microsoft.com/office/powerpoint/2010/main" val="27129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E95E9-CA70-442E-BD36-4694FED75278}"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229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715E2263-12D8-4A42-BC5E-2E0671B4821D}"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9484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3FF7E9E-5A4B-4B47-A41E-9CA46CA9B8CD}"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3544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C5BD8D3-1AF2-425B-90CC-B9DA4AF4E342}"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66983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A7069A92-C185-4E4B-BFCA-7915B8C70D81}" type="datetime1">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110555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F9CD040-7155-471B-9CD2-42127E8F1737}" type="datetime1">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363806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2773262A-2E76-4634-BCD5-89BA419D084A}" type="datetime1">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4142439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E3BD1CC0-0733-4178-AE44-1A1830AE9AE1}" type="datetime1">
              <a:rPr lang="fi-FI" smtClean="0"/>
              <a:t>21.9.2021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560789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71D98B04-0D90-4921-A55D-52F5B733CB01}" type="datetime1">
              <a:rPr lang="fi-FI" smtClean="0"/>
              <a:t>21.9.2021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293914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5113BD2-8831-4FFA-A5A5-ECA090B1C43F}" type="datetime1">
              <a:rPr lang="fi-FI" smtClean="0"/>
              <a:t>21.9.2021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355412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B37742C-FB0B-4460-823D-9B46CC3486EE}" type="datetime1">
              <a:rPr lang="fi-FI" smtClean="0"/>
              <a:t>21.9.2021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4135972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F1064A00-680A-465E-8301-A98175046770}" type="datetime1">
              <a:rPr lang="fi-FI" smtClean="0"/>
              <a:t>21.9.2021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428652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A3054FB-54E8-4E25-91E1-4DFCC1AA7CF2}"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21615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EBADA935-A084-4481-A538-093DB72622BD}" type="datetime1">
              <a:rPr lang="fi-FI" smtClean="0"/>
              <a:t>21.9.2021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4294248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A8AA0C1-3018-48A6-9C0A-EB6A6B2253E5}" type="datetime1">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2211203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6521CB9D-7AB0-4B93-B963-1C060AD2A8AA}" type="datetime1">
              <a:rPr lang="fi-FI" smtClean="0"/>
              <a:t>21.9.2021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19C67279-970C-4AEB-8BA8-ED76C9004FDA}" type="slidenum">
              <a:rPr lang="fi-FI" smtClean="0"/>
              <a:t>‹#›</a:t>
            </a:fld>
            <a:endParaRPr lang="fi-FI"/>
          </a:p>
        </p:txBody>
      </p:sp>
    </p:spTree>
    <p:extLst>
      <p:ext uri="{BB962C8B-B14F-4D97-AF65-F5344CB8AC3E}">
        <p14:creationId xmlns:p14="http://schemas.microsoft.com/office/powerpoint/2010/main" val="296353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C1614EBC-DAC0-4E3C-9DBA-46EAD65245C6}"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11"/>
          </p:nvPr>
        </p:nvSpPr>
        <p:spPr/>
        <p:txBody>
          <a:bodyPr/>
          <a:lstStyle/>
          <a:p>
            <a:endParaRPr lang="fi-FI">
              <a:solidFill>
                <a:prstClr val="black">
                  <a:tint val="75000"/>
                </a:prstClr>
              </a:solidFill>
            </a:endParaRPr>
          </a:p>
        </p:txBody>
      </p:sp>
      <p:sp>
        <p:nvSpPr>
          <p:cNvPr id="6" name="Dian numeron paikkamerkki 5"/>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7369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7A20C47-0C3E-490D-A560-4EA8410A9F70}" type="datetime1">
              <a:rPr lang="fi-FI" smtClean="0">
                <a:solidFill>
                  <a:prstClr val="black">
                    <a:tint val="75000"/>
                  </a:prstClr>
                </a:solidFill>
              </a:rPr>
              <a:pPr/>
              <a:t>21.9.2021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49279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4751A71-7AAA-4CDC-86C0-091C619463DC}" type="datetime1">
              <a:rPr lang="fi-FI" smtClean="0">
                <a:solidFill>
                  <a:prstClr val="black">
                    <a:tint val="75000"/>
                  </a:prstClr>
                </a:solidFill>
              </a:rPr>
              <a:pPr/>
              <a:t>21.9.2021</a:t>
            </a:fld>
            <a:endParaRPr lang="fi-FI">
              <a:solidFill>
                <a:prstClr val="black">
                  <a:tint val="75000"/>
                </a:prstClr>
              </a:solidFill>
            </a:endParaRPr>
          </a:p>
        </p:txBody>
      </p:sp>
      <p:sp>
        <p:nvSpPr>
          <p:cNvPr id="8" name="Alatunnisteen paikkamerkki 7"/>
          <p:cNvSpPr>
            <a:spLocks noGrp="1"/>
          </p:cNvSpPr>
          <p:nvPr>
            <p:ph type="ftr" sz="quarter" idx="11"/>
          </p:nvPr>
        </p:nvSpPr>
        <p:spPr/>
        <p:txBody>
          <a:bodyPr/>
          <a:lstStyle/>
          <a:p>
            <a:endParaRPr lang="fi-FI">
              <a:solidFill>
                <a:prstClr val="black">
                  <a:tint val="75000"/>
                </a:prstClr>
              </a:solidFill>
            </a:endParaRPr>
          </a:p>
        </p:txBody>
      </p:sp>
      <p:sp>
        <p:nvSpPr>
          <p:cNvPr id="9" name="Dian numeron paikkamerkki 8"/>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0968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4D76E71F-EDAD-4956-836E-632739D85E08}" type="datetime1">
              <a:rPr lang="fi-FI" smtClean="0">
                <a:solidFill>
                  <a:prstClr val="black">
                    <a:tint val="75000"/>
                  </a:prstClr>
                </a:solidFill>
              </a:rPr>
              <a:pPr/>
              <a:t>21.9.2021</a:t>
            </a:fld>
            <a:endParaRPr lang="fi-FI">
              <a:solidFill>
                <a:prstClr val="black">
                  <a:tint val="75000"/>
                </a:prstClr>
              </a:solidFill>
            </a:endParaRPr>
          </a:p>
        </p:txBody>
      </p:sp>
      <p:sp>
        <p:nvSpPr>
          <p:cNvPr id="4" name="Alatunnisteen paikkamerkki 3"/>
          <p:cNvSpPr>
            <a:spLocks noGrp="1"/>
          </p:cNvSpPr>
          <p:nvPr>
            <p:ph type="ftr" sz="quarter" idx="11"/>
          </p:nvPr>
        </p:nvSpPr>
        <p:spPr/>
        <p:txBody>
          <a:bodyPr/>
          <a:lstStyle/>
          <a:p>
            <a:endParaRPr lang="fi-FI">
              <a:solidFill>
                <a:prstClr val="black">
                  <a:tint val="75000"/>
                </a:prstClr>
              </a:solidFill>
            </a:endParaRPr>
          </a:p>
        </p:txBody>
      </p:sp>
      <p:sp>
        <p:nvSpPr>
          <p:cNvPr id="5" name="Dian numeron paikkamerkki 4"/>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25250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A52497A-ECC3-43E3-912C-C4C532704691}" type="datetime1">
              <a:rPr lang="fi-FI" smtClean="0">
                <a:solidFill>
                  <a:prstClr val="black">
                    <a:tint val="75000"/>
                  </a:prstClr>
                </a:solidFill>
              </a:rPr>
              <a:pPr/>
              <a:t>21.9.2021</a:t>
            </a:fld>
            <a:endParaRPr lang="fi-FI">
              <a:solidFill>
                <a:prstClr val="black">
                  <a:tint val="75000"/>
                </a:prstClr>
              </a:solidFill>
            </a:endParaRPr>
          </a:p>
        </p:txBody>
      </p:sp>
      <p:sp>
        <p:nvSpPr>
          <p:cNvPr id="3" name="Alatunnisteen paikkamerkki 2"/>
          <p:cNvSpPr>
            <a:spLocks noGrp="1"/>
          </p:cNvSpPr>
          <p:nvPr>
            <p:ph type="ftr" sz="quarter" idx="11"/>
          </p:nvPr>
        </p:nvSpPr>
        <p:spPr/>
        <p:txBody>
          <a:bodyPr/>
          <a:lstStyle/>
          <a:p>
            <a:endParaRPr lang="fi-FI">
              <a:solidFill>
                <a:prstClr val="black">
                  <a:tint val="75000"/>
                </a:prstClr>
              </a:solidFill>
            </a:endParaRPr>
          </a:p>
        </p:txBody>
      </p:sp>
      <p:sp>
        <p:nvSpPr>
          <p:cNvPr id="4" name="Dian numeron paikkamerkki 3"/>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055076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7D3E3BBC-1983-4F16-AA47-E33167D9A7D3}" type="datetime1">
              <a:rPr lang="fi-FI" smtClean="0">
                <a:solidFill>
                  <a:prstClr val="black">
                    <a:tint val="75000"/>
                  </a:prstClr>
                </a:solidFill>
              </a:rPr>
              <a:pPr/>
              <a:t>21.9.2021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8002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42BF979A-3A86-462A-B7E5-853BE0AA1EDF}" type="datetime1">
              <a:rPr lang="fi-FI" smtClean="0">
                <a:solidFill>
                  <a:prstClr val="black">
                    <a:tint val="75000"/>
                  </a:prstClr>
                </a:solidFill>
              </a:rPr>
              <a:pPr/>
              <a:t>21.9.2021</a:t>
            </a:fld>
            <a:endParaRPr lang="fi-FI">
              <a:solidFill>
                <a:prstClr val="black">
                  <a:tint val="75000"/>
                </a:prstClr>
              </a:solidFill>
            </a:endParaRPr>
          </a:p>
        </p:txBody>
      </p:sp>
      <p:sp>
        <p:nvSpPr>
          <p:cNvPr id="6" name="Alatunnisteen paikkamerkki 5"/>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p:cNvSpPr>
            <a:spLocks noGrp="1"/>
          </p:cNvSpPr>
          <p:nvPr>
            <p:ph type="sldNum" sz="quarter" idx="12"/>
          </p:nvPr>
        </p:nvSpPr>
        <p:spPr/>
        <p:txBody>
          <a:body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11511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74F1E-C1B4-469C-8A1B-743F8680E2CE}" type="datetime1">
              <a:rPr lang="fi-FI" smtClean="0">
                <a:solidFill>
                  <a:prstClr val="black">
                    <a:tint val="75000"/>
                  </a:prstClr>
                </a:solidFill>
              </a:rPr>
              <a:pPr/>
              <a:t>21.9.2021</a:t>
            </a:fld>
            <a:endParaRPr lang="fi-FI">
              <a:solidFill>
                <a:prstClr val="black">
                  <a:tint val="75000"/>
                </a:prstClr>
              </a:solidFill>
            </a:endParaRPr>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AEF5D-7FAC-4949-84D2-DA5A9BB3D225}"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096480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F04A3-7F3D-4BCF-8CBF-5B8DFF2B60EE}" type="datetime1">
              <a:rPr lang="fi-FI" smtClean="0"/>
              <a:t>21.9.2021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67279-970C-4AEB-8BA8-ED76C9004FDA}" type="slidenum">
              <a:rPr lang="fi-FI" smtClean="0"/>
              <a:t>‹#›</a:t>
            </a:fld>
            <a:endParaRPr lang="fi-FI"/>
          </a:p>
        </p:txBody>
      </p:sp>
    </p:spTree>
    <p:extLst>
      <p:ext uri="{BB962C8B-B14F-4D97-AF65-F5344CB8AC3E}">
        <p14:creationId xmlns:p14="http://schemas.microsoft.com/office/powerpoint/2010/main" val="770948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na.holopainen@forssa.fi"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2"/>
          <p:cNvSpPr txBox="1">
            <a:spLocks noChangeArrowheads="1"/>
          </p:cNvSpPr>
          <p:nvPr/>
        </p:nvSpPr>
        <p:spPr bwMode="auto">
          <a:xfrm>
            <a:off x="1439210" y="486452"/>
            <a:ext cx="4369162" cy="60825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altLang="fi-FI" sz="1400" dirty="0">
                <a:latin typeface="Berlin Sans FB"/>
                <a:ea typeface="Calibri" pitchFamily="34" charset="0"/>
                <a:cs typeface="Times New Roman"/>
              </a:rPr>
              <a:t>Sivistys-</a:t>
            </a:r>
            <a:r>
              <a:rPr kumimoji="0" lang="fi-FI" altLang="fi-FI" sz="1400" b="0" i="0" u="none" strike="noStrike" kern="1200" cap="none" spc="0" normalizeH="0" baseline="0" noProof="0" dirty="0">
                <a:ln>
                  <a:noFill/>
                </a:ln>
                <a:effectLst/>
                <a:uLnTx/>
                <a:uFillTx/>
                <a:latin typeface="Berlin Sans FB"/>
                <a:ea typeface="Calibri" pitchFamily="34" charset="0"/>
                <a:cs typeface="Times New Roman"/>
              </a:rPr>
              <a:t> ja tulevaisuuspalveluiden toimiala</a:t>
            </a:r>
            <a:endParaRPr kumimoji="0" lang="fi-FI" altLang="fi-FI" sz="1400" b="0" i="0" u="none" strike="noStrike" kern="1200" cap="none" spc="0" normalizeH="0" baseline="0" noProof="0" dirty="0">
              <a:ln>
                <a:noFill/>
              </a:ln>
              <a:effectLst/>
              <a:uLnTx/>
              <a:uFillTx/>
              <a:latin typeface="Berlin Sans FB"/>
              <a:cs typeface="Times New Roman"/>
            </a:endParaRPr>
          </a:p>
          <a:p>
            <a:pPr eaLnBrk="0" fontAlgn="base" hangingPunct="0">
              <a:spcBef>
                <a:spcPct val="0"/>
              </a:spcBef>
              <a:spcAft>
                <a:spcPct val="0"/>
              </a:spcAft>
              <a:defRPr/>
            </a:pPr>
            <a:r>
              <a:rPr lang="fi-FI" altLang="fi-FI" sz="1400" dirty="0">
                <a:latin typeface="Berlin Sans FB"/>
                <a:ea typeface="Calibri" pitchFamily="34" charset="0"/>
                <a:cs typeface="Times New Roman"/>
              </a:rPr>
              <a:t>Varhaiskasvatuksen</a:t>
            </a:r>
            <a:r>
              <a:rPr kumimoji="0" lang="fi-FI" altLang="fi-FI" sz="1400" b="0" i="0" u="none" strike="noStrike" kern="1200" cap="none" spc="0" normalizeH="0" baseline="0" noProof="0" dirty="0">
                <a:ln>
                  <a:noFill/>
                </a:ln>
                <a:effectLst/>
                <a:uLnTx/>
                <a:uFillTx/>
                <a:latin typeface="Berlin Sans FB"/>
                <a:ea typeface="Calibri" pitchFamily="34" charset="0"/>
                <a:cs typeface="Times New Roman"/>
              </a:rPr>
              <a:t> palvelualue/</a:t>
            </a:r>
            <a:r>
              <a:rPr lang="fi-FI" altLang="fi-FI" sz="1400" dirty="0">
                <a:latin typeface="Berlin Sans FB"/>
                <a:ea typeface="Calibri" pitchFamily="34" charset="0"/>
                <a:cs typeface="Times New Roman"/>
              </a:rPr>
              <a:t> </a:t>
            </a:r>
            <a:r>
              <a:rPr kumimoji="0" lang="fi-FI" altLang="fi-FI" sz="1400" b="0" i="0" u="none" strike="noStrike" kern="1200" cap="none" spc="0" normalizeH="0" baseline="0" noProof="0" dirty="0">
                <a:ln>
                  <a:noFill/>
                </a:ln>
                <a:effectLst/>
                <a:uLnTx/>
                <a:uFillTx/>
                <a:latin typeface="Berlin Sans FB"/>
                <a:ea typeface="Calibri" pitchFamily="34" charset="0"/>
                <a:cs typeface="Times New Roman"/>
              </a:rPr>
              <a:t> </a:t>
            </a:r>
            <a:r>
              <a:rPr kumimoji="0" lang="fi-FI" altLang="fi-FI" sz="1400" b="0" i="0" u="none" strike="noStrike" kern="1200" cap="none" spc="0" normalizeH="0" baseline="0" noProof="0" dirty="0" smtClean="0">
                <a:ln>
                  <a:noFill/>
                </a:ln>
                <a:effectLst/>
                <a:uLnTx/>
                <a:uFillTx/>
                <a:latin typeface="Berlin Sans FB"/>
                <a:ea typeface="Calibri" pitchFamily="34" charset="0"/>
                <a:cs typeface="Times New Roman"/>
              </a:rPr>
              <a:t>Päiväkoti</a:t>
            </a:r>
            <a:r>
              <a:rPr lang="fi-FI" altLang="fi-FI" sz="1400" dirty="0" smtClean="0">
                <a:latin typeface="Berlin Sans FB"/>
                <a:ea typeface="Calibri" pitchFamily="34" charset="0"/>
                <a:cs typeface="Times New Roman"/>
              </a:rPr>
              <a:t> </a:t>
            </a:r>
            <a:r>
              <a:rPr lang="fi-FI" altLang="fi-FI" sz="1400" dirty="0">
                <a:latin typeface="Berlin Sans FB"/>
                <a:ea typeface="Calibri" pitchFamily="34" charset="0"/>
                <a:cs typeface="Times New Roman"/>
              </a:rPr>
              <a:t>Augustina</a:t>
            </a:r>
            <a:endParaRPr kumimoji="0" lang="fi-FI" altLang="fi-FI" sz="2400" b="0" i="0" u="none" strike="noStrike" kern="1200" cap="none" spc="0" normalizeH="0" baseline="0" noProof="0" dirty="0">
              <a:ln>
                <a:noFill/>
              </a:ln>
              <a:effectLst/>
              <a:uLnTx/>
              <a:uFillTx/>
              <a:latin typeface="Berlin Sans FB" panose="020E0602020502020306" pitchFamily="34" charset="0"/>
              <a:cs typeface="Arial" pitchFamily="34" charset="0"/>
            </a:endParaRPr>
          </a:p>
        </p:txBody>
      </p:sp>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a:spLocks noChangeArrowheads="1"/>
          </p:cNvSpPr>
          <p:nvPr/>
        </p:nvSpPr>
        <p:spPr bwMode="auto">
          <a:xfrm>
            <a:off x="2739333" y="1235905"/>
            <a:ext cx="773879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i-FI" altLang="fi-FI" sz="1200" b="1" i="0" u="none" strike="noStrike" kern="1200" cap="none" spc="0" normalizeH="0" baseline="0" noProof="0" dirty="0">
              <a:ln>
                <a:noFill/>
              </a:ln>
              <a:solidFill>
                <a:prstClr val="black"/>
              </a:solidFill>
              <a:effectLst/>
              <a:uLnTx/>
              <a:uFillTx/>
              <a:latin typeface="Arial" pitchFamily="34" charset="0"/>
              <a:ea typeface="Comic Sans MS" pitchFamily="66" charset="0"/>
              <a:cs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1200" b="1" i="0" u="none" strike="noStrike" kern="1200" cap="none" spc="0" normalizeH="0" baseline="0" noProof="0" dirty="0">
                <a:ln>
                  <a:noFill/>
                </a:ln>
                <a:solidFill>
                  <a:prstClr val="black"/>
                </a:solidFill>
                <a:effectLst/>
                <a:uLnTx/>
                <a:uFillTx/>
                <a:latin typeface="Arial" pitchFamily="34" charset="0"/>
                <a:ea typeface="Comic Sans MS" pitchFamily="66" charset="0"/>
                <a:cs typeface="Comic Sans MS" pitchFamily="66" charset="0"/>
              </a:rPr>
              <a:t>	</a:t>
            </a:r>
            <a:endParaRPr kumimoji="0" lang="fi-FI" altLang="fi-FI"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altLang="fi-FI" sz="2800" b="0" i="0" u="none" strike="noStrike" kern="1200" cap="none" spc="0" normalizeH="0" baseline="0" noProof="0" dirty="0">
                <a:ln>
                  <a:noFill/>
                </a:ln>
                <a:solidFill>
                  <a:prstClr val="black"/>
                </a:solidFill>
                <a:effectLst/>
                <a:uLnTx/>
                <a:uFillTx/>
                <a:latin typeface="Berlin Sans FB" panose="020E0602020502020306" pitchFamily="34" charset="0"/>
                <a:ea typeface="Comic Sans MS" pitchFamily="66" charset="0"/>
                <a:cs typeface="Comic Sans MS" pitchFamily="66" charset="0"/>
              </a:rPr>
              <a:t>VUOSISUUNNITELMA / Toimintavuosi 2021-2022</a:t>
            </a:r>
            <a:endParaRPr kumimoji="0" lang="fi-FI" altLang="fi-FI" sz="20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dirty="0">
              <a:ln>
                <a:noFill/>
              </a:ln>
              <a:solidFill>
                <a:prstClr val="black"/>
              </a:solidFill>
              <a:effectLst/>
              <a:uLnTx/>
              <a:uFillTx/>
              <a:latin typeface="Berlin Sans FB" panose="020E0602020502020306" pitchFamily="34" charset="0"/>
              <a:ea typeface="+mn-ea"/>
              <a:cs typeface="Arial" pitchFamily="34" charset="0"/>
            </a:endParaRPr>
          </a:p>
        </p:txBody>
      </p:sp>
      <p:sp>
        <p:nvSpPr>
          <p:cNvPr id="10" name="Suorakulmio 9"/>
          <p:cNvSpPr/>
          <p:nvPr/>
        </p:nvSpPr>
        <p:spPr>
          <a:xfrm>
            <a:off x="3623791" y="2405456"/>
            <a:ext cx="464968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sng" strike="noStrike" kern="1200" cap="none" spc="0" normalizeH="0" baseline="0" noProof="0" dirty="0">
              <a:ln>
                <a:noFill/>
              </a:ln>
              <a:solidFill>
                <a:prstClr val="black"/>
              </a:solidFill>
              <a:effectLst/>
              <a:uLnTx/>
              <a:uFillTx/>
              <a:latin typeface="Berlin Sans FB" panose="020E0602020502020306" pitchFamily="34" charset="0"/>
              <a:ea typeface="+mn-ea"/>
              <a:cs typeface="+mn-cs"/>
            </a:endParaRPr>
          </a:p>
        </p:txBody>
      </p:sp>
      <p:sp>
        <p:nvSpPr>
          <p:cNvPr id="12" name="Dian numeron paikkamerkki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13" y="291406"/>
            <a:ext cx="781159" cy="1171739"/>
          </a:xfrm>
          <a:prstGeom prst="rect">
            <a:avLst/>
          </a:prstGeom>
        </p:spPr>
      </p:pic>
      <p:sp>
        <p:nvSpPr>
          <p:cNvPr id="3" name="Suorakulmio 2"/>
          <p:cNvSpPr/>
          <p:nvPr/>
        </p:nvSpPr>
        <p:spPr>
          <a:xfrm>
            <a:off x="3048000" y="1859340"/>
            <a:ext cx="4898967" cy="3416320"/>
          </a:xfrm>
          <a:prstGeom prst="rect">
            <a:avLst/>
          </a:prstGeom>
        </p:spPr>
        <p:txBody>
          <a:bodyPr wrap="square" lIns="91440" tIns="45720" rIns="91440" bIns="45720" anchor="t">
            <a:spAutoFit/>
          </a:bodyPr>
          <a:lstStyle/>
          <a:p>
            <a:pPr lvl="0">
              <a:defRPr/>
            </a:pPr>
            <a:r>
              <a:rPr lang="fi-FI" dirty="0">
                <a:solidFill>
                  <a:prstClr val="black"/>
                </a:solidFill>
                <a:latin typeface="Berlin Sans FB" panose="020E0602020502020306" pitchFamily="34" charset="0"/>
              </a:rPr>
              <a:t> </a:t>
            </a:r>
          </a:p>
          <a:p>
            <a:pPr lvl="0">
              <a:defRPr/>
            </a:pPr>
            <a:endParaRPr lang="fi-FI" u="sng" dirty="0">
              <a:solidFill>
                <a:prstClr val="black"/>
              </a:solidFill>
              <a:latin typeface="Berlin Sans FB" panose="020E0602020502020306" pitchFamily="34" charset="0"/>
            </a:endParaRPr>
          </a:p>
          <a:p>
            <a:pPr lvl="0">
              <a:defRPr/>
            </a:pPr>
            <a:endParaRPr lang="fi-FI" u="sng" dirty="0">
              <a:solidFill>
                <a:prstClr val="black"/>
              </a:solidFill>
              <a:latin typeface="Berlin Sans FB" panose="020E0602020502020306" pitchFamily="34" charset="0"/>
            </a:endParaRPr>
          </a:p>
          <a:p>
            <a:pPr>
              <a:defRPr/>
            </a:pPr>
            <a:r>
              <a:rPr lang="fi-FI" dirty="0">
                <a:latin typeface="Berlin Sans FB"/>
              </a:rPr>
              <a:t>PÄIVÄKOTI  AUGUSTINA</a:t>
            </a:r>
            <a:endParaRPr lang="fi-FI" u="sng" dirty="0">
              <a:latin typeface="Berlin Sans FB" panose="020E0602020502020306" pitchFamily="34" charset="0"/>
            </a:endParaRPr>
          </a:p>
          <a:p>
            <a:pPr>
              <a:defRPr/>
            </a:pPr>
            <a:r>
              <a:rPr lang="fi-FI" dirty="0">
                <a:latin typeface="Berlin Sans FB"/>
              </a:rPr>
              <a:t>ja PERHEPÄIVÄHOITO</a:t>
            </a:r>
          </a:p>
          <a:p>
            <a:pPr lvl="0">
              <a:defRPr/>
            </a:pPr>
            <a:endParaRPr lang="fi-FI" u="sng" dirty="0">
              <a:solidFill>
                <a:prstClr val="black"/>
              </a:solidFill>
              <a:latin typeface="Berlin Sans FB" panose="020E0602020502020306" pitchFamily="34" charset="0"/>
            </a:endParaRPr>
          </a:p>
          <a:p>
            <a:pPr lvl="0">
              <a:defRPr/>
            </a:pPr>
            <a:r>
              <a:rPr lang="fi-FI" dirty="0">
                <a:solidFill>
                  <a:prstClr val="black"/>
                </a:solidFill>
                <a:latin typeface="Berlin Sans FB" panose="020E0602020502020306" pitchFamily="34" charset="0"/>
              </a:rPr>
              <a:t>Osoite:  Hämeentie 13, 30100 Forssa ja </a:t>
            </a:r>
          </a:p>
          <a:p>
            <a:pPr>
              <a:defRPr/>
            </a:pPr>
            <a:r>
              <a:rPr lang="fi-FI" dirty="0">
                <a:latin typeface="Berlin Sans FB"/>
              </a:rPr>
              <a:t>           </a:t>
            </a:r>
            <a:r>
              <a:rPr lang="fi-FI" dirty="0" smtClean="0">
                <a:latin typeface="Berlin Sans FB"/>
              </a:rPr>
              <a:t> </a:t>
            </a:r>
            <a:r>
              <a:rPr lang="fi-FI" dirty="0">
                <a:latin typeface="Berlin Sans FB"/>
              </a:rPr>
              <a:t> Hämeentie 17, 30100 Forssa</a:t>
            </a:r>
          </a:p>
          <a:p>
            <a:pPr lvl="0">
              <a:defRPr/>
            </a:pPr>
            <a:endParaRPr lang="fi-FI" dirty="0">
              <a:solidFill>
                <a:prstClr val="black"/>
              </a:solidFill>
              <a:latin typeface="Berlin Sans FB" panose="020E0602020502020306" pitchFamily="34" charset="0"/>
            </a:endParaRPr>
          </a:p>
          <a:p>
            <a:pPr lvl="0">
              <a:defRPr/>
            </a:pPr>
            <a:r>
              <a:rPr lang="fi-FI" dirty="0">
                <a:solidFill>
                  <a:prstClr val="black"/>
                </a:solidFill>
                <a:latin typeface="Berlin Sans FB" panose="020E0602020502020306" pitchFamily="34" charset="0"/>
              </a:rPr>
              <a:t>Päiväkodin johtaja: Erja Kaunisharju</a:t>
            </a:r>
          </a:p>
          <a:p>
            <a:pPr lvl="0">
              <a:defRPr/>
            </a:pPr>
            <a:r>
              <a:rPr lang="fi-FI" dirty="0">
                <a:solidFill>
                  <a:prstClr val="black"/>
                </a:solidFill>
                <a:latin typeface="Berlin Sans FB" panose="020E0602020502020306" pitchFamily="34" charset="0"/>
              </a:rPr>
              <a:t>Puhelin: 03-41415255, 050-5640011</a:t>
            </a:r>
          </a:p>
          <a:p>
            <a:pPr lvl="0">
              <a:defRPr/>
            </a:pPr>
            <a:r>
              <a:rPr lang="fi-FI" dirty="0">
                <a:solidFill>
                  <a:prstClr val="black"/>
                </a:solidFill>
                <a:latin typeface="Berlin Sans FB" panose="020E0602020502020306" pitchFamily="34" charset="0"/>
              </a:rPr>
              <a:t>Sähköposti: erja.kaunisharju</a:t>
            </a:r>
            <a:r>
              <a:rPr lang="fi-FI" u="sng" dirty="0">
                <a:solidFill>
                  <a:prstClr val="black"/>
                </a:solidFill>
                <a:latin typeface="Berlin Sans FB" panose="020E0602020502020306" pitchFamily="34" charset="0"/>
                <a:hlinkClick r:id="rId3"/>
              </a:rPr>
              <a:t>@forssa.fi</a:t>
            </a:r>
            <a:endParaRPr lang="fi-FI" dirty="0">
              <a:solidFill>
                <a:prstClr val="black"/>
              </a:solidFill>
              <a:latin typeface="Berlin Sans FB" panose="020E0602020502020306" pitchFamily="34" charset="0"/>
            </a:endParaRPr>
          </a:p>
        </p:txBody>
      </p:sp>
      <p:pic>
        <p:nvPicPr>
          <p:cNvPr id="13" name="Picture 2" descr="C:\Users\kaunisharju\AppData\Local\Microsoft\Windows\Temporary Internet Files\Content.Outlook\DLLBMXET\FullSizeRe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1466" y="3184162"/>
            <a:ext cx="2871987" cy="214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31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10</a:t>
            </a:fld>
            <a:endParaRPr lang="fi-FI">
              <a:solidFill>
                <a:prstClr val="black">
                  <a:tint val="75000"/>
                </a:prstClr>
              </a:solidFill>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5" name="Tekstiruutu 4"/>
          <p:cNvSpPr txBox="1"/>
          <p:nvPr/>
        </p:nvSpPr>
        <p:spPr>
          <a:xfrm>
            <a:off x="1936865" y="282633"/>
            <a:ext cx="7348451" cy="307777"/>
          </a:xfrm>
          <a:prstGeom prst="rect">
            <a:avLst/>
          </a:prstGeom>
          <a:noFill/>
        </p:spPr>
        <p:txBody>
          <a:bodyPr wrap="square" rtlCol="0">
            <a:spAutoFit/>
          </a:bodyPr>
          <a:lstStyle/>
          <a:p>
            <a:r>
              <a:rPr lang="fi-FI" sz="1400" dirty="0" smtClean="0">
                <a:latin typeface="Comic Sans MS" panose="030F0702030302020204" pitchFamily="66" charset="0"/>
              </a:rPr>
              <a:t>2.4. Yhteenvetoa Päiväkoti Augustinan toimintakaudesta 2020-2021</a:t>
            </a:r>
            <a:endParaRPr lang="fi-FI" sz="1400" dirty="0">
              <a:latin typeface="Comic Sans MS" panose="030F0702030302020204" pitchFamily="66" charset="0"/>
            </a:endParaRPr>
          </a:p>
        </p:txBody>
      </p:sp>
      <p:sp>
        <p:nvSpPr>
          <p:cNvPr id="6" name="Tekstiruutu 5"/>
          <p:cNvSpPr txBox="1"/>
          <p:nvPr/>
        </p:nvSpPr>
        <p:spPr>
          <a:xfrm>
            <a:off x="1438102" y="897775"/>
            <a:ext cx="9775768" cy="6001643"/>
          </a:xfrm>
          <a:prstGeom prst="rect">
            <a:avLst/>
          </a:prstGeom>
          <a:noFill/>
        </p:spPr>
        <p:txBody>
          <a:bodyPr wrap="square" rtlCol="0">
            <a:spAutoFit/>
          </a:bodyPr>
          <a:lstStyle/>
          <a:p>
            <a:r>
              <a:rPr lang="fi-FI" sz="1200" b="1" dirty="0" smtClean="0"/>
              <a:t>HUOLTAJAYHTEISTYÖ:</a:t>
            </a:r>
            <a:r>
              <a:rPr lang="fi-FI" sz="1200" dirty="0" smtClean="0"/>
              <a:t/>
            </a:r>
            <a:br>
              <a:rPr lang="fi-FI" sz="1200" dirty="0" smtClean="0"/>
            </a:br>
            <a:r>
              <a:rPr lang="fi-FI" sz="1200" dirty="0" smtClean="0"/>
              <a:t>Perheen kanssa tehtävä yhteistyö on vahvasti kulmakivenä Päiväkoti Augustinan toiminnassa. Huoltajayhteistyön monet aiemmat toimintatavat hankaloituivat pandemian ja siitä johtuvien rajoitteiden vuoksi. Päikky, Teams ja Peda.net toimivat entistä enemmän yhtenä viestinnän välineinä suoran kuulumisten vaihdon lisäksi.  Karanteeniaikana yhteydenpitoa perheisiin pidettiin yllä, ja pyrimme sen kautta tarjoamaan perheille tukea haastavaan tilanteeseen.</a:t>
            </a:r>
            <a:endParaRPr lang="fi-FI" sz="1200" dirty="0"/>
          </a:p>
          <a:p>
            <a:r>
              <a:rPr lang="fi-FI" sz="1200" dirty="0" smtClean="0"/>
              <a:t>Lapset puheeksi- menetelmän koulutuksen ovat käyneet jo suurin osa Augustinan henkilökunnasta, mukaan lukien perhepäivähoitajamme. Keskusteluja on käyty ja niitä tarjotaan perheille vieläkin laajemmin jatkossa.</a:t>
            </a:r>
          </a:p>
          <a:p>
            <a:r>
              <a:rPr lang="fi-FI" sz="1200" dirty="0" smtClean="0"/>
              <a:t>Vanhempien nähtäväksi avautui keväällä 2021 virtuaalinen kevätnäyttely.</a:t>
            </a:r>
            <a:br>
              <a:rPr lang="fi-FI" sz="1200" dirty="0" smtClean="0"/>
            </a:br>
            <a:r>
              <a:rPr lang="fi-FI" sz="1200" dirty="0" smtClean="0"/>
              <a:t>Vanhemmilta saatuja palautteita ( positiiviset sekä kehittämisehdotukset) on otettu vastaan, niihin on reagoitu ja vastattu henkilökohtaisella tasolla. Huoltajien osallisuus ja kuuleminen toteutuivat Lasten Forssa II- kyselyn kautta.</a:t>
            </a:r>
            <a:endParaRPr lang="fi-FI" sz="1200" dirty="0"/>
          </a:p>
          <a:p>
            <a:r>
              <a:rPr lang="fi-FI" sz="1200" dirty="0" smtClean="0"/>
              <a:t>Vanhempaintoimikunta on ollut hyvin aktiivinen järjestäen lapsille juhlahetkiä sekä elämyksiä päiväkodin arkeen. Toimikunta on tehnyt lahjoituksia, joiden hankinta on pääosin perustunut henkilökunnan havaintoihin, lasten kuulemiseen ja kuuden ällän pedagogiikan huomioimiseen.</a:t>
            </a:r>
          </a:p>
          <a:p>
            <a:endParaRPr lang="fi-FI" sz="1200" dirty="0"/>
          </a:p>
          <a:p>
            <a:r>
              <a:rPr lang="fi-FI" sz="1200" b="1" dirty="0" smtClean="0"/>
              <a:t>YHTEISTYÖ TURVALLISUUTEEN JA TERVEYTEEN LIITTYEN:</a:t>
            </a:r>
          </a:p>
          <a:p>
            <a:r>
              <a:rPr lang="fi-FI" sz="1200" dirty="0" smtClean="0"/>
              <a:t>Pandemiavuonna tehtiin kattavaa yhteistyötä FSHKY:n terveysviranomaisten kanssa. Heidän kauttaan saimme ohjeistukset mm. karanteenitilanteissa. Yhteistyössä FSHKY:n kanssa laadittiin myös varhaiskasvatukseen hygieniasuunnitelma. Päiväkodissa toteutettiin tehostettua siivousta Loimijoen kuntapalvelujen kanssa tehdyn suunnitelman mukaisesti. Forssan kaupunki ja varhaiskasvatuksen hallinto vastasivat tiedottamisesta pandemian suhteen. Kaupungin monet eri tahot ylläpitivät omilla toimillaan terveysturvallisuutta päiväkodissa.</a:t>
            </a:r>
          </a:p>
          <a:p>
            <a:endParaRPr lang="fi-FI" sz="1200" dirty="0"/>
          </a:p>
          <a:p>
            <a:r>
              <a:rPr lang="fi-FI" sz="1200" b="1" dirty="0" smtClean="0"/>
              <a:t>HENKILÖKUNTA:</a:t>
            </a:r>
          </a:p>
          <a:p>
            <a:r>
              <a:rPr lang="fi-FI" sz="1200" dirty="0" smtClean="0"/>
              <a:t>Pandemiavuodesta huolimatta henkilökunta on toiminut vahvan ammatillisesti ja palvelulupausten mukaisesti. Arjen suuretkin haasteet on aina pyritty selvittämään siten, ettei niillä olisi vaikutusta toimittaessa lasten kanssa. Työhyvinvointi ja sen ylläpitämisen sekä tukemisen merkitys on korostunut kuluneena toimintavuonna. Työnantaja tuki henkilökuntaa lahjoittamalla kiitokseksi koronavuoden haasteiden keskellä tehdystä työstä palkallisen vapaapäivän.</a:t>
            </a:r>
          </a:p>
          <a:p>
            <a:endParaRPr lang="fi-FI" sz="1200" dirty="0"/>
          </a:p>
          <a:p>
            <a:r>
              <a:rPr lang="fi-FI" sz="1200" b="1" dirty="0" smtClean="0"/>
              <a:t>VIESTINTÄ: </a:t>
            </a:r>
          </a:p>
          <a:p>
            <a:r>
              <a:rPr lang="fi-FI" sz="1200" dirty="0" smtClean="0"/>
              <a:t>Osallistuimme virtuaalisen kevätnäyttelyn toteuttamiseen. Sen kautta toimme esille lasten kiinnostuksen kohteita, heidän tapaansa toimia ja oppia.</a:t>
            </a:r>
          </a:p>
          <a:p>
            <a:r>
              <a:rPr lang="fi-FI" sz="1200" dirty="0" smtClean="0"/>
              <a:t>Digihankkeen myötä päiväkoti sai säännöllistä digitukea ja se lisäsi suunnitelmallisuutta esim. oman Peda.netin päivittämiseen. Uusia viestintämenetelmiä otettiin käyttöön, kaupungin varhaiskasvatuksen nettisivuja päivitettiin, Lasten Forssa-</a:t>
            </a:r>
            <a:r>
              <a:rPr lang="fi-FI" sz="1200" dirty="0" err="1" smtClean="0"/>
              <a:t>facebook</a:t>
            </a:r>
            <a:r>
              <a:rPr lang="fi-FI" sz="1200" dirty="0" smtClean="0"/>
              <a:t>-viestintää lisättiin, </a:t>
            </a:r>
            <a:r>
              <a:rPr lang="fi-FI" sz="1200" dirty="0" err="1" smtClean="0"/>
              <a:t>Päikkyä</a:t>
            </a:r>
            <a:r>
              <a:rPr lang="fi-FI" sz="1200" dirty="0" smtClean="0"/>
              <a:t> käytimme entiseen tapaan sekä peda.net-sivustoa päivitettiin</a:t>
            </a:r>
          </a:p>
          <a:p>
            <a:endParaRPr lang="fi-FI" sz="1200" dirty="0"/>
          </a:p>
          <a:p>
            <a:endParaRPr lang="fi-FI" sz="1200" dirty="0"/>
          </a:p>
        </p:txBody>
      </p:sp>
    </p:spTree>
    <p:extLst>
      <p:ext uri="{BB962C8B-B14F-4D97-AF65-F5344CB8AC3E}">
        <p14:creationId xmlns:p14="http://schemas.microsoft.com/office/powerpoint/2010/main" val="4048250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3" name="Tekstiruutu 2">
            <a:extLst>
              <a:ext uri="{FF2B5EF4-FFF2-40B4-BE49-F238E27FC236}">
                <a16:creationId xmlns:a16="http://schemas.microsoft.com/office/drawing/2014/main" id="{A143815B-4000-4C68-96E0-60EC9FBA27E7}"/>
              </a:ext>
            </a:extLst>
          </p:cNvPr>
          <p:cNvSpPr txBox="1"/>
          <p:nvPr/>
        </p:nvSpPr>
        <p:spPr>
          <a:xfrm>
            <a:off x="6782979" y="1235099"/>
            <a:ext cx="10287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Arviointi</a:t>
            </a: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7" name="Tekstiruutu 6">
            <a:extLst>
              <a:ext uri="{FF2B5EF4-FFF2-40B4-BE49-F238E27FC236}">
                <a16:creationId xmlns:a16="http://schemas.microsoft.com/office/drawing/2014/main" id="{94EA075D-83F4-453E-902A-679D1E19C3AE}"/>
              </a:ext>
            </a:extLst>
          </p:cNvPr>
          <p:cNvSpPr txBox="1"/>
          <p:nvPr/>
        </p:nvSpPr>
        <p:spPr>
          <a:xfrm>
            <a:off x="1643986" y="3327978"/>
            <a:ext cx="4640436" cy="1600438"/>
          </a:xfrm>
          <a:prstGeom prst="rect">
            <a:avLst/>
          </a:prstGeom>
          <a:noFill/>
        </p:spPr>
        <p:txBody>
          <a:bodyPr wrap="square" rtlCol="0">
            <a:spAutoFit/>
          </a:bodyPr>
          <a:lstStyle/>
          <a:p>
            <a:r>
              <a:rPr lang="fi-FI" sz="1400" dirty="0" smtClean="0">
                <a:latin typeface="Comic Sans MS" panose="030F0702030302020204" pitchFamily="66" charset="0"/>
              </a:rPr>
              <a:t>Yhdenvertaiset lapset varhaiskasvatuksessa</a:t>
            </a:r>
            <a:br>
              <a:rPr lang="fi-FI" sz="1400" dirty="0" smtClean="0">
                <a:latin typeface="Comic Sans MS" panose="030F0702030302020204" pitchFamily="66" charset="0"/>
              </a:rPr>
            </a:br>
            <a:endParaRPr lang="fi-FI" sz="1400" dirty="0" smtClean="0">
              <a:latin typeface="Comic Sans MS" panose="030F0702030302020204" pitchFamily="66" charset="0"/>
            </a:endParaRPr>
          </a:p>
          <a:p>
            <a:pPr marL="285750" indent="-285750">
              <a:buFont typeface="Arial" panose="020B0604020202020204" pitchFamily="34" charset="0"/>
              <a:buChar char="•"/>
            </a:pPr>
            <a:r>
              <a:rPr lang="fi-FI" sz="1400" dirty="0" smtClean="0"/>
              <a:t>Vahvistamme lasten tunne- ja vuorovaikutustaitoja vakiinnuttamalla erilaisia menetelmiä osaksi arkea</a:t>
            </a:r>
          </a:p>
          <a:p>
            <a:pPr marL="285750" indent="-285750">
              <a:buFont typeface="Arial" panose="020B0604020202020204" pitchFamily="34" charset="0"/>
              <a:buChar char="•"/>
            </a:pPr>
            <a:r>
              <a:rPr lang="fi-FI" sz="1400" dirty="0" smtClean="0"/>
              <a:t>Teemme tunnekasvatuksen näkyväksi arjessa ja oppimisympäristössä</a:t>
            </a:r>
            <a:endParaRPr lang="fi-FI" sz="1400" dirty="0"/>
          </a:p>
          <a:p>
            <a:pPr marL="285750" indent="-285750">
              <a:buFont typeface="Arial" panose="020B0604020202020204" pitchFamily="34" charset="0"/>
              <a:buChar char="•"/>
            </a:pPr>
            <a:endParaRPr lang="fi-FI" sz="1400" dirty="0">
              <a:latin typeface="Comic Sans MS" panose="030F0702030302020204" pitchFamily="66" charset="0"/>
            </a:endParaRPr>
          </a:p>
        </p:txBody>
      </p:sp>
      <p:sp>
        <p:nvSpPr>
          <p:cNvPr id="6" name="Tekstiruutu 5">
            <a:extLst>
              <a:ext uri="{FF2B5EF4-FFF2-40B4-BE49-F238E27FC236}">
                <a16:creationId xmlns:a16="http://schemas.microsoft.com/office/drawing/2014/main" id="{C71F4375-D24A-604F-81B8-1023A7D2D469}"/>
              </a:ext>
            </a:extLst>
          </p:cNvPr>
          <p:cNvSpPr txBox="1"/>
          <p:nvPr/>
        </p:nvSpPr>
        <p:spPr>
          <a:xfrm>
            <a:off x="1213658" y="711813"/>
            <a:ext cx="10640291" cy="369332"/>
          </a:xfrm>
          <a:prstGeom prst="rect">
            <a:avLst/>
          </a:prstGeom>
          <a:noFill/>
        </p:spPr>
        <p:txBody>
          <a:bodyPr wrap="square" lIns="91440" tIns="45720" rIns="91440" bIns="45720" rtlCol="0" anchor="t">
            <a:spAutoFit/>
          </a:bodyPr>
          <a:lstStyle>
            <a:defPPr>
              <a:defRPr lang="fi-FI"/>
            </a:defPPr>
            <a:lvl1pPr>
              <a:defRPr sz="1600" b="1">
                <a:latin typeface="Comic Sans MS"/>
              </a:defRPr>
            </a:lvl1pPr>
          </a:lstStyle>
          <a:p>
            <a:r>
              <a:rPr lang="fi-FI" dirty="0"/>
              <a:t> </a:t>
            </a:r>
            <a:r>
              <a:rPr lang="fi-FI" sz="1800" dirty="0" smtClean="0"/>
              <a:t>3. </a:t>
            </a:r>
            <a:r>
              <a:rPr lang="fi-FI" sz="1800" dirty="0"/>
              <a:t>Forssan varhaiskasvatuksen yhteiset teemat ja tavoitteet toimintavuodelle </a:t>
            </a:r>
            <a:r>
              <a:rPr lang="fi-FI" sz="1800" dirty="0" smtClean="0"/>
              <a:t>2021-2022</a:t>
            </a:r>
            <a:endParaRPr lang="fi-FI" sz="1800" dirty="0"/>
          </a:p>
        </p:txBody>
      </p:sp>
      <p:sp>
        <p:nvSpPr>
          <p:cNvPr id="8" name="Tekstiruutu 7">
            <a:extLst>
              <a:ext uri="{FF2B5EF4-FFF2-40B4-BE49-F238E27FC236}">
                <a16:creationId xmlns:a16="http://schemas.microsoft.com/office/drawing/2014/main" id="{DED9DAAD-56C3-8D4E-B56E-5A6D2D67A6AB}"/>
              </a:ext>
            </a:extLst>
          </p:cNvPr>
          <p:cNvSpPr txBox="1"/>
          <p:nvPr/>
        </p:nvSpPr>
        <p:spPr>
          <a:xfrm>
            <a:off x="1585797" y="1235100"/>
            <a:ext cx="4640436" cy="224677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Tavoite:</a:t>
            </a:r>
            <a:b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a:defRPr/>
            </a:pPr>
            <a:r>
              <a:rPr kumimoji="0" lang="fi-FI" sz="1400" b="0" i="0" u="none" strike="noStrike" kern="1200" cap="none" spc="0" normalizeH="0" baseline="0" noProof="0" dirty="0" smtClean="0">
                <a:ln>
                  <a:noFill/>
                </a:ln>
                <a:solidFill>
                  <a:srgbClr val="000000"/>
                </a:solidFill>
                <a:effectLst/>
                <a:uLnTx/>
                <a:uFillTx/>
                <a:latin typeface="Comic Sans MS" panose="030F0702030302020204" pitchFamily="66" charset="0"/>
              </a:rPr>
              <a:t>Lukukulttuurin vahvistaminen</a:t>
            </a:r>
            <a:endParaRPr kumimoji="0" lang="fi-FI" sz="1400" b="0" i="0" u="none" strike="noStrike" kern="1200" cap="none" spc="0" normalizeH="0" baseline="0" noProof="0" dirty="0">
              <a:ln>
                <a:noFill/>
              </a:ln>
              <a:solidFill>
                <a:srgbClr val="000000"/>
              </a:solidFill>
              <a:effectLst/>
              <a:uLnTx/>
              <a:uFillTx/>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endParaRPr lang="fi-FI" sz="14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indent="-285750">
              <a:buFont typeface="Arial" panose="020B0604020202020204" pitchFamily="34" charset="0"/>
              <a:buChar char="•"/>
              <a:defRPr/>
            </a:pPr>
            <a:r>
              <a:rPr lang="fi-FI" sz="1400" dirty="0" smtClean="0">
                <a:solidFill>
                  <a:prstClr val="black"/>
                </a:solidFill>
                <a:latin typeface="Calibri" panose="020F0502020204030204"/>
                <a:cs typeface="Calibri" panose="020F0502020204030204"/>
              </a:rPr>
              <a:t>Vahvistamme henkilökunnan lukukulttuurista osaamista</a:t>
            </a:r>
          </a:p>
          <a:p>
            <a:pPr marL="285750" indent="-285750">
              <a:buFont typeface="Arial" panose="020B0604020202020204" pitchFamily="34" charset="0"/>
              <a:buChar char="•"/>
              <a:defRPr/>
            </a:pPr>
            <a:r>
              <a:rPr lang="fi-FI" sz="1400" dirty="0" smtClean="0">
                <a:solidFill>
                  <a:prstClr val="black"/>
                </a:solidFill>
                <a:latin typeface="Calibri" panose="020F0502020204030204"/>
                <a:cs typeface="Calibri" panose="020F0502020204030204"/>
              </a:rPr>
              <a:t>Syvennämme ja monipuolistamme lapsen lukukokemusta jatkotyöskentelyin, eri ilmaisumuotoja käyttäen</a:t>
            </a:r>
          </a:p>
          <a:p>
            <a:pPr marL="285750" indent="-285750">
              <a:buFont typeface="Arial" panose="020B0604020202020204" pitchFamily="34" charset="0"/>
              <a:buChar char="•"/>
              <a:defRPr/>
            </a:pPr>
            <a:r>
              <a:rPr lang="fi-FI" sz="1400" dirty="0" smtClean="0">
                <a:solidFill>
                  <a:prstClr val="black"/>
                </a:solidFill>
                <a:latin typeface="Calibri" panose="020F0502020204030204"/>
                <a:cs typeface="Calibri" panose="020F0502020204030204"/>
              </a:rPr>
              <a:t>Tuemme perheiden lukuharrastusta</a:t>
            </a:r>
            <a:br>
              <a:rPr lang="fi-FI" sz="1400" dirty="0" smtClean="0">
                <a:solidFill>
                  <a:prstClr val="black"/>
                </a:solidFill>
                <a:latin typeface="Calibri" panose="020F0502020204030204"/>
                <a:cs typeface="Calibri" panose="020F0502020204030204"/>
              </a:rPr>
            </a:br>
            <a:endParaRPr lang="fi-FI" sz="1400" dirty="0">
              <a:solidFill>
                <a:prstClr val="black"/>
              </a:solidFill>
              <a:latin typeface="Calibri" panose="020F0502020204030204"/>
              <a:cs typeface="Calibri" panose="020F0502020204030204"/>
            </a:endParaRPr>
          </a:p>
        </p:txBody>
      </p:sp>
      <p:sp>
        <p:nvSpPr>
          <p:cNvPr id="2" name="Tekstiruutu 1"/>
          <p:cNvSpPr txBox="1"/>
          <p:nvPr/>
        </p:nvSpPr>
        <p:spPr>
          <a:xfrm>
            <a:off x="1633739" y="4746567"/>
            <a:ext cx="5072698" cy="1169551"/>
          </a:xfrm>
          <a:prstGeom prst="rect">
            <a:avLst/>
          </a:prstGeom>
          <a:noFill/>
        </p:spPr>
        <p:txBody>
          <a:bodyPr wrap="square" rtlCol="0">
            <a:spAutoFit/>
          </a:bodyPr>
          <a:lstStyle/>
          <a:p>
            <a:r>
              <a:rPr lang="fi-FI" sz="1400" dirty="0" smtClean="0">
                <a:latin typeface="Comic Sans MS" panose="030F0702030302020204" pitchFamily="66" charset="0"/>
              </a:rPr>
              <a:t>Vanhemmuuden tukeminen</a:t>
            </a:r>
          </a:p>
          <a:p>
            <a:endParaRPr lang="fi-FI" sz="1400" dirty="0" smtClean="0">
              <a:latin typeface="Comic Sans MS" panose="030F0702030302020204" pitchFamily="66" charset="0"/>
            </a:endParaRPr>
          </a:p>
          <a:p>
            <a:pPr marL="285750" indent="-285750">
              <a:buFont typeface="Arial" panose="020B0604020202020204" pitchFamily="34" charset="0"/>
              <a:buChar char="•"/>
            </a:pPr>
            <a:r>
              <a:rPr lang="fi-FI" sz="1400" dirty="0" smtClean="0"/>
              <a:t>Vahvistamme kasvatusyhteistyötä huoltajien kanssa erityisesti lapsen tunne- ja vuorovaikutustaitojen tukemisessa</a:t>
            </a:r>
            <a:r>
              <a:rPr lang="fi-FI" sz="1400" dirty="0" smtClean="0">
                <a:latin typeface="Comic Sans MS" panose="030F0702030302020204" pitchFamily="66" charset="0"/>
              </a:rPr>
              <a:t> </a:t>
            </a:r>
            <a:br>
              <a:rPr lang="fi-FI" sz="1400" dirty="0" smtClean="0">
                <a:latin typeface="Comic Sans MS" panose="030F0702030302020204" pitchFamily="66" charset="0"/>
              </a:rPr>
            </a:br>
            <a:endParaRPr lang="fi-FI" sz="1400" dirty="0">
              <a:latin typeface="Comic Sans MS" panose="030F0702030302020204" pitchFamily="66" charset="0"/>
            </a:endParaRPr>
          </a:p>
        </p:txBody>
      </p:sp>
    </p:spTree>
    <p:extLst>
      <p:ext uri="{BB962C8B-B14F-4D97-AF65-F5344CB8AC3E}">
        <p14:creationId xmlns:p14="http://schemas.microsoft.com/office/powerpoint/2010/main" val="309771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12</a:t>
            </a:fld>
            <a:endParaRPr lang="fi-FI">
              <a:solidFill>
                <a:prstClr val="black">
                  <a:tint val="75000"/>
                </a:prstClr>
              </a:solidFill>
            </a:endParaRPr>
          </a:p>
        </p:txBody>
      </p:sp>
      <p:sp>
        <p:nvSpPr>
          <p:cNvPr id="3" name="Suorakulmio 2"/>
          <p:cNvSpPr/>
          <p:nvPr/>
        </p:nvSpPr>
        <p:spPr>
          <a:xfrm>
            <a:off x="1463041" y="972590"/>
            <a:ext cx="5311834" cy="4616648"/>
          </a:xfrm>
          <a:prstGeom prst="rect">
            <a:avLst/>
          </a:prstGeom>
        </p:spPr>
        <p:txBody>
          <a:bodyPr wrap="square">
            <a:spAutoFit/>
          </a:bodyPr>
          <a:lstStyle/>
          <a:p>
            <a:pPr lvl="0">
              <a:defRPr/>
            </a:pPr>
            <a:r>
              <a:rPr lang="fi-FI" sz="1400" dirty="0">
                <a:solidFill>
                  <a:prstClr val="black"/>
                </a:solidFill>
                <a:latin typeface="Comic Sans MS" panose="030F0702030302020204" pitchFamily="66" charset="0"/>
              </a:rPr>
              <a:t>Tavoite:</a:t>
            </a:r>
            <a:br>
              <a:rPr lang="fi-FI" sz="1400" dirty="0">
                <a:solidFill>
                  <a:prstClr val="black"/>
                </a:solidFill>
                <a:latin typeface="Comic Sans MS" panose="030F0702030302020204" pitchFamily="66" charset="0"/>
              </a:rPr>
            </a:br>
            <a:endParaRPr lang="fi-FI" sz="1400" dirty="0">
              <a:solidFill>
                <a:prstClr val="black"/>
              </a:solidFill>
              <a:latin typeface="Comic Sans MS" panose="030F0702030302020204" pitchFamily="66" charset="0"/>
            </a:endParaRPr>
          </a:p>
          <a:p>
            <a:pPr lvl="0">
              <a:defRPr/>
            </a:pPr>
            <a:r>
              <a:rPr lang="fi-FI" sz="1400" dirty="0">
                <a:solidFill>
                  <a:srgbClr val="000000"/>
                </a:solidFill>
                <a:latin typeface="Comic Sans MS" panose="030F0702030302020204" pitchFamily="66" charset="0"/>
              </a:rPr>
              <a:t>Lukukulttuurin </a:t>
            </a:r>
            <a:r>
              <a:rPr lang="fi-FI" sz="1400" dirty="0" smtClean="0">
                <a:solidFill>
                  <a:srgbClr val="000000"/>
                </a:solidFill>
                <a:latin typeface="Comic Sans MS" panose="030F0702030302020204" pitchFamily="66" charset="0"/>
              </a:rPr>
              <a:t>vahvistaminen</a:t>
            </a:r>
            <a:br>
              <a:rPr lang="fi-FI" sz="1400" dirty="0" smtClean="0">
                <a:solidFill>
                  <a:srgbClr val="000000"/>
                </a:solidFill>
                <a:latin typeface="Comic Sans MS" panose="030F0702030302020204" pitchFamily="66" charset="0"/>
              </a:rPr>
            </a:br>
            <a:endParaRPr lang="fi-FI" sz="1400" dirty="0" smtClean="0">
              <a:solidFill>
                <a:srgbClr val="000000"/>
              </a:solidFill>
              <a:latin typeface="Comic Sans MS" panose="030F0702030302020204" pitchFamily="66" charset="0"/>
            </a:endParaRPr>
          </a:p>
          <a:p>
            <a:pPr marL="285750" lvl="0" indent="-285750">
              <a:buFont typeface="Arial" panose="020B0604020202020204" pitchFamily="34" charset="0"/>
              <a:buChar char="•"/>
              <a:defRPr/>
            </a:pPr>
            <a:r>
              <a:rPr lang="fi-FI" sz="1400" dirty="0" smtClean="0">
                <a:solidFill>
                  <a:srgbClr val="000000"/>
                </a:solidFill>
              </a:rPr>
              <a:t>Toteutamme lukemiseen painottuvan teemaviikon syksyllä</a:t>
            </a:r>
          </a:p>
          <a:p>
            <a:pPr marL="285750" lvl="0" indent="-285750">
              <a:buFont typeface="Arial" panose="020B0604020202020204" pitchFamily="34" charset="0"/>
              <a:buChar char="•"/>
              <a:defRPr/>
            </a:pPr>
            <a:r>
              <a:rPr lang="fi-FI" sz="1400" dirty="0" smtClean="0">
                <a:solidFill>
                  <a:srgbClr val="000000"/>
                </a:solidFill>
              </a:rPr>
              <a:t>Kannustamme perheitä osallistumaan varhaiskasvatuksen Lukutoukka-kampanjaan</a:t>
            </a:r>
          </a:p>
          <a:p>
            <a:pPr marL="285750" lvl="0" indent="-285750">
              <a:buFont typeface="Arial" panose="020B0604020202020204" pitchFamily="34" charset="0"/>
              <a:buChar char="•"/>
              <a:defRPr/>
            </a:pPr>
            <a:r>
              <a:rPr lang="fi-FI" sz="1400" dirty="0" smtClean="0">
                <a:solidFill>
                  <a:srgbClr val="000000"/>
                </a:solidFill>
              </a:rPr>
              <a:t>Syvennämme lukukokemuksia liittäen siihen muuta toimintaa; kirjasta näytelmäksi, musiikkia ja kuvataidetta, liikuntaa ja leikkiä hyödyntäen</a:t>
            </a:r>
          </a:p>
          <a:p>
            <a:pPr marL="285750" lvl="0" indent="-285750">
              <a:buFont typeface="Arial" panose="020B0604020202020204" pitchFamily="34" charset="0"/>
              <a:buChar char="•"/>
              <a:defRPr/>
            </a:pPr>
            <a:r>
              <a:rPr lang="fi-FI" sz="1400" dirty="0" smtClean="0">
                <a:solidFill>
                  <a:srgbClr val="000000"/>
                </a:solidFill>
              </a:rPr>
              <a:t>Lukeminen mukana käsiteltävissä teemoissa lasten kiinnostuksen ja valinnan mukaan</a:t>
            </a:r>
          </a:p>
          <a:p>
            <a:pPr marL="285750" lvl="0" indent="-285750">
              <a:buFont typeface="Arial" panose="020B0604020202020204" pitchFamily="34" charset="0"/>
              <a:buChar char="•"/>
              <a:defRPr/>
            </a:pPr>
            <a:r>
              <a:rPr lang="fi-FI" sz="1400" dirty="0" smtClean="0">
                <a:solidFill>
                  <a:srgbClr val="000000"/>
                </a:solidFill>
              </a:rPr>
              <a:t>Projektitöitä, Kirja kotoa-kampanja</a:t>
            </a:r>
          </a:p>
          <a:p>
            <a:pPr marL="285750" lvl="0" indent="-285750">
              <a:buFont typeface="Arial" panose="020B0604020202020204" pitchFamily="34" charset="0"/>
              <a:buChar char="•"/>
              <a:defRPr/>
            </a:pPr>
            <a:r>
              <a:rPr lang="fi-FI" sz="1400" dirty="0" smtClean="0">
                <a:solidFill>
                  <a:srgbClr val="000000"/>
                </a:solidFill>
              </a:rPr>
              <a:t>Huomioidaan erilaiset tarpeet ja käytetään monipuolisia menetelmiä, esim. S2 sekä alle 3-vuotiaat lapset ja heidän tarpeensa lukemisessa sanojen nimeämisen ja puheen opettelun suhteen</a:t>
            </a:r>
          </a:p>
          <a:p>
            <a:pPr marL="285750" indent="-285750">
              <a:buFont typeface="Arial" panose="020B0604020202020204" pitchFamily="34" charset="0"/>
              <a:buChar char="•"/>
              <a:defRPr/>
            </a:pPr>
            <a:r>
              <a:rPr lang="fi-FI" sz="1400" dirty="0">
                <a:solidFill>
                  <a:srgbClr val="000000"/>
                </a:solidFill>
              </a:rPr>
              <a:t>Lapset arvostelevat kirjoja</a:t>
            </a:r>
          </a:p>
          <a:p>
            <a:pPr marL="285750" lvl="0" indent="-285750">
              <a:buFont typeface="Arial" panose="020B0604020202020204" pitchFamily="34" charset="0"/>
              <a:buChar char="•"/>
              <a:defRPr/>
            </a:pPr>
            <a:r>
              <a:rPr lang="fi-FI" sz="1400" dirty="0" smtClean="0">
                <a:solidFill>
                  <a:srgbClr val="000000"/>
                </a:solidFill>
              </a:rPr>
              <a:t>Kirjaston kanssa tehdään yhteistyötä</a:t>
            </a:r>
          </a:p>
          <a:p>
            <a:pPr marL="285750" lvl="0" indent="-285750">
              <a:buFont typeface="Arial" panose="020B0604020202020204" pitchFamily="34" charset="0"/>
              <a:buChar char="•"/>
              <a:defRPr/>
            </a:pPr>
            <a:r>
              <a:rPr lang="fi-FI" sz="1400" dirty="0" smtClean="0">
                <a:solidFill>
                  <a:srgbClr val="000000"/>
                </a:solidFill>
              </a:rPr>
              <a:t>Kerätään kirjavinkkejä perheille</a:t>
            </a:r>
          </a:p>
          <a:p>
            <a:pPr marL="285750" lvl="0" indent="-285750">
              <a:buFont typeface="Arial" panose="020B0604020202020204" pitchFamily="34" charset="0"/>
              <a:buChar char="•"/>
              <a:defRPr/>
            </a:pPr>
            <a:endParaRPr lang="fi-FI" sz="1400" dirty="0">
              <a:solidFill>
                <a:srgbClr val="000000"/>
              </a:solidFill>
              <a:latin typeface="+mj-lt"/>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5" name="Tekstiruutu 4"/>
          <p:cNvSpPr txBox="1"/>
          <p:nvPr/>
        </p:nvSpPr>
        <p:spPr>
          <a:xfrm>
            <a:off x="1587730" y="296323"/>
            <a:ext cx="9434945" cy="369332"/>
          </a:xfrm>
          <a:prstGeom prst="rect">
            <a:avLst/>
          </a:prstGeom>
          <a:noFill/>
        </p:spPr>
        <p:txBody>
          <a:bodyPr wrap="square" rtlCol="0">
            <a:spAutoFit/>
          </a:bodyPr>
          <a:lstStyle/>
          <a:p>
            <a:r>
              <a:rPr lang="fi-FI" dirty="0" smtClean="0">
                <a:latin typeface="Comic Sans MS" panose="030F0702030302020204" pitchFamily="66" charset="0"/>
              </a:rPr>
              <a:t>4.</a:t>
            </a:r>
            <a:r>
              <a:rPr lang="fi-FI" dirty="0">
                <a:latin typeface="Comic Sans MS" panose="030F0702030302020204" pitchFamily="66" charset="0"/>
              </a:rPr>
              <a:t> </a:t>
            </a:r>
            <a:r>
              <a:rPr lang="fi-FI" b="1" dirty="0">
                <a:latin typeface="Comic Sans MS" panose="030F0702030302020204" pitchFamily="66" charset="0"/>
              </a:rPr>
              <a:t>Päiväkodin omat lisäykset toimintavuoden </a:t>
            </a:r>
            <a:r>
              <a:rPr lang="fi-FI" b="1" dirty="0" smtClean="0">
                <a:latin typeface="Comic Sans MS" panose="030F0702030302020204" pitchFamily="66" charset="0"/>
              </a:rPr>
              <a:t>2021-2022 </a:t>
            </a:r>
            <a:r>
              <a:rPr lang="fi-FI" b="1" dirty="0">
                <a:latin typeface="Comic Sans MS" panose="030F0702030302020204" pitchFamily="66" charset="0"/>
              </a:rPr>
              <a:t>teemoihin ja tavoitteisiin </a:t>
            </a:r>
            <a:endParaRPr lang="fi-FI" b="1" dirty="0">
              <a:solidFill>
                <a:srgbClr val="FF0000"/>
              </a:solidFill>
              <a:latin typeface="Comic Sans MS" panose="030F0702030302020204" pitchFamily="66" charset="0"/>
            </a:endParaRPr>
          </a:p>
        </p:txBody>
      </p:sp>
      <p:sp>
        <p:nvSpPr>
          <p:cNvPr id="6" name="Tekstiruutu 5"/>
          <p:cNvSpPr txBox="1"/>
          <p:nvPr/>
        </p:nvSpPr>
        <p:spPr>
          <a:xfrm>
            <a:off x="6774874" y="972590"/>
            <a:ext cx="3433156" cy="307777"/>
          </a:xfrm>
          <a:prstGeom prst="rect">
            <a:avLst/>
          </a:prstGeom>
          <a:noFill/>
        </p:spPr>
        <p:txBody>
          <a:bodyPr wrap="square" rtlCol="0">
            <a:spAutoFit/>
          </a:bodyPr>
          <a:lstStyle/>
          <a:p>
            <a:r>
              <a:rPr lang="fi-FI" sz="1400" dirty="0" smtClean="0">
                <a:latin typeface="Comic Sans MS" panose="030F0702030302020204" pitchFamily="66" charset="0"/>
              </a:rPr>
              <a:t>Arviointi:</a:t>
            </a:r>
            <a:endParaRPr lang="fi-FI" sz="1400" dirty="0">
              <a:latin typeface="Comic Sans MS" panose="030F0702030302020204" pitchFamily="66" charset="0"/>
            </a:endParaRPr>
          </a:p>
        </p:txBody>
      </p:sp>
      <p:pic>
        <p:nvPicPr>
          <p:cNvPr id="8" name="Kuva 7"/>
          <p:cNvPicPr>
            <a:picLocks noChangeAspect="1"/>
          </p:cNvPicPr>
          <p:nvPr/>
        </p:nvPicPr>
        <p:blipFill>
          <a:blip r:embed="rId3"/>
          <a:stretch>
            <a:fillRect/>
          </a:stretch>
        </p:blipFill>
        <p:spPr>
          <a:xfrm>
            <a:off x="8354292" y="5353396"/>
            <a:ext cx="2427316" cy="1260756"/>
          </a:xfrm>
          <a:prstGeom prst="rect">
            <a:avLst/>
          </a:prstGeom>
        </p:spPr>
      </p:pic>
    </p:spTree>
    <p:extLst>
      <p:ext uri="{BB962C8B-B14F-4D97-AF65-F5344CB8AC3E}">
        <p14:creationId xmlns:p14="http://schemas.microsoft.com/office/powerpoint/2010/main" val="74885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13</a:t>
            </a:fld>
            <a:endParaRPr lang="fi-FI">
              <a:solidFill>
                <a:prstClr val="black">
                  <a:tint val="75000"/>
                </a:prstClr>
              </a:solidFill>
            </a:endParaRP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4" name="Suorakulmio 3"/>
          <p:cNvSpPr/>
          <p:nvPr/>
        </p:nvSpPr>
        <p:spPr>
          <a:xfrm>
            <a:off x="1737361" y="1404851"/>
            <a:ext cx="4754880" cy="3970318"/>
          </a:xfrm>
          <a:prstGeom prst="rect">
            <a:avLst/>
          </a:prstGeom>
        </p:spPr>
        <p:txBody>
          <a:bodyPr wrap="square">
            <a:spAutoFit/>
          </a:bodyPr>
          <a:lstStyle/>
          <a:p>
            <a:pPr lvl="0"/>
            <a:r>
              <a:rPr lang="fi-FI" sz="1400" dirty="0">
                <a:solidFill>
                  <a:prstClr val="black"/>
                </a:solidFill>
                <a:latin typeface="Comic Sans MS" panose="030F0702030302020204" pitchFamily="66" charset="0"/>
              </a:rPr>
              <a:t>Yhdenvertaiset lapset </a:t>
            </a:r>
            <a:r>
              <a:rPr lang="fi-FI" sz="1400" dirty="0" smtClean="0">
                <a:solidFill>
                  <a:prstClr val="black"/>
                </a:solidFill>
                <a:latin typeface="Comic Sans MS" panose="030F0702030302020204" pitchFamily="66" charset="0"/>
              </a:rPr>
              <a:t>varhaiskasvatuksessa</a:t>
            </a:r>
          </a:p>
          <a:p>
            <a:pPr lvl="0"/>
            <a:endParaRPr lang="fi-FI" sz="1400" dirty="0">
              <a:solidFill>
                <a:prstClr val="black"/>
              </a:solidFill>
              <a:latin typeface="Comic Sans MS" panose="030F0702030302020204" pitchFamily="66" charset="0"/>
            </a:endParaRPr>
          </a:p>
          <a:p>
            <a:pPr marL="285750" lvl="0" indent="-285750">
              <a:buFont typeface="Arial" panose="020B0604020202020204" pitchFamily="34" charset="0"/>
              <a:buChar char="•"/>
            </a:pPr>
            <a:r>
              <a:rPr lang="fi-FI" sz="1400" dirty="0" smtClean="0">
                <a:solidFill>
                  <a:prstClr val="black"/>
                </a:solidFill>
              </a:rPr>
              <a:t>Hankkeen kautta kokeillaan uusia menetelmiä lasten tunne- ja vuorovaikutustaitojen vahvistamisessa</a:t>
            </a:r>
          </a:p>
          <a:p>
            <a:pPr marL="285750" lvl="0" indent="-285750">
              <a:buFont typeface="Arial" panose="020B0604020202020204" pitchFamily="34" charset="0"/>
              <a:buChar char="•"/>
              <a:defRPr/>
            </a:pPr>
            <a:r>
              <a:rPr lang="fi-FI" sz="1400" dirty="0">
                <a:solidFill>
                  <a:prstClr val="black"/>
                </a:solidFill>
              </a:rPr>
              <a:t>Tarjoamme ja välitämme huoltajille mahdollisiin tuen tarpeisiin tai kiinnostuksen kohteisiin vinkkejä/ linkkejä maksuttomista </a:t>
            </a:r>
            <a:r>
              <a:rPr lang="fi-FI" sz="1400" dirty="0" smtClean="0">
                <a:solidFill>
                  <a:prstClr val="black"/>
                </a:solidFill>
              </a:rPr>
              <a:t>webinaareista, asiantuntijaluennoista sekä kirjoista</a:t>
            </a:r>
          </a:p>
          <a:p>
            <a:pPr marL="285750" lvl="0" indent="-285750">
              <a:buFont typeface="Arial" panose="020B0604020202020204" pitchFamily="34" charset="0"/>
              <a:buChar char="•"/>
              <a:defRPr/>
            </a:pPr>
            <a:r>
              <a:rPr lang="fi-FI" sz="1400" dirty="0" smtClean="0">
                <a:solidFill>
                  <a:prstClr val="black"/>
                </a:solidFill>
              </a:rPr>
              <a:t>Lasten tunnetaitojen harjoittelua toteutetaan erilaisia menetelmiä ja välineitä hyödyntäen, esim. kirjat, kuvat, tunnekortit, draaman keinot</a:t>
            </a:r>
          </a:p>
          <a:p>
            <a:pPr marL="285750" lvl="0" indent="-285750">
              <a:buFont typeface="Arial" panose="020B0604020202020204" pitchFamily="34" charset="0"/>
              <a:buChar char="•"/>
              <a:defRPr/>
            </a:pPr>
            <a:r>
              <a:rPr lang="fi-FI" sz="1400" dirty="0" smtClean="0">
                <a:solidFill>
                  <a:prstClr val="black"/>
                </a:solidFill>
              </a:rPr>
              <a:t>Ryhmän sääntöjen laatimisen yhteydessä käsitellään empatiaa ja toista kunnioittavan käytöksen merkitystä</a:t>
            </a:r>
          </a:p>
          <a:p>
            <a:pPr marL="285750" lvl="0" indent="-285750">
              <a:buFont typeface="Arial" panose="020B0604020202020204" pitchFamily="34" charset="0"/>
              <a:buChar char="•"/>
              <a:defRPr/>
            </a:pPr>
            <a:r>
              <a:rPr lang="fi-FI" sz="1400" dirty="0" smtClean="0">
                <a:solidFill>
                  <a:prstClr val="black"/>
                </a:solidFill>
              </a:rPr>
              <a:t>Varhaisen tuen erityisopettajan konsultointi säännöllistä</a:t>
            </a:r>
          </a:p>
          <a:p>
            <a:pPr marL="285750" lvl="0" indent="-285750">
              <a:buFont typeface="Arial" panose="020B0604020202020204" pitchFamily="34" charset="0"/>
              <a:buChar char="•"/>
              <a:defRPr/>
            </a:pPr>
            <a:r>
              <a:rPr lang="fi-FI" sz="1400" dirty="0" smtClean="0">
                <a:solidFill>
                  <a:prstClr val="black"/>
                </a:solidFill>
              </a:rPr>
              <a:t>Positiivisen pedagogiikan ajattelu- ja toimintamallin syventäminen</a:t>
            </a:r>
            <a:endParaRPr lang="fi-FI" sz="1400" dirty="0">
              <a:solidFill>
                <a:prstClr val="black"/>
              </a:solidFill>
            </a:endParaRPr>
          </a:p>
          <a:p>
            <a:pPr lvl="0">
              <a:defRPr/>
            </a:pPr>
            <a:endParaRPr lang="fi-FI" sz="1400" dirty="0">
              <a:solidFill>
                <a:prstClr val="black"/>
              </a:solidFill>
            </a:endParaRPr>
          </a:p>
          <a:p>
            <a:pPr lvl="0"/>
            <a:endParaRPr lang="fi-FI" sz="1400" dirty="0">
              <a:solidFill>
                <a:prstClr val="black"/>
              </a:solidFill>
              <a:latin typeface="Comic Sans MS" panose="030F0702030302020204" pitchFamily="66" charset="0"/>
            </a:endParaRPr>
          </a:p>
        </p:txBody>
      </p:sp>
      <p:sp>
        <p:nvSpPr>
          <p:cNvPr id="5" name="Tekstiruutu 4"/>
          <p:cNvSpPr txBox="1"/>
          <p:nvPr/>
        </p:nvSpPr>
        <p:spPr>
          <a:xfrm>
            <a:off x="1640909" y="739036"/>
            <a:ext cx="1402915" cy="307777"/>
          </a:xfrm>
          <a:prstGeom prst="rect">
            <a:avLst/>
          </a:prstGeom>
          <a:noFill/>
        </p:spPr>
        <p:txBody>
          <a:bodyPr wrap="square" rtlCol="0">
            <a:spAutoFit/>
          </a:bodyPr>
          <a:lstStyle/>
          <a:p>
            <a:r>
              <a:rPr lang="fi-FI" sz="1400" dirty="0" smtClean="0">
                <a:latin typeface="Comic Sans MS" panose="030F0702030302020204" pitchFamily="66" charset="0"/>
              </a:rPr>
              <a:t>Tavoite:</a:t>
            </a:r>
            <a:endParaRPr lang="fi-FI" sz="1400" dirty="0">
              <a:latin typeface="Comic Sans MS" panose="030F0702030302020204" pitchFamily="66" charset="0"/>
            </a:endParaRPr>
          </a:p>
        </p:txBody>
      </p:sp>
      <p:sp>
        <p:nvSpPr>
          <p:cNvPr id="6" name="Tekstiruutu 5"/>
          <p:cNvSpPr txBox="1"/>
          <p:nvPr/>
        </p:nvSpPr>
        <p:spPr>
          <a:xfrm>
            <a:off x="7127309" y="803117"/>
            <a:ext cx="1640909" cy="307777"/>
          </a:xfrm>
          <a:prstGeom prst="rect">
            <a:avLst/>
          </a:prstGeom>
          <a:noFill/>
        </p:spPr>
        <p:txBody>
          <a:bodyPr wrap="square" rtlCol="0">
            <a:spAutoFit/>
          </a:bodyPr>
          <a:lstStyle/>
          <a:p>
            <a:r>
              <a:rPr lang="fi-FI" sz="1400" dirty="0" smtClean="0">
                <a:latin typeface="Comic Sans MS" panose="030F0702030302020204" pitchFamily="66" charset="0"/>
              </a:rPr>
              <a:t>Arviointi:</a:t>
            </a:r>
            <a:endParaRPr lang="fi-FI" sz="1400" dirty="0">
              <a:latin typeface="Comic Sans MS" panose="030F0702030302020204" pitchFamily="66" charset="0"/>
            </a:endParaRPr>
          </a:p>
        </p:txBody>
      </p:sp>
    </p:spTree>
    <p:extLst>
      <p:ext uri="{BB962C8B-B14F-4D97-AF65-F5344CB8AC3E}">
        <p14:creationId xmlns:p14="http://schemas.microsoft.com/office/powerpoint/2010/main" val="393046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22" y="396075"/>
            <a:ext cx="781159" cy="1171739"/>
          </a:xfrm>
          <a:prstGeom prst="rect">
            <a:avLst/>
          </a:prstGeom>
        </p:spPr>
      </p:pic>
      <p:sp>
        <p:nvSpPr>
          <p:cNvPr id="2" name="Tekstiruutu 1">
            <a:extLst>
              <a:ext uri="{FF2B5EF4-FFF2-40B4-BE49-F238E27FC236}">
                <a16:creationId xmlns:a16="http://schemas.microsoft.com/office/drawing/2014/main" id="{6A89E106-5FAE-4F16-99FE-08CF38CD2234}"/>
              </a:ext>
            </a:extLst>
          </p:cNvPr>
          <p:cNvSpPr txBox="1"/>
          <p:nvPr/>
        </p:nvSpPr>
        <p:spPr>
          <a:xfrm>
            <a:off x="1645920" y="457199"/>
            <a:ext cx="5112328" cy="5693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Tavoite</a:t>
            </a: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a:defRPr/>
            </a:pPr>
            <a:endParaRPr lang="fi-FI" sz="1400" dirty="0" smtClean="0">
              <a:latin typeface="Comic Sans MS"/>
            </a:endParaRPr>
          </a:p>
          <a:p>
            <a:pPr>
              <a:defRPr/>
            </a:pPr>
            <a:r>
              <a:rPr lang="fi-FI" sz="1400" dirty="0" smtClean="0">
                <a:latin typeface="Comic Sans MS"/>
              </a:rPr>
              <a:t>Vanhemmuuden </a:t>
            </a:r>
            <a:r>
              <a:rPr lang="fi-FI" sz="1400" dirty="0" smtClean="0">
                <a:latin typeface="Comic Sans MS"/>
              </a:rPr>
              <a:t>tukeminen</a:t>
            </a:r>
          </a:p>
          <a:p>
            <a:pPr>
              <a:defRPr/>
            </a:pPr>
            <a:endParaRPr lang="fi-FI" sz="1400" dirty="0">
              <a:latin typeface="Comic Sans MS"/>
            </a:endParaRPr>
          </a:p>
          <a:p>
            <a:pPr>
              <a:defRPr/>
            </a:pPr>
            <a:r>
              <a:rPr lang="fi-FI" sz="1400" dirty="0" smtClean="0"/>
              <a:t>Huoltajien </a:t>
            </a:r>
            <a:r>
              <a:rPr lang="fi-FI" sz="1400" dirty="0"/>
              <a:t>kanssa </a:t>
            </a:r>
            <a:r>
              <a:rPr lang="fi-FI" sz="1400" dirty="0" smtClean="0"/>
              <a:t>tehtävää yhteistyötä lisätään ja vahvistetaan</a:t>
            </a:r>
            <a:endParaRPr kumimoji="0" lang="fi-FI" sz="1400" b="0" i="0" u="none" strike="noStrike" kern="1200" cap="none" spc="0" normalizeH="0" baseline="0" noProof="0" dirty="0">
              <a:ln>
                <a:noFill/>
              </a:ln>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i="0" u="none" strike="noStrike" kern="1200" cap="none" spc="0" normalizeH="0" baseline="0" noProof="0" dirty="0">
                <a:ln>
                  <a:noFill/>
                </a:ln>
                <a:solidFill>
                  <a:prstClr val="black"/>
                </a:solidFill>
                <a:effectLst/>
                <a:uLnTx/>
                <a:uFillTx/>
              </a:rPr>
              <a:t>Tehdään</a:t>
            </a:r>
            <a:r>
              <a:rPr lang="fi-FI" sz="1400" b="0" i="0" u="none" strike="noStrike" kern="1200" cap="none" spc="0" normalizeH="0" noProof="0" dirty="0">
                <a:ln>
                  <a:noFill/>
                </a:ln>
                <a:solidFill>
                  <a:prstClr val="black"/>
                </a:solidFill>
                <a:effectLst/>
                <a:uLnTx/>
                <a:uFillTx/>
              </a:rPr>
              <a:t> </a:t>
            </a:r>
            <a:r>
              <a:rPr lang="fi-FI" sz="1400" b="0" i="0" u="none" strike="noStrike" kern="1200" cap="none" spc="0" normalizeH="0" noProof="0" dirty="0" smtClean="0">
                <a:ln>
                  <a:noFill/>
                </a:ln>
                <a:solidFill>
                  <a:prstClr val="black"/>
                </a:solidFill>
                <a:effectLst/>
                <a:uLnTx/>
                <a:uFillTx/>
              </a:rPr>
              <a:t>päiväkodin arki </a:t>
            </a:r>
            <a:r>
              <a:rPr lang="fi-FI" sz="1400" b="0" i="0" u="none" strike="noStrike" kern="1200" cap="none" spc="0" normalizeH="0" noProof="0" dirty="0">
                <a:ln>
                  <a:noFill/>
                </a:ln>
                <a:solidFill>
                  <a:prstClr val="black"/>
                </a:solidFill>
                <a:effectLst/>
                <a:uLnTx/>
                <a:uFillTx/>
              </a:rPr>
              <a:t>näkyväksi </a:t>
            </a:r>
            <a:endParaRPr lang="fi-FI" sz="1400" b="0" i="0" u="none" strike="noStrike" kern="1200" cap="none" spc="0" normalizeH="0" noProof="0" dirty="0" smtClean="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a:solidFill>
                  <a:prstClr val="black"/>
                </a:solidFill>
              </a:rPr>
              <a:t>V</a:t>
            </a:r>
            <a:r>
              <a:rPr lang="fi-FI" sz="1400" dirty="0" smtClean="0">
                <a:solidFill>
                  <a:prstClr val="black"/>
                </a:solidFill>
              </a:rPr>
              <a:t>anhempi</a:t>
            </a:r>
            <a:r>
              <a:rPr lang="fi-FI" sz="1400" baseline="0" dirty="0" smtClean="0">
                <a:solidFill>
                  <a:prstClr val="black"/>
                </a:solidFill>
              </a:rPr>
              <a:t> saa tietoa, miten kasvattaja on nähnyt arjessa juuri hänen lapsensa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smtClean="0">
                <a:solidFill>
                  <a:prstClr val="black"/>
                </a:solidFill>
              </a:rPr>
              <a:t>Tavoitteemme on luoda vanhempien kanssa luottamuksellinen ja avoin vuorovaikutuksen ilmapiiri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smtClean="0">
                <a:solidFill>
                  <a:prstClr val="black"/>
                </a:solidFill>
              </a:rPr>
              <a:t>Palautteen, pyyntöjen yms. vastaanottaminen ja niihin  vastaaminen henkilökohtaisesti huoltajalle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0" i="0" u="none" strike="noStrike" kern="1200" cap="none" spc="0" normalizeH="0" baseline="0" noProof="0" dirty="0" smtClean="0">
                <a:ln>
                  <a:noFill/>
                </a:ln>
                <a:solidFill>
                  <a:prstClr val="black"/>
                </a:solidFill>
                <a:effectLst/>
                <a:uLnTx/>
                <a:uFillTx/>
              </a:rPr>
              <a:t>Välitämme positiivisen pedagogiikan</a:t>
            </a:r>
            <a:r>
              <a:rPr lang="fi-FI" sz="1400" b="0" i="0" u="none" strike="noStrike" kern="1200" cap="none" spc="0" normalizeH="0" noProof="0" dirty="0" smtClean="0">
                <a:ln>
                  <a:noFill/>
                </a:ln>
                <a:solidFill>
                  <a:prstClr val="black"/>
                </a:solidFill>
                <a:effectLst/>
                <a:uLnTx/>
                <a:uFillTx/>
              </a:rPr>
              <a:t> mukaista ajattelutapaa tiedoksi huoltajille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baseline="0" dirty="0" smtClean="0">
                <a:solidFill>
                  <a:prstClr val="black"/>
                </a:solidFill>
              </a:rPr>
              <a:t>Yhdenvertaiset</a:t>
            </a:r>
            <a:r>
              <a:rPr lang="fi-FI" sz="1400" dirty="0" smtClean="0">
                <a:solidFill>
                  <a:prstClr val="black"/>
                </a:solidFill>
              </a:rPr>
              <a:t> lapset- hanke ja sen kautta tulevat kokemukset ja tulokset jaetaan ja hyödynnetään kaikissa ryhmissä</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400" dirty="0" smtClean="0">
                <a:solidFill>
                  <a:prstClr val="black"/>
                </a:solidFill>
              </a:rPr>
              <a:t>Lapset puheeksi-menetelmän mukaista keskustelua tarjotaan kaikille yli 3-vuotiaiden lasten huoltajille</a:t>
            </a:r>
          </a:p>
          <a:p>
            <a:pPr marL="285750" indent="-285750">
              <a:buFont typeface="Arial" panose="020B0604020202020204" pitchFamily="34" charset="0"/>
              <a:buChar char="•"/>
              <a:defRPr/>
            </a:pPr>
            <a:endParaRPr lang="fi-FI" sz="1400" dirty="0">
              <a:solidFill>
                <a:prstClr val="black"/>
              </a:solidFill>
              <a:latin typeface="Calibri" panose="020F0502020204030204"/>
              <a:cs typeface="Calibri" panose="020F0502020204030204"/>
            </a:endParaRPr>
          </a:p>
          <a:p>
            <a:pPr marL="285750" indent="-285750">
              <a:buFont typeface="Arial" panose="020B0604020202020204" pitchFamily="34" charset="0"/>
              <a:buChar char="•"/>
              <a:defRPr/>
            </a:pPr>
            <a:endParaRPr lang="fi-FI" sz="1400" dirty="0" smtClean="0">
              <a:solidFill>
                <a:prstClr val="black"/>
              </a:solidFill>
              <a:latin typeface="Calibri" panose="020F0502020204030204"/>
              <a:cs typeface="Calibri" panose="020F0502020204030204"/>
            </a:endParaRPr>
          </a:p>
          <a:p>
            <a:pPr marL="285750" indent="-285750">
              <a:buFont typeface="Arial" panose="020B0604020202020204" pitchFamily="34" charset="0"/>
              <a:buChar char="•"/>
              <a:defRPr/>
            </a:pPr>
            <a:endParaRPr lang="fi-FI" sz="1400" dirty="0">
              <a:solidFill>
                <a:prstClr val="black"/>
              </a:solidFill>
              <a:latin typeface="Calibri" panose="020F0502020204030204"/>
              <a:cs typeface="Calibri" panose="020F0502020204030204"/>
            </a:endParaRPr>
          </a:p>
          <a:p>
            <a:pPr>
              <a:defRPr/>
            </a:pPr>
            <a:endParaRPr lang="fi-FI" sz="1400" dirty="0">
              <a:solidFill>
                <a:prstClr val="black"/>
              </a:solidFill>
              <a:latin typeface="Calibri" panose="020F0502020204030204"/>
              <a:cs typeface="Calibri" panose="020F0502020204030204"/>
            </a:endParaRPr>
          </a:p>
        </p:txBody>
      </p:sp>
      <p:sp>
        <p:nvSpPr>
          <p:cNvPr id="3" name="Tekstiruutu 2">
            <a:extLst>
              <a:ext uri="{FF2B5EF4-FFF2-40B4-BE49-F238E27FC236}">
                <a16:creationId xmlns:a16="http://schemas.microsoft.com/office/drawing/2014/main" id="{A143815B-4000-4C68-96E0-60EC9FBA27E7}"/>
              </a:ext>
            </a:extLst>
          </p:cNvPr>
          <p:cNvSpPr txBox="1"/>
          <p:nvPr/>
        </p:nvSpPr>
        <p:spPr>
          <a:xfrm>
            <a:off x="6758248" y="442534"/>
            <a:ext cx="24439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
            <a:b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b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Arviointi:       </a:t>
            </a: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5373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15</a:t>
            </a:fld>
            <a:endParaRPr lang="fi-FI">
              <a:solidFill>
                <a:prstClr val="black">
                  <a:tint val="75000"/>
                </a:prstClr>
              </a:solidFill>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22" y="396075"/>
            <a:ext cx="781159" cy="1171739"/>
          </a:xfrm>
          <a:prstGeom prst="rect">
            <a:avLst/>
          </a:prstGeom>
        </p:spPr>
      </p:pic>
      <p:sp>
        <p:nvSpPr>
          <p:cNvPr id="5" name="Tekstiruutu 4"/>
          <p:cNvSpPr txBox="1"/>
          <p:nvPr/>
        </p:nvSpPr>
        <p:spPr>
          <a:xfrm>
            <a:off x="1649691" y="867266"/>
            <a:ext cx="3469064" cy="369332"/>
          </a:xfrm>
          <a:prstGeom prst="rect">
            <a:avLst/>
          </a:prstGeom>
          <a:noFill/>
        </p:spPr>
        <p:txBody>
          <a:bodyPr wrap="square" rtlCol="0">
            <a:spAutoFit/>
          </a:bodyPr>
          <a:lstStyle/>
          <a:p>
            <a:r>
              <a:rPr lang="fi-FI" dirty="0" smtClean="0">
                <a:latin typeface="Comic Sans MS" panose="030F0702030302020204" pitchFamily="66" charset="0"/>
              </a:rPr>
              <a:t>5. </a:t>
            </a:r>
            <a:r>
              <a:rPr lang="fi-FI" dirty="0" smtClean="0">
                <a:latin typeface="Comic Sans MS" panose="030F0702030302020204" pitchFamily="66" charset="0"/>
              </a:rPr>
              <a:t>Perhepäivähoito </a:t>
            </a:r>
            <a:endParaRPr lang="fi-FI" dirty="0">
              <a:latin typeface="Comic Sans MS" panose="030F0702030302020204" pitchFamily="66" charset="0"/>
            </a:endParaRPr>
          </a:p>
        </p:txBody>
      </p:sp>
      <p:sp>
        <p:nvSpPr>
          <p:cNvPr id="8" name="Suorakulmio 7"/>
          <p:cNvSpPr/>
          <p:nvPr/>
        </p:nvSpPr>
        <p:spPr>
          <a:xfrm>
            <a:off x="1463040" y="1097280"/>
            <a:ext cx="9709265" cy="2893100"/>
          </a:xfrm>
          <a:prstGeom prst="rect">
            <a:avLst/>
          </a:prstGeom>
        </p:spPr>
        <p:txBody>
          <a:bodyPr wrap="square">
            <a:spAutoFit/>
          </a:bodyPr>
          <a:lstStyle/>
          <a:p>
            <a:endParaRPr lang="fi-FI" sz="1400" b="1" dirty="0"/>
          </a:p>
          <a:p>
            <a:r>
              <a:rPr lang="fi-FI" sz="1400" dirty="0"/>
              <a:t>Perhepäivähoito on tasavertainen varhaiskasvatuksen muoto päiväkotimme toiminnassa. </a:t>
            </a:r>
            <a:endParaRPr lang="fi-FI" sz="1400" dirty="0" smtClean="0"/>
          </a:p>
          <a:p>
            <a:r>
              <a:rPr lang="fi-FI" sz="1400" dirty="0" smtClean="0"/>
              <a:t>Perhepäivähoitajamme toimivat tiiminä varhaiskasvatuksen yhteisten pedagogisten linjauksien ja tavoitteiden mukaisesti.  Perhepäivähoitoryhmät vierailevat toisinaan päiväkodilla, joka toimii myös perhepäivähoitolasten </a:t>
            </a:r>
            <a:r>
              <a:rPr lang="fi-FI" sz="1400" dirty="0"/>
              <a:t>kotipesänä eli varahoitopaikkana. </a:t>
            </a:r>
            <a:r>
              <a:rPr lang="fi-FI" sz="1400" dirty="0" smtClean="0"/>
              <a:t/>
            </a:r>
            <a:br>
              <a:rPr lang="fi-FI" sz="1400" dirty="0" smtClean="0"/>
            </a:br>
            <a:r>
              <a:rPr lang="fi-FI" sz="1400" dirty="0" smtClean="0"/>
              <a:t/>
            </a:r>
            <a:br>
              <a:rPr lang="fi-FI" sz="1400" dirty="0" smtClean="0"/>
            </a:br>
            <a:r>
              <a:rPr lang="fi-FI" sz="1400" dirty="0" smtClean="0"/>
              <a:t>Perhepäivähoidossa </a:t>
            </a:r>
            <a:r>
              <a:rPr lang="fi-FI" sz="1400" dirty="0"/>
              <a:t>ulkoillaan lähipuistoissa sekä retkeillään paljon ja havainnoidaan luontoa. Arjen puuhia harjoitellaan oppien esim. pukemista, ruokailua ja monia </a:t>
            </a:r>
            <a:r>
              <a:rPr lang="fi-FI" sz="1400" dirty="0" smtClean="0"/>
              <a:t>lapsen omaan ikätasoon </a:t>
            </a:r>
            <a:r>
              <a:rPr lang="fi-FI" sz="1400" dirty="0"/>
              <a:t>liittyviä taitoja.  </a:t>
            </a:r>
            <a:r>
              <a:rPr lang="fi-FI" sz="1400" dirty="0" smtClean="0"/>
              <a:t>Toimintavuoden 2021-2022 varhaiskasvatuksen tavoitteiden mukaisesti kiinnitetään erityistä huomiota lasten tunnetaitoihin ja niiden näkyväksi tekemiseen. Oman </a:t>
            </a:r>
            <a:r>
              <a:rPr lang="fi-FI" sz="1400" dirty="0"/>
              <a:t>ryhmän kaverisuhteita luodaan ja tunnetaitoja harjoitellaan yhdessä. </a:t>
            </a:r>
            <a:r>
              <a:rPr lang="fi-FI" sz="1400" dirty="0" smtClean="0"/>
              <a:t>Eri hoitoryhmien tavatessa puistossa harjoitellaan esim. toisten huomioimista ja vuorovaikutustaitoja. Lukukulttuuria edistetään yhteisten tavoitteiden mukaisesti. Lasten </a:t>
            </a:r>
            <a:r>
              <a:rPr lang="fi-FI" sz="1400" dirty="0"/>
              <a:t>osallisuus </a:t>
            </a:r>
            <a:r>
              <a:rPr lang="fi-FI" sz="1400" dirty="0" smtClean="0"/>
              <a:t>huomioidaan perhepäivähoidossa monin </a:t>
            </a:r>
            <a:r>
              <a:rPr lang="fi-FI" sz="1400" dirty="0"/>
              <a:t>tavoin kuulemisen ja havainnoinnin kautta. Vanhemmille tarjotaan mahdollisuutta Lapset puheeksi- keskusteluun arjen päivittäisten lapsen kuulumisten vaihdon lisäksi.</a:t>
            </a:r>
          </a:p>
          <a:p>
            <a:endParaRPr lang="fi-FI" sz="1400" dirty="0"/>
          </a:p>
        </p:txBody>
      </p:sp>
      <p:pic>
        <p:nvPicPr>
          <p:cNvPr id="9" name="Kuva 8"/>
          <p:cNvPicPr>
            <a:picLocks noChangeAspect="1"/>
          </p:cNvPicPr>
          <p:nvPr/>
        </p:nvPicPr>
        <p:blipFill>
          <a:blip r:embed="rId3"/>
          <a:stretch>
            <a:fillRect/>
          </a:stretch>
        </p:blipFill>
        <p:spPr>
          <a:xfrm>
            <a:off x="1545626" y="3990380"/>
            <a:ext cx="2253290" cy="2252544"/>
          </a:xfrm>
          <a:prstGeom prst="rect">
            <a:avLst/>
          </a:prstGeom>
        </p:spPr>
      </p:pic>
      <p:pic>
        <p:nvPicPr>
          <p:cNvPr id="2052" name="Picture 4" descr="Imag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052069" y="3990380"/>
            <a:ext cx="3579015" cy="2190845"/>
          </a:xfrm>
          <a:prstGeom prst="rect">
            <a:avLst/>
          </a:prstGeom>
          <a:noFill/>
          <a:extLst>
            <a:ext uri="{909E8E84-426E-40DD-AFC4-6F175D3DCCD1}">
              <a14:hiddenFill xmlns:a14="http://schemas.microsoft.com/office/drawing/2010/main">
                <a:solidFill>
                  <a:srgbClr val="FFFFFF"/>
                </a:solidFill>
              </a14:hiddenFill>
            </a:ext>
          </a:extLst>
        </p:spPr>
      </p:pic>
      <p:pic>
        <p:nvPicPr>
          <p:cNvPr id="10" name="Kuva 9"/>
          <p:cNvPicPr>
            <a:picLocks noChangeAspect="1"/>
          </p:cNvPicPr>
          <p:nvPr/>
        </p:nvPicPr>
        <p:blipFill>
          <a:blip r:embed="rId5"/>
          <a:stretch>
            <a:fillRect/>
          </a:stretch>
        </p:blipFill>
        <p:spPr>
          <a:xfrm>
            <a:off x="7884238" y="3990380"/>
            <a:ext cx="2257289" cy="2190845"/>
          </a:xfrm>
          <a:prstGeom prst="rect">
            <a:avLst/>
          </a:prstGeom>
        </p:spPr>
      </p:pic>
    </p:spTree>
    <p:extLst>
      <p:ext uri="{BB962C8B-B14F-4D97-AF65-F5344CB8AC3E}">
        <p14:creationId xmlns:p14="http://schemas.microsoft.com/office/powerpoint/2010/main" val="1218319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16</a:t>
            </a:fld>
            <a:endParaRPr lang="fi-FI">
              <a:solidFill>
                <a:prstClr val="black">
                  <a:tint val="75000"/>
                </a:prstClr>
              </a:solidFill>
            </a:endParaRP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22" y="396075"/>
            <a:ext cx="781159" cy="1171739"/>
          </a:xfrm>
          <a:prstGeom prst="rect">
            <a:avLst/>
          </a:prstGeom>
        </p:spPr>
      </p:pic>
      <p:sp>
        <p:nvSpPr>
          <p:cNvPr id="9" name="Tekstiruutu 8"/>
          <p:cNvSpPr txBox="1"/>
          <p:nvPr/>
        </p:nvSpPr>
        <p:spPr>
          <a:xfrm>
            <a:off x="1778923" y="457200"/>
            <a:ext cx="9410007" cy="646331"/>
          </a:xfrm>
          <a:prstGeom prst="rect">
            <a:avLst/>
          </a:prstGeom>
          <a:noFill/>
        </p:spPr>
        <p:txBody>
          <a:bodyPr wrap="square" rtlCol="0">
            <a:spAutoFit/>
          </a:bodyPr>
          <a:lstStyle/>
          <a:p>
            <a:r>
              <a:rPr lang="fi-FI" dirty="0" smtClean="0">
                <a:latin typeface="Comic Sans MS" panose="030F0702030302020204" pitchFamily="66" charset="0"/>
              </a:rPr>
              <a:t>6. Päiväkoti Augustina toimintavuonna 2021-2022</a:t>
            </a:r>
          </a:p>
          <a:p>
            <a:endParaRPr lang="fi-FI" dirty="0">
              <a:latin typeface="Comic Sans MS" panose="030F0702030302020204" pitchFamily="66" charset="0"/>
            </a:endParaRPr>
          </a:p>
        </p:txBody>
      </p:sp>
      <p:sp>
        <p:nvSpPr>
          <p:cNvPr id="10" name="Tekstiruutu 9"/>
          <p:cNvSpPr txBox="1"/>
          <p:nvPr/>
        </p:nvSpPr>
        <p:spPr>
          <a:xfrm>
            <a:off x="1487979" y="1005840"/>
            <a:ext cx="9950334" cy="5447645"/>
          </a:xfrm>
          <a:prstGeom prst="rect">
            <a:avLst/>
          </a:prstGeom>
          <a:noFill/>
        </p:spPr>
        <p:txBody>
          <a:bodyPr wrap="square" rtlCol="0">
            <a:spAutoFit/>
          </a:bodyPr>
          <a:lstStyle/>
          <a:p>
            <a:r>
              <a:rPr lang="fi-FI" sz="1200" b="1" dirty="0" smtClean="0"/>
              <a:t>VISKARITOIMINTA:</a:t>
            </a:r>
          </a:p>
          <a:p>
            <a:r>
              <a:rPr lang="fi-FI" sz="1200" dirty="0" smtClean="0"/>
              <a:t>Kaksivuotisen esiopetuksen kokeilussa verrokkikuntana toimimiseen liittyen suoritamme arviointia Opetus- ja kulttuuriministeriön ohjeiden mukaisesti.</a:t>
            </a:r>
          </a:p>
          <a:p>
            <a:r>
              <a:rPr lang="fi-FI" sz="1200" dirty="0" smtClean="0"/>
              <a:t>Viskaritoiminnassa</a:t>
            </a:r>
            <a:r>
              <a:rPr lang="fi-FI" sz="1200" b="1" dirty="0" smtClean="0"/>
              <a:t> </a:t>
            </a:r>
            <a:r>
              <a:rPr lang="fi-FI" sz="1200" dirty="0" smtClean="0"/>
              <a:t>harjoitellaan mm. arjen taitoja, tunnetaitoja ja yhteisötaitoja. 5- vuotiaille suunnattua toimintaa päiväkodissamme ovat lisäksi Metsämörri, Luistelukoulu, Viskarimuskari, Salivuorot Keskuskoululla ja oma Viskaripassi, joka pitää sisällään tehtäviä eri osa-alueilta.</a:t>
            </a:r>
          </a:p>
          <a:p>
            <a:endParaRPr lang="fi-FI" sz="1200" dirty="0"/>
          </a:p>
          <a:p>
            <a:r>
              <a:rPr lang="fi-FI" sz="1200" b="1" dirty="0" smtClean="0"/>
              <a:t>PIENRYHMÄTOIMINTA:</a:t>
            </a:r>
            <a:endParaRPr lang="fi-FI" sz="1200" dirty="0" smtClean="0"/>
          </a:p>
          <a:p>
            <a:r>
              <a:rPr lang="fi-FI" sz="1200" dirty="0" smtClean="0"/>
              <a:t>Pienryhmätoiminta on vakiintunut toimintamuoto kaikissa ryhmissä. Pienryhmät edesauttavat kiireettömyyden tunteen syntymistä, lasten kuulemisen ja osallisuuden mahdollisuuksia sekä omaehtoisen toiminnan syntymistä. Se tukee myös Lasten Forssa II-kyselyn kautta saatujen tietojen perusteella kaivattuja asioita, kuten melun torjuntaa ja aikuisen läsnäoloa sekä osallistumista leikkitilanteisiin.  </a:t>
            </a:r>
          </a:p>
          <a:p>
            <a:endParaRPr lang="fi-FI" sz="1200" dirty="0"/>
          </a:p>
          <a:p>
            <a:r>
              <a:rPr lang="fi-FI" sz="1200" b="1" dirty="0" smtClean="0"/>
              <a:t>OPPIMISYMPÄRISTÖT:</a:t>
            </a:r>
          </a:p>
          <a:p>
            <a:r>
              <a:rPr lang="fi-FI" sz="1200" dirty="0"/>
              <a:t>Augustinassa on alkaneella kaudella 1-3-vuotiaille </a:t>
            </a:r>
            <a:r>
              <a:rPr lang="fi-FI" sz="1200" dirty="0" smtClean="0"/>
              <a:t>lapsille 44 rakenteellista hoitopaikkaa. Lasten </a:t>
            </a:r>
            <a:r>
              <a:rPr lang="fi-FI" sz="1200" dirty="0"/>
              <a:t>ikärakenteen huomioiden oppimisympäristöihin kiinnitetään erityistä huomiota, jotta ne olisivat lapsilähtöisiä, mutta myös henkilökunnan ergonomiaa </a:t>
            </a:r>
            <a:r>
              <a:rPr lang="fi-FI" sz="1200" dirty="0" smtClean="0"/>
              <a:t>huomioivia ja tukevia.</a:t>
            </a:r>
          </a:p>
          <a:p>
            <a:r>
              <a:rPr lang="fi-FI" sz="1200" dirty="0" smtClean="0"/>
              <a:t>Leikkiympäristöjä muokataan lasten kiinnostuksen kohteet sekä pedagogiset tavoitteet huomioiden. Lapset osallistuvat ympäristönsä muokkaamiseen.</a:t>
            </a:r>
          </a:p>
          <a:p>
            <a:r>
              <a:rPr lang="fi-FI" sz="1200" dirty="0" smtClean="0"/>
              <a:t>Retkiä tehdään paljon lähiympäristöön. Liikunta on keskeinen toimintamuoto, ja siihen tarjotaan monipuolisia mahdollisuuksia sekä sisätiloissa että ulkona.</a:t>
            </a:r>
          </a:p>
          <a:p>
            <a:endParaRPr lang="fi-FI" sz="1200" dirty="0"/>
          </a:p>
          <a:p>
            <a:r>
              <a:rPr lang="fi-FI" sz="1200" b="1" dirty="0" smtClean="0"/>
              <a:t>MONIKULTTUURISUUS:</a:t>
            </a:r>
          </a:p>
          <a:p>
            <a:r>
              <a:rPr lang="fi-FI" sz="1200" dirty="0" smtClean="0"/>
              <a:t>Monikulttuurisuuskasvatus kuuluu arjen toimintaan ja sen tavoitteet koskevat kaikkia lapsia. Toiminnassa ja toimintaympäristössä huomioidaan lapsen kulttuuria ja siihen tuodaan hänelle tärkeitä ja tuttuja asioita. Vuorovaikutuksen tukena käytetään erilaisia menetelmiä, vaikkapa kuvia. Vanhempien kanssa keskusteltaessa voidaan tarvittaessa käyttää tulkkipalvelua.</a:t>
            </a:r>
          </a:p>
          <a:p>
            <a:endParaRPr lang="fi-FI" sz="1200" dirty="0"/>
          </a:p>
          <a:p>
            <a:r>
              <a:rPr lang="fi-FI" sz="1200" b="1" dirty="0" smtClean="0"/>
              <a:t>PÄIVÄKODIN JUHLAVUOSI 2022:</a:t>
            </a:r>
          </a:p>
          <a:p>
            <a:r>
              <a:rPr lang="fi-FI" sz="1200" dirty="0" smtClean="0"/>
              <a:t>Forssa Yhtiön lastentarha vihittiin käyttöön 1.9.1902. </a:t>
            </a:r>
            <a:r>
              <a:rPr lang="fi-FI" sz="1200" dirty="0"/>
              <a:t> </a:t>
            </a:r>
            <a:r>
              <a:rPr lang="fi-FI" sz="1200" dirty="0" smtClean="0"/>
              <a:t>Vuonna 1934 nimi muuttui Finlaysonin lastentarhaksi. Vuonna 1973 päivähoitolain tultua voimaan nimeksi tuli Keskustan päiväkoti ja vuonna 2010 nimeksi vaihtui Päiväkoti Augustina.</a:t>
            </a:r>
          </a:p>
          <a:p>
            <a:r>
              <a:rPr lang="fi-FI" sz="1200" dirty="0" smtClean="0"/>
              <a:t>Päiväkoti Augustina on Suomen vanhin tähän tarkoitukseen rakennetuissa tiloissa yhtäjaksoisesti toiminut päiväkoti. Toimintavuonna 2022 vietetään päiväkodin 120-vuotisjuhlia. Juhlavuoden suunnittelua aloitetaan kuluvana toimintakautena.</a:t>
            </a:r>
          </a:p>
          <a:p>
            <a:endParaRPr lang="fi-FI" sz="1200" b="1" dirty="0" smtClean="0"/>
          </a:p>
          <a:p>
            <a:endParaRPr lang="fi-FI" sz="1200" b="1" dirty="0"/>
          </a:p>
        </p:txBody>
      </p:sp>
    </p:spTree>
    <p:extLst>
      <p:ext uri="{BB962C8B-B14F-4D97-AF65-F5344CB8AC3E}">
        <p14:creationId xmlns:p14="http://schemas.microsoft.com/office/powerpoint/2010/main" val="109063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2044930" y="399471"/>
            <a:ext cx="1408685" cy="461701"/>
          </a:xfrm>
        </p:spPr>
        <p:txBody>
          <a:bodyPr>
            <a:normAutofit fontScale="90000"/>
          </a:bodyPr>
          <a:lstStyle/>
          <a:p>
            <a:r>
              <a:rPr lang="fi-FI" sz="3600" dirty="0">
                <a:latin typeface="Berlin Sans FB" panose="020E0602020502020306" pitchFamily="34" charset="0"/>
              </a:rPr>
              <a:t>Sisällys</a:t>
            </a:r>
          </a:p>
        </p:txBody>
      </p:sp>
      <p:sp>
        <p:nvSpPr>
          <p:cNvPr id="6" name="Sisällön paikkamerkki 5"/>
          <p:cNvSpPr>
            <a:spLocks noGrp="1"/>
          </p:cNvSpPr>
          <p:nvPr>
            <p:ph idx="1"/>
          </p:nvPr>
        </p:nvSpPr>
        <p:spPr>
          <a:xfrm>
            <a:off x="1552168" y="1097279"/>
            <a:ext cx="10273964" cy="5525193"/>
          </a:xfrm>
        </p:spPr>
        <p:txBody>
          <a:bodyPr vert="horz" lIns="91440" tIns="45720" rIns="91440" bIns="45720" rtlCol="0" anchor="t">
            <a:normAutofit/>
          </a:bodyPr>
          <a:lstStyle/>
          <a:p>
            <a:pPr marL="514350" indent="-514350">
              <a:buFont typeface="+mj-lt"/>
              <a:buAutoNum type="arabicPeriod"/>
            </a:pPr>
            <a:r>
              <a:rPr lang="fi-FI" sz="1600" b="1" dirty="0"/>
              <a:t>Päiväkodin </a:t>
            </a:r>
            <a:r>
              <a:rPr lang="fi-FI" sz="1600" b="1" dirty="0" smtClean="0"/>
              <a:t>tiedot</a:t>
            </a:r>
            <a:r>
              <a:rPr lang="fi-FI" sz="1600" dirty="0" smtClean="0"/>
              <a:t>, s. 3-4</a:t>
            </a:r>
            <a:br>
              <a:rPr lang="fi-FI" sz="1600" dirty="0" smtClean="0"/>
            </a:br>
            <a:endParaRPr lang="fi-FI" sz="1600" dirty="0" smtClean="0"/>
          </a:p>
          <a:p>
            <a:pPr marL="514350" indent="-514350">
              <a:buFont typeface="+mj-lt"/>
              <a:buAutoNum type="arabicPeriod"/>
            </a:pPr>
            <a:r>
              <a:rPr lang="fi-FI" sz="1600" b="1" dirty="0" smtClean="0"/>
              <a:t>Toimintavuoden </a:t>
            </a:r>
            <a:r>
              <a:rPr lang="fi-FI" sz="1600" b="1" dirty="0"/>
              <a:t>2020 – 2021  teemojen ja tavoitteiden  toteutumisen </a:t>
            </a:r>
            <a:r>
              <a:rPr lang="fi-FI" sz="1600" b="1" dirty="0" smtClean="0"/>
              <a:t>arviointi, </a:t>
            </a:r>
            <a:r>
              <a:rPr lang="fi-FI" sz="1600" dirty="0" smtClean="0"/>
              <a:t>s.5</a:t>
            </a:r>
            <a:br>
              <a:rPr lang="fi-FI" sz="1600" dirty="0" smtClean="0"/>
            </a:br>
            <a:endParaRPr lang="fi-FI" sz="1600" dirty="0">
              <a:cs typeface="Calibri"/>
            </a:endParaRPr>
          </a:p>
          <a:p>
            <a:pPr marL="457200" lvl="1" indent="0">
              <a:buNone/>
            </a:pPr>
            <a:r>
              <a:rPr lang="fi-FI" sz="1600" dirty="0"/>
              <a:t>2.1. Forssan varhaiskasvatuksen yhteiset teemat ja </a:t>
            </a:r>
            <a:r>
              <a:rPr lang="fi-FI" sz="1600" dirty="0" smtClean="0"/>
              <a:t>tavoitteet, s. 5-6</a:t>
            </a:r>
            <a:endParaRPr lang="fi-FI" sz="1600" dirty="0">
              <a:cs typeface="Calibri"/>
            </a:endParaRPr>
          </a:p>
          <a:p>
            <a:pPr marL="457200" lvl="1" indent="0">
              <a:buNone/>
            </a:pPr>
            <a:r>
              <a:rPr lang="fi-FI" sz="1600" dirty="0">
                <a:latin typeface="Calibri"/>
                <a:cs typeface="Calibri"/>
              </a:rPr>
              <a:t>2.2. Päiväkodin omat lisäykset toimintavuoden 2020- 2021 teemoihin ja </a:t>
            </a:r>
            <a:r>
              <a:rPr lang="fi-FI" sz="1600" dirty="0" smtClean="0">
                <a:latin typeface="Calibri"/>
                <a:cs typeface="Calibri"/>
              </a:rPr>
              <a:t>tavoitteisiin, s. 7-8</a:t>
            </a:r>
            <a:r>
              <a:rPr lang="fi-FI" sz="1600" dirty="0">
                <a:latin typeface="Calibri"/>
                <a:cs typeface="Calibri"/>
              </a:rPr>
              <a:t> </a:t>
            </a:r>
          </a:p>
          <a:p>
            <a:pPr marL="457200" lvl="1" indent="0">
              <a:buNone/>
            </a:pPr>
            <a:r>
              <a:rPr lang="fi-FI" sz="1600" dirty="0">
                <a:latin typeface="Calibri"/>
                <a:cs typeface="Calibri"/>
              </a:rPr>
              <a:t>2.3. </a:t>
            </a:r>
            <a:r>
              <a:rPr lang="fi-FI" sz="1600" dirty="0" smtClean="0">
                <a:latin typeface="Calibri"/>
                <a:cs typeface="Calibri"/>
              </a:rPr>
              <a:t>5-vuotiaiden pedagogiikka, s. 9</a:t>
            </a:r>
            <a:r>
              <a:rPr lang="fi-FI" sz="1600" dirty="0">
                <a:latin typeface="Calibri"/>
                <a:cs typeface="Calibri"/>
              </a:rPr>
              <a:t> </a:t>
            </a:r>
          </a:p>
          <a:p>
            <a:pPr marL="457200" lvl="1" indent="0">
              <a:buNone/>
            </a:pPr>
            <a:r>
              <a:rPr lang="fi-FI" sz="1600" dirty="0">
                <a:latin typeface="Calibri"/>
                <a:cs typeface="Calibri"/>
              </a:rPr>
              <a:t>2.4. </a:t>
            </a:r>
            <a:r>
              <a:rPr lang="fi-FI" sz="1600" dirty="0" smtClean="0">
                <a:latin typeface="Calibri"/>
                <a:cs typeface="Calibri"/>
              </a:rPr>
              <a:t>Yhteenveto Päiväkoti Augustinan toimintakaudesta 2020-2021, s.10 </a:t>
            </a:r>
            <a:br>
              <a:rPr lang="fi-FI" sz="1600" dirty="0" smtClean="0">
                <a:latin typeface="Calibri"/>
                <a:cs typeface="Calibri"/>
              </a:rPr>
            </a:br>
            <a:endParaRPr lang="fi-FI" sz="1600" dirty="0">
              <a:latin typeface="Calibri"/>
              <a:cs typeface="Calibri"/>
            </a:endParaRPr>
          </a:p>
          <a:p>
            <a:pPr marL="342900" indent="-342900">
              <a:buFont typeface="+mj-lt"/>
              <a:buAutoNum type="arabicPeriod" startAt="3"/>
            </a:pPr>
            <a:r>
              <a:rPr lang="fi-FI" sz="1600" b="1" dirty="0" smtClean="0"/>
              <a:t>   Forssan </a:t>
            </a:r>
            <a:r>
              <a:rPr lang="fi-FI" sz="1600" b="1" dirty="0"/>
              <a:t>varhaiskasvatuksen yhteiset teemat ja tavoitteet toimintavuonna 2021– </a:t>
            </a:r>
            <a:r>
              <a:rPr lang="fi-FI" sz="1600" b="1" dirty="0" smtClean="0"/>
              <a:t>2022, </a:t>
            </a:r>
            <a:r>
              <a:rPr lang="fi-FI" sz="1600" dirty="0" smtClean="0"/>
              <a:t>s. 11</a:t>
            </a:r>
            <a:endParaRPr lang="fi-FI" sz="1600" b="1" dirty="0">
              <a:cs typeface="Calibri"/>
            </a:endParaRPr>
          </a:p>
          <a:p>
            <a:pPr marL="457200" lvl="1" indent="0">
              <a:buNone/>
            </a:pPr>
            <a:endParaRPr lang="fi-FI" sz="1600" dirty="0"/>
          </a:p>
          <a:p>
            <a:pPr marL="342900" indent="-342900">
              <a:buFont typeface="+mj-lt"/>
              <a:buAutoNum type="arabicPeriod" startAt="3"/>
            </a:pPr>
            <a:r>
              <a:rPr lang="fi-FI" sz="1600" b="1" dirty="0" smtClean="0"/>
              <a:t>   Päiväkodin </a:t>
            </a:r>
            <a:r>
              <a:rPr lang="fi-FI" sz="1600" b="1" dirty="0"/>
              <a:t>omat lisäykset toimintavuoden </a:t>
            </a:r>
            <a:r>
              <a:rPr lang="fi-FI" sz="1600" b="1" dirty="0" smtClean="0"/>
              <a:t>2021-2022 </a:t>
            </a:r>
            <a:r>
              <a:rPr lang="fi-FI" sz="1600" b="1" dirty="0"/>
              <a:t>teemoihin ja </a:t>
            </a:r>
            <a:r>
              <a:rPr lang="fi-FI" sz="1600" b="1" dirty="0" smtClean="0"/>
              <a:t>tavoitteisiin, </a:t>
            </a:r>
            <a:r>
              <a:rPr lang="fi-FI" sz="1600" dirty="0" smtClean="0"/>
              <a:t>s. 12-14</a:t>
            </a:r>
            <a:br>
              <a:rPr lang="fi-FI" sz="1600" dirty="0" smtClean="0"/>
            </a:br>
            <a:endParaRPr lang="fi-FI" sz="1600" dirty="0" smtClean="0"/>
          </a:p>
          <a:p>
            <a:pPr marL="0" indent="0">
              <a:buNone/>
            </a:pPr>
            <a:r>
              <a:rPr lang="fi-FI" sz="1600" b="1" dirty="0" smtClean="0"/>
              <a:t>5.       Perhepäivähoito, </a:t>
            </a:r>
            <a:r>
              <a:rPr lang="fi-FI" sz="1600" dirty="0" smtClean="0"/>
              <a:t>s.15</a:t>
            </a:r>
            <a:br>
              <a:rPr lang="fi-FI" sz="1600" dirty="0" smtClean="0"/>
            </a:br>
            <a:r>
              <a:rPr lang="fi-FI" sz="1600" b="1" dirty="0" smtClean="0"/>
              <a:t/>
            </a:r>
            <a:br>
              <a:rPr lang="fi-FI" sz="1600" b="1" dirty="0" smtClean="0"/>
            </a:br>
            <a:r>
              <a:rPr lang="fi-FI" sz="1600" b="1" dirty="0" smtClean="0"/>
              <a:t>6.       Päiväkoti Augustina toimintavuonna 2021-2022,</a:t>
            </a:r>
            <a:r>
              <a:rPr lang="fi-FI" sz="1600" dirty="0" smtClean="0"/>
              <a:t> s.16</a:t>
            </a:r>
            <a:r>
              <a:rPr lang="fi-FI" sz="1600" dirty="0"/>
              <a:t/>
            </a:r>
            <a:br>
              <a:rPr lang="fi-FI" sz="1600" dirty="0"/>
            </a:br>
            <a:r>
              <a:rPr lang="fi-FI" sz="1600" dirty="0" smtClean="0"/>
              <a:t/>
            </a:r>
            <a:br>
              <a:rPr lang="fi-FI" sz="1600" dirty="0" smtClean="0"/>
            </a:br>
            <a:endParaRPr lang="fi-FI" sz="1600" dirty="0" smtClean="0"/>
          </a:p>
          <a:p>
            <a:pPr marL="457200" lvl="1" indent="0">
              <a:buNone/>
            </a:pPr>
            <a:endParaRPr lang="fi-FI" sz="1800" dirty="0">
              <a:latin typeface="Berlin Sans FB" panose="020E0602020502020306" pitchFamily="34" charset="0"/>
            </a:endParaRPr>
          </a:p>
          <a:p>
            <a:pPr marL="0" indent="0">
              <a:buNone/>
            </a:pPr>
            <a:endParaRPr lang="fi-FI" sz="1800" dirty="0">
              <a:latin typeface="Berlin Sans FB" panose="020E0602020502020306" pitchFamily="34" charset="0"/>
            </a:endParaRPr>
          </a:p>
          <a:p>
            <a:pPr marL="457200" lvl="1" indent="0">
              <a:buNone/>
            </a:pPr>
            <a:endParaRPr lang="fi-FI" sz="1800" dirty="0"/>
          </a:p>
          <a:p>
            <a:pPr marL="514350" indent="-514350">
              <a:buFont typeface="+mj-lt"/>
              <a:buAutoNum type="arabicPeriod"/>
            </a:pPr>
            <a:endParaRPr lang="fi-FI" dirty="0"/>
          </a:p>
        </p:txBody>
      </p:sp>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Kuv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13" y="291406"/>
            <a:ext cx="781159" cy="1171739"/>
          </a:xfrm>
          <a:prstGeom prst="rect">
            <a:avLst/>
          </a:prstGeom>
        </p:spPr>
      </p:pic>
      <p:pic>
        <p:nvPicPr>
          <p:cNvPr id="8" name="Picture 2" descr="C:\Users\kaunisharju\AppData\Local\Microsoft\Windows\Temporary Internet Files\Content.Outlook\DLLBMXET\FullSizeRen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1324" y="4788518"/>
            <a:ext cx="1560481" cy="1113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1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85177" y="416643"/>
            <a:ext cx="7056548" cy="819730"/>
          </a:xfrm>
        </p:spPr>
        <p:txBody>
          <a:bodyPr>
            <a:normAutofit/>
          </a:bodyPr>
          <a:lstStyle/>
          <a:p>
            <a:r>
              <a:rPr lang="fi-FI" sz="2200" dirty="0" smtClean="0">
                <a:latin typeface="+mn-lt"/>
              </a:rPr>
              <a:t>1. Päiväkoti Augustina</a:t>
            </a:r>
            <a:endParaRPr lang="fi-FI" sz="2200" dirty="0">
              <a:latin typeface="+mn-lt"/>
            </a:endParaRPr>
          </a:p>
        </p:txBody>
      </p:sp>
      <p:sp>
        <p:nvSpPr>
          <p:cNvPr id="3" name="Sisällön paikkamerkki 2"/>
          <p:cNvSpPr>
            <a:spLocks noGrp="1"/>
          </p:cNvSpPr>
          <p:nvPr>
            <p:ph idx="1"/>
          </p:nvPr>
        </p:nvSpPr>
        <p:spPr>
          <a:xfrm>
            <a:off x="1585177" y="1236373"/>
            <a:ext cx="9768623" cy="5061396"/>
          </a:xfrm>
        </p:spPr>
        <p:txBody>
          <a:bodyPr>
            <a:normAutofit/>
          </a:bodyPr>
          <a:lstStyle/>
          <a:p>
            <a:pPr marL="0" indent="0">
              <a:buNone/>
            </a:pPr>
            <a:endParaRPr lang="fi-FI" sz="1600" b="1" dirty="0" smtClean="0"/>
          </a:p>
          <a:p>
            <a:pPr marL="0" indent="0">
              <a:buNone/>
            </a:pPr>
            <a:r>
              <a:rPr lang="fi-FI" sz="1600" b="1" dirty="0" smtClean="0"/>
              <a:t>Tarjoamme varhaiskasvatusta 1-5 –vuotiaille </a:t>
            </a:r>
          </a:p>
          <a:p>
            <a:pPr marL="0" indent="0">
              <a:buNone/>
            </a:pPr>
            <a:r>
              <a:rPr lang="fi-FI" sz="1600" dirty="0" smtClean="0"/>
              <a:t>1. Päiväkodissa (Hämeentie 13 ja Hämeentie 17)</a:t>
            </a:r>
            <a:br>
              <a:rPr lang="fi-FI" sz="1600" dirty="0" smtClean="0"/>
            </a:br>
            <a:r>
              <a:rPr lang="fi-FI" sz="1600" dirty="0" smtClean="0"/>
              <a:t>2. Perhepäivähoidossa (omassa kodissa työskentelevät perhepäivähoitajat)</a:t>
            </a:r>
            <a:br>
              <a:rPr lang="fi-FI" sz="1600" dirty="0" smtClean="0"/>
            </a:br>
            <a:endParaRPr lang="fi-FI" sz="1600" dirty="0" smtClean="0"/>
          </a:p>
          <a:p>
            <a:pPr marL="0" indent="0">
              <a:buNone/>
            </a:pPr>
            <a:r>
              <a:rPr lang="fi-FI" sz="1600" b="1" dirty="0" smtClean="0"/>
              <a:t>Hoitopaikkojen lukumäärä</a:t>
            </a:r>
          </a:p>
          <a:p>
            <a:pPr marL="0" indent="0">
              <a:buNone/>
            </a:pPr>
            <a:r>
              <a:rPr lang="fi-FI" sz="1600" dirty="0" smtClean="0"/>
              <a:t>Päiväkodissa on 86 rakenteellista hoitopaikkaa ja perhepäivähoidossa 19 </a:t>
            </a:r>
          </a:p>
          <a:p>
            <a:pPr marL="0" indent="0">
              <a:buNone/>
            </a:pPr>
            <a:r>
              <a:rPr lang="fi-FI" sz="1600" b="1" dirty="0" smtClean="0"/>
              <a:t/>
            </a:r>
            <a:br>
              <a:rPr lang="fi-FI" sz="1600" b="1" dirty="0" smtClean="0"/>
            </a:br>
            <a:r>
              <a:rPr lang="fi-FI" sz="1600" b="1" dirty="0" smtClean="0"/>
              <a:t>Henkilöstö toimintavuonna 2021-2022</a:t>
            </a:r>
          </a:p>
          <a:p>
            <a:pPr marL="0" indent="0">
              <a:buNone/>
            </a:pPr>
            <a:r>
              <a:rPr lang="fi-FI" sz="1600" dirty="0" smtClean="0"/>
              <a:t>Vakinainen henkilöstö:</a:t>
            </a:r>
            <a:br>
              <a:rPr lang="fi-FI" sz="1600" dirty="0" smtClean="0"/>
            </a:br>
            <a:r>
              <a:rPr lang="fi-FI" sz="1600" dirty="0" smtClean="0"/>
              <a:t>Johtaja, 5 varhaiskasvatuksen opettajaa, 9 varhaiskasvatuksen lastenhoitajaa sekä</a:t>
            </a:r>
            <a:br>
              <a:rPr lang="fi-FI" sz="1600" dirty="0" smtClean="0"/>
            </a:br>
            <a:r>
              <a:rPr lang="fi-FI" sz="1600" dirty="0" smtClean="0"/>
              <a:t>5 omassa kodissa työskentelevää perhepäivähoitajaa, joista yksi </a:t>
            </a:r>
            <a:r>
              <a:rPr lang="fi-FI" sz="1600" dirty="0" smtClean="0"/>
              <a:t>on hoitovapaalla</a:t>
            </a:r>
            <a:r>
              <a:rPr lang="fi-FI" sz="1600" dirty="0" smtClean="0"/>
              <a:t>.</a:t>
            </a:r>
            <a:br>
              <a:rPr lang="fi-FI" sz="1600" dirty="0" smtClean="0"/>
            </a:br>
            <a:r>
              <a:rPr lang="fi-FI" sz="1600" dirty="0" smtClean="0"/>
              <a:t>1 resurssihoitaja yhteisesti Pihakoivun päiväkodin kanssa</a:t>
            </a:r>
          </a:p>
          <a:p>
            <a:pPr marL="0" indent="0">
              <a:buNone/>
            </a:pPr>
            <a:r>
              <a:rPr lang="fi-FI" sz="1600" dirty="0" smtClean="0"/>
              <a:t>Määräaikainen </a:t>
            </a:r>
            <a:r>
              <a:rPr lang="fi-FI" sz="1600" dirty="0"/>
              <a:t>henkilöstö: </a:t>
            </a:r>
            <a:br>
              <a:rPr lang="fi-FI" sz="1600" dirty="0"/>
            </a:br>
            <a:r>
              <a:rPr lang="fi-FI" sz="1600" dirty="0" smtClean="0"/>
              <a:t>4 varhaiskasvatuksen lastenhoitajaa ja 1 hanketyöntekijä (varhaiskasvatuksen lastenhoitaja)</a:t>
            </a:r>
            <a:endParaRPr lang="fi-FI" sz="1600" dirty="0"/>
          </a:p>
          <a:p>
            <a:pPr marL="0" indent="0">
              <a:buNone/>
            </a:pPr>
            <a:endParaRPr lang="fi-FI" sz="1600" dirty="0" smtClean="0"/>
          </a:p>
          <a:p>
            <a:pPr marL="0" indent="0">
              <a:buNone/>
            </a:pPr>
            <a:endParaRPr lang="fi-FI" sz="1800" dirty="0"/>
          </a:p>
          <a:p>
            <a:pPr marL="0" indent="0">
              <a:buNone/>
            </a:pPr>
            <a:endParaRPr lang="fi-FI" sz="1800"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275" y="416643"/>
            <a:ext cx="781159" cy="1171739"/>
          </a:xfrm>
          <a:prstGeom prst="rect">
            <a:avLst/>
          </a:prstGeom>
        </p:spPr>
      </p:pic>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C67279-970C-4AEB-8BA8-ED76C9004FD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Kuva 7"/>
          <p:cNvPicPr>
            <a:picLocks noChangeAspect="1"/>
          </p:cNvPicPr>
          <p:nvPr/>
        </p:nvPicPr>
        <p:blipFill>
          <a:blip r:embed="rId3"/>
          <a:stretch>
            <a:fillRect/>
          </a:stretch>
        </p:blipFill>
        <p:spPr>
          <a:xfrm>
            <a:off x="8610600" y="705284"/>
            <a:ext cx="2317668" cy="2701637"/>
          </a:xfrm>
          <a:prstGeom prst="rect">
            <a:avLst/>
          </a:prstGeom>
        </p:spPr>
      </p:pic>
    </p:spTree>
    <p:extLst>
      <p:ext uri="{BB962C8B-B14F-4D97-AF65-F5344CB8AC3E}">
        <p14:creationId xmlns:p14="http://schemas.microsoft.com/office/powerpoint/2010/main" val="2550646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37359" y="291408"/>
            <a:ext cx="7107383" cy="365297"/>
          </a:xfrm>
        </p:spPr>
        <p:txBody>
          <a:bodyPr>
            <a:normAutofit/>
          </a:bodyPr>
          <a:lstStyle/>
          <a:p>
            <a:r>
              <a:rPr lang="fi-FI" sz="1800" b="1" dirty="0" smtClean="0">
                <a:latin typeface="Calibri" panose="020F0502020204030204" pitchFamily="34" charset="0"/>
              </a:rPr>
              <a:t>   Ryhmät, niiden rakenteelliset paikat ja henkilöstö 2021-2022</a:t>
            </a:r>
            <a:endParaRPr lang="fi-FI" sz="1800" b="1" dirty="0">
              <a:latin typeface="Calibri" panose="020F0502020204030204" pitchFamily="34" charset="0"/>
            </a:endParaRPr>
          </a:p>
        </p:txBody>
      </p:sp>
      <p:sp>
        <p:nvSpPr>
          <p:cNvPr id="3" name="Sisällön paikkamerkki 2"/>
          <p:cNvSpPr>
            <a:spLocks noGrp="1"/>
          </p:cNvSpPr>
          <p:nvPr>
            <p:ph idx="1"/>
          </p:nvPr>
        </p:nvSpPr>
        <p:spPr>
          <a:xfrm>
            <a:off x="1737359" y="656706"/>
            <a:ext cx="9394525" cy="6090386"/>
          </a:xfrm>
        </p:spPr>
        <p:txBody>
          <a:bodyPr>
            <a:normAutofit/>
          </a:bodyPr>
          <a:lstStyle/>
          <a:p>
            <a:pPr marL="342900" indent="-342900">
              <a:buAutoNum type="arabicPeriod"/>
            </a:pPr>
            <a:r>
              <a:rPr lang="fi-FI" sz="1200" b="1" dirty="0" smtClean="0">
                <a:latin typeface="Calibri" panose="020F0502020204030204" pitchFamily="34" charset="0"/>
              </a:rPr>
              <a:t>Pumpulit, 1-3v., 12 paikkaa.</a:t>
            </a:r>
            <a:r>
              <a:rPr lang="fi-FI" sz="1200" dirty="0" smtClean="0">
                <a:latin typeface="Calibri" panose="020F0502020204030204" pitchFamily="34" charset="0"/>
              </a:rPr>
              <a:t/>
            </a:r>
            <a:br>
              <a:rPr lang="fi-FI" sz="1200" dirty="0" smtClean="0">
                <a:latin typeface="Calibri" panose="020F0502020204030204" pitchFamily="34" charset="0"/>
              </a:rPr>
            </a:br>
            <a:r>
              <a:rPr lang="fi-FI" sz="1200" dirty="0" smtClean="0">
                <a:latin typeface="Calibri" panose="020F0502020204030204" pitchFamily="34" charset="0"/>
              </a:rPr>
              <a:t>  * Tarja Mattila, vo</a:t>
            </a:r>
            <a:br>
              <a:rPr lang="fi-FI" sz="1200" dirty="0" smtClean="0">
                <a:latin typeface="Calibri" panose="020F0502020204030204" pitchFamily="34" charset="0"/>
              </a:rPr>
            </a:br>
            <a:r>
              <a:rPr lang="fi-FI" sz="1200" dirty="0" smtClean="0">
                <a:latin typeface="Calibri" panose="020F0502020204030204" pitchFamily="34" charset="0"/>
              </a:rPr>
              <a:t>  * Susanna Hietaoja, vlh, 4pv/ vko ja Salla-Mari Pettersson, vo, 1 pv/vko</a:t>
            </a:r>
            <a:br>
              <a:rPr lang="fi-FI" sz="1200" dirty="0" smtClean="0">
                <a:latin typeface="Calibri" panose="020F0502020204030204" pitchFamily="34" charset="0"/>
              </a:rPr>
            </a:br>
            <a:r>
              <a:rPr lang="fi-FI" sz="1200" dirty="0" smtClean="0">
                <a:latin typeface="Calibri" panose="020F0502020204030204" pitchFamily="34" charset="0"/>
              </a:rPr>
              <a:t>  * Sanni Kolismaa, vlh</a:t>
            </a:r>
          </a:p>
          <a:p>
            <a:pPr marL="342900" indent="-342900">
              <a:buAutoNum type="arabicPeriod"/>
            </a:pPr>
            <a:r>
              <a:rPr lang="fi-FI" sz="1200" b="1" dirty="0" smtClean="0">
                <a:latin typeface="Calibri" panose="020F0502020204030204" pitchFamily="34" charset="0"/>
              </a:rPr>
              <a:t>Untuvat</a:t>
            </a:r>
            <a:r>
              <a:rPr lang="fi-FI" sz="1200" dirty="0" smtClean="0">
                <a:latin typeface="Calibri" panose="020F0502020204030204" pitchFamily="34" charset="0"/>
              </a:rPr>
              <a:t>, </a:t>
            </a:r>
            <a:r>
              <a:rPr lang="fi-FI" sz="1200" b="1" dirty="0" smtClean="0">
                <a:latin typeface="Calibri" panose="020F0502020204030204" pitchFamily="34" charset="0"/>
              </a:rPr>
              <a:t>1-3v., 4 paikkaa </a:t>
            </a:r>
            <a:r>
              <a:rPr lang="fi-FI" sz="1200" dirty="0" smtClean="0">
                <a:latin typeface="Calibri" panose="020F0502020204030204" pitchFamily="34" charset="0"/>
              </a:rPr>
              <a:t/>
            </a:r>
            <a:br>
              <a:rPr lang="fi-FI" sz="1200" dirty="0" smtClean="0">
                <a:latin typeface="Calibri" panose="020F0502020204030204" pitchFamily="34" charset="0"/>
              </a:rPr>
            </a:br>
            <a:r>
              <a:rPr lang="fi-FI" sz="1200" dirty="0" smtClean="0">
                <a:latin typeface="Calibri" panose="020F0502020204030204" pitchFamily="34" charset="0"/>
              </a:rPr>
              <a:t>   * Taija Laurila, vlh</a:t>
            </a:r>
            <a:br>
              <a:rPr lang="fi-FI" sz="1200" dirty="0" smtClean="0">
                <a:latin typeface="Calibri" panose="020F0502020204030204" pitchFamily="34" charset="0"/>
              </a:rPr>
            </a:br>
            <a:r>
              <a:rPr lang="fi-FI" sz="1200" dirty="0" smtClean="0">
                <a:latin typeface="Calibri" panose="020F0502020204030204" pitchFamily="34" charset="0"/>
              </a:rPr>
              <a:t>   * Virva Heikkilä, hanketyöntekijä, vlh</a:t>
            </a:r>
          </a:p>
          <a:p>
            <a:pPr marL="342900" indent="-342900">
              <a:buAutoNum type="arabicPeriod"/>
            </a:pPr>
            <a:r>
              <a:rPr lang="fi-FI" sz="1200" b="1" dirty="0" smtClean="0">
                <a:latin typeface="Calibri" panose="020F0502020204030204" pitchFamily="34" charset="0"/>
              </a:rPr>
              <a:t>Kehrääjät</a:t>
            </a:r>
            <a:r>
              <a:rPr lang="fi-FI" sz="1200" dirty="0" smtClean="0">
                <a:latin typeface="Calibri" panose="020F0502020204030204" pitchFamily="34" charset="0"/>
              </a:rPr>
              <a:t>, </a:t>
            </a:r>
            <a:r>
              <a:rPr lang="fi-FI" sz="1200" b="1" dirty="0">
                <a:latin typeface="Calibri" panose="020F0502020204030204" pitchFamily="34" charset="0"/>
              </a:rPr>
              <a:t>2</a:t>
            </a:r>
            <a:r>
              <a:rPr lang="fi-FI" sz="1200" b="1" dirty="0" smtClean="0">
                <a:latin typeface="Calibri" panose="020F0502020204030204" pitchFamily="34" charset="0"/>
              </a:rPr>
              <a:t>-5v., 21 paikkaa</a:t>
            </a:r>
            <a:r>
              <a:rPr lang="fi-FI" sz="1200" dirty="0" smtClean="0">
                <a:latin typeface="Calibri" panose="020F0502020204030204" pitchFamily="34" charset="0"/>
              </a:rPr>
              <a:t/>
            </a:r>
            <a:br>
              <a:rPr lang="fi-FI" sz="1200" dirty="0" smtClean="0">
                <a:latin typeface="Calibri" panose="020F0502020204030204" pitchFamily="34" charset="0"/>
              </a:rPr>
            </a:br>
            <a:r>
              <a:rPr lang="fi-FI" sz="1200" dirty="0" smtClean="0">
                <a:latin typeface="Calibri" panose="020F0502020204030204" pitchFamily="34" charset="0"/>
              </a:rPr>
              <a:t>   * Mirella Parikka, vo</a:t>
            </a:r>
            <a:br>
              <a:rPr lang="fi-FI" sz="1200" dirty="0" smtClean="0">
                <a:latin typeface="Calibri" panose="020F0502020204030204" pitchFamily="34" charset="0"/>
              </a:rPr>
            </a:br>
            <a:r>
              <a:rPr lang="fi-FI" sz="1200" dirty="0" smtClean="0">
                <a:latin typeface="Calibri" panose="020F0502020204030204" pitchFamily="34" charset="0"/>
              </a:rPr>
              <a:t>   * Kati Suoranta, vlh</a:t>
            </a:r>
            <a:br>
              <a:rPr lang="fi-FI" sz="1200" dirty="0" smtClean="0">
                <a:latin typeface="Calibri" panose="020F0502020204030204" pitchFamily="34" charset="0"/>
              </a:rPr>
            </a:br>
            <a:r>
              <a:rPr lang="fi-FI" sz="1200" dirty="0" smtClean="0">
                <a:latin typeface="Calibri" panose="020F0502020204030204" pitchFamily="34" charset="0"/>
              </a:rPr>
              <a:t>   * Ritva Lehtinen, vlh   </a:t>
            </a:r>
          </a:p>
          <a:p>
            <a:pPr marL="342900" indent="-342900">
              <a:buAutoNum type="arabicPeriod"/>
            </a:pPr>
            <a:r>
              <a:rPr lang="fi-FI" sz="1200" b="1" dirty="0" smtClean="0">
                <a:latin typeface="Calibri" panose="020F0502020204030204" pitchFamily="34" charset="0"/>
              </a:rPr>
              <a:t>Rallaajat</a:t>
            </a:r>
            <a:r>
              <a:rPr lang="fi-FI" sz="1200" dirty="0" smtClean="0">
                <a:latin typeface="Calibri" panose="020F0502020204030204" pitchFamily="34" charset="0"/>
              </a:rPr>
              <a:t>, </a:t>
            </a:r>
            <a:r>
              <a:rPr lang="fi-FI" sz="1200" b="1" dirty="0" smtClean="0">
                <a:latin typeface="Calibri" panose="020F0502020204030204" pitchFamily="34" charset="0"/>
              </a:rPr>
              <a:t>1-3 v., 12 paikkaa                                                                                                                          </a:t>
            </a:r>
            <a:r>
              <a:rPr lang="fi-FI" sz="1200" dirty="0" smtClean="0">
                <a:latin typeface="Calibri" panose="020F0502020204030204" pitchFamily="34" charset="0"/>
              </a:rPr>
              <a:t/>
            </a:r>
            <a:br>
              <a:rPr lang="fi-FI" sz="1200" dirty="0" smtClean="0">
                <a:latin typeface="Calibri" panose="020F0502020204030204" pitchFamily="34" charset="0"/>
              </a:rPr>
            </a:br>
            <a:r>
              <a:rPr lang="fi-FI" sz="1200" dirty="0" smtClean="0">
                <a:latin typeface="Calibri" panose="020F0502020204030204" pitchFamily="34" charset="0"/>
              </a:rPr>
              <a:t>   * Sirkku Parilo, vo</a:t>
            </a:r>
            <a:br>
              <a:rPr lang="fi-FI" sz="1200" dirty="0" smtClean="0">
                <a:latin typeface="Calibri" panose="020F0502020204030204" pitchFamily="34" charset="0"/>
              </a:rPr>
            </a:br>
            <a:r>
              <a:rPr lang="fi-FI" sz="1200" dirty="0" smtClean="0">
                <a:latin typeface="Calibri" panose="020F0502020204030204" pitchFamily="34" charset="0"/>
              </a:rPr>
              <a:t>   * Jenna Sillsten, vlh </a:t>
            </a:r>
            <a:br>
              <a:rPr lang="fi-FI" sz="1200" dirty="0" smtClean="0">
                <a:latin typeface="Calibri" panose="020F0502020204030204" pitchFamily="34" charset="0"/>
              </a:rPr>
            </a:br>
            <a:r>
              <a:rPr lang="fi-FI" sz="1200" dirty="0" smtClean="0">
                <a:latin typeface="Calibri" panose="020F0502020204030204" pitchFamily="34" charset="0"/>
              </a:rPr>
              <a:t>   * Marjut Huhtala, vlh   </a:t>
            </a:r>
          </a:p>
          <a:p>
            <a:pPr marL="342900" indent="-342900">
              <a:buAutoNum type="arabicPeriod"/>
            </a:pPr>
            <a:r>
              <a:rPr lang="fi-FI" sz="1200" b="1" dirty="0" smtClean="0">
                <a:latin typeface="Calibri" panose="020F0502020204030204" pitchFamily="34" charset="0"/>
              </a:rPr>
              <a:t>Värjärit</a:t>
            </a:r>
            <a:r>
              <a:rPr lang="fi-FI" sz="1200" dirty="0" smtClean="0">
                <a:latin typeface="Calibri" panose="020F0502020204030204" pitchFamily="34" charset="0"/>
              </a:rPr>
              <a:t>, </a:t>
            </a:r>
            <a:r>
              <a:rPr lang="fi-FI" sz="1200" b="1" dirty="0">
                <a:latin typeface="Calibri" panose="020F0502020204030204" pitchFamily="34" charset="0"/>
              </a:rPr>
              <a:t>2</a:t>
            </a:r>
            <a:r>
              <a:rPr lang="fi-FI" sz="1200" b="1" dirty="0" smtClean="0">
                <a:latin typeface="Calibri" panose="020F0502020204030204" pitchFamily="34" charset="0"/>
              </a:rPr>
              <a:t>-5 v., 21 paikkaa</a:t>
            </a:r>
            <a:r>
              <a:rPr lang="fi-FI" sz="1200" dirty="0" smtClean="0">
                <a:latin typeface="Calibri" panose="020F0502020204030204" pitchFamily="34" charset="0"/>
              </a:rPr>
              <a:t/>
            </a:r>
            <a:br>
              <a:rPr lang="fi-FI" sz="1200" dirty="0" smtClean="0">
                <a:latin typeface="Calibri" panose="020F0502020204030204" pitchFamily="34" charset="0"/>
              </a:rPr>
            </a:br>
            <a:r>
              <a:rPr lang="fi-FI" sz="1200" dirty="0" smtClean="0">
                <a:latin typeface="Calibri" panose="020F0502020204030204" pitchFamily="34" charset="0"/>
              </a:rPr>
              <a:t>   * Elina Lujasmaa, vo</a:t>
            </a:r>
            <a:br>
              <a:rPr lang="fi-FI" sz="1200" dirty="0" smtClean="0">
                <a:latin typeface="Calibri" panose="020F0502020204030204" pitchFamily="34" charset="0"/>
              </a:rPr>
            </a:br>
            <a:r>
              <a:rPr lang="fi-FI" sz="1200" dirty="0" smtClean="0">
                <a:latin typeface="Calibri" panose="020F0502020204030204" pitchFamily="34" charset="0"/>
              </a:rPr>
              <a:t>   * Maria Mino, vlh</a:t>
            </a:r>
            <a:br>
              <a:rPr lang="fi-FI" sz="1200" dirty="0" smtClean="0">
                <a:latin typeface="Calibri" panose="020F0502020204030204" pitchFamily="34" charset="0"/>
              </a:rPr>
            </a:br>
            <a:r>
              <a:rPr lang="fi-FI" sz="1200" dirty="0" smtClean="0">
                <a:latin typeface="Calibri" panose="020F0502020204030204" pitchFamily="34" charset="0"/>
              </a:rPr>
              <a:t>   * Katriina Patjas, vlh (Päivi Hämäläinen, vlh, vuorotteluvapaa)</a:t>
            </a:r>
          </a:p>
          <a:p>
            <a:pPr>
              <a:buAutoNum type="arabicPeriod" startAt="6"/>
            </a:pPr>
            <a:r>
              <a:rPr lang="fi-FI" sz="1200" b="1" dirty="0" smtClean="0">
                <a:latin typeface="Calibri" panose="020F0502020204030204" pitchFamily="34" charset="0"/>
              </a:rPr>
              <a:t>Kutojat, 1-3v., 12 paikkaa</a:t>
            </a:r>
            <a:br>
              <a:rPr lang="fi-FI" sz="1200" b="1" dirty="0" smtClean="0">
                <a:latin typeface="Calibri" panose="020F0502020204030204" pitchFamily="34" charset="0"/>
              </a:rPr>
            </a:br>
            <a:r>
              <a:rPr lang="fi-FI" sz="1200" b="1" dirty="0" smtClean="0">
                <a:latin typeface="Calibri" panose="020F0502020204030204" pitchFamily="34" charset="0"/>
              </a:rPr>
              <a:t>       * </a:t>
            </a:r>
            <a:r>
              <a:rPr lang="fi-FI" sz="1200" dirty="0" smtClean="0">
                <a:latin typeface="Calibri" panose="020F0502020204030204" pitchFamily="34" charset="0"/>
              </a:rPr>
              <a:t>Anna Peltonen, vo, varajohtaja</a:t>
            </a:r>
            <a:br>
              <a:rPr lang="fi-FI" sz="1200" dirty="0" smtClean="0">
                <a:latin typeface="Calibri" panose="020F0502020204030204" pitchFamily="34" charset="0"/>
              </a:rPr>
            </a:br>
            <a:r>
              <a:rPr lang="fi-FI" sz="1200" dirty="0" smtClean="0">
                <a:latin typeface="Calibri" panose="020F0502020204030204" pitchFamily="34" charset="0"/>
              </a:rPr>
              <a:t>       * Jonna Blomerus, vlh</a:t>
            </a:r>
            <a:br>
              <a:rPr lang="fi-FI" sz="1200" dirty="0" smtClean="0">
                <a:latin typeface="Calibri" panose="020F0502020204030204" pitchFamily="34" charset="0"/>
              </a:rPr>
            </a:br>
            <a:r>
              <a:rPr lang="fi-FI" sz="1200" dirty="0" smtClean="0">
                <a:latin typeface="Calibri" panose="020F0502020204030204" pitchFamily="34" charset="0"/>
              </a:rPr>
              <a:t>       * Iina Luoto, vlh  </a:t>
            </a:r>
          </a:p>
          <a:p>
            <a:pPr>
              <a:buAutoNum type="arabicPeriod" startAt="6"/>
            </a:pPr>
            <a:r>
              <a:rPr lang="fi-FI" sz="1200" b="1" dirty="0" smtClean="0">
                <a:latin typeface="Calibri" panose="020F0502020204030204" pitchFamily="34" charset="0"/>
              </a:rPr>
              <a:t>Pikku-Kutojat, 1-3v, 4 paikkaa</a:t>
            </a:r>
            <a:br>
              <a:rPr lang="fi-FI" sz="1200" b="1" dirty="0" smtClean="0">
                <a:latin typeface="Calibri" panose="020F0502020204030204" pitchFamily="34" charset="0"/>
              </a:rPr>
            </a:br>
            <a:r>
              <a:rPr lang="fi-FI" sz="1200" b="1" dirty="0" smtClean="0">
                <a:latin typeface="Calibri" panose="020F0502020204030204" pitchFamily="34" charset="0"/>
              </a:rPr>
              <a:t>        * </a:t>
            </a:r>
            <a:r>
              <a:rPr lang="fi-FI" sz="1200" dirty="0" smtClean="0">
                <a:latin typeface="Calibri" panose="020F0502020204030204" pitchFamily="34" charset="0"/>
              </a:rPr>
              <a:t>Katja Kajander, vlh</a:t>
            </a:r>
            <a:r>
              <a:rPr lang="fi-FI" sz="1200" b="1" dirty="0" smtClean="0">
                <a:latin typeface="Calibri" panose="020F0502020204030204" pitchFamily="34" charset="0"/>
              </a:rPr>
              <a:t> </a:t>
            </a:r>
          </a:p>
          <a:p>
            <a:pPr>
              <a:buAutoNum type="arabicPeriod" startAt="6"/>
            </a:pPr>
            <a:r>
              <a:rPr lang="fi-FI" sz="1200" b="1" dirty="0" smtClean="0">
                <a:latin typeface="Calibri" panose="020F0502020204030204" pitchFamily="34" charset="0"/>
              </a:rPr>
              <a:t>Perhepäivähoito,</a:t>
            </a:r>
            <a:r>
              <a:rPr lang="fi-FI" sz="1200" dirty="0" smtClean="0">
                <a:latin typeface="Calibri" panose="020F0502020204030204" pitchFamily="34" charset="0"/>
              </a:rPr>
              <a:t> omassa kodissa työskentelevät perhepäivähoitajat</a:t>
            </a:r>
            <a:br>
              <a:rPr lang="fi-FI" sz="1200" dirty="0" smtClean="0">
                <a:latin typeface="Calibri" panose="020F0502020204030204" pitchFamily="34" charset="0"/>
              </a:rPr>
            </a:br>
            <a:r>
              <a:rPr lang="fi-FI" sz="1200" dirty="0" smtClean="0">
                <a:latin typeface="Calibri" panose="020F0502020204030204" pitchFamily="34" charset="0"/>
              </a:rPr>
              <a:t>        * Arja Haake, Sonja Lehti, Tarja Lehti, Silja Syyri ja Susanna Vehmanen</a:t>
            </a:r>
            <a:endParaRPr lang="fi-FI" sz="1200" b="1" dirty="0" smtClean="0">
              <a:latin typeface="Calibri" panose="020F0502020204030204" pitchFamily="34" charset="0"/>
            </a:endParaRPr>
          </a:p>
          <a:p>
            <a:pPr marL="0" indent="0">
              <a:buNone/>
            </a:pPr>
            <a:r>
              <a:rPr lang="fi-FI" sz="1200" dirty="0" smtClean="0">
                <a:latin typeface="Calibri" panose="020F0502020204030204" pitchFamily="34" charset="0"/>
              </a:rPr>
              <a:t>Perhepäivähoitolasten varahoito järjestetään lapselle sovitussa päiväkotiryhmässä.</a:t>
            </a:r>
            <a:endParaRPr lang="fi-FI" sz="1200" dirty="0" smtClean="0">
              <a:latin typeface="Berlin Sans FB" panose="020E0602020502020306" pitchFamily="34" charset="0"/>
            </a:endParaRPr>
          </a:p>
          <a:p>
            <a:pPr marL="0" indent="0">
              <a:buNone/>
            </a:pPr>
            <a:endParaRPr lang="fi-FI" sz="1800" dirty="0">
              <a:latin typeface="Berlin Sans FB" panose="020E0602020502020306" pitchFamily="34" charset="0"/>
            </a:endParaRPr>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814" y="291408"/>
            <a:ext cx="781159" cy="1171739"/>
          </a:xfrm>
          <a:prstGeom prst="rect">
            <a:avLst/>
          </a:prstGeom>
        </p:spPr>
      </p:pic>
      <p:pic>
        <p:nvPicPr>
          <p:cNvPr id="1030" name="Picture 6" descr="Kuvahaun tulos haulle aikuinen ja lap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21" y="1272310"/>
            <a:ext cx="4277800" cy="3484478"/>
          </a:xfrm>
          <a:prstGeom prst="rect">
            <a:avLst/>
          </a:prstGeom>
          <a:noFill/>
          <a:extLst>
            <a:ext uri="{909E8E84-426E-40DD-AFC4-6F175D3DCCD1}">
              <a14:hiddenFill xmlns:a14="http://schemas.microsoft.com/office/drawing/2010/main">
                <a:solidFill>
                  <a:srgbClr val="FFFFFF"/>
                </a:solidFill>
              </a14:hiddenFill>
            </a:ext>
          </a:extLst>
        </p:spPr>
      </p:pic>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C67279-970C-4AEB-8BA8-ED76C9004FDA}"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91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2" name="Tekstiruutu 1">
            <a:extLst>
              <a:ext uri="{FF2B5EF4-FFF2-40B4-BE49-F238E27FC236}">
                <a16:creationId xmlns:a16="http://schemas.microsoft.com/office/drawing/2014/main" id="{6A89E106-5FAE-4F16-99FE-08CF38CD2234}"/>
              </a:ext>
            </a:extLst>
          </p:cNvPr>
          <p:cNvSpPr txBox="1"/>
          <p:nvPr/>
        </p:nvSpPr>
        <p:spPr>
          <a:xfrm>
            <a:off x="1477327" y="1669412"/>
            <a:ext cx="4779646" cy="4616648"/>
          </a:xfrm>
          <a:prstGeom prst="rect">
            <a:avLst/>
          </a:prstGeom>
          <a:noFill/>
        </p:spPr>
        <p:txBody>
          <a:bodyPr wrap="square" lIns="91440" tIns="45720" rIns="91440" bIns="45720" rtlCol="0" anchor="t">
            <a:spAutoFit/>
          </a:bodyPr>
          <a:lstStyle/>
          <a:p>
            <a:r>
              <a:rPr lang="fi-FI" sz="1400" dirty="0">
                <a:latin typeface="Comic Sans MS" panose="030F0702030302020204" pitchFamily="66" charset="0"/>
              </a:rPr>
              <a:t>Tavoite:</a:t>
            </a:r>
          </a:p>
          <a:p>
            <a:endParaRPr lang="fi-FI" sz="1400" dirty="0">
              <a:latin typeface="Comic Sans MS" panose="030F0702030302020204" pitchFamily="66" charset="0"/>
            </a:endParaRPr>
          </a:p>
          <a:p>
            <a:r>
              <a:rPr lang="fi-FI" sz="1400" dirty="0" smtClean="0">
                <a:latin typeface="Comic Sans MS" panose="030F0702030302020204" pitchFamily="66" charset="0"/>
              </a:rPr>
              <a:t> </a:t>
            </a:r>
            <a:r>
              <a:rPr lang="fi-FI" sz="1400" dirty="0">
                <a:latin typeface="Comic Sans MS" panose="030F0702030302020204" pitchFamily="66" charset="0"/>
              </a:rPr>
              <a:t>Positiivinen pedagogiikka työtavaksi</a:t>
            </a:r>
          </a:p>
          <a:p>
            <a:endParaRPr lang="fi-FI" sz="1400" dirty="0">
              <a:latin typeface="Comic Sans MS" panose="030F0702030302020204" pitchFamily="66" charset="0"/>
            </a:endParaRPr>
          </a:p>
          <a:p>
            <a:pPr marL="285750" indent="-285750">
              <a:buFont typeface="Arial" panose="020B0604020202020204" pitchFamily="34" charset="0"/>
              <a:buChar char="•"/>
            </a:pPr>
            <a:r>
              <a:rPr lang="fi-FI" sz="1400" dirty="0"/>
              <a:t>Yksiköissä on käsitelty syksyllä positiivista pedagogiikkaa</a:t>
            </a:r>
          </a:p>
          <a:p>
            <a:endParaRPr lang="fi-FI" sz="1400" dirty="0"/>
          </a:p>
          <a:p>
            <a:pPr marL="285750" indent="-285750">
              <a:buFont typeface="Arial" panose="020B0604020202020204" pitchFamily="34" charset="0"/>
              <a:buChar char="•"/>
            </a:pPr>
            <a:r>
              <a:rPr lang="fi-FI" sz="1400" dirty="0"/>
              <a:t>Yksiköissä on laadittu konkretisointeja positiivisen pedagogiikan tavoitteille</a:t>
            </a:r>
          </a:p>
          <a:p>
            <a:pPr marL="285750" indent="-285750">
              <a:buFont typeface="Arial" panose="020B0604020202020204" pitchFamily="34" charset="0"/>
              <a:buChar char="•"/>
            </a:pPr>
            <a:endParaRPr lang="fi-FI" sz="1400" dirty="0"/>
          </a:p>
          <a:p>
            <a:r>
              <a:rPr lang="fi-FI" sz="1400" dirty="0" smtClean="0">
                <a:latin typeface="Comic Sans MS" panose="030F0702030302020204" pitchFamily="66" charset="0"/>
              </a:rPr>
              <a:t> </a:t>
            </a:r>
            <a:br>
              <a:rPr lang="fi-FI" sz="1400" dirty="0" smtClean="0">
                <a:latin typeface="Comic Sans MS" panose="030F0702030302020204" pitchFamily="66" charset="0"/>
              </a:rPr>
            </a:br>
            <a:r>
              <a:rPr lang="fi-FI" sz="1400" dirty="0" smtClean="0">
                <a:latin typeface="Comic Sans MS" panose="030F0702030302020204" pitchFamily="66" charset="0"/>
              </a:rPr>
              <a:t>Oppimisympäristöt </a:t>
            </a:r>
            <a:r>
              <a:rPr lang="fi-FI" sz="1400" dirty="0">
                <a:latin typeface="Comic Sans MS" panose="030F0702030302020204" pitchFamily="66" charset="0"/>
              </a:rPr>
              <a:t>kolmantena kasvattajana</a:t>
            </a:r>
          </a:p>
          <a:p>
            <a:endParaRPr lang="fi-FI" sz="1400" dirty="0">
              <a:latin typeface="Comic Sans MS" panose="030F0702030302020204" pitchFamily="66" charset="0"/>
            </a:endParaRPr>
          </a:p>
          <a:p>
            <a:pPr marL="285750" indent="-285750">
              <a:buFont typeface="Arial" panose="020B0604020202020204" pitchFamily="34" charset="0"/>
              <a:buChar char="•"/>
            </a:pPr>
            <a:r>
              <a:rPr lang="fi-FI" sz="1400" dirty="0"/>
              <a:t>Fyysisiä oppimisympäristöjä havainnoidaan lapsiryhmän tarpeiden ja kiinnostuksenkohteiden perusteella</a:t>
            </a:r>
          </a:p>
          <a:p>
            <a:endParaRPr lang="fi-FI" sz="1400" dirty="0"/>
          </a:p>
          <a:p>
            <a:pPr marL="285750" indent="-285750">
              <a:buFont typeface="Arial" panose="020B0604020202020204" pitchFamily="34" charset="0"/>
              <a:buChar char="•"/>
            </a:pPr>
            <a:r>
              <a:rPr lang="fi-FI" sz="1400" dirty="0"/>
              <a:t>Havaintojen perusteella tehdään tarvittaessa muutoksia</a:t>
            </a:r>
          </a:p>
          <a:p>
            <a:pPr marL="285750" indent="-285750">
              <a:buFont typeface="Arial" panose="020B0604020202020204" pitchFamily="34" charset="0"/>
              <a:buChar char="•"/>
            </a:pPr>
            <a:endParaRPr lang="fi-FI" sz="1400" dirty="0"/>
          </a:p>
          <a:p>
            <a:endParaRPr lang="fi-FI" sz="1400" dirty="0"/>
          </a:p>
          <a:p>
            <a:pPr marL="285750" indent="-285750">
              <a:buFont typeface="Arial" panose="020B0604020202020204" pitchFamily="34" charset="0"/>
              <a:buChar char="•"/>
            </a:pPr>
            <a:r>
              <a:rPr lang="fi-FI" sz="1400" dirty="0"/>
              <a:t>Lapset osallistuvat oppimisympäristön muokkaukseen</a:t>
            </a:r>
          </a:p>
          <a:p>
            <a:endParaRPr lang="fi-FI" sz="1400" dirty="0"/>
          </a:p>
          <a:p>
            <a:pPr marL="285750" indent="-285750">
              <a:buFont typeface="Arial" panose="020B0604020202020204" pitchFamily="34" charset="0"/>
              <a:buChar char="•"/>
            </a:pPr>
            <a:r>
              <a:rPr lang="fi-FI" sz="1400" dirty="0"/>
              <a:t>Oppimisympäristön muokkausprosessia dokumentoidaan</a:t>
            </a:r>
          </a:p>
        </p:txBody>
      </p:sp>
      <p:sp>
        <p:nvSpPr>
          <p:cNvPr id="3" name="Tekstiruutu 2">
            <a:extLst>
              <a:ext uri="{FF2B5EF4-FFF2-40B4-BE49-F238E27FC236}">
                <a16:creationId xmlns:a16="http://schemas.microsoft.com/office/drawing/2014/main" id="{A143815B-4000-4C68-96E0-60EC9FBA27E7}"/>
              </a:ext>
            </a:extLst>
          </p:cNvPr>
          <p:cNvSpPr txBox="1"/>
          <p:nvPr/>
        </p:nvSpPr>
        <p:spPr>
          <a:xfrm>
            <a:off x="6574472" y="1669412"/>
            <a:ext cx="4779327" cy="2000548"/>
          </a:xfrm>
          <a:prstGeom prst="rect">
            <a:avLst/>
          </a:prstGeom>
          <a:noFill/>
        </p:spPr>
        <p:txBody>
          <a:bodyPr wrap="square" lIns="91440" tIns="45720" rIns="91440" bIns="45720" rtlCol="0" anchor="t">
            <a:spAutoFit/>
          </a:bodyPr>
          <a:lstStyle/>
          <a:p>
            <a:r>
              <a:rPr lang="fi-FI" sz="1400" dirty="0">
                <a:latin typeface="Comic Sans MS" panose="030F0702030302020204" pitchFamily="66" charset="0"/>
              </a:rPr>
              <a:t>Arviointi:</a:t>
            </a:r>
          </a:p>
          <a:p>
            <a:endParaRPr lang="fi-FI" sz="1400" dirty="0">
              <a:latin typeface="Comic Sans MS" panose="030F0702030302020204" pitchFamily="66" charset="0"/>
            </a:endParaRPr>
          </a:p>
          <a:p>
            <a:pPr marL="285750" indent="-285750">
              <a:buFont typeface="Arial"/>
              <a:buChar char="•"/>
            </a:pPr>
            <a:r>
              <a:rPr lang="fi-FI" sz="1200" dirty="0">
                <a:latin typeface="Comic Sans MS"/>
              </a:rPr>
              <a:t>Henkilökunta perehtyi positiiviseen pedagogiikkaan opetusvideon sekä Positiivinen </a:t>
            </a:r>
            <a:r>
              <a:rPr lang="fi-FI" sz="1200" dirty="0" smtClean="0">
                <a:latin typeface="Comic Sans MS"/>
              </a:rPr>
              <a:t>pedagogiikka- </a:t>
            </a:r>
            <a:r>
              <a:rPr lang="fi-FI" sz="1200" dirty="0">
                <a:latin typeface="Comic Sans MS"/>
              </a:rPr>
              <a:t>kirjan avulla. Kirjan aiheita käsiteltiin teemoittain iltapalavereissa sekä ryhmät asettivat konkreettiset tavoitteet/kehitystehtävän ryhmien tarpeiden pohjalta kukin omaan ryhmäänsä. Arjessa panostettu positiivisen pedagogian oppeihin sekä tehty tätä näkyväksi</a:t>
            </a:r>
            <a:r>
              <a:rPr lang="fi-FI" sz="1200" dirty="0" smtClean="0">
                <a:latin typeface="Comic Sans MS"/>
              </a:rPr>
              <a:t>. </a:t>
            </a:r>
            <a:endParaRPr lang="fi-FI" sz="1200" dirty="0">
              <a:latin typeface="Comic Sans MS"/>
            </a:endParaRPr>
          </a:p>
          <a:p>
            <a:pPr marL="285750" indent="-285750">
              <a:buFont typeface="Arial"/>
              <a:buChar char="•"/>
            </a:pPr>
            <a:r>
              <a:rPr lang="fi-FI" sz="1200" dirty="0">
                <a:latin typeface="Comic Sans MS"/>
              </a:rPr>
              <a:t>On </a:t>
            </a:r>
            <a:r>
              <a:rPr lang="fi-FI" sz="1200" dirty="0" smtClean="0">
                <a:latin typeface="Comic Sans MS"/>
              </a:rPr>
              <a:t>laadittu, tavoitteita ja toimintaa arvioitu</a:t>
            </a:r>
            <a:endParaRPr lang="fi-FI" sz="1200" dirty="0">
              <a:latin typeface="Comic Sans MS"/>
            </a:endParaRPr>
          </a:p>
        </p:txBody>
      </p:sp>
      <p:sp>
        <p:nvSpPr>
          <p:cNvPr id="8" name="Tekstiruutu 7">
            <a:extLst>
              <a:ext uri="{FF2B5EF4-FFF2-40B4-BE49-F238E27FC236}">
                <a16:creationId xmlns:a16="http://schemas.microsoft.com/office/drawing/2014/main" id="{ED0A2019-4BDE-48FE-986E-D0796E70EEBD}"/>
              </a:ext>
            </a:extLst>
          </p:cNvPr>
          <p:cNvSpPr txBox="1"/>
          <p:nvPr/>
        </p:nvSpPr>
        <p:spPr>
          <a:xfrm>
            <a:off x="1477327" y="371137"/>
            <a:ext cx="10585479" cy="861774"/>
          </a:xfrm>
          <a:prstGeom prst="rect">
            <a:avLst/>
          </a:prstGeom>
          <a:noFill/>
        </p:spPr>
        <p:txBody>
          <a:bodyPr wrap="square" lIns="91440" tIns="45720" rIns="91440" bIns="45720" rtlCol="0" anchor="t">
            <a:spAutoFit/>
          </a:bodyPr>
          <a:lstStyle/>
          <a:p>
            <a:r>
              <a:rPr lang="fi-FI" sz="1600" b="1" dirty="0" smtClean="0">
                <a:latin typeface="Comic Sans MS"/>
              </a:rPr>
              <a:t> </a:t>
            </a:r>
            <a:r>
              <a:rPr lang="fi-FI" b="1" dirty="0" smtClean="0">
                <a:latin typeface="Comic Sans MS"/>
              </a:rPr>
              <a:t>2.Toimintavuoden 2020- 2021 </a:t>
            </a:r>
            <a:r>
              <a:rPr lang="fi-FI" b="1" dirty="0">
                <a:latin typeface="Comic Sans MS"/>
              </a:rPr>
              <a:t>teemojen ja tavoitteiden toteutumisen arviointi</a:t>
            </a:r>
          </a:p>
          <a:p>
            <a:endParaRPr lang="fi-FI" sz="1600" b="1" dirty="0">
              <a:latin typeface="Comic Sans MS"/>
            </a:endParaRPr>
          </a:p>
          <a:p>
            <a:r>
              <a:rPr lang="fi-FI" sz="1600" b="1" dirty="0" smtClean="0">
                <a:latin typeface="Comic Sans MS"/>
              </a:rPr>
              <a:t> 2.1. </a:t>
            </a:r>
            <a:r>
              <a:rPr lang="fi-FI" sz="1400" b="1" dirty="0" smtClean="0">
                <a:latin typeface="Comic Sans MS"/>
              </a:rPr>
              <a:t>Forssan </a:t>
            </a:r>
            <a:r>
              <a:rPr lang="fi-FI" sz="1400" b="1" dirty="0">
                <a:latin typeface="Comic Sans MS"/>
              </a:rPr>
              <a:t>varhaiskasvatuksen yhteisten tavoitteiden toteutumisen arviointi </a:t>
            </a:r>
            <a:r>
              <a:rPr lang="fi-FI" sz="1400" b="1" dirty="0" smtClean="0">
                <a:latin typeface="Comic Sans MS"/>
              </a:rPr>
              <a:t>päiväkoti Augustinassa</a:t>
            </a:r>
            <a:endParaRPr lang="fi-FI" sz="1400" b="1" dirty="0">
              <a:latin typeface="Comic Sans MS"/>
            </a:endParaRPr>
          </a:p>
        </p:txBody>
      </p:sp>
      <p:sp>
        <p:nvSpPr>
          <p:cNvPr id="6" name="Tekstiruutu 5">
            <a:extLst>
              <a:ext uri="{FF2B5EF4-FFF2-40B4-BE49-F238E27FC236}">
                <a16:creationId xmlns:a16="http://schemas.microsoft.com/office/drawing/2014/main" id="{BDFF6182-FF06-40AF-B44F-76F9E04DCCC4}"/>
              </a:ext>
            </a:extLst>
          </p:cNvPr>
          <p:cNvSpPr txBox="1"/>
          <p:nvPr/>
        </p:nvSpPr>
        <p:spPr>
          <a:xfrm>
            <a:off x="6574472" y="3919302"/>
            <a:ext cx="4679315"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sz="1200" dirty="0">
                <a:latin typeface="Comic Sans MS" panose="030F0702030302020204" pitchFamily="66" charset="0"/>
                <a:cs typeface="Calibri" panose="020F0502020204030204"/>
              </a:rPr>
              <a:t>Lasten </a:t>
            </a:r>
            <a:r>
              <a:rPr lang="fi-FI" sz="1200" dirty="0" smtClean="0">
                <a:latin typeface="Comic Sans MS" panose="030F0702030302020204" pitchFamily="66" charset="0"/>
                <a:cs typeface="Calibri" panose="020F0502020204030204"/>
              </a:rPr>
              <a:t>mielenkiinnon kohteet </a:t>
            </a:r>
            <a:r>
              <a:rPr lang="fi-FI" sz="1200" dirty="0">
                <a:latin typeface="Comic Sans MS" panose="030F0702030302020204" pitchFamily="66" charset="0"/>
                <a:cs typeface="Calibri" panose="020F0502020204030204"/>
              </a:rPr>
              <a:t>sekä tarpeet on otettu hyvin huomioon oppimisympäristöjen </a:t>
            </a:r>
            <a:r>
              <a:rPr lang="fi-FI" sz="1200" dirty="0" smtClean="0">
                <a:latin typeface="Comic Sans MS" panose="030F0702030302020204" pitchFamily="66" charset="0"/>
                <a:cs typeface="Calibri" panose="020F0502020204030204"/>
              </a:rPr>
              <a:t>muokkaamisessa</a:t>
            </a:r>
            <a:r>
              <a:rPr lang="fi-FI" sz="1200" dirty="0">
                <a:latin typeface="Comic Sans MS" panose="030F0702030302020204" pitchFamily="66" charset="0"/>
                <a:cs typeface="Calibri" panose="020F0502020204030204"/>
              </a:rPr>
              <a:t>. Olemme havainnoineet, keskustelleet, kokeilleet, </a:t>
            </a:r>
            <a:r>
              <a:rPr lang="fi-FI" sz="1200" dirty="0" smtClean="0">
                <a:latin typeface="Comic Sans MS" panose="030F0702030302020204" pitchFamily="66" charset="0"/>
                <a:cs typeface="Calibri" panose="020F0502020204030204"/>
              </a:rPr>
              <a:t>arvioineet, myös erehtyneet ja sen jälkeen muokanneet uudestaan, </a:t>
            </a:r>
            <a:r>
              <a:rPr lang="fi-FI" sz="1200" dirty="0">
                <a:latin typeface="Comic Sans MS" panose="030F0702030302020204" pitchFamily="66" charset="0"/>
                <a:cs typeface="Calibri" panose="020F0502020204030204"/>
              </a:rPr>
              <a:t>löytäen lapsille monipuolisia sekä innostavia oppimisympäristöjä</a:t>
            </a:r>
            <a:r>
              <a:rPr lang="fi-FI" sz="1200" dirty="0" smtClean="0">
                <a:latin typeface="Comic Sans MS" panose="030F0702030302020204" pitchFamily="66" charset="0"/>
                <a:cs typeface="Calibri" panose="020F0502020204030204"/>
              </a:rPr>
              <a:t>. Lapset ovat osallistuneet oppimisympäristöjen muokkaukseen, mutta tätä tulee edelleen lisätä.</a:t>
            </a:r>
            <a:endParaRPr lang="fi-FI" sz="1200" dirty="0">
              <a:latin typeface="Comic Sans MS" panose="030F0702030302020204" pitchFamily="66" charset="0"/>
              <a:cs typeface="Calibri" panose="020F0502020204030204"/>
            </a:endParaRPr>
          </a:p>
          <a:p>
            <a:pPr marL="285750" indent="-285750">
              <a:buFont typeface="Arial"/>
              <a:buChar char="•"/>
            </a:pPr>
            <a:r>
              <a:rPr lang="fi-FI" sz="1200" dirty="0">
                <a:latin typeface="Comic Sans MS" panose="030F0702030302020204" pitchFamily="66" charset="0"/>
                <a:cs typeface="Calibri" panose="020F0502020204030204"/>
              </a:rPr>
              <a:t>Korona on estänyt menemästä muun muassa kirjastoon mihin lapset toivoivat, joten lasten kanssa rakennettiin talon omista kirjoista kirjasto saliin. </a:t>
            </a:r>
          </a:p>
          <a:p>
            <a:pPr marL="285750" indent="-285750">
              <a:buFont typeface="Arial"/>
              <a:buChar char="•"/>
            </a:pPr>
            <a:r>
              <a:rPr lang="fi-FI" sz="1200" dirty="0" smtClean="0">
                <a:latin typeface="Comic Sans MS" panose="030F0702030302020204" pitchFamily="66" charset="0"/>
                <a:cs typeface="Calibri" panose="020F0502020204030204"/>
              </a:rPr>
              <a:t>Oppimisympäristön </a:t>
            </a:r>
            <a:r>
              <a:rPr lang="fi-FI" sz="1200" dirty="0">
                <a:latin typeface="Comic Sans MS" panose="030F0702030302020204" pitchFamily="66" charset="0"/>
                <a:cs typeface="Calibri" panose="020F0502020204030204"/>
              </a:rPr>
              <a:t>valmistelua ei ole juurikaan </a:t>
            </a:r>
            <a:r>
              <a:rPr lang="fi-FI" sz="1200" dirty="0" smtClean="0">
                <a:latin typeface="Comic Sans MS" panose="030F0702030302020204" pitchFamily="66" charset="0"/>
                <a:cs typeface="Calibri" panose="020F0502020204030204"/>
              </a:rPr>
              <a:t>dokumentoitu ja siihen tulee keskittyä jatkossa</a:t>
            </a:r>
            <a:endParaRPr lang="fi-FI" sz="1200" dirty="0">
              <a:latin typeface="Comic Sans MS" panose="030F0702030302020204" pitchFamily="66" charset="0"/>
              <a:cs typeface="Calibri" panose="020F0502020204030204"/>
            </a:endParaRPr>
          </a:p>
          <a:p>
            <a:pPr marL="285750" indent="-285750">
              <a:buFont typeface="Arial"/>
              <a:buChar char="•"/>
            </a:pPr>
            <a:endParaRPr lang="fi-FI" sz="800" dirty="0">
              <a:cs typeface="Calibri" panose="020F0502020204030204"/>
            </a:endParaRPr>
          </a:p>
        </p:txBody>
      </p:sp>
    </p:spTree>
    <p:extLst>
      <p:ext uri="{BB962C8B-B14F-4D97-AF65-F5344CB8AC3E}">
        <p14:creationId xmlns:p14="http://schemas.microsoft.com/office/powerpoint/2010/main" val="131413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2" name="Tekstiruutu 1">
            <a:extLst>
              <a:ext uri="{FF2B5EF4-FFF2-40B4-BE49-F238E27FC236}">
                <a16:creationId xmlns:a16="http://schemas.microsoft.com/office/drawing/2014/main" id="{6A89E106-5FAE-4F16-99FE-08CF38CD2234}"/>
              </a:ext>
            </a:extLst>
          </p:cNvPr>
          <p:cNvSpPr txBox="1"/>
          <p:nvPr/>
        </p:nvSpPr>
        <p:spPr>
          <a:xfrm>
            <a:off x="1402329" y="1348263"/>
            <a:ext cx="4466416"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Tavoite: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400" dirty="0" smtClean="0">
                <a:solidFill>
                  <a:prstClr val="black"/>
                </a:solidFill>
                <a:latin typeface="Comic Sans MS" panose="030F0702030302020204" pitchFamily="66" charset="0"/>
              </a:rPr>
              <a:t> </a:t>
            </a: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Ryhmävasut on laadittu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285750" lvl="0" indent="-285750">
              <a:buFont typeface="Arial" panose="020B0604020202020204" pitchFamily="34" charset="0"/>
              <a:buChar char="•"/>
            </a:pPr>
            <a:r>
              <a:rPr lang="fi-FI" sz="1400" dirty="0">
                <a:solidFill>
                  <a:srgbClr val="000000"/>
                </a:solidFill>
              </a:rPr>
              <a:t>Ryhmävasu sisältää kiireettömän arjen toteutumisen suunnittelun </a:t>
            </a:r>
            <a:r>
              <a:rPr lang="fi-FI" sz="1400" dirty="0" smtClean="0">
                <a:solidFill>
                  <a:srgbClr val="000000"/>
                </a:solidFill>
              </a:rPr>
              <a:t>varhaiskasvatuksessa</a:t>
            </a:r>
            <a:br>
              <a:rPr lang="fi-FI" sz="1400" dirty="0" smtClean="0">
                <a:solidFill>
                  <a:srgbClr val="000000"/>
                </a:solidFill>
              </a:rPr>
            </a:br>
            <a:r>
              <a:rPr lang="fi-FI" sz="1400" dirty="0" smtClean="0">
                <a:solidFill>
                  <a:srgbClr val="000000"/>
                </a:solidFill>
              </a:rPr>
              <a:t/>
            </a:r>
            <a:br>
              <a:rPr lang="fi-FI" sz="1400" dirty="0" smtClean="0">
                <a:solidFill>
                  <a:srgbClr val="000000"/>
                </a:solidFill>
              </a:rPr>
            </a:br>
            <a:endParaRPr lang="fi-FI" sz="1400" dirty="0">
              <a:solidFill>
                <a:srgbClr val="000000"/>
              </a:solidFill>
            </a:endParaRPr>
          </a:p>
          <a:p>
            <a:pPr marL="285750" lvl="0" indent="-285750">
              <a:buFont typeface="Arial" panose="020B0604020202020204" pitchFamily="34" charset="0"/>
              <a:buChar char="•"/>
            </a:pPr>
            <a:r>
              <a:rPr lang="fi-FI" sz="1400" dirty="0" smtClean="0">
                <a:solidFill>
                  <a:srgbClr val="000000"/>
                </a:solidFill>
              </a:rPr>
              <a:t>Ryhmävasua </a:t>
            </a:r>
            <a:r>
              <a:rPr lang="fi-FI" sz="1400" dirty="0">
                <a:solidFill>
                  <a:srgbClr val="000000"/>
                </a:solidFill>
              </a:rPr>
              <a:t>laadittaessa ja toiminnan toteutuksessa huomioidaan VoxForssan oppimisympäristöt –luku</a:t>
            </a:r>
          </a:p>
          <a:p>
            <a:pPr lvl="0"/>
            <a:endParaRPr lang="fi-FI" sz="1400" dirty="0">
              <a:solidFill>
                <a:srgbClr val="000000"/>
              </a:solidFill>
            </a:endParaRPr>
          </a:p>
          <a:p>
            <a:pPr marL="285750" lvl="0" indent="-285750">
              <a:buFont typeface="Arial" panose="020B0604020202020204" pitchFamily="34" charset="0"/>
              <a:buChar char="•"/>
            </a:pPr>
            <a:r>
              <a:rPr lang="fi-FI" sz="1400" dirty="0">
                <a:solidFill>
                  <a:srgbClr val="000000"/>
                </a:solidFill>
              </a:rPr>
              <a:t>Ryhmävasut arvioidaan vähintään kaksi kertaa vuodessa</a:t>
            </a:r>
          </a:p>
          <a:p>
            <a:pPr lvl="0"/>
            <a:endParaRPr lang="fi-FI" sz="1400" dirty="0">
              <a:solidFill>
                <a:srgbClr val="000000"/>
              </a:solidFill>
            </a:endParaRPr>
          </a:p>
          <a:p>
            <a:pPr marL="285750" lvl="0" indent="-285750">
              <a:buFont typeface="Arial" panose="020B0604020202020204" pitchFamily="34" charset="0"/>
              <a:buChar char="•"/>
            </a:pPr>
            <a:r>
              <a:rPr lang="fi-FI" sz="1400" dirty="0">
                <a:solidFill>
                  <a:srgbClr val="000000"/>
                </a:solidFill>
              </a:rPr>
              <a:t>Ryhmävasu täydentyy vuoden aikana</a:t>
            </a:r>
          </a:p>
          <a:p>
            <a:pPr marL="285750" lvl="0" indent="-285750">
              <a:buFont typeface="Arial" panose="020B0604020202020204" pitchFamily="34" charset="0"/>
              <a:buChar char="•"/>
            </a:pPr>
            <a:endParaRPr lang="fi-FI" sz="1400" dirty="0">
              <a:solidFill>
                <a:srgbClr val="000000"/>
              </a:solidFill>
            </a:endParaRPr>
          </a:p>
          <a:p>
            <a:pPr marL="285750" lvl="0" indent="-285750">
              <a:buFont typeface="Arial" panose="020B0604020202020204" pitchFamily="34" charset="0"/>
              <a:buChar char="•"/>
            </a:pP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dirty="0">
              <a:solidFill>
                <a:prstClr val="black"/>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kstiruutu 2">
            <a:extLst>
              <a:ext uri="{FF2B5EF4-FFF2-40B4-BE49-F238E27FC236}">
                <a16:creationId xmlns:a16="http://schemas.microsoft.com/office/drawing/2014/main" id="{A143815B-4000-4C68-96E0-60EC9FBA27E7}"/>
              </a:ext>
            </a:extLst>
          </p:cNvPr>
          <p:cNvSpPr txBox="1"/>
          <p:nvPr/>
        </p:nvSpPr>
        <p:spPr>
          <a:xfrm rot="10800000" flipV="1">
            <a:off x="6724995" y="1453476"/>
            <a:ext cx="10045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Arviointi:</a:t>
            </a:r>
          </a:p>
        </p:txBody>
      </p:sp>
      <p:sp>
        <p:nvSpPr>
          <p:cNvPr id="6" name="Tekstiruutu 5">
            <a:extLst>
              <a:ext uri="{FF2B5EF4-FFF2-40B4-BE49-F238E27FC236}">
                <a16:creationId xmlns:a16="http://schemas.microsoft.com/office/drawing/2014/main" id="{7BC18BBE-2724-4032-AAC9-A8780B0902EB}"/>
              </a:ext>
            </a:extLst>
          </p:cNvPr>
          <p:cNvSpPr txBox="1"/>
          <p:nvPr/>
        </p:nvSpPr>
        <p:spPr>
          <a:xfrm>
            <a:off x="6350924" y="2211185"/>
            <a:ext cx="5164797"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i-FI" sz="1200" dirty="0" smtClean="0">
                <a:latin typeface="Comic Sans MS" panose="030F0702030302020204" pitchFamily="66" charset="0"/>
                <a:cs typeface="Calibri"/>
              </a:rPr>
              <a:t>Toteutuu. Lasten Forssa- arviointi II saadun palautteen perusteella kuitenkin kiireettömän ilmapiirin luomiseen ja ylläpitämiseen tulee kiinnittää jatkuvasti huomiota ja muokata arjen toimintoja tarvittaessa.</a:t>
            </a:r>
          </a:p>
          <a:p>
            <a:endParaRPr lang="fi-FI" sz="1200" dirty="0" smtClean="0">
              <a:latin typeface="Comic Sans MS" panose="030F0702030302020204" pitchFamily="66" charset="0"/>
              <a:cs typeface="Calibri"/>
            </a:endParaRPr>
          </a:p>
          <a:p>
            <a:pPr marL="285750" indent="-285750">
              <a:buFont typeface="Arial"/>
              <a:buChar char="•"/>
            </a:pPr>
            <a:r>
              <a:rPr lang="fi-FI" sz="1200" dirty="0" smtClean="0">
                <a:latin typeface="Comic Sans MS" panose="030F0702030302020204" pitchFamily="66" charset="0"/>
                <a:cs typeface="Calibri"/>
              </a:rPr>
              <a:t>VoxForssan </a:t>
            </a:r>
            <a:r>
              <a:rPr lang="fi-FI" sz="1200" dirty="0">
                <a:latin typeface="Comic Sans MS" panose="030F0702030302020204" pitchFamily="66" charset="0"/>
                <a:cs typeface="Calibri"/>
              </a:rPr>
              <a:t>oppimisympäristöt-luku on huomioitu </a:t>
            </a:r>
            <a:r>
              <a:rPr lang="fi-FI" sz="1200" dirty="0" smtClean="0">
                <a:latin typeface="Comic Sans MS" panose="030F0702030302020204" pitchFamily="66" charset="0"/>
                <a:cs typeface="Calibri"/>
              </a:rPr>
              <a:t>ryhmävasun laadinnassa.</a:t>
            </a:r>
            <a:br>
              <a:rPr lang="fi-FI" sz="1200" dirty="0" smtClean="0">
                <a:latin typeface="Comic Sans MS" panose="030F0702030302020204" pitchFamily="66" charset="0"/>
                <a:cs typeface="Calibri"/>
              </a:rPr>
            </a:br>
            <a:endParaRPr lang="fi-FI" sz="1200" dirty="0" smtClean="0">
              <a:latin typeface="Comic Sans MS" panose="030F0702030302020204" pitchFamily="66" charset="0"/>
              <a:cs typeface="Calibri"/>
            </a:endParaRPr>
          </a:p>
          <a:p>
            <a:pPr marL="285750" indent="-285750">
              <a:buFont typeface="Arial"/>
              <a:buChar char="•"/>
            </a:pPr>
            <a:r>
              <a:rPr lang="fi-FI" sz="1200" dirty="0" smtClean="0">
                <a:latin typeface="Comic Sans MS" panose="030F0702030302020204" pitchFamily="66" charset="0"/>
                <a:cs typeface="Calibri"/>
              </a:rPr>
              <a:t>Lasten varhaiskasvatussuunnitelmien laatimisen aikataulut </a:t>
            </a:r>
            <a:r>
              <a:rPr lang="fi-FI" sz="1200" dirty="0">
                <a:latin typeface="Comic Sans MS" panose="030F0702030302020204" pitchFamily="66" charset="0"/>
                <a:cs typeface="Calibri"/>
              </a:rPr>
              <a:t>venyivät oletettua pidemmälle, joten ryhmävasua ehdittiin arvioimaan vain kerran toimintakauden aikana, keväällä. </a:t>
            </a:r>
            <a:r>
              <a:rPr lang="fi-FI" sz="1200" dirty="0" smtClean="0">
                <a:latin typeface="Comic Sans MS" panose="030F0702030302020204" pitchFamily="66" charset="0"/>
                <a:cs typeface="Calibri"/>
              </a:rPr>
              <a:t/>
            </a:r>
            <a:br>
              <a:rPr lang="fi-FI" sz="1200" dirty="0" smtClean="0">
                <a:latin typeface="Comic Sans MS" panose="030F0702030302020204" pitchFamily="66" charset="0"/>
                <a:cs typeface="Calibri"/>
              </a:rPr>
            </a:br>
            <a:endParaRPr lang="fi-FI" sz="1200" dirty="0">
              <a:latin typeface="Comic Sans MS" panose="030F0702030302020204" pitchFamily="66" charset="0"/>
              <a:cs typeface="Calibri"/>
            </a:endParaRPr>
          </a:p>
          <a:p>
            <a:pPr marL="285750" indent="-285750">
              <a:buFont typeface="Arial"/>
              <a:buChar char="•"/>
            </a:pPr>
            <a:r>
              <a:rPr lang="fi-FI" sz="1200" dirty="0" smtClean="0">
                <a:latin typeface="Comic Sans MS" panose="030F0702030302020204" pitchFamily="66" charset="0"/>
                <a:cs typeface="Calibri"/>
              </a:rPr>
              <a:t>Ryhmävasuja </a:t>
            </a:r>
            <a:r>
              <a:rPr lang="fi-FI" sz="1200" dirty="0">
                <a:latin typeface="Comic Sans MS" panose="030F0702030302020204" pitchFamily="66" charset="0"/>
                <a:cs typeface="Calibri"/>
              </a:rPr>
              <a:t>on </a:t>
            </a:r>
            <a:r>
              <a:rPr lang="fi-FI" sz="1200" dirty="0" smtClean="0">
                <a:latin typeface="Comic Sans MS" panose="030F0702030302020204" pitchFamily="66" charset="0"/>
                <a:cs typeface="Calibri"/>
              </a:rPr>
              <a:t>tarkasteltu ja ne ovat täydentyneet </a:t>
            </a:r>
            <a:r>
              <a:rPr lang="fi-FI" sz="1200" dirty="0">
                <a:latin typeface="Comic Sans MS" panose="030F0702030302020204" pitchFamily="66" charset="0"/>
                <a:cs typeface="Calibri"/>
              </a:rPr>
              <a:t>vuoden aikana.</a:t>
            </a:r>
          </a:p>
        </p:txBody>
      </p:sp>
      <p:sp>
        <p:nvSpPr>
          <p:cNvPr id="7" name="Tekstiruutu 6">
            <a:extLst>
              <a:ext uri="{FF2B5EF4-FFF2-40B4-BE49-F238E27FC236}">
                <a16:creationId xmlns:a16="http://schemas.microsoft.com/office/drawing/2014/main" id="{AE1D27CF-5352-4348-B165-63BBCCCFF464}"/>
              </a:ext>
            </a:extLst>
          </p:cNvPr>
          <p:cNvSpPr txBox="1"/>
          <p:nvPr/>
        </p:nvSpPr>
        <p:spPr>
          <a:xfrm>
            <a:off x="4986337" y="553402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i-FI">
              <a:cs typeface="Calibri"/>
            </a:endParaRPr>
          </a:p>
        </p:txBody>
      </p:sp>
    </p:spTree>
    <p:extLst>
      <p:ext uri="{BB962C8B-B14F-4D97-AF65-F5344CB8AC3E}">
        <p14:creationId xmlns:p14="http://schemas.microsoft.com/office/powerpoint/2010/main" val="102881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2" name="Tekstiruutu 1">
            <a:extLst>
              <a:ext uri="{FF2B5EF4-FFF2-40B4-BE49-F238E27FC236}">
                <a16:creationId xmlns:a16="http://schemas.microsoft.com/office/drawing/2014/main" id="{6A89E106-5FAE-4F16-99FE-08CF38CD2234}"/>
              </a:ext>
            </a:extLst>
          </p:cNvPr>
          <p:cNvSpPr txBox="1"/>
          <p:nvPr/>
        </p:nvSpPr>
        <p:spPr>
          <a:xfrm>
            <a:off x="1585798" y="1214505"/>
            <a:ext cx="4905603" cy="397031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Tavoite</a:t>
            </a: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a:defRPr/>
            </a:pPr>
            <a:endParaRPr lang="fi-FI" sz="1400" dirty="0">
              <a:solidFill>
                <a:prstClr val="black"/>
              </a:solidFill>
              <a:latin typeface="Comic Sans MS" panose="030F0702030302020204" pitchFamily="66" charset="0"/>
            </a:endParaRPr>
          </a:p>
          <a:p>
            <a:pPr>
              <a:defRPr/>
            </a:pPr>
            <a:r>
              <a:rPr lang="fi-FI" sz="1400" dirty="0" smtClean="0">
                <a:latin typeface="Comic Sans MS"/>
              </a:rPr>
              <a:t> </a:t>
            </a:r>
            <a:r>
              <a:rPr lang="fi-FI" sz="1400" dirty="0">
                <a:latin typeface="Comic Sans MS"/>
              </a:rPr>
              <a:t>Positiivinen pedagogiikka </a:t>
            </a:r>
            <a:r>
              <a:rPr lang="fi-FI" sz="1400" dirty="0" smtClean="0">
                <a:latin typeface="Comic Sans MS"/>
              </a:rPr>
              <a:t>työtavaksi</a:t>
            </a:r>
          </a:p>
          <a:p>
            <a:pPr>
              <a:defRPr/>
            </a:pPr>
            <a:endPar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fi-FI" sz="1400" dirty="0">
                <a:solidFill>
                  <a:srgbClr val="000000"/>
                </a:solidFill>
                <a:latin typeface="Calibri" panose="020F0502020204030204"/>
                <a:cs typeface="Calibri"/>
              </a:rPr>
              <a:t>Laaditaan toista kunnioittavan käytöksen </a:t>
            </a:r>
            <a:r>
              <a:rPr lang="fi-FI" sz="1400" dirty="0" smtClean="0">
                <a:solidFill>
                  <a:srgbClr val="000000"/>
                </a:solidFill>
                <a:latin typeface="Calibri" panose="020F0502020204030204"/>
                <a:cs typeface="Calibri"/>
              </a:rPr>
              <a:t>ryhmäsopimus</a:t>
            </a:r>
            <a:br>
              <a:rPr lang="fi-FI" sz="1400" dirty="0" smtClean="0">
                <a:solidFill>
                  <a:srgbClr val="000000"/>
                </a:solidFill>
                <a:latin typeface="Calibri" panose="020F0502020204030204"/>
                <a:cs typeface="Calibri"/>
              </a:rPr>
            </a:br>
            <a:endParaRPr lang="fi-FI" sz="1400" dirty="0">
              <a:solidFill>
                <a:srgbClr val="000000"/>
              </a:solidFill>
              <a:latin typeface="Calibri" panose="020F0502020204030204"/>
              <a:cs typeface="Calibri"/>
            </a:endParaRPr>
          </a:p>
          <a:p>
            <a:pPr>
              <a:defRPr/>
            </a:pPr>
            <a:endParaRPr lang="fi-FI" sz="1400" dirty="0">
              <a:solidFill>
                <a:srgbClr val="000000"/>
              </a:solidFill>
              <a:latin typeface="Calibri" panose="020F0502020204030204"/>
              <a:cs typeface="Calibri"/>
            </a:endParaRPr>
          </a:p>
          <a:p>
            <a:pPr marL="285750" indent="-285750">
              <a:buFont typeface="Arial" panose="020B0604020202020204" pitchFamily="34" charset="0"/>
              <a:buChar char="•"/>
              <a:defRPr/>
            </a:pPr>
            <a:r>
              <a:rPr lang="fi-FI" sz="1400" dirty="0">
                <a:solidFill>
                  <a:srgbClr val="000000"/>
                </a:solidFill>
                <a:latin typeface="Calibri" panose="020F0502020204030204"/>
                <a:cs typeface="Calibri"/>
              </a:rPr>
              <a:t>Ylläpidetään myönteinen ja hyväksyvä ilmapiiri lapselle tulla omaan päiväkotiinsa ja ryhmäänsä. Pyrkimyksemme on, että forssalaisuus ja augustinalaisuus toteutuvat lapselle sellaisena tunteena, joka vahvistaa hänen yhteisön jäsenenä olemistaan ja hyväksytyksi tulemistaan omana itsenään. </a:t>
            </a:r>
            <a:endParaRPr lang="fi-FI" sz="1400" dirty="0">
              <a:solidFill>
                <a:srgbClr val="000000"/>
              </a:solidFill>
              <a:latin typeface="Calibri" panose="020F0502020204030204"/>
            </a:endParaRPr>
          </a:p>
          <a:p>
            <a:pPr>
              <a:defRPr/>
            </a:pPr>
            <a:endPar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400" b="0" i="0" u="none" strike="noStrike" kern="1200" cap="none" spc="0" normalizeH="0" baseline="0" noProof="0" dirty="0">
              <a:ln>
                <a:noFill/>
              </a:ln>
              <a:solidFill>
                <a:prstClr val="black"/>
              </a:solidFill>
              <a:effectLst/>
              <a:uLnTx/>
              <a:uFillTx/>
              <a:latin typeface="Comic Sans MS" panose="030F0702030302020204" pitchFamily="66" charset="0"/>
            </a:endParaRPr>
          </a:p>
          <a:p>
            <a:pPr marR="0" lvl="0" algn="l" defTabSz="914400" rtl="0" eaLnBrk="1" fontAlgn="auto" latinLnBrk="0" hangingPunct="1">
              <a:lnSpc>
                <a:spcPct val="100000"/>
              </a:lnSpc>
              <a:spcBef>
                <a:spcPts val="0"/>
              </a:spcBef>
              <a:spcAft>
                <a:spcPts val="0"/>
              </a:spcAft>
              <a:buClrTx/>
              <a:buSzTx/>
              <a:tabLst/>
              <a:defRPr/>
            </a:pPr>
            <a:endParaRPr lang="fi-FI" sz="14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indent="-285750">
              <a:buFont typeface="Arial" panose="020B0604020202020204" pitchFamily="34" charset="0"/>
              <a:buChar char="•"/>
              <a:defRPr/>
            </a:pPr>
            <a:endParaRPr lang="fi-FI" sz="1400" dirty="0">
              <a:solidFill>
                <a:prstClr val="black"/>
              </a:solidFill>
              <a:latin typeface="Calibri" panose="020F0502020204030204"/>
              <a:cs typeface="Calibri" panose="020F0502020204030204"/>
            </a:endParaRPr>
          </a:p>
        </p:txBody>
      </p:sp>
      <p:sp>
        <p:nvSpPr>
          <p:cNvPr id="3" name="Tekstiruutu 2">
            <a:extLst>
              <a:ext uri="{FF2B5EF4-FFF2-40B4-BE49-F238E27FC236}">
                <a16:creationId xmlns:a16="http://schemas.microsoft.com/office/drawing/2014/main" id="{A143815B-4000-4C68-96E0-60EC9FBA27E7}"/>
              </a:ext>
            </a:extLst>
          </p:cNvPr>
          <p:cNvSpPr txBox="1"/>
          <p:nvPr/>
        </p:nvSpPr>
        <p:spPr>
          <a:xfrm>
            <a:off x="6573978" y="1235099"/>
            <a:ext cx="1888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Arviointi: </a:t>
            </a:r>
            <a:endPar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6" name="Tekstiruutu 5">
            <a:extLst>
              <a:ext uri="{FF2B5EF4-FFF2-40B4-BE49-F238E27FC236}">
                <a16:creationId xmlns:a16="http://schemas.microsoft.com/office/drawing/2014/main" id="{7D2101EC-4C99-47C7-9C3F-546E7D9CCB5F}"/>
              </a:ext>
            </a:extLst>
          </p:cNvPr>
          <p:cNvSpPr txBox="1"/>
          <p:nvPr/>
        </p:nvSpPr>
        <p:spPr>
          <a:xfrm>
            <a:off x="1585798" y="521502"/>
            <a:ext cx="7540847" cy="369332"/>
          </a:xfrm>
          <a:prstGeom prst="rect">
            <a:avLst/>
          </a:prstGeom>
          <a:noFill/>
        </p:spPr>
        <p:txBody>
          <a:bodyPr wrap="none" rtlCol="0">
            <a:spAutoFit/>
          </a:bodyPr>
          <a:lstStyle/>
          <a:p>
            <a:r>
              <a:rPr lang="fi-FI" dirty="0" smtClean="0">
                <a:latin typeface="Comic Sans MS" panose="030F0702030302020204" pitchFamily="66" charset="0"/>
              </a:rPr>
              <a:t> </a:t>
            </a:r>
            <a:r>
              <a:rPr lang="fi-FI" sz="1400" b="1" dirty="0" smtClean="0">
                <a:latin typeface="Comic Sans MS" panose="030F0702030302020204" pitchFamily="66" charset="0"/>
              </a:rPr>
              <a:t>2.2</a:t>
            </a:r>
            <a:r>
              <a:rPr lang="fi-FI" sz="1400" dirty="0" smtClean="0">
                <a:latin typeface="Comic Sans MS" panose="030F0702030302020204" pitchFamily="66" charset="0"/>
              </a:rPr>
              <a:t> </a:t>
            </a:r>
            <a:r>
              <a:rPr lang="fi-FI" sz="1400" b="1" dirty="0" smtClean="0">
                <a:latin typeface="Comic Sans MS" panose="030F0702030302020204" pitchFamily="66" charset="0"/>
              </a:rPr>
              <a:t>Päiväkodin </a:t>
            </a:r>
            <a:r>
              <a:rPr lang="fi-FI" sz="1400" b="1" dirty="0">
                <a:latin typeface="Comic Sans MS" panose="030F0702030302020204" pitchFamily="66" charset="0"/>
              </a:rPr>
              <a:t>omat lisäykset toimintavuoden 2020 -2021 teemoihin ja tavoitteisiin</a:t>
            </a:r>
          </a:p>
        </p:txBody>
      </p:sp>
      <p:sp>
        <p:nvSpPr>
          <p:cNvPr id="7" name="Tekstiruutu 6">
            <a:extLst>
              <a:ext uri="{FF2B5EF4-FFF2-40B4-BE49-F238E27FC236}">
                <a16:creationId xmlns:a16="http://schemas.microsoft.com/office/drawing/2014/main" id="{97AB6FA9-7AE8-471F-93E4-0EC6D998E99F}"/>
              </a:ext>
            </a:extLst>
          </p:cNvPr>
          <p:cNvSpPr txBox="1"/>
          <p:nvPr/>
        </p:nvSpPr>
        <p:spPr>
          <a:xfrm>
            <a:off x="6716684" y="2269375"/>
            <a:ext cx="4637116" cy="2893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fi-FI" sz="1200" dirty="0" smtClean="0">
              <a:latin typeface="Comic Sans MS" panose="030F0702030302020204" pitchFamily="66" charset="0"/>
              <a:cs typeface="Calibri"/>
            </a:endParaRPr>
          </a:p>
          <a:p>
            <a:pPr marL="285750" indent="-285750">
              <a:buFont typeface="Arial"/>
              <a:buChar char="•"/>
            </a:pPr>
            <a:r>
              <a:rPr lang="fi-FI" sz="1200" dirty="0" smtClean="0">
                <a:latin typeface="Comic Sans MS" panose="030F0702030302020204" pitchFamily="66" charset="0"/>
                <a:cs typeface="Calibri"/>
              </a:rPr>
              <a:t>Ryhmäkohtaisesti </a:t>
            </a:r>
            <a:r>
              <a:rPr lang="fi-FI" sz="1200" dirty="0" smtClean="0">
                <a:latin typeface="Comic Sans MS" panose="030F0702030302020204" pitchFamily="66" charset="0"/>
                <a:cs typeface="Calibri"/>
              </a:rPr>
              <a:t>keskusteltu </a:t>
            </a:r>
            <a:r>
              <a:rPr lang="fi-FI" sz="1200" dirty="0">
                <a:latin typeface="Comic Sans MS" panose="030F0702030302020204" pitchFamily="66" charset="0"/>
                <a:cs typeface="Calibri"/>
              </a:rPr>
              <a:t>sekä pohdittu yhdessä työntekijöiden sekä lasten kanssa. </a:t>
            </a:r>
            <a:r>
              <a:rPr lang="fi-FI" sz="1200" dirty="0" smtClean="0">
                <a:latin typeface="Comic Sans MS" panose="030F0702030302020204" pitchFamily="66" charset="0"/>
                <a:cs typeface="Calibri"/>
              </a:rPr>
              <a:t>Osassa ryhmiä laadittu kirjallisesti.</a:t>
            </a:r>
          </a:p>
          <a:p>
            <a:endParaRPr lang="fi-FI" sz="1200" dirty="0" smtClean="0">
              <a:latin typeface="Comic Sans MS" panose="030F0702030302020204" pitchFamily="66" charset="0"/>
              <a:cs typeface="Calibri"/>
            </a:endParaRPr>
          </a:p>
          <a:p>
            <a:pPr marL="285750" indent="-285750">
              <a:buFont typeface="Arial"/>
              <a:buChar char="•"/>
            </a:pPr>
            <a:r>
              <a:rPr lang="fi-FI" sz="1200" dirty="0" smtClean="0">
                <a:latin typeface="Comic Sans MS" panose="030F0702030302020204" pitchFamily="66" charset="0"/>
                <a:cs typeface="Calibri"/>
              </a:rPr>
              <a:t>Olemme onnistuneet luomaan ja ylläpitämään </a:t>
            </a:r>
            <a:r>
              <a:rPr lang="fi-FI" sz="1200" dirty="0">
                <a:latin typeface="Comic Sans MS" panose="030F0702030302020204" pitchFamily="66" charset="0"/>
                <a:cs typeface="Calibri"/>
              </a:rPr>
              <a:t>myönteisen </a:t>
            </a:r>
            <a:r>
              <a:rPr lang="fi-FI" sz="1200" dirty="0" smtClean="0">
                <a:latin typeface="Comic Sans MS" panose="030F0702030302020204" pitchFamily="66" charset="0"/>
                <a:cs typeface="Calibri"/>
              </a:rPr>
              <a:t>ja avoimen ilmapiirin sekä lapsille että </a:t>
            </a:r>
            <a:r>
              <a:rPr lang="fi-FI" sz="1200" dirty="0">
                <a:latin typeface="Comic Sans MS" panose="030F0702030302020204" pitchFamily="66" charset="0"/>
                <a:cs typeface="Calibri"/>
              </a:rPr>
              <a:t>heidän vanhemmilleen. Lapset ovat tulleet hymy huulilla päiväkotiin. Lasten sanallinen ja sanaton palaute, </a:t>
            </a:r>
            <a:r>
              <a:rPr lang="fi-FI" sz="1200" dirty="0" smtClean="0">
                <a:latin typeface="Comic Sans MS" panose="030F0702030302020204" pitchFamily="66" charset="0"/>
                <a:cs typeface="Calibri"/>
              </a:rPr>
              <a:t>samoin </a:t>
            </a:r>
            <a:r>
              <a:rPr lang="fi-FI" sz="1200" dirty="0">
                <a:latin typeface="Comic Sans MS" panose="030F0702030302020204" pitchFamily="66" charset="0"/>
                <a:cs typeface="Calibri"/>
              </a:rPr>
              <a:t>heidän vanhempiensa,  on ollut positiivista. </a:t>
            </a:r>
          </a:p>
          <a:p>
            <a:pPr marL="285750" indent="-285750">
              <a:buFont typeface="Arial"/>
              <a:buChar char="•"/>
            </a:pPr>
            <a:r>
              <a:rPr lang="fi-FI" sz="1200" dirty="0">
                <a:latin typeface="Comic Sans MS" panose="030F0702030302020204" pitchFamily="66" charset="0"/>
                <a:cs typeface="Calibri"/>
              </a:rPr>
              <a:t>Forssalaisuutta </a:t>
            </a:r>
            <a:r>
              <a:rPr lang="fi-FI" sz="1200" dirty="0" smtClean="0">
                <a:latin typeface="Comic Sans MS" panose="030F0702030302020204" pitchFamily="66" charset="0"/>
                <a:cs typeface="Calibri"/>
              </a:rPr>
              <a:t>on käsitelty </a:t>
            </a:r>
            <a:r>
              <a:rPr lang="fi-FI" sz="1200" dirty="0">
                <a:latin typeface="Comic Sans MS" panose="030F0702030302020204" pitchFamily="66" charset="0"/>
                <a:cs typeface="Calibri"/>
              </a:rPr>
              <a:t>retkillä tutustuen </a:t>
            </a:r>
            <a:r>
              <a:rPr lang="fi-FI" sz="1200" dirty="0" smtClean="0">
                <a:latin typeface="Comic Sans MS" panose="030F0702030302020204" pitchFamily="66" charset="0"/>
                <a:cs typeface="Calibri"/>
              </a:rPr>
              <a:t>lähiympäristöön. Augustinalaisuus, oma ryhmä ja kaveruus ovat päivittäisiä </a:t>
            </a:r>
            <a:r>
              <a:rPr lang="fi-FI" sz="1200" dirty="0">
                <a:latin typeface="Comic Sans MS" panose="030F0702030302020204" pitchFamily="66" charset="0"/>
                <a:cs typeface="Calibri"/>
              </a:rPr>
              <a:t>arkisissa keskusteluissa. </a:t>
            </a:r>
          </a:p>
          <a:p>
            <a:endParaRPr lang="fi-FI" sz="1200" dirty="0">
              <a:latin typeface="Comic Sans MS" panose="030F0702030302020204" pitchFamily="66" charset="0"/>
              <a:cs typeface="Calibri"/>
            </a:endParaRPr>
          </a:p>
          <a:p>
            <a:pPr marL="285750" indent="-285750">
              <a:buFont typeface="Arial"/>
              <a:buChar char="•"/>
            </a:pPr>
            <a:endParaRPr lang="fi-FI" sz="1400" dirty="0">
              <a:cs typeface="Calibri"/>
            </a:endParaRPr>
          </a:p>
        </p:txBody>
      </p:sp>
    </p:spTree>
    <p:extLst>
      <p:ext uri="{BB962C8B-B14F-4D97-AF65-F5344CB8AC3E}">
        <p14:creationId xmlns:p14="http://schemas.microsoft.com/office/powerpoint/2010/main" val="17436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4AEF5D-7FAC-4949-84D2-DA5A9BB3D225}"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2" name="Tekstiruutu 1">
            <a:extLst>
              <a:ext uri="{FF2B5EF4-FFF2-40B4-BE49-F238E27FC236}">
                <a16:creationId xmlns:a16="http://schemas.microsoft.com/office/drawing/2014/main" id="{6A89E106-5FAE-4F16-99FE-08CF38CD2234}"/>
              </a:ext>
            </a:extLst>
          </p:cNvPr>
          <p:cNvSpPr txBox="1"/>
          <p:nvPr/>
        </p:nvSpPr>
        <p:spPr>
          <a:xfrm>
            <a:off x="1294220" y="856211"/>
            <a:ext cx="5006826" cy="59093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Tavoite:</a:t>
            </a:r>
          </a:p>
          <a:p>
            <a:pPr>
              <a:defRPr/>
            </a:pPr>
            <a:endParaRPr lang="fi-FI" sz="1400" dirty="0">
              <a:solidFill>
                <a:prstClr val="black"/>
              </a:solidFill>
              <a:latin typeface="Comic Sans MS" panose="030F0702030302020204" pitchFamily="66" charset="0"/>
            </a:endParaRPr>
          </a:p>
          <a:p>
            <a:pPr>
              <a:defRPr/>
            </a:pPr>
            <a:r>
              <a:rPr kumimoji="0" lang="fi-FI" sz="1400" b="0" i="0" u="none" strike="noStrike" kern="1200" cap="none" spc="0" normalizeH="0" baseline="0" noProof="0" dirty="0" smtClean="0">
                <a:ln>
                  <a:noFill/>
                </a:ln>
                <a:effectLst/>
                <a:uLnTx/>
                <a:uFillTx/>
                <a:latin typeface="Comic Sans MS"/>
              </a:rPr>
              <a:t> </a:t>
            </a:r>
            <a:r>
              <a:rPr kumimoji="0" lang="fi-FI" sz="1400" b="0" i="0" u="none" strike="noStrike" kern="1200" cap="none" spc="0" normalizeH="0" baseline="0" noProof="0" dirty="0">
                <a:ln>
                  <a:noFill/>
                </a:ln>
                <a:effectLst/>
                <a:uLnTx/>
                <a:uFillTx/>
                <a:latin typeface="Comic Sans MS" panose="030F0702030302020204" pitchFamily="66" charset="0"/>
              </a:rPr>
              <a:t>Oppimisympäristöt</a:t>
            </a:r>
            <a:r>
              <a:rPr kumimoji="0" lang="fi-FI" sz="1400" b="0" i="0" u="none" strike="noStrike" kern="1200" cap="none" spc="0" normalizeH="0" noProof="0" dirty="0">
                <a:ln>
                  <a:noFill/>
                </a:ln>
                <a:effectLst/>
                <a:uLnTx/>
                <a:uFillTx/>
                <a:latin typeface="Comic Sans MS" panose="030F0702030302020204" pitchFamily="66" charset="0"/>
              </a:rPr>
              <a:t> hyvinvointia ja pedagogiikkaa </a:t>
            </a:r>
            <a:r>
              <a:rPr kumimoji="0" lang="fi-FI" sz="1400" b="0" i="0" u="none" strike="noStrike" kern="1200" cap="none" spc="0" normalizeH="0" noProof="0" dirty="0" smtClean="0">
                <a:ln>
                  <a:noFill/>
                </a:ln>
                <a:effectLst/>
                <a:uLnTx/>
                <a:uFillTx/>
                <a:latin typeface="Comic Sans MS" panose="030F0702030302020204" pitchFamily="66" charset="0"/>
              </a:rPr>
              <a:t>   tukemassa</a:t>
            </a:r>
            <a:endParaRPr kumimoji="0" lang="fi-FI" sz="1400" b="0" i="0" u="none" strike="noStrike" kern="1200" cap="none" spc="0" normalizeH="0" noProof="0" dirty="0">
              <a:ln>
                <a:noFill/>
              </a:ln>
              <a:effectLst/>
              <a:uLnTx/>
              <a:uFillTx/>
              <a:latin typeface="Comic Sans MS" panose="030F0702030302020204" pitchFamily="66" charset="0"/>
            </a:endParaRPr>
          </a:p>
          <a:p>
            <a:pPr>
              <a:defRPr/>
            </a:pPr>
            <a:endParaRPr lang="fi-FI" sz="1400" baseline="0" dirty="0"/>
          </a:p>
          <a:p>
            <a:pPr marL="285750" indent="-285750">
              <a:buFont typeface="Arial" panose="020B0604020202020204" pitchFamily="34" charset="0"/>
              <a:buChar char="•"/>
              <a:defRPr/>
            </a:pPr>
            <a:r>
              <a:rPr kumimoji="0" lang="fi-FI" sz="1400" b="0" i="0" u="none" strike="noStrike" kern="1200" cap="none" spc="0" normalizeH="0" baseline="0" noProof="0" dirty="0">
                <a:ln>
                  <a:noFill/>
                </a:ln>
                <a:effectLst/>
                <a:uLnTx/>
                <a:uFillTx/>
              </a:rPr>
              <a:t>Kuuden ällän-pedagogiikan teemoja jatketaan</a:t>
            </a:r>
            <a:r>
              <a:rPr kumimoji="0" lang="fi-FI" sz="1400" b="0" i="0" u="none" strike="noStrike" kern="1200" cap="none" spc="0" normalizeH="0" noProof="0" dirty="0">
                <a:ln>
                  <a:noFill/>
                </a:ln>
                <a:effectLst/>
                <a:uLnTx/>
                <a:uFillTx/>
              </a:rPr>
              <a:t> ja ne huomioidaan havainnoidessa oppimisympäristöjä ja arvioidessa </a:t>
            </a:r>
            <a:r>
              <a:rPr kumimoji="0" lang="fi-FI" sz="1400" b="0" i="0" u="none" strike="noStrike" kern="1200" cap="none" spc="0" normalizeH="0" noProof="0" dirty="0" smtClean="0">
                <a:ln>
                  <a:noFill/>
                </a:ln>
                <a:effectLst/>
                <a:uLnTx/>
                <a:uFillTx/>
              </a:rPr>
              <a:t>toimintaa</a:t>
            </a:r>
            <a:br>
              <a:rPr kumimoji="0" lang="fi-FI" sz="1400" b="0" i="0" u="none" strike="noStrike" kern="1200" cap="none" spc="0" normalizeH="0" noProof="0" dirty="0" smtClean="0">
                <a:ln>
                  <a:noFill/>
                </a:ln>
                <a:effectLst/>
                <a:uLnTx/>
                <a:uFillTx/>
              </a:rPr>
            </a:br>
            <a:endParaRPr kumimoji="0" lang="fi-FI" sz="1400" b="0" i="0" u="none" strike="noStrike" kern="1200" cap="none" spc="0" normalizeH="0" noProof="0" dirty="0">
              <a:ln>
                <a:noFill/>
              </a:ln>
              <a:effectLst/>
              <a:uLnTx/>
              <a:uFillTx/>
            </a:endParaRPr>
          </a:p>
          <a:p>
            <a:pPr marL="285750" indent="-285750">
              <a:buFont typeface="Arial" panose="020B0604020202020204" pitchFamily="34" charset="0"/>
              <a:buChar char="•"/>
              <a:defRPr/>
            </a:pPr>
            <a:r>
              <a:rPr lang="fi-FI" sz="1400" baseline="0" dirty="0"/>
              <a:t>Käytetään</a:t>
            </a:r>
            <a:r>
              <a:rPr lang="fi-FI" sz="1400" dirty="0"/>
              <a:t> monipuolisesti lasten osallisuutta ja kuulemista tukevia menetelmiä lapsen merkityksellisyyden tunteen vahvistajana ja toiminnan suunnan näyttäjänä</a:t>
            </a:r>
            <a:r>
              <a:rPr lang="fi-FI" sz="1400" dirty="0" smtClean="0"/>
              <a:t>.</a:t>
            </a:r>
          </a:p>
          <a:p>
            <a:pPr>
              <a:defRPr/>
            </a:pPr>
            <a:r>
              <a:rPr lang="fi-FI" sz="1400" dirty="0" smtClean="0"/>
              <a:t/>
            </a:r>
            <a:br>
              <a:rPr lang="fi-FI" sz="1400" dirty="0" smtClean="0"/>
            </a:br>
            <a:r>
              <a:rPr lang="fi-FI" sz="1400" dirty="0" smtClean="0"/>
              <a:t/>
            </a:r>
            <a:br>
              <a:rPr lang="fi-FI" sz="1400" dirty="0" smtClean="0"/>
            </a:br>
            <a:endParaRPr lang="fi-FI" sz="1400" dirty="0" smtClean="0"/>
          </a:p>
          <a:p>
            <a:pPr marL="285750" indent="-285750">
              <a:buFont typeface="Arial" panose="020B0604020202020204" pitchFamily="34" charset="0"/>
              <a:buChar char="•"/>
              <a:defRPr/>
            </a:pPr>
            <a:r>
              <a:rPr kumimoji="0" lang="fi-FI" sz="1400" b="0" i="0" u="none" strike="noStrike" kern="1200" cap="none" spc="0" normalizeH="0" baseline="0" noProof="0" dirty="0" smtClean="0">
                <a:ln>
                  <a:noFill/>
                </a:ln>
                <a:effectLst/>
                <a:uLnTx/>
                <a:uFillTx/>
              </a:rPr>
              <a:t>Dokumentointiin</a:t>
            </a:r>
            <a:r>
              <a:rPr kumimoji="0" lang="fi-FI" sz="1400" b="0" i="0" u="none" strike="noStrike" kern="1200" cap="none" spc="0" normalizeH="0" noProof="0" dirty="0" smtClean="0">
                <a:ln>
                  <a:noFill/>
                </a:ln>
                <a:effectLst/>
                <a:uLnTx/>
                <a:uFillTx/>
              </a:rPr>
              <a:t> kiinnitetään huomiota ja sitä lisätään.</a:t>
            </a:r>
            <a:br>
              <a:rPr kumimoji="0" lang="fi-FI" sz="1400" b="0" i="0" u="none" strike="noStrike" kern="1200" cap="none" spc="0" normalizeH="0" noProof="0" dirty="0" smtClean="0">
                <a:ln>
                  <a:noFill/>
                </a:ln>
                <a:effectLst/>
                <a:uLnTx/>
                <a:uFillTx/>
              </a:rPr>
            </a:br>
            <a:endParaRPr kumimoji="0" lang="fi-FI" sz="1400" b="0" i="0" u="none" strike="noStrike" kern="1200" cap="none" spc="0" normalizeH="0" noProof="0" dirty="0">
              <a:ln>
                <a:noFill/>
              </a:ln>
              <a:effectLst/>
              <a:uLnTx/>
              <a:uFillTx/>
            </a:endParaRPr>
          </a:p>
          <a:p>
            <a:pPr marL="285750" indent="-285750">
              <a:buFont typeface="Arial" panose="020B0604020202020204" pitchFamily="34" charset="0"/>
              <a:buChar char="•"/>
              <a:defRPr/>
            </a:pPr>
            <a:r>
              <a:rPr lang="fi-FI" sz="1400" baseline="0" dirty="0"/>
              <a:t>Jatkamme</a:t>
            </a:r>
            <a:r>
              <a:rPr lang="fi-FI" sz="1400" dirty="0"/>
              <a:t> toiminnan ja oppimisympäristöjen suunnittelua lasten kanssa ja arvioimme toimintaa yhdessä, myös vanhemmat mukaan ottaen</a:t>
            </a:r>
            <a:r>
              <a:rPr lang="fi-FI" sz="1400" dirty="0" smtClean="0"/>
              <a:t>.</a:t>
            </a:r>
            <a:br>
              <a:rPr lang="fi-FI" sz="1400" dirty="0" smtClean="0"/>
            </a:br>
            <a:endParaRPr lang="fi-FI" sz="1400" dirty="0"/>
          </a:p>
          <a:p>
            <a:pPr>
              <a:defRPr/>
            </a:pPr>
            <a:endParaRPr lang="fi-FI" sz="1400" dirty="0"/>
          </a:p>
          <a:p>
            <a:pPr marL="285750" indent="-285750">
              <a:buFont typeface="Arial" panose="020B0604020202020204" pitchFamily="34" charset="0"/>
              <a:buChar char="•"/>
              <a:defRPr/>
            </a:pPr>
            <a:r>
              <a:rPr kumimoji="0" lang="fi-FI" sz="1400" b="0" i="0" u="none" strike="noStrike" kern="1200" cap="none" spc="0" normalizeH="0" baseline="0" noProof="0" dirty="0">
                <a:ln>
                  <a:noFill/>
                </a:ln>
                <a:effectLst/>
                <a:uLnTx/>
                <a:uFillTx/>
              </a:rPr>
              <a:t>Liikkuminen</a:t>
            </a:r>
            <a:r>
              <a:rPr kumimoji="0" lang="fi-FI" sz="1400" b="0" i="0" u="none" strike="noStrike" kern="1200" cap="none" spc="0" normalizeH="0" noProof="0" dirty="0">
                <a:ln>
                  <a:noFill/>
                </a:ln>
                <a:effectLst/>
                <a:uLnTx/>
                <a:uFillTx/>
              </a:rPr>
              <a:t> pidetään jokaisena päivänä keskeisessä </a:t>
            </a:r>
            <a:r>
              <a:rPr kumimoji="0" lang="fi-FI" sz="1400" b="0" i="0" u="none" strike="noStrike" kern="1200" cap="none" spc="0" normalizeH="0" noProof="0" dirty="0" smtClean="0">
                <a:ln>
                  <a:noFill/>
                </a:ln>
                <a:effectLst/>
                <a:uLnTx/>
                <a:uFillTx/>
              </a:rPr>
              <a:t>rooliss</a:t>
            </a:r>
            <a:r>
              <a:rPr lang="fi-FI" sz="1400" dirty="0" smtClean="0"/>
              <a:t>a</a:t>
            </a:r>
            <a:endParaRPr kumimoji="0" lang="fi-FI" sz="1400" b="0" i="0" u="none" strike="noStrike" kern="1200" cap="none" spc="0" normalizeH="0" baseline="0" noProof="0" dirty="0">
              <a:ln>
                <a:noFill/>
              </a:ln>
              <a:effectLst/>
              <a:uLnTx/>
              <a:uFillTx/>
            </a:endParaRPr>
          </a:p>
          <a:p>
            <a:pPr marL="285750" indent="-285750">
              <a:buFont typeface="Arial" panose="020B0604020202020204" pitchFamily="34" charset="0"/>
              <a:buChar char="•"/>
              <a:defRPr/>
            </a:pPr>
            <a:endParaRPr kumimoji="0" lang="fi-FI" sz="1400" b="0" i="0" u="none" strike="noStrike" kern="1200" cap="none" spc="0" normalizeH="0" baseline="0" noProof="0" dirty="0">
              <a:ln>
                <a:noFill/>
              </a:ln>
              <a:effectLst/>
              <a:uLnTx/>
              <a:uFillTx/>
            </a:endParaRPr>
          </a:p>
          <a:p>
            <a:pPr marL="285750" indent="-285750">
              <a:buFont typeface="Arial" panose="020B0604020202020204" pitchFamily="34" charset="0"/>
              <a:buChar char="•"/>
              <a:defRPr/>
            </a:pPr>
            <a:endParaRPr kumimoji="0" lang="fi-FI" sz="1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fi-FI" sz="1400" b="0" i="0" u="none" strike="noStrike" kern="1200" cap="none" spc="0" normalizeH="0" baseline="0" noProof="0" dirty="0">
              <a:ln>
                <a:noFill/>
              </a:ln>
              <a:solidFill>
                <a:prstClr val="black"/>
              </a:solidFill>
              <a:effectLst/>
              <a:uLnTx/>
              <a:uFillTx/>
              <a:latin typeface="Comic Sans MS" panose="030F0702030302020204" pitchFamily="66" charset="0"/>
            </a:endParaRPr>
          </a:p>
          <a:p>
            <a:pPr marL="285750" indent="-285750">
              <a:buFont typeface="Arial" panose="020B0604020202020204" pitchFamily="34" charset="0"/>
              <a:buChar char="•"/>
              <a:defRPr/>
            </a:pPr>
            <a:endParaRPr lang="fi-FI" sz="1400" dirty="0">
              <a:solidFill>
                <a:prstClr val="black"/>
              </a:solidFill>
              <a:latin typeface="Calibri" panose="020F0502020204030204"/>
              <a:cs typeface="Calibri" panose="020F0502020204030204"/>
            </a:endParaRPr>
          </a:p>
        </p:txBody>
      </p:sp>
      <p:sp>
        <p:nvSpPr>
          <p:cNvPr id="3" name="Tekstiruutu 2">
            <a:extLst>
              <a:ext uri="{FF2B5EF4-FFF2-40B4-BE49-F238E27FC236}">
                <a16:creationId xmlns:a16="http://schemas.microsoft.com/office/drawing/2014/main" id="{A143815B-4000-4C68-96E0-60EC9FBA27E7}"/>
              </a:ext>
            </a:extLst>
          </p:cNvPr>
          <p:cNvSpPr txBox="1"/>
          <p:nvPr/>
        </p:nvSpPr>
        <p:spPr>
          <a:xfrm>
            <a:off x="6573979" y="856211"/>
            <a:ext cx="13147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Arviointi</a:t>
            </a:r>
            <a:r>
              <a:rPr kumimoji="0" lang="fi-FI"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6" name="Tekstiruutu 5">
            <a:extLst>
              <a:ext uri="{FF2B5EF4-FFF2-40B4-BE49-F238E27FC236}">
                <a16:creationId xmlns:a16="http://schemas.microsoft.com/office/drawing/2014/main" id="{37FFA95A-C866-411D-A809-5747FDA11967}"/>
              </a:ext>
            </a:extLst>
          </p:cNvPr>
          <p:cNvSpPr txBox="1"/>
          <p:nvPr/>
        </p:nvSpPr>
        <p:spPr>
          <a:xfrm>
            <a:off x="6572591" y="1645265"/>
            <a:ext cx="468976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panose="020B0604020202020204" pitchFamily="34" charset="0"/>
              <a:buChar char="•"/>
            </a:pPr>
            <a:r>
              <a:rPr lang="fi-FI" sz="1200" dirty="0">
                <a:latin typeface="Comic Sans MS" panose="030F0702030302020204" pitchFamily="66" charset="0"/>
                <a:cs typeface="Calibri"/>
              </a:rPr>
              <a:t>Kuuden ällän pedagogiikka </a:t>
            </a:r>
            <a:r>
              <a:rPr lang="fi-FI" sz="1200" dirty="0" smtClean="0">
                <a:latin typeface="Comic Sans MS" panose="030F0702030302020204" pitchFamily="66" charset="0"/>
                <a:cs typeface="Calibri"/>
              </a:rPr>
              <a:t>on suunnittelun pohjana </a:t>
            </a:r>
            <a:r>
              <a:rPr lang="fi-FI" sz="1200" dirty="0">
                <a:latin typeface="Comic Sans MS" panose="030F0702030302020204" pitchFamily="66" charset="0"/>
                <a:cs typeface="Calibri"/>
              </a:rPr>
              <a:t>ja sen osa-alueet </a:t>
            </a:r>
            <a:r>
              <a:rPr lang="fi-FI" sz="1200" dirty="0" smtClean="0">
                <a:latin typeface="Comic Sans MS" panose="030F0702030302020204" pitchFamily="66" charset="0"/>
                <a:cs typeface="Calibri"/>
              </a:rPr>
              <a:t>huomioidaan </a:t>
            </a:r>
            <a:r>
              <a:rPr lang="fi-FI" sz="1200" dirty="0">
                <a:latin typeface="Comic Sans MS" panose="030F0702030302020204" pitchFamily="66" charset="0"/>
                <a:cs typeface="Calibri"/>
              </a:rPr>
              <a:t>arjen </a:t>
            </a:r>
            <a:r>
              <a:rPr lang="fi-FI" sz="1200" dirty="0" smtClean="0">
                <a:latin typeface="Comic Sans MS" panose="030F0702030302020204" pitchFamily="66" charset="0"/>
                <a:cs typeface="Calibri"/>
              </a:rPr>
              <a:t>toimissa ja arvioitaessa toimintaa.</a:t>
            </a:r>
            <a:br>
              <a:rPr lang="fi-FI" sz="1200" dirty="0" smtClean="0">
                <a:latin typeface="Comic Sans MS" panose="030F0702030302020204" pitchFamily="66" charset="0"/>
                <a:cs typeface="Calibri"/>
              </a:rPr>
            </a:br>
            <a:r>
              <a:rPr lang="fi-FI" sz="1200" dirty="0" smtClean="0">
                <a:latin typeface="Comic Sans MS" panose="030F0702030302020204" pitchFamily="66" charset="0"/>
                <a:cs typeface="Calibri"/>
              </a:rPr>
              <a:t>Kuuden ällän pedagogiikka on omaksuttu erinomaisesti.</a:t>
            </a:r>
            <a:br>
              <a:rPr lang="fi-FI" sz="1200" dirty="0" smtClean="0">
                <a:latin typeface="Comic Sans MS" panose="030F0702030302020204" pitchFamily="66" charset="0"/>
                <a:cs typeface="Calibri"/>
              </a:rPr>
            </a:br>
            <a:endParaRPr lang="fi-FI" sz="1200" dirty="0" smtClean="0">
              <a:latin typeface="Comic Sans MS" panose="030F0702030302020204" pitchFamily="66" charset="0"/>
              <a:cs typeface="Calibri"/>
            </a:endParaRPr>
          </a:p>
          <a:p>
            <a:pPr marL="171450" indent="-171450">
              <a:buFont typeface="Arial" panose="020B0604020202020204" pitchFamily="34" charset="0"/>
              <a:buChar char="•"/>
            </a:pPr>
            <a:r>
              <a:rPr lang="fi-FI" sz="1200" dirty="0" smtClean="0">
                <a:latin typeface="Comic Sans MS" panose="030F0702030302020204" pitchFamily="66" charset="0"/>
                <a:cs typeface="Calibri"/>
              </a:rPr>
              <a:t>Lapsen kuulemisen erilaisia menetelmiä on käyty läpi henkilökunnan kanssa iltapalaverissa. Lapselle annetaan aikaa tuoda esiin omia näkemyksiään ja hänelle osoitetaan, että häntä kuunnellaan. Esim. leikkiä havainnoimalla ja siihen osallistumalla on pyritty saamaan tärkeää tietoa lapsen kokemusmaailmasta, sekä osoittaa kaikin tavoin hänelle hänen merkityksellisyytensä. Toteutunut erittäin hyvin.</a:t>
            </a:r>
          </a:p>
          <a:p>
            <a:pPr marL="171450" indent="-171450">
              <a:buFont typeface="Arial" panose="020B0604020202020204" pitchFamily="34" charset="0"/>
              <a:buChar char="•"/>
            </a:pPr>
            <a:endParaRPr lang="fi-FI" sz="1200" dirty="0">
              <a:latin typeface="Comic Sans MS" panose="030F0702030302020204" pitchFamily="66" charset="0"/>
              <a:cs typeface="Calibri"/>
            </a:endParaRPr>
          </a:p>
          <a:p>
            <a:pPr marL="171450" indent="-171450">
              <a:buFont typeface="Arial" panose="020B0604020202020204" pitchFamily="34" charset="0"/>
              <a:buChar char="•"/>
            </a:pPr>
            <a:r>
              <a:rPr lang="fi-FI" sz="1200" dirty="0" smtClean="0">
                <a:latin typeface="Comic Sans MS" panose="030F0702030302020204" pitchFamily="66" charset="0"/>
                <a:cs typeface="Calibri"/>
              </a:rPr>
              <a:t>Dokumentointia </a:t>
            </a:r>
            <a:r>
              <a:rPr lang="fi-FI" sz="1200" dirty="0">
                <a:latin typeface="Comic Sans MS" panose="030F0702030302020204" pitchFamily="66" charset="0"/>
                <a:cs typeface="Calibri"/>
              </a:rPr>
              <a:t>on lisätty, mutta </a:t>
            </a:r>
            <a:r>
              <a:rPr lang="fi-FI" sz="1200" dirty="0" smtClean="0">
                <a:latin typeface="Comic Sans MS" panose="030F0702030302020204" pitchFamily="66" charset="0"/>
                <a:cs typeface="Calibri"/>
              </a:rPr>
              <a:t>se ei ole vielä </a:t>
            </a:r>
            <a:r>
              <a:rPr lang="fi-FI" sz="1200" dirty="0">
                <a:latin typeface="Comic Sans MS" panose="030F0702030302020204" pitchFamily="66" charset="0"/>
                <a:cs typeface="Calibri"/>
              </a:rPr>
              <a:t>erinomaisella tasolla. </a:t>
            </a:r>
            <a:r>
              <a:rPr lang="fi-FI" sz="1200" dirty="0" smtClean="0">
                <a:latin typeface="Comic Sans MS" panose="030F0702030302020204" pitchFamily="66" charset="0"/>
                <a:cs typeface="Calibri"/>
              </a:rPr>
              <a:t>Lasten Forssa-Arviointi II toteutettu.</a:t>
            </a:r>
            <a:br>
              <a:rPr lang="fi-FI" sz="1200" dirty="0" smtClean="0">
                <a:latin typeface="Comic Sans MS" panose="030F0702030302020204" pitchFamily="66" charset="0"/>
                <a:cs typeface="Calibri"/>
              </a:rPr>
            </a:br>
            <a:endParaRPr lang="fi-FI" sz="1200" dirty="0">
              <a:latin typeface="Comic Sans MS" panose="030F0702030302020204" pitchFamily="66" charset="0"/>
              <a:cs typeface="Calibri"/>
            </a:endParaRPr>
          </a:p>
          <a:p>
            <a:pPr marL="171450" indent="-171450">
              <a:buFont typeface="Arial" panose="020B0604020202020204" pitchFamily="34" charset="0"/>
              <a:buChar char="•"/>
            </a:pPr>
            <a:r>
              <a:rPr lang="fi-FI" sz="1200" dirty="0">
                <a:latin typeface="Comic Sans MS" panose="030F0702030302020204" pitchFamily="66" charset="0"/>
                <a:cs typeface="Calibri"/>
              </a:rPr>
              <a:t>Oppimisympäristöjen suunnittelua ja muokkausta on tehty hyvin ja suunnitellusti. Korona esti vanhempien pääsyn sisätiloihin, mutta he ovat vanhempaintoimikunnan kautta osallistuneet </a:t>
            </a:r>
            <a:r>
              <a:rPr lang="fi-FI" sz="1200" dirty="0" smtClean="0">
                <a:latin typeface="Comic Sans MS" panose="030F0702030302020204" pitchFamily="66" charset="0"/>
                <a:cs typeface="Calibri"/>
              </a:rPr>
              <a:t>keräämällä varoja ja ostamalla </a:t>
            </a:r>
            <a:r>
              <a:rPr lang="fi-FI" sz="1200" dirty="0">
                <a:latin typeface="Comic Sans MS" panose="030F0702030302020204" pitchFamily="66" charset="0"/>
                <a:cs typeface="Calibri"/>
              </a:rPr>
              <a:t>päiväkotiin muun muassa rumpuja, nuottikirjoja sekä potkulautoja ja näin tarjonneet </a:t>
            </a:r>
            <a:r>
              <a:rPr lang="fi-FI" sz="1200" dirty="0" smtClean="0">
                <a:latin typeface="Comic Sans MS" panose="030F0702030302020204" pitchFamily="66" charset="0"/>
                <a:cs typeface="Calibri"/>
              </a:rPr>
              <a:t>monipuolisia välineitä </a:t>
            </a:r>
            <a:r>
              <a:rPr lang="fi-FI" sz="1200" dirty="0">
                <a:latin typeface="Comic Sans MS" panose="030F0702030302020204" pitchFamily="66" charset="0"/>
                <a:cs typeface="Calibri"/>
              </a:rPr>
              <a:t>ilmaisuun sekä liikuntaan. </a:t>
            </a:r>
          </a:p>
          <a:p>
            <a:pPr marL="171450" indent="-171450">
              <a:buFont typeface="Arial" panose="020B0604020202020204" pitchFamily="34" charset="0"/>
              <a:buChar char="•"/>
            </a:pPr>
            <a:r>
              <a:rPr lang="fi-FI" sz="1200" dirty="0">
                <a:latin typeface="Comic Sans MS" panose="030F0702030302020204" pitchFamily="66" charset="0"/>
                <a:cs typeface="Calibri"/>
              </a:rPr>
              <a:t>Liikkuminen painottunut </a:t>
            </a:r>
            <a:r>
              <a:rPr lang="fi-FI" sz="1200" dirty="0" smtClean="0">
                <a:latin typeface="Comic Sans MS" panose="030F0702030302020204" pitchFamily="66" charset="0"/>
                <a:cs typeface="Calibri"/>
              </a:rPr>
              <a:t>koronavuonna ryhmittäin suunniteltuun sekä omaehtoiseen </a:t>
            </a:r>
            <a:r>
              <a:rPr lang="fi-FI" sz="1200" dirty="0">
                <a:latin typeface="Comic Sans MS" panose="030F0702030302020204" pitchFamily="66" charset="0"/>
                <a:cs typeface="Calibri"/>
              </a:rPr>
              <a:t>liikkumiseen, kun koulujen </a:t>
            </a:r>
            <a:r>
              <a:rPr lang="fi-FI" sz="1200" dirty="0" smtClean="0">
                <a:latin typeface="Comic Sans MS" panose="030F0702030302020204" pitchFamily="66" charset="0"/>
                <a:cs typeface="Calibri"/>
              </a:rPr>
              <a:t>liikuntasalit ja jäähallin käyttö rajattiin pois. </a:t>
            </a:r>
            <a:r>
              <a:rPr lang="fi-FI" sz="1200" dirty="0">
                <a:latin typeface="Comic Sans MS" panose="030F0702030302020204" pitchFamily="66" charset="0"/>
                <a:cs typeface="Calibri"/>
              </a:rPr>
              <a:t>Retket ja laululeikit ovat olleet suuressa roolissa tällä kaudella. Ohjattu hikiliikunta </a:t>
            </a:r>
            <a:r>
              <a:rPr lang="fi-FI" sz="1200" dirty="0" smtClean="0">
                <a:latin typeface="Comic Sans MS" panose="030F0702030302020204" pitchFamily="66" charset="0"/>
                <a:cs typeface="Calibri"/>
              </a:rPr>
              <a:t>ollut vähäistä. </a:t>
            </a:r>
            <a:endParaRPr lang="fi-FI" sz="1200" dirty="0">
              <a:latin typeface="Comic Sans MS" panose="030F0702030302020204" pitchFamily="66" charset="0"/>
              <a:cs typeface="Calibri"/>
            </a:endParaRPr>
          </a:p>
          <a:p>
            <a:endParaRPr lang="fi-FI" sz="1200" dirty="0">
              <a:latin typeface="Comic Sans MS" panose="030F0702030302020204" pitchFamily="66" charset="0"/>
              <a:cs typeface="Calibri"/>
            </a:endParaRPr>
          </a:p>
        </p:txBody>
      </p:sp>
    </p:spTree>
    <p:extLst>
      <p:ext uri="{BB962C8B-B14F-4D97-AF65-F5344CB8AC3E}">
        <p14:creationId xmlns:p14="http://schemas.microsoft.com/office/powerpoint/2010/main" val="415597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2"/>
          </p:nvPr>
        </p:nvSpPr>
        <p:spPr/>
        <p:txBody>
          <a:bodyPr/>
          <a:lstStyle/>
          <a:p>
            <a:fld id="{8F4AEF5D-7FAC-4949-84D2-DA5A9BB3D225}" type="slidenum">
              <a:rPr lang="fi-FI" smtClean="0">
                <a:solidFill>
                  <a:prstClr val="black">
                    <a:tint val="75000"/>
                  </a:prstClr>
                </a:solidFill>
              </a:rPr>
              <a:pPr/>
              <a:t>9</a:t>
            </a:fld>
            <a:endParaRPr lang="fi-FI">
              <a:solidFill>
                <a:prstClr val="black">
                  <a:tint val="75000"/>
                </a:prstClr>
              </a:solidFill>
            </a:endParaRPr>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61" y="371137"/>
            <a:ext cx="781159" cy="1171739"/>
          </a:xfrm>
          <a:prstGeom prst="rect">
            <a:avLst/>
          </a:prstGeom>
        </p:spPr>
      </p:pic>
      <p:sp>
        <p:nvSpPr>
          <p:cNvPr id="4" name="Tekstiruutu 3"/>
          <p:cNvSpPr txBox="1"/>
          <p:nvPr/>
        </p:nvSpPr>
        <p:spPr>
          <a:xfrm>
            <a:off x="1612669" y="432103"/>
            <a:ext cx="8462356" cy="307777"/>
          </a:xfrm>
          <a:prstGeom prst="rect">
            <a:avLst/>
          </a:prstGeom>
          <a:noFill/>
        </p:spPr>
        <p:txBody>
          <a:bodyPr wrap="square" rtlCol="0">
            <a:spAutoFit/>
          </a:bodyPr>
          <a:lstStyle/>
          <a:p>
            <a:r>
              <a:rPr lang="fi-FI" sz="1400" dirty="0" smtClean="0">
                <a:latin typeface="Comic Sans MS" panose="030F0702030302020204" pitchFamily="66" charset="0"/>
              </a:rPr>
              <a:t>2.3.  5-vuotiaiden pedagogiikka </a:t>
            </a:r>
            <a:endParaRPr lang="fi-FI" sz="1400" dirty="0">
              <a:latin typeface="Comic Sans MS" panose="030F0702030302020204" pitchFamily="66" charset="0"/>
            </a:endParaRPr>
          </a:p>
        </p:txBody>
      </p:sp>
      <p:sp>
        <p:nvSpPr>
          <p:cNvPr id="5" name="Tekstiruutu 4"/>
          <p:cNvSpPr txBox="1"/>
          <p:nvPr/>
        </p:nvSpPr>
        <p:spPr>
          <a:xfrm>
            <a:off x="513063" y="906087"/>
            <a:ext cx="8315052" cy="5693866"/>
          </a:xfrm>
          <a:prstGeom prst="rect">
            <a:avLst/>
          </a:prstGeom>
          <a:noFill/>
        </p:spPr>
        <p:txBody>
          <a:bodyPr wrap="square" rtlCol="0">
            <a:spAutoFit/>
          </a:bodyPr>
          <a:lstStyle/>
          <a:p>
            <a:r>
              <a:rPr lang="fi-FI" sz="1400" dirty="0" smtClean="0"/>
              <a:t>                  Toimintavuonna 2020-2021 viskaritoiminta on ollut pääsääntöisesti omassa ryhmässä tapahtuvaa</a:t>
            </a:r>
          </a:p>
          <a:p>
            <a:r>
              <a:rPr lang="fi-FI" sz="1400" dirty="0"/>
              <a:t> </a:t>
            </a:r>
            <a:r>
              <a:rPr lang="fi-FI" sz="1400" dirty="0" smtClean="0"/>
              <a:t>                 toimintaa, korona- ja turvaohjeistukset huomioiden. Sitä suunnittelivat ja ohjasivat varhaiskasvatuksen  </a:t>
            </a:r>
          </a:p>
          <a:p>
            <a:r>
              <a:rPr lang="fi-FI" sz="1400" dirty="0"/>
              <a:t> </a:t>
            </a:r>
            <a:r>
              <a:rPr lang="fi-FI" sz="1400" dirty="0" smtClean="0"/>
              <a:t>                 opettajat.</a:t>
            </a:r>
          </a:p>
          <a:p>
            <a:endParaRPr lang="fi-FI" sz="1400" dirty="0" smtClean="0"/>
          </a:p>
          <a:p>
            <a:r>
              <a:rPr lang="fi-FI" sz="1400" dirty="0" smtClean="0"/>
              <a:t>* Ulkona tapahtuva Metsämörritoiminta on toteutettu kahden ryhmän kombona.</a:t>
            </a:r>
            <a:br>
              <a:rPr lang="fi-FI" sz="1400" dirty="0" smtClean="0"/>
            </a:br>
            <a:endParaRPr lang="fi-FI" sz="1400" dirty="0" smtClean="0"/>
          </a:p>
          <a:p>
            <a:r>
              <a:rPr lang="fi-FI" sz="1400" dirty="0" smtClean="0"/>
              <a:t>* Viskarikerhot on toteutettu uudella tavalla Viskariviikkoina, joiden aikana tiettyä eriytettyä toimintaa on</a:t>
            </a:r>
            <a:br>
              <a:rPr lang="fi-FI" sz="1400" dirty="0" smtClean="0"/>
            </a:br>
            <a:r>
              <a:rPr lang="fi-FI" sz="1400" dirty="0" smtClean="0"/>
              <a:t>   suunniteltu tälle ikäryhmälle lasten toiveiden pohjalta.</a:t>
            </a:r>
            <a:br>
              <a:rPr lang="fi-FI" sz="1400" dirty="0" smtClean="0"/>
            </a:br>
            <a:endParaRPr lang="fi-FI" sz="1400" dirty="0" smtClean="0"/>
          </a:p>
          <a:p>
            <a:r>
              <a:rPr lang="fi-FI" sz="1400" dirty="0" smtClean="0"/>
              <a:t>* Muskaritoiminta jatkui.</a:t>
            </a:r>
            <a:br>
              <a:rPr lang="fi-FI" sz="1400" dirty="0" smtClean="0"/>
            </a:br>
            <a:endParaRPr lang="fi-FI" sz="1400" dirty="0" smtClean="0"/>
          </a:p>
          <a:p>
            <a:r>
              <a:rPr lang="fi-FI" sz="1400" dirty="0" smtClean="0"/>
              <a:t>* Suujumppaa on tehty yhdessä säännöllisesti.</a:t>
            </a:r>
            <a:br>
              <a:rPr lang="fi-FI" sz="1400" dirty="0" smtClean="0"/>
            </a:br>
            <a:endParaRPr lang="fi-FI" sz="1400" dirty="0" smtClean="0"/>
          </a:p>
          <a:p>
            <a:r>
              <a:rPr lang="fi-FI" sz="1400" dirty="0" smtClean="0"/>
              <a:t>* Ilmaisua taiteen muodoin tehdään säännöllisesti, vaikkapa omia haaveita kuvailemalla</a:t>
            </a:r>
          </a:p>
          <a:p>
            <a:endParaRPr lang="fi-FI" sz="1400" dirty="0" smtClean="0"/>
          </a:p>
          <a:p>
            <a:r>
              <a:rPr lang="fi-FI" sz="1400" dirty="0" smtClean="0"/>
              <a:t>* Ikätasotehtävät ovat lasten suosikkeja</a:t>
            </a:r>
            <a:br>
              <a:rPr lang="fi-FI" sz="1400" dirty="0" smtClean="0"/>
            </a:br>
            <a:endParaRPr lang="fi-FI" sz="1400" dirty="0" smtClean="0"/>
          </a:p>
          <a:p>
            <a:r>
              <a:rPr lang="fi-FI" sz="1400" dirty="0" smtClean="0"/>
              <a:t>* Lapsia on haastateltu monista asioista ja he osallistuivat Lasten Forssa II- arviointiin</a:t>
            </a:r>
            <a:br>
              <a:rPr lang="fi-FI" sz="1400" dirty="0" smtClean="0"/>
            </a:br>
            <a:r>
              <a:rPr lang="fi-FI" sz="1400" dirty="0" smtClean="0"/>
              <a:t/>
            </a:r>
            <a:br>
              <a:rPr lang="fi-FI" sz="1400" dirty="0" smtClean="0"/>
            </a:br>
            <a:r>
              <a:rPr lang="fi-FI" sz="1400" dirty="0" smtClean="0"/>
              <a:t>* He ovat osallistuneet oppimisympäristönsä muokkaamiseen, esim. leikkitiloihin ja yksi ryhmä sai valita  </a:t>
            </a:r>
            <a:br>
              <a:rPr lang="fi-FI" sz="1400" dirty="0" smtClean="0"/>
            </a:br>
            <a:r>
              <a:rPr lang="fi-FI" sz="1400" dirty="0" smtClean="0"/>
              <a:t>    uusien hankintojen myötä ryhmäänsä kalusteet ja niiden värisävyt.</a:t>
            </a:r>
            <a:br>
              <a:rPr lang="fi-FI" sz="1400" dirty="0" smtClean="0"/>
            </a:br>
            <a:endParaRPr lang="fi-FI" sz="1400" dirty="0" smtClean="0"/>
          </a:p>
          <a:p>
            <a:r>
              <a:rPr lang="fi-FI" sz="1400" dirty="0" smtClean="0"/>
              <a:t>* 5-vuotiaille toteutettiin englannin kielen teemaviikko toiminnallisena opinnäytetyönä</a:t>
            </a:r>
          </a:p>
          <a:p>
            <a:endParaRPr lang="fi-FI" sz="1400" dirty="0"/>
          </a:p>
          <a:p>
            <a:endParaRPr lang="fi-FI" sz="1400" dirty="0" smtClean="0"/>
          </a:p>
          <a:p>
            <a:endParaRPr lang="fi-FI" sz="1400" dirty="0"/>
          </a:p>
        </p:txBody>
      </p:sp>
      <p:pic>
        <p:nvPicPr>
          <p:cNvPr id="1026" name="Picture 2" descr="Kuvan esikatselu"/>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28115" y="2730181"/>
            <a:ext cx="2610197" cy="309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621355"/>
      </p:ext>
    </p:extLst>
  </p:cSld>
  <p:clrMapOvr>
    <a:masterClrMapping/>
  </p:clrMapOvr>
</p:sld>
</file>

<file path=ppt/theme/theme1.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094DF76672A047974459D19660EFF3" ma:contentTypeVersion="13" ma:contentTypeDescription="Create a new document." ma:contentTypeScope="" ma:versionID="073fae7b4ec78e8f35c751855475a3ea">
  <xsd:schema xmlns:xsd="http://www.w3.org/2001/XMLSchema" xmlns:xs="http://www.w3.org/2001/XMLSchema" xmlns:p="http://schemas.microsoft.com/office/2006/metadata/properties" xmlns:ns3="a866a915-e695-4424-abbb-5a331ffaf1f5" xmlns:ns4="238430c6-d3d6-4700-8168-06d28091ada9" targetNamespace="http://schemas.microsoft.com/office/2006/metadata/properties" ma:root="true" ma:fieldsID="a76aa238eaeb34c003e8c0246b1c2a34" ns3:_="" ns4:_="">
    <xsd:import namespace="a866a915-e695-4424-abbb-5a331ffaf1f5"/>
    <xsd:import namespace="238430c6-d3d6-4700-8168-06d28091ada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6a915-e695-4424-abbb-5a331ffaf1f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430c6-d3d6-4700-8168-06d28091ad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D4F9B0-922A-4307-AAEB-86DBCBE72375}">
  <ds:schemaRefs>
    <ds:schemaRef ds:uri="http://schemas.microsoft.com/office/2006/metadata/contentType"/>
    <ds:schemaRef ds:uri="http://schemas.microsoft.com/office/2006/metadata/properties/metaAttributes"/>
    <ds:schemaRef ds:uri="http://www.w3.org/2000/xmlns/"/>
    <ds:schemaRef ds:uri="http://www.w3.org/2001/XMLSchema"/>
    <ds:schemaRef ds:uri="a866a915-e695-4424-abbb-5a331ffaf1f5"/>
    <ds:schemaRef ds:uri="238430c6-d3d6-4700-8168-06d28091ada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430011-3EAF-418C-9C90-7DF0AF49EB35}">
  <ds:schemaRefs>
    <ds:schemaRef ds:uri="http://schemas.microsoft.com/office/infopath/2007/PartnerControls"/>
    <ds:schemaRef ds:uri="a866a915-e695-4424-abbb-5a331ffaf1f5"/>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openxmlformats.org/package/2006/metadata/core-properties"/>
    <ds:schemaRef ds:uri="238430c6-d3d6-4700-8168-06d28091ada9"/>
    <ds:schemaRef ds:uri="http://purl.org/dc/terms/"/>
  </ds:schemaRefs>
</ds:datastoreItem>
</file>

<file path=customXml/itemProps3.xml><?xml version="1.0" encoding="utf-8"?>
<ds:datastoreItem xmlns:ds="http://schemas.openxmlformats.org/officeDocument/2006/customXml" ds:itemID="{54043650-1BB3-4073-845A-2548978E05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6845</TotalTime>
  <Words>2410</Words>
  <Application>Microsoft Office PowerPoint</Application>
  <PresentationFormat>Laajakuva</PresentationFormat>
  <Paragraphs>262</Paragraphs>
  <Slides>16</Slides>
  <Notes>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16</vt:i4>
      </vt:variant>
    </vt:vector>
  </HeadingPairs>
  <TitlesOfParts>
    <vt:vector size="24" baseType="lpstr">
      <vt:lpstr>Arial</vt:lpstr>
      <vt:lpstr>Berlin Sans FB</vt:lpstr>
      <vt:lpstr>Calibri</vt:lpstr>
      <vt:lpstr>Calibri Light</vt:lpstr>
      <vt:lpstr>Comic Sans MS</vt:lpstr>
      <vt:lpstr>Times New Roman</vt:lpstr>
      <vt:lpstr>1_Office-teema</vt:lpstr>
      <vt:lpstr>Office-teema</vt:lpstr>
      <vt:lpstr>PowerPoint-esitys</vt:lpstr>
      <vt:lpstr>Sisällys</vt:lpstr>
      <vt:lpstr>1. Päiväkoti Augustina</vt:lpstr>
      <vt:lpstr>   Ryhmät, niiden rakenteelliset paikat ja henkilöstö 2021-2022</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Sanna Holopainen</dc:creator>
  <cp:lastModifiedBy>Erja Kaunisharju</cp:lastModifiedBy>
  <cp:revision>1713</cp:revision>
  <cp:lastPrinted>2021-09-21T06:55:17Z</cp:lastPrinted>
  <dcterms:created xsi:type="dcterms:W3CDTF">2020-08-12T11:23:59Z</dcterms:created>
  <dcterms:modified xsi:type="dcterms:W3CDTF">2021-09-21T07:57:40Z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0x0101001E094DF76672A047974459D19660EFF3</vt:lpwstr>
  </property>
</Properties>
</file>