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61" r:id="rId5"/>
    <p:sldId id="281" r:id="rId6"/>
    <p:sldId id="282" r:id="rId7"/>
    <p:sldId id="283" r:id="rId8"/>
    <p:sldId id="278" r:id="rId9"/>
    <p:sldId id="262" r:id="rId10"/>
    <p:sldId id="275" r:id="rId11"/>
    <p:sldId id="277" r:id="rId12"/>
    <p:sldId id="279" r:id="rId13"/>
  </p:sldIdLst>
  <p:sldSz cx="12192000" cy="6858000"/>
  <p:notesSz cx="6797675" cy="9926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115" d="100"/>
          <a:sy n="115" d="100"/>
        </p:scale>
        <p:origin x="31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1" y="1"/>
            <a:ext cx="2945659" cy="498055"/>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50444" y="1"/>
            <a:ext cx="2945659" cy="498055"/>
          </a:xfrm>
          <a:prstGeom prst="rect">
            <a:avLst/>
          </a:prstGeom>
        </p:spPr>
        <p:txBody>
          <a:bodyPr vert="horz" lIns="91440" tIns="45720" rIns="91440" bIns="45720" rtlCol="0"/>
          <a:lstStyle>
            <a:lvl1pPr algn="r">
              <a:defRPr sz="1200"/>
            </a:lvl1pPr>
          </a:lstStyle>
          <a:p>
            <a:fld id="{D3974BB7-04F8-4905-89E0-15B1D9F2A081}" type="datetimeFigureOut">
              <a:rPr lang="fi-FI" smtClean="0"/>
              <a:t>25.9.2018</a:t>
            </a:fld>
            <a:endParaRPr lang="fi-FI"/>
          </a:p>
        </p:txBody>
      </p:sp>
      <p:sp>
        <p:nvSpPr>
          <p:cNvPr id="4" name="Dian kuvan paikkamerkki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1" y="9428584"/>
            <a:ext cx="2945659" cy="498054"/>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50444" y="9428584"/>
            <a:ext cx="2945659" cy="498054"/>
          </a:xfrm>
          <a:prstGeom prst="rect">
            <a:avLst/>
          </a:prstGeom>
        </p:spPr>
        <p:txBody>
          <a:bodyPr vert="horz" lIns="91440" tIns="45720" rIns="91440" bIns="45720" rtlCol="0" anchor="b"/>
          <a:lstStyle>
            <a:lvl1pPr algn="r">
              <a:defRPr sz="1200"/>
            </a:lvl1pPr>
          </a:lstStyle>
          <a:p>
            <a:fld id="{44A92725-8E4A-4164-9DBE-DCD167ACE31F}" type="slidenum">
              <a:rPr lang="fi-FI" smtClean="0"/>
              <a:t>‹#›</a:t>
            </a:fld>
            <a:endParaRPr lang="fi-FI"/>
          </a:p>
        </p:txBody>
      </p:sp>
    </p:spTree>
    <p:extLst>
      <p:ext uri="{BB962C8B-B14F-4D97-AF65-F5344CB8AC3E}">
        <p14:creationId xmlns:p14="http://schemas.microsoft.com/office/powerpoint/2010/main" val="3015454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44A92725-8E4A-4164-9DBE-DCD167ACE31F}" type="slidenum">
              <a:rPr lang="fi-FI" smtClean="0"/>
              <a:t>1</a:t>
            </a:fld>
            <a:endParaRPr lang="fi-FI"/>
          </a:p>
        </p:txBody>
      </p:sp>
    </p:spTree>
    <p:extLst>
      <p:ext uri="{BB962C8B-B14F-4D97-AF65-F5344CB8AC3E}">
        <p14:creationId xmlns:p14="http://schemas.microsoft.com/office/powerpoint/2010/main" val="3180223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44A92725-8E4A-4164-9DBE-DCD167ACE31F}" type="slidenum">
              <a:rPr lang="fi-FI" smtClean="0"/>
              <a:t>8</a:t>
            </a:fld>
            <a:endParaRPr lang="fi-FI"/>
          </a:p>
        </p:txBody>
      </p:sp>
    </p:spTree>
    <p:extLst>
      <p:ext uri="{BB962C8B-B14F-4D97-AF65-F5344CB8AC3E}">
        <p14:creationId xmlns:p14="http://schemas.microsoft.com/office/powerpoint/2010/main" val="1327879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44A92725-8E4A-4164-9DBE-DCD167ACE31F}" type="slidenum">
              <a:rPr lang="fi-FI" smtClean="0"/>
              <a:t>10</a:t>
            </a:fld>
            <a:endParaRPr lang="fi-FI"/>
          </a:p>
        </p:txBody>
      </p:sp>
    </p:spTree>
    <p:extLst>
      <p:ext uri="{BB962C8B-B14F-4D97-AF65-F5344CB8AC3E}">
        <p14:creationId xmlns:p14="http://schemas.microsoft.com/office/powerpoint/2010/main" val="2448699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44A92725-8E4A-4164-9DBE-DCD167ACE31F}" type="slidenum">
              <a:rPr lang="fi-FI" smtClean="0"/>
              <a:t>11</a:t>
            </a:fld>
            <a:endParaRPr lang="fi-FI"/>
          </a:p>
        </p:txBody>
      </p:sp>
    </p:spTree>
    <p:extLst>
      <p:ext uri="{BB962C8B-B14F-4D97-AF65-F5344CB8AC3E}">
        <p14:creationId xmlns:p14="http://schemas.microsoft.com/office/powerpoint/2010/main" val="1984872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44A92725-8E4A-4164-9DBE-DCD167ACE31F}" type="slidenum">
              <a:rPr lang="fi-FI" smtClean="0"/>
              <a:t>12</a:t>
            </a:fld>
            <a:endParaRPr lang="fi-FI"/>
          </a:p>
        </p:txBody>
      </p:sp>
    </p:spTree>
    <p:extLst>
      <p:ext uri="{BB962C8B-B14F-4D97-AF65-F5344CB8AC3E}">
        <p14:creationId xmlns:p14="http://schemas.microsoft.com/office/powerpoint/2010/main" val="3938968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EA3CA6B8-673B-4F06-8539-C55439838A6A}" type="datetime1">
              <a:rPr lang="fi-FI" smtClean="0"/>
              <a:t>25.9.2018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AB4B0F92-D1ED-4A64-B978-272720D84DB7}" type="slidenum">
              <a:rPr lang="fi-FI" smtClean="0"/>
              <a:t>‹#›</a:t>
            </a:fld>
            <a:endParaRPr lang="fi-FI"/>
          </a:p>
        </p:txBody>
      </p:sp>
    </p:spTree>
    <p:extLst>
      <p:ext uri="{BB962C8B-B14F-4D97-AF65-F5344CB8AC3E}">
        <p14:creationId xmlns:p14="http://schemas.microsoft.com/office/powerpoint/2010/main" val="339343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5D10805F-4514-48ED-A7FE-70E1A7EBF6CF}" type="datetime1">
              <a:rPr lang="fi-FI" smtClean="0"/>
              <a:t>25.9.2018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AB4B0F92-D1ED-4A64-B978-272720D84DB7}" type="slidenum">
              <a:rPr lang="fi-FI" smtClean="0"/>
              <a:t>‹#›</a:t>
            </a:fld>
            <a:endParaRPr lang="fi-FI"/>
          </a:p>
        </p:txBody>
      </p:sp>
    </p:spTree>
    <p:extLst>
      <p:ext uri="{BB962C8B-B14F-4D97-AF65-F5344CB8AC3E}">
        <p14:creationId xmlns:p14="http://schemas.microsoft.com/office/powerpoint/2010/main" val="2456154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6B215D07-22E9-4E6A-92A3-4028E81F8D7F}" type="datetime1">
              <a:rPr lang="fi-FI" smtClean="0"/>
              <a:t>25.9.2018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AB4B0F92-D1ED-4A64-B978-272720D84DB7}" type="slidenum">
              <a:rPr lang="fi-FI" smtClean="0"/>
              <a:t>‹#›</a:t>
            </a:fld>
            <a:endParaRPr lang="fi-FI"/>
          </a:p>
        </p:txBody>
      </p:sp>
    </p:spTree>
    <p:extLst>
      <p:ext uri="{BB962C8B-B14F-4D97-AF65-F5344CB8AC3E}">
        <p14:creationId xmlns:p14="http://schemas.microsoft.com/office/powerpoint/2010/main" val="560883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0B40500F-9E91-4765-8B06-9AAEFB257AC9}" type="datetime1">
              <a:rPr lang="fi-FI" smtClean="0"/>
              <a:t>25.9.2018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AB4B0F92-D1ED-4A64-B978-272720D84DB7}" type="slidenum">
              <a:rPr lang="fi-FI" smtClean="0"/>
              <a:t>‹#›</a:t>
            </a:fld>
            <a:endParaRPr lang="fi-FI"/>
          </a:p>
        </p:txBody>
      </p:sp>
    </p:spTree>
    <p:extLst>
      <p:ext uri="{BB962C8B-B14F-4D97-AF65-F5344CB8AC3E}">
        <p14:creationId xmlns:p14="http://schemas.microsoft.com/office/powerpoint/2010/main" val="2134604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ADBA27C0-32DA-4E36-B55F-C094F7FE16F6}" type="datetime1">
              <a:rPr lang="fi-FI" smtClean="0"/>
              <a:t>25.9.2018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AB4B0F92-D1ED-4A64-B978-272720D84DB7}" type="slidenum">
              <a:rPr lang="fi-FI" smtClean="0"/>
              <a:t>‹#›</a:t>
            </a:fld>
            <a:endParaRPr lang="fi-FI"/>
          </a:p>
        </p:txBody>
      </p:sp>
    </p:spTree>
    <p:extLst>
      <p:ext uri="{BB962C8B-B14F-4D97-AF65-F5344CB8AC3E}">
        <p14:creationId xmlns:p14="http://schemas.microsoft.com/office/powerpoint/2010/main" val="384786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838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6172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143291C2-9AE2-477C-B7F8-29F716957C96}" type="datetime1">
              <a:rPr lang="fi-FI" smtClean="0"/>
              <a:t>25.9.2018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AB4B0F92-D1ED-4A64-B978-272720D84DB7}" type="slidenum">
              <a:rPr lang="fi-FI" smtClean="0"/>
              <a:t>‹#›</a:t>
            </a:fld>
            <a:endParaRPr lang="fi-FI"/>
          </a:p>
        </p:txBody>
      </p:sp>
    </p:spTree>
    <p:extLst>
      <p:ext uri="{BB962C8B-B14F-4D97-AF65-F5344CB8AC3E}">
        <p14:creationId xmlns:p14="http://schemas.microsoft.com/office/powerpoint/2010/main" val="2649821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3C9B20AF-085C-41C9-8070-CABB862986F9}" type="datetime1">
              <a:rPr lang="fi-FI" smtClean="0"/>
              <a:t>25.9.2018</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AB4B0F92-D1ED-4A64-B978-272720D84DB7}" type="slidenum">
              <a:rPr lang="fi-FI" smtClean="0"/>
              <a:t>‹#›</a:t>
            </a:fld>
            <a:endParaRPr lang="fi-FI"/>
          </a:p>
        </p:txBody>
      </p:sp>
    </p:spTree>
    <p:extLst>
      <p:ext uri="{BB962C8B-B14F-4D97-AF65-F5344CB8AC3E}">
        <p14:creationId xmlns:p14="http://schemas.microsoft.com/office/powerpoint/2010/main" val="2494013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42405D63-D941-499F-AD8B-70C27E43FCB1}" type="datetime1">
              <a:rPr lang="fi-FI" smtClean="0"/>
              <a:t>25.9.2018</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AB4B0F92-D1ED-4A64-B978-272720D84DB7}" type="slidenum">
              <a:rPr lang="fi-FI" smtClean="0"/>
              <a:t>‹#›</a:t>
            </a:fld>
            <a:endParaRPr lang="fi-FI"/>
          </a:p>
        </p:txBody>
      </p:sp>
    </p:spTree>
    <p:extLst>
      <p:ext uri="{BB962C8B-B14F-4D97-AF65-F5344CB8AC3E}">
        <p14:creationId xmlns:p14="http://schemas.microsoft.com/office/powerpoint/2010/main" val="696823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F4C6B552-8BF8-490F-B80C-8E8926676D6C}" type="datetime1">
              <a:rPr lang="fi-FI" smtClean="0"/>
              <a:t>25.9.2018</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AB4B0F92-D1ED-4A64-B978-272720D84DB7}" type="slidenum">
              <a:rPr lang="fi-FI" smtClean="0"/>
              <a:t>‹#›</a:t>
            </a:fld>
            <a:endParaRPr lang="fi-FI"/>
          </a:p>
        </p:txBody>
      </p:sp>
    </p:spTree>
    <p:extLst>
      <p:ext uri="{BB962C8B-B14F-4D97-AF65-F5344CB8AC3E}">
        <p14:creationId xmlns:p14="http://schemas.microsoft.com/office/powerpoint/2010/main" val="1686687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291EE07F-73F0-4720-A3FF-5461CE78D0B0}" type="datetime1">
              <a:rPr lang="fi-FI" smtClean="0"/>
              <a:t>25.9.2018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AB4B0F92-D1ED-4A64-B978-272720D84DB7}" type="slidenum">
              <a:rPr lang="fi-FI" smtClean="0"/>
              <a:t>‹#›</a:t>
            </a:fld>
            <a:endParaRPr lang="fi-FI"/>
          </a:p>
        </p:txBody>
      </p:sp>
    </p:spTree>
    <p:extLst>
      <p:ext uri="{BB962C8B-B14F-4D97-AF65-F5344CB8AC3E}">
        <p14:creationId xmlns:p14="http://schemas.microsoft.com/office/powerpoint/2010/main" val="146601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F77E68D0-792E-4382-86E4-25ECFD2D2DB3}" type="datetime1">
              <a:rPr lang="fi-FI" smtClean="0"/>
              <a:t>25.9.2018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AB4B0F92-D1ED-4A64-B978-272720D84DB7}" type="slidenum">
              <a:rPr lang="fi-FI" smtClean="0"/>
              <a:t>‹#›</a:t>
            </a:fld>
            <a:endParaRPr lang="fi-FI"/>
          </a:p>
        </p:txBody>
      </p:sp>
    </p:spTree>
    <p:extLst>
      <p:ext uri="{BB962C8B-B14F-4D97-AF65-F5344CB8AC3E}">
        <p14:creationId xmlns:p14="http://schemas.microsoft.com/office/powerpoint/2010/main" val="1906950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192E79-AA34-4F5E-A5BC-4171D9E8DF19}" type="datetime1">
              <a:rPr lang="fi-FI" smtClean="0"/>
              <a:t>25.9.2018</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B0F92-D1ED-4A64-B978-272720D84DB7}" type="slidenum">
              <a:rPr lang="fi-FI" smtClean="0"/>
              <a:t>‹#›</a:t>
            </a:fld>
            <a:endParaRPr lang="fi-FI"/>
          </a:p>
        </p:txBody>
      </p:sp>
    </p:spTree>
    <p:extLst>
      <p:ext uri="{BB962C8B-B14F-4D97-AF65-F5344CB8AC3E}">
        <p14:creationId xmlns:p14="http://schemas.microsoft.com/office/powerpoint/2010/main" val="1854644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anna.holopainen@forssa.fi"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ruutu 2"/>
          <p:cNvSpPr txBox="1">
            <a:spLocks noChangeArrowheads="1"/>
          </p:cNvSpPr>
          <p:nvPr/>
        </p:nvSpPr>
        <p:spPr bwMode="auto">
          <a:xfrm>
            <a:off x="1439209" y="486452"/>
            <a:ext cx="4369163" cy="60825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fi-FI" altLang="fi-FI" sz="1400" dirty="0">
                <a:latin typeface="Berlin Sans FB" panose="020E0602020502020306" pitchFamily="34" charset="0"/>
                <a:ea typeface="Calibri" pitchFamily="34" charset="0"/>
                <a:cs typeface="Times New Roman" pitchFamily="18" charset="0"/>
              </a:rPr>
              <a:t>S</a:t>
            </a:r>
            <a:r>
              <a:rPr kumimoji="0" lang="fi-FI" altLang="fi-FI" sz="1400" b="0" i="0" u="none" strike="noStrike" cap="none" normalizeH="0" baseline="0" dirty="0" smtClean="0">
                <a:ln>
                  <a:noFill/>
                </a:ln>
                <a:solidFill>
                  <a:schemeClr val="tx1"/>
                </a:solidFill>
                <a:effectLst/>
                <a:latin typeface="Berlin Sans FB" panose="020E0602020502020306" pitchFamily="34" charset="0"/>
                <a:ea typeface="Calibri" pitchFamily="34" charset="0"/>
                <a:cs typeface="Times New Roman" pitchFamily="18" charset="0"/>
              </a:rPr>
              <a:t>ivistys- </a:t>
            </a:r>
            <a:r>
              <a:rPr kumimoji="0" lang="fi-FI" altLang="fi-FI" sz="1400" b="0" i="0" u="none" strike="noStrike" cap="none" normalizeH="0" baseline="0" dirty="0">
                <a:ln>
                  <a:noFill/>
                </a:ln>
                <a:solidFill>
                  <a:schemeClr val="tx1"/>
                </a:solidFill>
                <a:effectLst/>
                <a:latin typeface="Berlin Sans FB" panose="020E0602020502020306" pitchFamily="34" charset="0"/>
                <a:ea typeface="Calibri" pitchFamily="34" charset="0"/>
                <a:cs typeface="Times New Roman" pitchFamily="18" charset="0"/>
              </a:rPr>
              <a:t>ja tulevaisuuspalveluiden toimiala</a:t>
            </a:r>
            <a:endParaRPr kumimoji="0" lang="fi-FI" altLang="fi-FI" sz="1400" b="0" i="0" u="none" strike="noStrike" cap="none" normalizeH="0" baseline="0" dirty="0">
              <a:ln>
                <a:noFill/>
              </a:ln>
              <a:solidFill>
                <a:schemeClr val="tx1"/>
              </a:solidFill>
              <a:effectLst/>
              <a:latin typeface="Berlin Sans FB" panose="020E0602020502020306"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fi-FI" altLang="fi-FI" sz="1400" dirty="0">
                <a:latin typeface="Berlin Sans FB" panose="020E0602020502020306" pitchFamily="34" charset="0"/>
                <a:ea typeface="Calibri" pitchFamily="34" charset="0"/>
                <a:cs typeface="Times New Roman" pitchFamily="18" charset="0"/>
              </a:rPr>
              <a:t>V</a:t>
            </a:r>
            <a:r>
              <a:rPr kumimoji="0" lang="fi-FI" altLang="fi-FI" sz="1400" b="0" i="0" u="none" strike="noStrike" cap="none" normalizeH="0" baseline="0" dirty="0" smtClean="0">
                <a:ln>
                  <a:noFill/>
                </a:ln>
                <a:solidFill>
                  <a:schemeClr val="tx1"/>
                </a:solidFill>
                <a:effectLst/>
                <a:latin typeface="Berlin Sans FB" panose="020E0602020502020306" pitchFamily="34" charset="0"/>
                <a:ea typeface="Calibri" pitchFamily="34" charset="0"/>
                <a:cs typeface="Times New Roman" pitchFamily="18" charset="0"/>
              </a:rPr>
              <a:t>arhaiskasvatuksen </a:t>
            </a:r>
            <a:r>
              <a:rPr kumimoji="0" lang="fi-FI" altLang="fi-FI" sz="1400" b="0" i="0" u="none" strike="noStrike" cap="none" normalizeH="0" baseline="0" dirty="0">
                <a:ln>
                  <a:noFill/>
                </a:ln>
                <a:solidFill>
                  <a:schemeClr val="tx1"/>
                </a:solidFill>
                <a:effectLst/>
                <a:latin typeface="Berlin Sans FB" panose="020E0602020502020306" pitchFamily="34" charset="0"/>
                <a:ea typeface="Calibri" pitchFamily="34" charset="0"/>
                <a:cs typeface="Times New Roman" pitchFamily="18" charset="0"/>
              </a:rPr>
              <a:t>palvelualue/  </a:t>
            </a:r>
            <a:r>
              <a:rPr kumimoji="0" lang="fi-FI" altLang="fi-FI" sz="1400" b="0" i="0" u="none" strike="noStrike" cap="none" normalizeH="0" baseline="0" dirty="0" smtClean="0">
                <a:ln>
                  <a:noFill/>
                </a:ln>
                <a:solidFill>
                  <a:schemeClr val="tx1"/>
                </a:solidFill>
                <a:effectLst/>
                <a:latin typeface="Berlin Sans FB" panose="020E0602020502020306" pitchFamily="34" charset="0"/>
                <a:ea typeface="Calibri" pitchFamily="34" charset="0"/>
                <a:cs typeface="Times New Roman" pitchFamily="18" charset="0"/>
              </a:rPr>
              <a:t>Päiväkoti Augustina</a:t>
            </a:r>
            <a:endParaRPr kumimoji="0" lang="fi-FI" altLang="fi-FI" sz="2400" b="0" i="0" u="none" strike="noStrike" cap="none" normalizeH="0" baseline="0" dirty="0">
              <a:ln>
                <a:noFill/>
              </a:ln>
              <a:solidFill>
                <a:schemeClr val="tx1"/>
              </a:solidFill>
              <a:effectLst/>
              <a:latin typeface="Berlin Sans FB" panose="020E0602020502020306" pitchFamily="34" charset="0"/>
              <a:cs typeface="Arial" pitchFamily="34" charset="0"/>
            </a:endParaRPr>
          </a:p>
        </p:txBody>
      </p:sp>
      <p:sp>
        <p:nvSpPr>
          <p:cNvPr id="5" name="Rectangle 4"/>
          <p:cNvSpPr>
            <a:spLocks noChangeArrowheads="1"/>
          </p:cNvSpPr>
          <p:nvPr/>
        </p:nvSpPr>
        <p:spPr bwMode="auto">
          <a:xfrm>
            <a:off x="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i-FI"/>
          </a:p>
        </p:txBody>
      </p:sp>
      <p:sp>
        <p:nvSpPr>
          <p:cNvPr id="6" name="Rectangle 5"/>
          <p:cNvSpPr>
            <a:spLocks noChangeArrowheads="1"/>
          </p:cNvSpPr>
          <p:nvPr/>
        </p:nvSpPr>
        <p:spPr bwMode="auto">
          <a:xfrm>
            <a:off x="1"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i-FI"/>
          </a:p>
        </p:txBody>
      </p:sp>
      <p:sp>
        <p:nvSpPr>
          <p:cNvPr id="7" name="Rectangle 6"/>
          <p:cNvSpPr>
            <a:spLocks noChangeArrowheads="1"/>
          </p:cNvSpPr>
          <p:nvPr/>
        </p:nvSpPr>
        <p:spPr bwMode="auto">
          <a:xfrm>
            <a:off x="2739334" y="1235906"/>
            <a:ext cx="7738791"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i-FI" altLang="fi-FI" sz="1200" b="1" i="0" u="none" strike="noStrike" cap="none" normalizeH="0" baseline="0" dirty="0">
              <a:ln>
                <a:noFill/>
              </a:ln>
              <a:solidFill>
                <a:schemeClr val="tx1"/>
              </a:solidFill>
              <a:effectLst/>
              <a:latin typeface="Arial" pitchFamily="34" charset="0"/>
              <a:ea typeface="Comic Sans MS" pitchFamily="66" charset="0"/>
              <a:cs typeface="Comic Sans MS"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200" b="1" i="0" u="none" strike="noStrike" cap="none" normalizeH="0" baseline="0" dirty="0">
                <a:ln>
                  <a:noFill/>
                </a:ln>
                <a:solidFill>
                  <a:schemeClr val="tx1"/>
                </a:solidFill>
                <a:effectLst/>
                <a:latin typeface="Arial" pitchFamily="34" charset="0"/>
                <a:ea typeface="Comic Sans MS" pitchFamily="66" charset="0"/>
                <a:cs typeface="Comic Sans MS" pitchFamily="66" charset="0"/>
              </a:rPr>
              <a:t>	</a:t>
            </a:r>
            <a:endParaRPr kumimoji="0" lang="fi-FI" altLang="fi-FI" sz="11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2800" i="0" u="none" strike="noStrike" cap="none" normalizeH="0" baseline="0" dirty="0">
                <a:ln>
                  <a:noFill/>
                </a:ln>
                <a:solidFill>
                  <a:schemeClr val="tx1"/>
                </a:solidFill>
                <a:effectLst/>
                <a:latin typeface="Berlin Sans FB" panose="020E0602020502020306" pitchFamily="34" charset="0"/>
                <a:ea typeface="Comic Sans MS" pitchFamily="66" charset="0"/>
                <a:cs typeface="Comic Sans MS" pitchFamily="66" charset="0"/>
              </a:rPr>
              <a:t>VUOSISUUNNITELMA / Toimintavuosi </a:t>
            </a:r>
            <a:r>
              <a:rPr kumimoji="0" lang="fi-FI" altLang="fi-FI" sz="2800" i="0" u="none" strike="noStrike" cap="none" normalizeH="0" baseline="0" dirty="0" smtClean="0">
                <a:ln>
                  <a:noFill/>
                </a:ln>
                <a:solidFill>
                  <a:schemeClr val="tx1"/>
                </a:solidFill>
                <a:effectLst/>
                <a:latin typeface="Berlin Sans FB" panose="020E0602020502020306" pitchFamily="34" charset="0"/>
                <a:ea typeface="Comic Sans MS" pitchFamily="66" charset="0"/>
                <a:cs typeface="Comic Sans MS" pitchFamily="66" charset="0"/>
              </a:rPr>
              <a:t>2018-2019</a:t>
            </a:r>
            <a:endParaRPr kumimoji="0" lang="fi-FI" altLang="fi-FI" sz="2000" i="0" u="none" strike="noStrike" cap="none" normalizeH="0" baseline="0" dirty="0">
              <a:ln>
                <a:noFill/>
              </a:ln>
              <a:solidFill>
                <a:schemeClr val="tx1"/>
              </a:solidFill>
              <a:effectLst/>
              <a:latin typeface="Berlin Sans FB" panose="020E0602020502020306"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i="0" u="none" strike="noStrike" cap="none" normalizeH="0" baseline="0" dirty="0">
              <a:ln>
                <a:noFill/>
              </a:ln>
              <a:solidFill>
                <a:schemeClr val="tx1"/>
              </a:solidFill>
              <a:effectLst/>
              <a:latin typeface="Berlin Sans FB" panose="020E0602020502020306" pitchFamily="34" charset="0"/>
              <a:cs typeface="Arial" pitchFamily="34" charset="0"/>
            </a:endParaRPr>
          </a:p>
        </p:txBody>
      </p:sp>
      <p:sp>
        <p:nvSpPr>
          <p:cNvPr id="10" name="Suorakulmio 9"/>
          <p:cNvSpPr/>
          <p:nvPr/>
        </p:nvSpPr>
        <p:spPr>
          <a:xfrm>
            <a:off x="3697338" y="2825248"/>
            <a:ext cx="4649685" cy="2585323"/>
          </a:xfrm>
          <a:prstGeom prst="rect">
            <a:avLst/>
          </a:prstGeom>
        </p:spPr>
        <p:txBody>
          <a:bodyPr wrap="square">
            <a:spAutoFit/>
          </a:bodyPr>
          <a:lstStyle/>
          <a:p>
            <a:r>
              <a:rPr lang="fi-FI" dirty="0" smtClean="0">
                <a:latin typeface="Berlin Sans FB" panose="020E0602020502020306" pitchFamily="34" charset="0"/>
              </a:rPr>
              <a:t> </a:t>
            </a:r>
            <a:r>
              <a:rPr lang="fi-FI" u="sng" dirty="0" smtClean="0">
                <a:latin typeface="Berlin Sans FB" panose="020E0602020502020306" pitchFamily="34" charset="0"/>
              </a:rPr>
              <a:t>PÄIVÄKOTI AUGUSTINA</a:t>
            </a:r>
            <a:endParaRPr lang="fi-FI" u="sng" dirty="0">
              <a:latin typeface="Berlin Sans FB" panose="020E0602020502020306" pitchFamily="34" charset="0"/>
            </a:endParaRPr>
          </a:p>
          <a:p>
            <a:endParaRPr lang="fi-FI" u="sng" dirty="0">
              <a:latin typeface="Berlin Sans FB" panose="020E0602020502020306" pitchFamily="34" charset="0"/>
            </a:endParaRPr>
          </a:p>
          <a:p>
            <a:endParaRPr lang="fi-FI" u="sng" dirty="0">
              <a:latin typeface="Berlin Sans FB" panose="020E0602020502020306" pitchFamily="34" charset="0"/>
            </a:endParaRPr>
          </a:p>
          <a:p>
            <a:r>
              <a:rPr lang="fi-FI" dirty="0">
                <a:latin typeface="Berlin Sans FB" panose="020E0602020502020306" pitchFamily="34" charset="0"/>
              </a:rPr>
              <a:t>Osoite:  </a:t>
            </a:r>
            <a:r>
              <a:rPr lang="fi-FI" dirty="0" smtClean="0">
                <a:latin typeface="Berlin Sans FB" panose="020E0602020502020306" pitchFamily="34" charset="0"/>
              </a:rPr>
              <a:t>Hämeentie 13, </a:t>
            </a:r>
            <a:r>
              <a:rPr lang="fi-FI" dirty="0">
                <a:latin typeface="Berlin Sans FB" panose="020E0602020502020306" pitchFamily="34" charset="0"/>
              </a:rPr>
              <a:t>30100 Forssa</a:t>
            </a:r>
          </a:p>
          <a:p>
            <a:r>
              <a:rPr lang="fi-FI" dirty="0" smtClean="0">
                <a:latin typeface="Berlin Sans FB" panose="020E0602020502020306" pitchFamily="34" charset="0"/>
              </a:rPr>
              <a:t>Lastentalo Helmi: Hämeentie 17</a:t>
            </a:r>
            <a:br>
              <a:rPr lang="fi-FI" dirty="0" smtClean="0">
                <a:latin typeface="Berlin Sans FB" panose="020E0602020502020306" pitchFamily="34" charset="0"/>
              </a:rPr>
            </a:br>
            <a:endParaRPr lang="fi-FI" dirty="0">
              <a:latin typeface="Berlin Sans FB" panose="020E0602020502020306" pitchFamily="34" charset="0"/>
            </a:endParaRPr>
          </a:p>
          <a:p>
            <a:r>
              <a:rPr lang="fi-FI" dirty="0">
                <a:latin typeface="Berlin Sans FB" panose="020E0602020502020306" pitchFamily="34" charset="0"/>
              </a:rPr>
              <a:t>Päiväkodin johtaja: </a:t>
            </a:r>
            <a:r>
              <a:rPr lang="fi-FI" dirty="0" smtClean="0">
                <a:latin typeface="Berlin Sans FB" panose="020E0602020502020306" pitchFamily="34" charset="0"/>
              </a:rPr>
              <a:t>Erja Kaunisharju</a:t>
            </a:r>
            <a:endParaRPr lang="fi-FI" dirty="0">
              <a:latin typeface="Berlin Sans FB" panose="020E0602020502020306" pitchFamily="34" charset="0"/>
            </a:endParaRPr>
          </a:p>
          <a:p>
            <a:r>
              <a:rPr lang="fi-FI" dirty="0">
                <a:latin typeface="Berlin Sans FB" panose="020E0602020502020306" pitchFamily="34" charset="0"/>
              </a:rPr>
              <a:t>Puhelin: </a:t>
            </a:r>
            <a:r>
              <a:rPr lang="fi-FI" dirty="0" smtClean="0">
                <a:latin typeface="Berlin Sans FB" panose="020E0602020502020306" pitchFamily="34" charset="0"/>
              </a:rPr>
              <a:t>03-41415255, 050-5640011</a:t>
            </a:r>
            <a:endParaRPr lang="fi-FI" dirty="0">
              <a:latin typeface="Berlin Sans FB" panose="020E0602020502020306" pitchFamily="34" charset="0"/>
            </a:endParaRPr>
          </a:p>
          <a:p>
            <a:r>
              <a:rPr lang="fi-FI" dirty="0">
                <a:latin typeface="Berlin Sans FB" panose="020E0602020502020306" pitchFamily="34" charset="0"/>
              </a:rPr>
              <a:t>Sähköposti: </a:t>
            </a:r>
            <a:r>
              <a:rPr lang="fi-FI" dirty="0" smtClean="0">
                <a:latin typeface="Berlin Sans FB" panose="020E0602020502020306" pitchFamily="34" charset="0"/>
              </a:rPr>
              <a:t>erja.kaunisharju</a:t>
            </a:r>
            <a:r>
              <a:rPr lang="fi-FI" u="sng" dirty="0" smtClean="0">
                <a:latin typeface="Berlin Sans FB" panose="020E0602020502020306" pitchFamily="34" charset="0"/>
                <a:hlinkClick r:id="rId3"/>
              </a:rPr>
              <a:t>@forssa.fi</a:t>
            </a:r>
            <a:endParaRPr lang="fi-FI" dirty="0">
              <a:latin typeface="Berlin Sans FB" panose="020E0602020502020306" pitchFamily="34" charset="0"/>
            </a:endParaRPr>
          </a:p>
        </p:txBody>
      </p:sp>
      <p:sp>
        <p:nvSpPr>
          <p:cNvPr id="12" name="Dian numeron paikkamerkki 11"/>
          <p:cNvSpPr>
            <a:spLocks noGrp="1"/>
          </p:cNvSpPr>
          <p:nvPr>
            <p:ph type="sldNum" sz="quarter" idx="12"/>
          </p:nvPr>
        </p:nvSpPr>
        <p:spPr/>
        <p:txBody>
          <a:bodyPr/>
          <a:lstStyle/>
          <a:p>
            <a:fld id="{8F4AEF5D-7FAC-4949-84D2-DA5A9BB3D225}" type="slidenum">
              <a:rPr lang="fi-FI" smtClean="0"/>
              <a:t>1</a:t>
            </a:fld>
            <a:endParaRPr lang="fi-FI"/>
          </a:p>
        </p:txBody>
      </p:sp>
      <p:pic>
        <p:nvPicPr>
          <p:cNvPr id="2" name="Kuva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2814" y="291408"/>
            <a:ext cx="781159" cy="1171739"/>
          </a:xfrm>
          <a:prstGeom prst="rect">
            <a:avLst/>
          </a:prstGeom>
        </p:spPr>
      </p:pic>
      <p:pic>
        <p:nvPicPr>
          <p:cNvPr id="3" name="Kuva 2"/>
          <p:cNvPicPr>
            <a:picLocks noChangeAspect="1"/>
          </p:cNvPicPr>
          <p:nvPr/>
        </p:nvPicPr>
        <p:blipFill>
          <a:blip r:embed="rId5"/>
          <a:stretch>
            <a:fillRect/>
          </a:stretch>
        </p:blipFill>
        <p:spPr>
          <a:xfrm>
            <a:off x="9353286" y="3184162"/>
            <a:ext cx="1908213" cy="1792379"/>
          </a:xfrm>
          <a:prstGeom prst="rect">
            <a:avLst/>
          </a:prstGeom>
        </p:spPr>
      </p:pic>
      <p:pic>
        <p:nvPicPr>
          <p:cNvPr id="1026" name="Picture 2" descr="C:\Users\kaunisharju\AppData\Local\Microsoft\Windows\Temporary Internet Files\Content.Outlook\DLLBMXET\FullSizeRender.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91466" y="3184162"/>
            <a:ext cx="2871987" cy="2145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7801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41203" y="2675999"/>
            <a:ext cx="4457468" cy="32240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kstiruutu 3"/>
          <p:cNvSpPr txBox="1"/>
          <p:nvPr/>
        </p:nvSpPr>
        <p:spPr>
          <a:xfrm>
            <a:off x="881547" y="698583"/>
            <a:ext cx="11217124" cy="5201424"/>
          </a:xfrm>
          <a:prstGeom prst="rect">
            <a:avLst/>
          </a:prstGeom>
          <a:noFill/>
        </p:spPr>
        <p:txBody>
          <a:bodyPr wrap="square" rtlCol="0">
            <a:spAutoFit/>
          </a:bodyPr>
          <a:lstStyle/>
          <a:p>
            <a:r>
              <a:rPr lang="fi-FI" sz="1600" b="1" dirty="0" smtClean="0">
                <a:latin typeface="Comic Sans MS" panose="030F0702030302020204" pitchFamily="66" charset="0"/>
              </a:rPr>
              <a:t>Tavoite</a:t>
            </a:r>
            <a:r>
              <a:rPr lang="fi-FI" sz="1400" b="1" dirty="0" smtClean="0">
                <a:latin typeface="Comic Sans MS" panose="030F0702030302020204" pitchFamily="66" charset="0"/>
              </a:rPr>
              <a:t>                                                                </a:t>
            </a:r>
            <a:r>
              <a:rPr lang="fi-FI" sz="1600" b="1" dirty="0" smtClean="0">
                <a:latin typeface="Comic Sans MS" panose="030F0702030302020204" pitchFamily="66" charset="0"/>
              </a:rPr>
              <a:t>Arviointi</a:t>
            </a:r>
          </a:p>
          <a:p>
            <a:endParaRPr lang="fi-FI" sz="1400" b="1" dirty="0">
              <a:latin typeface="Comic Sans MS" panose="030F0702030302020204" pitchFamily="66" charset="0"/>
            </a:endParaRPr>
          </a:p>
          <a:p>
            <a:r>
              <a:rPr lang="fi-FI" sz="1600" b="1" dirty="0" smtClean="0">
                <a:latin typeface="Comic Sans MS" panose="030F0702030302020204" pitchFamily="66" charset="0"/>
              </a:rPr>
              <a:t>Unicefin lapsiystävällinen kunta</a:t>
            </a:r>
          </a:p>
          <a:p>
            <a:pPr marL="285750" indent="-285750">
              <a:buFont typeface="Arial" panose="020B0604020202020204" pitchFamily="34" charset="0"/>
              <a:buChar char="•"/>
            </a:pPr>
            <a:r>
              <a:rPr lang="fi-FI" sz="1600" dirty="0" smtClean="0">
                <a:latin typeface="Comic Sans MS" panose="030F0702030302020204" pitchFamily="66" charset="0"/>
              </a:rPr>
              <a:t>Lasten juhla, lapsiystävällisyyspäivä 7.12.2018</a:t>
            </a:r>
          </a:p>
          <a:p>
            <a:pPr marL="285750" indent="-285750">
              <a:buFont typeface="Arial" panose="020B0604020202020204" pitchFamily="34" charset="0"/>
              <a:buChar char="•"/>
            </a:pPr>
            <a:r>
              <a:rPr lang="fi-FI" sz="1600" dirty="0" smtClean="0">
                <a:latin typeface="Comic Sans MS" panose="030F0702030302020204" pitchFamily="66" charset="0"/>
              </a:rPr>
              <a:t>Lapsen oikeudet</a:t>
            </a:r>
          </a:p>
          <a:p>
            <a:pPr marL="285750" indent="-285750">
              <a:buFont typeface="Arial" panose="020B0604020202020204" pitchFamily="34" charset="0"/>
              <a:buChar char="•"/>
            </a:pPr>
            <a:r>
              <a:rPr lang="fi-FI" sz="1600" dirty="0" smtClean="0">
                <a:latin typeface="Comic Sans MS" panose="030F0702030302020204" pitchFamily="66" charset="0"/>
              </a:rPr>
              <a:t>Osallisuus</a:t>
            </a:r>
          </a:p>
          <a:p>
            <a:pPr marL="285750" indent="-285750">
              <a:buFont typeface="Arial" panose="020B0604020202020204" pitchFamily="34" charset="0"/>
              <a:buChar char="•"/>
            </a:pPr>
            <a:r>
              <a:rPr lang="fi-FI" sz="1600" dirty="0" smtClean="0">
                <a:latin typeface="Comic Sans MS" panose="030F0702030302020204" pitchFamily="66" charset="0"/>
              </a:rPr>
              <a:t>Lapset osallistuvat ryhmän sääntöjen laadintaan</a:t>
            </a:r>
          </a:p>
          <a:p>
            <a:pPr marL="285750" indent="-285750">
              <a:buFont typeface="Arial" panose="020B0604020202020204" pitchFamily="34" charset="0"/>
              <a:buChar char="•"/>
            </a:pPr>
            <a:r>
              <a:rPr lang="fi-FI" sz="1600" dirty="0" smtClean="0">
                <a:latin typeface="Comic Sans MS" panose="030F0702030302020204" pitchFamily="66" charset="0"/>
              </a:rPr>
              <a:t>Lasten kuuleminen, toiveet ja ideat</a:t>
            </a:r>
          </a:p>
          <a:p>
            <a:pPr marL="285750" indent="-285750">
              <a:buFont typeface="Arial" panose="020B0604020202020204" pitchFamily="34" charset="0"/>
              <a:buChar char="•"/>
            </a:pPr>
            <a:endParaRPr lang="fi-FI" sz="1600" b="1" dirty="0">
              <a:latin typeface="Comic Sans MS" panose="030F0702030302020204" pitchFamily="66" charset="0"/>
            </a:endParaRPr>
          </a:p>
          <a:p>
            <a:r>
              <a:rPr lang="fi-FI" sz="1600" b="1" dirty="0" smtClean="0">
                <a:latin typeface="Comic Sans MS" panose="030F0702030302020204" pitchFamily="66" charset="0"/>
              </a:rPr>
              <a:t>5-vuotiaat varhaiskasvatuksessa</a:t>
            </a:r>
          </a:p>
          <a:p>
            <a:pPr marL="285750" indent="-285750">
              <a:buFont typeface="Arial" panose="020B0604020202020204" pitchFamily="34" charset="0"/>
              <a:buChar char="•"/>
            </a:pPr>
            <a:r>
              <a:rPr lang="fi-FI" sz="1600" dirty="0" smtClean="0">
                <a:latin typeface="Comic Sans MS" panose="030F0702030302020204" pitchFamily="66" charset="0"/>
              </a:rPr>
              <a:t>Yhteisötaidot</a:t>
            </a:r>
          </a:p>
          <a:p>
            <a:pPr marL="285750" indent="-285750">
              <a:buFont typeface="Arial" panose="020B0604020202020204" pitchFamily="34" charset="0"/>
              <a:buChar char="•"/>
            </a:pPr>
            <a:r>
              <a:rPr lang="fi-FI" sz="1600" dirty="0" smtClean="0">
                <a:latin typeface="Comic Sans MS" panose="030F0702030302020204" pitchFamily="66" charset="0"/>
              </a:rPr>
              <a:t>Tunnetaidot</a:t>
            </a:r>
          </a:p>
          <a:p>
            <a:pPr marL="285750" indent="-285750">
              <a:buFont typeface="Arial" panose="020B0604020202020204" pitchFamily="34" charset="0"/>
              <a:buChar char="•"/>
            </a:pPr>
            <a:r>
              <a:rPr lang="fi-FI" sz="1600" dirty="0" smtClean="0">
                <a:latin typeface="Comic Sans MS" panose="030F0702030302020204" pitchFamily="66" charset="0"/>
              </a:rPr>
              <a:t>Arjen taidot</a:t>
            </a:r>
          </a:p>
          <a:p>
            <a:pPr marL="285750" indent="-285750">
              <a:buFont typeface="Arial" panose="020B0604020202020204" pitchFamily="34" charset="0"/>
              <a:buChar char="•"/>
            </a:pPr>
            <a:endParaRPr lang="fi-FI" sz="1600" b="1" dirty="0">
              <a:latin typeface="Comic Sans MS" panose="030F0702030302020204" pitchFamily="66" charset="0"/>
            </a:endParaRPr>
          </a:p>
          <a:p>
            <a:r>
              <a:rPr lang="fi-FI" sz="1600" b="1" dirty="0" smtClean="0">
                <a:latin typeface="Comic Sans MS" panose="030F0702030302020204" pitchFamily="66" charset="0"/>
              </a:rPr>
              <a:t>Englannin kielen tuominen lasten tietoisuuteen arjessa</a:t>
            </a:r>
          </a:p>
          <a:p>
            <a:r>
              <a:rPr lang="fi-FI" sz="1600" b="1" dirty="0" smtClean="0">
                <a:latin typeface="Comic Sans MS" panose="030F0702030302020204" pitchFamily="66" charset="0"/>
              </a:rPr>
              <a:t>talon tapaan</a:t>
            </a:r>
          </a:p>
          <a:p>
            <a:endParaRPr lang="fi-FI" sz="1600" b="1" dirty="0">
              <a:latin typeface="Comic Sans MS" panose="030F0702030302020204" pitchFamily="66" charset="0"/>
            </a:endParaRPr>
          </a:p>
          <a:p>
            <a:r>
              <a:rPr lang="fi-FI" sz="1600" b="1" dirty="0" smtClean="0">
                <a:latin typeface="Comic Sans MS" panose="030F0702030302020204" pitchFamily="66" charset="0"/>
              </a:rPr>
              <a:t>Lapset puheeksi-menetelmän käyttöönottaminen</a:t>
            </a:r>
            <a:r>
              <a:rPr lang="fi-FI" sz="1400" b="1" dirty="0" smtClean="0">
                <a:latin typeface="Comic Sans MS" panose="030F0702030302020204" pitchFamily="66" charset="0"/>
              </a:rPr>
              <a:t> </a:t>
            </a:r>
          </a:p>
          <a:p>
            <a:endParaRPr lang="fi-FI" sz="1400" b="1" dirty="0">
              <a:latin typeface="Comic Sans MS" panose="030F0702030302020204" pitchFamily="66" charset="0"/>
            </a:endParaRPr>
          </a:p>
          <a:p>
            <a:r>
              <a:rPr lang="fi-FI" sz="1600" b="1" dirty="0" smtClean="0">
                <a:latin typeface="Comic Sans MS" panose="030F0702030302020204" pitchFamily="66" charset="0"/>
              </a:rPr>
              <a:t>Perheillä mahdollisuus osallistua Vahvuutta vanhemmuuteen</a:t>
            </a:r>
          </a:p>
          <a:p>
            <a:r>
              <a:rPr lang="fi-FI" sz="1600" b="1" dirty="0" smtClean="0">
                <a:latin typeface="Comic Sans MS" panose="030F0702030302020204" pitchFamily="66" charset="0"/>
              </a:rPr>
              <a:t>ja Lapset mielessä-ryhmiin</a:t>
            </a:r>
            <a:r>
              <a:rPr lang="fi-FI" sz="1400" b="1" dirty="0" smtClean="0">
                <a:latin typeface="Comic Sans MS" panose="030F0702030302020204" pitchFamily="66" charset="0"/>
              </a:rPr>
              <a:t>          </a:t>
            </a:r>
            <a:endParaRPr lang="fi-FI" sz="1400" b="1" dirty="0">
              <a:latin typeface="Comic Sans MS" panose="030F0702030302020204" pitchFamily="66" charset="0"/>
            </a:endParaRPr>
          </a:p>
        </p:txBody>
      </p:sp>
      <p:sp>
        <p:nvSpPr>
          <p:cNvPr id="5" name="Dian numeron paikkamerkki 4"/>
          <p:cNvSpPr>
            <a:spLocks noGrp="1"/>
          </p:cNvSpPr>
          <p:nvPr>
            <p:ph type="sldNum" sz="quarter" idx="12"/>
          </p:nvPr>
        </p:nvSpPr>
        <p:spPr/>
        <p:txBody>
          <a:bodyPr/>
          <a:lstStyle/>
          <a:p>
            <a:fld id="{AB4B0F92-D1ED-4A64-B978-272720D84DB7}" type="slidenum">
              <a:rPr lang="fi-FI" smtClean="0"/>
              <a:t>10</a:t>
            </a:fld>
            <a:endParaRPr lang="fi-FI"/>
          </a:p>
        </p:txBody>
      </p:sp>
      <p:pic>
        <p:nvPicPr>
          <p:cNvPr id="3" name="Kuva 2"/>
          <p:cNvPicPr>
            <a:picLocks noChangeAspect="1"/>
          </p:cNvPicPr>
          <p:nvPr/>
        </p:nvPicPr>
        <p:blipFill>
          <a:blip r:embed="rId4"/>
          <a:stretch>
            <a:fillRect/>
          </a:stretch>
        </p:blipFill>
        <p:spPr>
          <a:xfrm>
            <a:off x="9651075" y="789709"/>
            <a:ext cx="1770611" cy="1225265"/>
          </a:xfrm>
          <a:prstGeom prst="rect">
            <a:avLst/>
          </a:prstGeom>
        </p:spPr>
      </p:pic>
    </p:spTree>
    <p:extLst>
      <p:ext uri="{BB962C8B-B14F-4D97-AF65-F5344CB8AC3E}">
        <p14:creationId xmlns:p14="http://schemas.microsoft.com/office/powerpoint/2010/main" val="724077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814" y="291408"/>
            <a:ext cx="781159" cy="1171739"/>
          </a:xfrm>
          <a:prstGeom prst="rect">
            <a:avLst/>
          </a:prstGeom>
        </p:spPr>
      </p:pic>
      <p:sp>
        <p:nvSpPr>
          <p:cNvPr id="6" name="Otsikko 5"/>
          <p:cNvSpPr>
            <a:spLocks noGrp="1"/>
          </p:cNvSpPr>
          <p:nvPr>
            <p:ph type="ctrTitle"/>
          </p:nvPr>
        </p:nvSpPr>
        <p:spPr>
          <a:xfrm>
            <a:off x="1407381" y="429371"/>
            <a:ext cx="9260619" cy="556592"/>
          </a:xfrm>
        </p:spPr>
        <p:txBody>
          <a:bodyPr>
            <a:normAutofit/>
          </a:bodyPr>
          <a:lstStyle/>
          <a:p>
            <a:r>
              <a:rPr lang="fi-FI" sz="2400" dirty="0" smtClean="0">
                <a:latin typeface="Calibri" panose="020F0502020204030204" pitchFamily="34" charset="0"/>
                <a:cs typeface="Calibri" panose="020F0502020204030204" pitchFamily="34" charset="0"/>
              </a:rPr>
              <a:t>5.Teemojen mukaiset tavoitteet Päiväkoti Augustinassa v.2018-2019</a:t>
            </a:r>
            <a:endParaRPr lang="fi-FI" sz="2400" dirty="0">
              <a:latin typeface="Calibri" panose="020F0502020204030204" pitchFamily="34" charset="0"/>
              <a:cs typeface="Calibri" panose="020F0502020204030204" pitchFamily="34" charset="0"/>
            </a:endParaRPr>
          </a:p>
        </p:txBody>
      </p:sp>
      <p:sp>
        <p:nvSpPr>
          <p:cNvPr id="7" name="Alaotsikko 6"/>
          <p:cNvSpPr>
            <a:spLocks noGrp="1"/>
          </p:cNvSpPr>
          <p:nvPr>
            <p:ph type="subTitle" idx="1"/>
          </p:nvPr>
        </p:nvSpPr>
        <p:spPr>
          <a:xfrm>
            <a:off x="1283972" y="1065475"/>
            <a:ext cx="10794059" cy="5080884"/>
          </a:xfrm>
        </p:spPr>
        <p:txBody>
          <a:bodyPr>
            <a:normAutofit fontScale="25000" lnSpcReduction="20000"/>
          </a:bodyPr>
          <a:lstStyle/>
          <a:p>
            <a:endParaRPr lang="fi-FI" sz="1600" dirty="0" smtClean="0">
              <a:latin typeface="Comic Sans MS" panose="030F0702030302020204" pitchFamily="66" charset="0"/>
            </a:endParaRPr>
          </a:p>
          <a:p>
            <a:pPr algn="l"/>
            <a:r>
              <a:rPr lang="fi-FI" sz="6400" b="1" dirty="0" smtClean="0">
                <a:latin typeface="Comic Sans MS" panose="030F0702030302020204" pitchFamily="66" charset="0"/>
              </a:rPr>
              <a:t>Lasten Forssan kuusi ällää</a:t>
            </a:r>
            <a:endParaRPr lang="fi-FI" sz="6400" b="1" dirty="0">
              <a:latin typeface="Comic Sans MS" panose="030F0702030302020204" pitchFamily="66" charset="0"/>
            </a:endParaRPr>
          </a:p>
          <a:p>
            <a:pPr algn="l"/>
            <a:r>
              <a:rPr lang="fi-FI" sz="5600" b="1" dirty="0" smtClean="0">
                <a:latin typeface="Comic Sans MS" panose="030F0702030302020204" pitchFamily="66" charset="0"/>
              </a:rPr>
              <a:t>Tavoite:                                                                                </a:t>
            </a:r>
          </a:p>
          <a:p>
            <a:pPr algn="l"/>
            <a:r>
              <a:rPr lang="fi-FI" sz="5600" dirty="0" smtClean="0">
                <a:latin typeface="Comic Sans MS" panose="030F0702030302020204" pitchFamily="66" charset="0"/>
              </a:rPr>
              <a:t>Toiminnan suunnittelussa ja toteutuksessa huomioidaan vanhempien sekä lasten</a:t>
            </a:r>
          </a:p>
          <a:p>
            <a:pPr algn="l"/>
            <a:r>
              <a:rPr lang="fi-FI" sz="5600" dirty="0" smtClean="0">
                <a:latin typeface="Comic Sans MS" panose="030F0702030302020204" pitchFamily="66" charset="0"/>
              </a:rPr>
              <a:t>toiveet ja ideat</a:t>
            </a:r>
            <a:r>
              <a:rPr lang="fi-FI" sz="5600" b="1" dirty="0" smtClean="0">
                <a:latin typeface="Comic Sans MS" panose="030F0702030302020204" pitchFamily="66" charset="0"/>
              </a:rPr>
              <a:t>. </a:t>
            </a:r>
            <a:r>
              <a:rPr lang="fi-FI" sz="5600" dirty="0" smtClean="0">
                <a:latin typeface="Comic Sans MS" panose="030F0702030302020204" pitchFamily="66" charset="0"/>
              </a:rPr>
              <a:t>Painopisteinä kuudesta ällästä Läsnäolo ja Liike. </a:t>
            </a:r>
            <a:endParaRPr lang="fi-FI" sz="2200" dirty="0">
              <a:latin typeface="Comic Sans MS" panose="030F0702030302020204" pitchFamily="66" charset="0"/>
            </a:endParaRPr>
          </a:p>
          <a:p>
            <a:pPr algn="l"/>
            <a:r>
              <a:rPr lang="fi-FI" sz="5600" b="1" dirty="0" smtClean="0">
                <a:solidFill>
                  <a:prstClr val="black"/>
                </a:solidFill>
                <a:latin typeface="Comic Sans MS" panose="030F0702030302020204" pitchFamily="66" charset="0"/>
              </a:rPr>
              <a:t>Arviointi:</a:t>
            </a:r>
            <a:endParaRPr lang="fi-FI" sz="2200" dirty="0" smtClean="0">
              <a:latin typeface="Comic Sans MS" panose="030F0702030302020204" pitchFamily="66" charset="0"/>
            </a:endParaRPr>
          </a:p>
          <a:p>
            <a:pPr algn="l"/>
            <a:endParaRPr lang="fi-FI" sz="2200" b="1" dirty="0" smtClean="0">
              <a:latin typeface="Comic Sans MS" panose="030F0702030302020204" pitchFamily="66" charset="0"/>
            </a:endParaRPr>
          </a:p>
          <a:p>
            <a:pPr algn="l"/>
            <a:r>
              <a:rPr lang="fi-FI" sz="6400" b="1" dirty="0" smtClean="0">
                <a:latin typeface="Comic Sans MS" panose="030F0702030302020204" pitchFamily="66" charset="0"/>
              </a:rPr>
              <a:t>Varhaiskasvatussuunnitelma VoxForssan käyttöönottaminen askeleittain</a:t>
            </a:r>
          </a:p>
          <a:p>
            <a:pPr algn="l"/>
            <a:r>
              <a:rPr lang="fi-FI" sz="5600" b="1" dirty="0" smtClean="0">
                <a:latin typeface="Comic Sans MS" panose="030F0702030302020204" pitchFamily="66" charset="0"/>
              </a:rPr>
              <a:t>Tavoite:                                                                                  </a:t>
            </a:r>
            <a:endParaRPr lang="fi-FI" sz="5600" b="1" dirty="0">
              <a:latin typeface="Comic Sans MS" panose="030F0702030302020204" pitchFamily="66" charset="0"/>
            </a:endParaRPr>
          </a:p>
          <a:p>
            <a:pPr algn="l"/>
            <a:r>
              <a:rPr lang="fi-FI" sz="5600" dirty="0" smtClean="0">
                <a:latin typeface="Comic Sans MS" panose="030F0702030302020204" pitchFamily="66" charset="0"/>
              </a:rPr>
              <a:t>Ryhmissä laaditaan tiimin pedagoginen suunnitelma</a:t>
            </a:r>
            <a:br>
              <a:rPr lang="fi-FI" sz="5600" dirty="0" smtClean="0">
                <a:latin typeface="Comic Sans MS" panose="030F0702030302020204" pitchFamily="66" charset="0"/>
              </a:rPr>
            </a:br>
            <a:r>
              <a:rPr lang="fi-FI" sz="5600" dirty="0" smtClean="0">
                <a:latin typeface="Comic Sans MS" panose="030F0702030302020204" pitchFamily="66" charset="0"/>
              </a:rPr>
              <a:t/>
            </a:r>
            <a:br>
              <a:rPr lang="fi-FI" sz="5600" dirty="0" smtClean="0">
                <a:latin typeface="Comic Sans MS" panose="030F0702030302020204" pitchFamily="66" charset="0"/>
              </a:rPr>
            </a:br>
            <a:r>
              <a:rPr lang="fi-FI" sz="5600" dirty="0" smtClean="0">
                <a:latin typeface="Comic Sans MS" panose="030F0702030302020204" pitchFamily="66" charset="0"/>
              </a:rPr>
              <a:t>Sovittua pedagogista dokumentointia toteutetaan ja kehitetään</a:t>
            </a:r>
          </a:p>
          <a:p>
            <a:pPr algn="l"/>
            <a:r>
              <a:rPr lang="fi-FI" sz="5600" dirty="0" smtClean="0">
                <a:latin typeface="Comic Sans MS" panose="030F0702030302020204" pitchFamily="66" charset="0"/>
              </a:rPr>
              <a:t>Vuosiympyrään kirjattua arviointia toteutetaan</a:t>
            </a:r>
          </a:p>
          <a:p>
            <a:pPr algn="l"/>
            <a:r>
              <a:rPr lang="fi-FI" sz="5600" b="1" dirty="0" smtClean="0">
                <a:solidFill>
                  <a:prstClr val="black"/>
                </a:solidFill>
                <a:latin typeface="Comic Sans MS" panose="030F0702030302020204" pitchFamily="66" charset="0"/>
              </a:rPr>
              <a:t>Arviointi:</a:t>
            </a:r>
            <a:endParaRPr lang="fi-FI" sz="5600" dirty="0">
              <a:latin typeface="Comic Sans MS" panose="030F0702030302020204" pitchFamily="66" charset="0"/>
            </a:endParaRPr>
          </a:p>
          <a:p>
            <a:pPr algn="l"/>
            <a:endParaRPr lang="fi-FI" sz="2200" dirty="0" smtClean="0">
              <a:latin typeface="Comic Sans MS" panose="030F0702030302020204" pitchFamily="66" charset="0"/>
            </a:endParaRPr>
          </a:p>
          <a:p>
            <a:pPr algn="l"/>
            <a:r>
              <a:rPr lang="fi-FI" sz="6400" b="1" dirty="0" smtClean="0">
                <a:latin typeface="Comic Sans MS" panose="030F0702030302020204" pitchFamily="66" charset="0"/>
              </a:rPr>
              <a:t>Unicef lapsiystävällinen kunta</a:t>
            </a:r>
          </a:p>
          <a:p>
            <a:pPr algn="l"/>
            <a:r>
              <a:rPr lang="fi-FI" sz="5600" b="1" dirty="0" smtClean="0">
                <a:latin typeface="Comic Sans MS" panose="030F0702030302020204" pitchFamily="66" charset="0"/>
              </a:rPr>
              <a:t>Tavoite:                                                                                  </a:t>
            </a:r>
            <a:endParaRPr lang="fi-FI" sz="5600" b="1" dirty="0">
              <a:latin typeface="Comic Sans MS" panose="030F0702030302020204" pitchFamily="66" charset="0"/>
            </a:endParaRPr>
          </a:p>
          <a:p>
            <a:pPr algn="l"/>
            <a:r>
              <a:rPr lang="fi-FI" sz="5600" dirty="0" smtClean="0">
                <a:latin typeface="Comic Sans MS" panose="030F0702030302020204" pitchFamily="66" charset="0"/>
              </a:rPr>
              <a:t>Lapset laativat yhdessä aikuisten kanssa ryhmänsä säännöt</a:t>
            </a:r>
          </a:p>
          <a:p>
            <a:pPr algn="l"/>
            <a:r>
              <a:rPr lang="fi-FI" sz="5600" dirty="0" smtClean="0">
                <a:latin typeface="Comic Sans MS" panose="030F0702030302020204" pitchFamily="66" charset="0"/>
              </a:rPr>
              <a:t>Lapsia kuullaan itseään, ryhmäänsä ja päiväkotia koskevissa asioissa</a:t>
            </a:r>
          </a:p>
          <a:p>
            <a:pPr algn="l"/>
            <a:r>
              <a:rPr lang="fi-FI" sz="5600" b="1" dirty="0" smtClean="0">
                <a:latin typeface="Comic Sans MS" panose="030F0702030302020204" pitchFamily="66" charset="0"/>
              </a:rPr>
              <a:t>Arviointi:</a:t>
            </a:r>
            <a:endParaRPr lang="fi-FI" sz="5600" dirty="0">
              <a:latin typeface="Comic Sans MS" panose="030F0702030302020204" pitchFamily="66" charset="0"/>
            </a:endParaRPr>
          </a:p>
          <a:p>
            <a:pPr algn="l"/>
            <a:endParaRPr lang="fi-FI" sz="1600" b="1" dirty="0" smtClean="0">
              <a:latin typeface="Comic Sans MS" panose="030F0702030302020204" pitchFamily="66" charset="0"/>
            </a:endParaRPr>
          </a:p>
          <a:p>
            <a:endParaRPr lang="fi-FI" sz="1600" b="1" dirty="0" smtClean="0">
              <a:latin typeface="Comic Sans MS" panose="030F0702030302020204" pitchFamily="66" charset="0"/>
            </a:endParaRPr>
          </a:p>
          <a:p>
            <a:pPr algn="l"/>
            <a:r>
              <a:rPr lang="fi-FI" sz="1400" b="1" dirty="0" smtClean="0">
                <a:latin typeface="Comic Sans MS" panose="030F0702030302020204" pitchFamily="66" charset="0"/>
              </a:rPr>
              <a:t/>
            </a:r>
            <a:br>
              <a:rPr lang="fi-FI" sz="1400" b="1" dirty="0" smtClean="0">
                <a:latin typeface="Comic Sans MS" panose="030F0702030302020204" pitchFamily="66" charset="0"/>
              </a:rPr>
            </a:br>
            <a:endParaRPr lang="fi-FI" sz="1400" b="1" dirty="0" smtClean="0">
              <a:latin typeface="Comic Sans MS" panose="030F0702030302020204" pitchFamily="66" charset="0"/>
            </a:endParaRPr>
          </a:p>
          <a:p>
            <a:r>
              <a:rPr lang="fi-FI" sz="1400" b="1" dirty="0" smtClean="0">
                <a:latin typeface="Comic Sans MS" panose="030F0702030302020204" pitchFamily="66" charset="0"/>
              </a:rPr>
              <a:t>    </a:t>
            </a:r>
            <a:endParaRPr lang="fi-FI" sz="1400" b="1" dirty="0">
              <a:latin typeface="Comic Sans MS" panose="030F0702030302020204" pitchFamily="66" charset="0"/>
            </a:endParaRPr>
          </a:p>
          <a:p>
            <a:endParaRPr lang="fi-FI" sz="1400" b="1" dirty="0" smtClean="0">
              <a:latin typeface="Comic Sans MS" panose="030F0702030302020204" pitchFamily="66" charset="0"/>
            </a:endParaRPr>
          </a:p>
        </p:txBody>
      </p:sp>
      <p:pic>
        <p:nvPicPr>
          <p:cNvPr id="8" name="Kuva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37171" y="2069869"/>
            <a:ext cx="3350832" cy="2734887"/>
          </a:xfrm>
          <a:prstGeom prst="rect">
            <a:avLst/>
          </a:prstGeom>
          <a:effectLst>
            <a:softEdge rad="63500"/>
          </a:effectLst>
        </p:spPr>
      </p:pic>
    </p:spTree>
    <p:extLst>
      <p:ext uri="{BB962C8B-B14F-4D97-AF65-F5344CB8AC3E}">
        <p14:creationId xmlns:p14="http://schemas.microsoft.com/office/powerpoint/2010/main" val="194627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p:cNvSpPr txBox="1"/>
          <p:nvPr/>
        </p:nvSpPr>
        <p:spPr>
          <a:xfrm>
            <a:off x="640080" y="507076"/>
            <a:ext cx="11248852" cy="7017306"/>
          </a:xfrm>
          <a:prstGeom prst="rect">
            <a:avLst/>
          </a:prstGeom>
          <a:noFill/>
        </p:spPr>
        <p:txBody>
          <a:bodyPr wrap="square" rtlCol="0">
            <a:spAutoFit/>
          </a:bodyPr>
          <a:lstStyle/>
          <a:p>
            <a:r>
              <a:rPr lang="fi-FI" sz="1600" b="1" dirty="0" smtClean="0">
                <a:latin typeface="Comic Sans MS" panose="030F0702030302020204" pitchFamily="66" charset="0"/>
              </a:rPr>
              <a:t>Englannin kielen tuominen lasten tietoisuuteen arjessa, talon tapaan</a:t>
            </a:r>
            <a:br>
              <a:rPr lang="fi-FI" sz="1600" b="1" dirty="0" smtClean="0">
                <a:latin typeface="Comic Sans MS" panose="030F0702030302020204" pitchFamily="66" charset="0"/>
              </a:rPr>
            </a:br>
            <a:endParaRPr lang="fi-FI" sz="1600" b="1" dirty="0" smtClean="0">
              <a:latin typeface="Comic Sans MS" panose="030F0702030302020204" pitchFamily="66" charset="0"/>
            </a:endParaRPr>
          </a:p>
          <a:p>
            <a:r>
              <a:rPr lang="fi-FI" sz="1400" b="1" dirty="0" smtClean="0">
                <a:latin typeface="Comic Sans MS" panose="030F0702030302020204" pitchFamily="66" charset="0"/>
              </a:rPr>
              <a:t>Tavoite:                                                                             </a:t>
            </a:r>
          </a:p>
          <a:p>
            <a:r>
              <a:rPr lang="fi-FI" sz="1400" dirty="0" smtClean="0">
                <a:latin typeface="Comic Sans MS" panose="030F0702030302020204" pitchFamily="66" charset="0"/>
              </a:rPr>
              <a:t>Englannin kieltä käytetään ja sitä kuulostellaan yhdessä siinä laajuudessa</a:t>
            </a:r>
          </a:p>
          <a:p>
            <a:r>
              <a:rPr lang="fi-FI" sz="1400" dirty="0" smtClean="0">
                <a:latin typeface="Comic Sans MS" panose="030F0702030302020204" pitchFamily="66" charset="0"/>
              </a:rPr>
              <a:t>ja niillä menetelmin, kuin se lapsia kiinnostaa</a:t>
            </a:r>
            <a:br>
              <a:rPr lang="fi-FI" sz="1400" dirty="0" smtClean="0">
                <a:latin typeface="Comic Sans MS" panose="030F0702030302020204" pitchFamily="66" charset="0"/>
              </a:rPr>
            </a:br>
            <a:r>
              <a:rPr lang="fi-FI" sz="1400" b="1" dirty="0" smtClean="0">
                <a:solidFill>
                  <a:prstClr val="black"/>
                </a:solidFill>
                <a:latin typeface="Comic Sans MS" panose="030F0702030302020204" pitchFamily="66" charset="0"/>
              </a:rPr>
              <a:t>Arviointi:</a:t>
            </a:r>
            <a:endParaRPr lang="fi-FI" sz="1400" b="1" dirty="0">
              <a:solidFill>
                <a:prstClr val="black"/>
              </a:solidFill>
              <a:latin typeface="Comic Sans MS" panose="030F0702030302020204" pitchFamily="66" charset="0"/>
            </a:endParaRPr>
          </a:p>
          <a:p>
            <a:r>
              <a:rPr lang="fi-FI" sz="1600" b="1" dirty="0" smtClean="0">
                <a:latin typeface="Comic Sans MS" panose="030F0702030302020204" pitchFamily="66" charset="0"/>
              </a:rPr>
              <a:t/>
            </a:r>
            <a:br>
              <a:rPr lang="fi-FI" sz="1600" b="1" dirty="0" smtClean="0">
                <a:latin typeface="Comic Sans MS" panose="030F0702030302020204" pitchFamily="66" charset="0"/>
              </a:rPr>
            </a:br>
            <a:r>
              <a:rPr lang="fi-FI" sz="1600" b="1" dirty="0" smtClean="0">
                <a:latin typeface="Comic Sans MS" panose="030F0702030302020204" pitchFamily="66" charset="0"/>
              </a:rPr>
              <a:t>5-vuotiaat varhaiskasvatuksessa</a:t>
            </a:r>
          </a:p>
          <a:p>
            <a:endParaRPr lang="fi-FI" sz="1600" b="1" dirty="0">
              <a:latin typeface="Comic Sans MS" panose="030F0702030302020204" pitchFamily="66" charset="0"/>
            </a:endParaRPr>
          </a:p>
          <a:p>
            <a:r>
              <a:rPr lang="fi-FI" sz="1400" b="1" dirty="0" smtClean="0">
                <a:latin typeface="Comic Sans MS" panose="030F0702030302020204" pitchFamily="66" charset="0"/>
              </a:rPr>
              <a:t>Tavoite:                                                                                  </a:t>
            </a:r>
          </a:p>
          <a:p>
            <a:r>
              <a:rPr lang="fi-FI" sz="1400" dirty="0" smtClean="0">
                <a:latin typeface="Comic Sans MS" panose="030F0702030302020204" pitchFamily="66" charset="0"/>
              </a:rPr>
              <a:t>Huomio kiinnitetään toiminnassa arjen taitojen harjoitteluun.</a:t>
            </a:r>
          </a:p>
          <a:p>
            <a:r>
              <a:rPr lang="fi-FI" sz="1400" dirty="0" smtClean="0">
                <a:latin typeface="Comic Sans MS" panose="030F0702030302020204" pitchFamily="66" charset="0"/>
              </a:rPr>
              <a:t>Yhdessä tekeminen, ystävyyssuhteiden luominen ja tunnetaitojen kasvu kulkevat rinnalla</a:t>
            </a:r>
          </a:p>
          <a:p>
            <a:r>
              <a:rPr lang="fi-FI" sz="1400" dirty="0" smtClean="0">
                <a:latin typeface="Comic Sans MS" panose="030F0702030302020204" pitchFamily="66" charset="0"/>
              </a:rPr>
              <a:t>Liikunta yhtenä painopisteenä: ikätason mukaisia taitoja harjoitellen, esim. Luistelukoulu</a:t>
            </a:r>
            <a:endParaRPr lang="fi-FI" sz="1400" dirty="0">
              <a:latin typeface="Comic Sans MS" panose="030F0702030302020204" pitchFamily="66" charset="0"/>
            </a:endParaRPr>
          </a:p>
          <a:p>
            <a:r>
              <a:rPr lang="fi-FI" sz="1400" dirty="0" smtClean="0">
                <a:latin typeface="Comic Sans MS" panose="030F0702030302020204" pitchFamily="66" charset="0"/>
              </a:rPr>
              <a:t>Rohkeutta itsensä ilmaisuun etsitään viskariryhmissä</a:t>
            </a:r>
          </a:p>
          <a:p>
            <a:pPr lvl="0"/>
            <a:r>
              <a:rPr lang="fi-FI" sz="1400" b="1" dirty="0" smtClean="0">
                <a:solidFill>
                  <a:prstClr val="black"/>
                </a:solidFill>
                <a:latin typeface="Comic Sans MS" panose="030F0702030302020204" pitchFamily="66" charset="0"/>
              </a:rPr>
              <a:t>Arviointi:</a:t>
            </a:r>
            <a:endParaRPr lang="fi-FI" sz="1400" b="1" dirty="0">
              <a:solidFill>
                <a:prstClr val="black"/>
              </a:solidFill>
              <a:latin typeface="Comic Sans MS" panose="030F0702030302020204" pitchFamily="66" charset="0"/>
            </a:endParaRPr>
          </a:p>
          <a:p>
            <a:endParaRPr lang="fi-FI" sz="1600" b="1" dirty="0">
              <a:latin typeface="Comic Sans MS" panose="030F0702030302020204" pitchFamily="66" charset="0"/>
            </a:endParaRPr>
          </a:p>
          <a:p>
            <a:endParaRPr lang="fi-FI" sz="1600" b="1" dirty="0">
              <a:latin typeface="Comic Sans MS" panose="030F0702030302020204" pitchFamily="66" charset="0"/>
            </a:endParaRPr>
          </a:p>
          <a:p>
            <a:r>
              <a:rPr lang="fi-FI" sz="1600" b="1" dirty="0" smtClean="0">
                <a:latin typeface="Comic Sans MS" panose="030F0702030302020204" pitchFamily="66" charset="0"/>
              </a:rPr>
              <a:t>Perheillä mahdollisuus osallistua Vahvuutta vanhemmuuteen ja Lapset mielessä ryhmiin.</a:t>
            </a:r>
          </a:p>
          <a:p>
            <a:r>
              <a:rPr lang="fi-FI" sz="1600" b="1" dirty="0" smtClean="0">
                <a:latin typeface="Comic Sans MS" panose="030F0702030302020204" pitchFamily="66" charset="0"/>
              </a:rPr>
              <a:t>Lapset puheeksi-menetelmän käyttäminen</a:t>
            </a:r>
          </a:p>
          <a:p>
            <a:endParaRPr lang="fi-FI" sz="1600" b="1" dirty="0">
              <a:latin typeface="Comic Sans MS" panose="030F0702030302020204" pitchFamily="66" charset="0"/>
            </a:endParaRPr>
          </a:p>
          <a:p>
            <a:r>
              <a:rPr lang="fi-FI" sz="1400" b="1" dirty="0" smtClean="0">
                <a:latin typeface="Comic Sans MS" panose="030F0702030302020204" pitchFamily="66" charset="0"/>
              </a:rPr>
              <a:t>Tavoite:                                                                                  </a:t>
            </a:r>
          </a:p>
          <a:p>
            <a:r>
              <a:rPr lang="fi-FI" sz="1400" dirty="0" smtClean="0">
                <a:latin typeface="Comic Sans MS" panose="030F0702030302020204" pitchFamily="66" charset="0"/>
              </a:rPr>
              <a:t>Vanhemmille esitellään VaVa ja LM-ryhmien toimintaa ja rohkaistaan osallistumaan. </a:t>
            </a:r>
          </a:p>
          <a:p>
            <a:r>
              <a:rPr lang="fi-FI" sz="1400" dirty="0" smtClean="0">
                <a:latin typeface="Comic Sans MS" panose="030F0702030302020204" pitchFamily="66" charset="0"/>
              </a:rPr>
              <a:t>Lapset puheeksi-menetelmän mukaisia keskusteluja käytetään perheiden</a:t>
            </a:r>
          </a:p>
          <a:p>
            <a:r>
              <a:rPr lang="fi-FI" sz="1400" dirty="0">
                <a:latin typeface="Comic Sans MS" panose="030F0702030302020204" pitchFamily="66" charset="0"/>
              </a:rPr>
              <a:t>h</a:t>
            </a:r>
            <a:r>
              <a:rPr lang="fi-FI" sz="1400" dirty="0" smtClean="0">
                <a:latin typeface="Comic Sans MS" panose="030F0702030302020204" pitchFamily="66" charset="0"/>
              </a:rPr>
              <a:t>yvinvoinnin tukemiseksi. Myös Yhdessä ! Aikuinen-lapsi-konseptia tarjotaan perheiden tueksi.</a:t>
            </a:r>
            <a:endParaRPr lang="fi-FI" sz="1400" dirty="0">
              <a:latin typeface="Comic Sans MS" panose="030F0702030302020204" pitchFamily="66" charset="0"/>
            </a:endParaRPr>
          </a:p>
          <a:p>
            <a:pPr lvl="0"/>
            <a:r>
              <a:rPr lang="fi-FI" sz="1400" b="1" dirty="0" smtClean="0">
                <a:solidFill>
                  <a:prstClr val="black"/>
                </a:solidFill>
                <a:latin typeface="Comic Sans MS" panose="030F0702030302020204" pitchFamily="66" charset="0"/>
              </a:rPr>
              <a:t>Arviointi:</a:t>
            </a:r>
            <a:endParaRPr lang="fi-FI" sz="1400" b="1" dirty="0">
              <a:solidFill>
                <a:prstClr val="black"/>
              </a:solidFill>
              <a:latin typeface="Comic Sans MS" panose="030F0702030302020204" pitchFamily="66" charset="0"/>
            </a:endParaRPr>
          </a:p>
          <a:p>
            <a:endParaRPr lang="fi-FI" sz="1600" b="1" dirty="0" smtClean="0">
              <a:latin typeface="Comic Sans MS" panose="030F0702030302020204" pitchFamily="66" charset="0"/>
            </a:endParaRPr>
          </a:p>
          <a:p>
            <a:endParaRPr lang="fi-FI" sz="1600" b="1" dirty="0">
              <a:latin typeface="Comic Sans MS" panose="030F0702030302020204" pitchFamily="66" charset="0"/>
            </a:endParaRPr>
          </a:p>
          <a:p>
            <a:endParaRPr lang="fi-FI" sz="1600" b="1" dirty="0" smtClean="0">
              <a:latin typeface="Comic Sans MS" panose="030F0702030302020204" pitchFamily="66" charset="0"/>
            </a:endParaRPr>
          </a:p>
          <a:p>
            <a:endParaRPr lang="fi-FI" sz="1600" b="1" dirty="0">
              <a:latin typeface="Comic Sans MS" panose="030F0702030302020204" pitchFamily="66" charset="0"/>
            </a:endParaRPr>
          </a:p>
        </p:txBody>
      </p:sp>
      <p:sp>
        <p:nvSpPr>
          <p:cNvPr id="3" name="Dian numeron paikkamerkki 2"/>
          <p:cNvSpPr>
            <a:spLocks noGrp="1"/>
          </p:cNvSpPr>
          <p:nvPr>
            <p:ph type="sldNum" sz="quarter" idx="12"/>
          </p:nvPr>
        </p:nvSpPr>
        <p:spPr/>
        <p:txBody>
          <a:bodyPr/>
          <a:lstStyle/>
          <a:p>
            <a:fld id="{AB4B0F92-D1ED-4A64-B978-272720D84DB7}" type="slidenum">
              <a:rPr lang="fi-FI" smtClean="0"/>
              <a:t>12</a:t>
            </a:fld>
            <a:endParaRPr lang="fi-FI"/>
          </a:p>
        </p:txBody>
      </p:sp>
      <p:pic>
        <p:nvPicPr>
          <p:cNvPr id="4" name="Kuva 3" descr="Pastellinsävyinen elämä | Omat polut © - etnisten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31432" y="756459"/>
            <a:ext cx="2857500" cy="2768137"/>
          </a:xfrm>
          <a:prstGeom prst="rect">
            <a:avLst/>
          </a:prstGeom>
        </p:spPr>
      </p:pic>
    </p:spTree>
    <p:extLst>
      <p:ext uri="{BB962C8B-B14F-4D97-AF65-F5344CB8AC3E}">
        <p14:creationId xmlns:p14="http://schemas.microsoft.com/office/powerpoint/2010/main" val="1282396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p:cNvSpPr>
            <a:spLocks noGrp="1"/>
          </p:cNvSpPr>
          <p:nvPr>
            <p:ph type="title"/>
          </p:nvPr>
        </p:nvSpPr>
        <p:spPr>
          <a:xfrm>
            <a:off x="3193961" y="333636"/>
            <a:ext cx="2608289" cy="543641"/>
          </a:xfrm>
        </p:spPr>
        <p:txBody>
          <a:bodyPr>
            <a:normAutofit/>
          </a:bodyPr>
          <a:lstStyle/>
          <a:p>
            <a:r>
              <a:rPr lang="fi-FI" sz="2400" dirty="0">
                <a:latin typeface="+mn-lt"/>
              </a:rPr>
              <a:t>Sisällys</a:t>
            </a:r>
          </a:p>
        </p:txBody>
      </p:sp>
      <p:sp>
        <p:nvSpPr>
          <p:cNvPr id="6" name="Sisällön paikkamerkki 5"/>
          <p:cNvSpPr>
            <a:spLocks noGrp="1"/>
          </p:cNvSpPr>
          <p:nvPr>
            <p:ph idx="1"/>
          </p:nvPr>
        </p:nvSpPr>
        <p:spPr>
          <a:xfrm>
            <a:off x="1725433" y="1304013"/>
            <a:ext cx="10154167" cy="5264211"/>
          </a:xfrm>
        </p:spPr>
        <p:txBody>
          <a:bodyPr vert="horz" lIns="91440" tIns="45720" rIns="91440" bIns="45720" rtlCol="0" anchor="t">
            <a:normAutofit fontScale="77500" lnSpcReduction="20000"/>
          </a:bodyPr>
          <a:lstStyle/>
          <a:p>
            <a:pPr marL="514350" indent="-514350">
              <a:buFont typeface="+mj-lt"/>
              <a:buAutoNum type="arabicPeriod"/>
            </a:pPr>
            <a:r>
              <a:rPr lang="fi-FI" sz="1800" dirty="0" smtClean="0"/>
              <a:t>Päiväkodin tiedot </a:t>
            </a:r>
          </a:p>
          <a:p>
            <a:pPr marL="0" indent="0">
              <a:buNone/>
            </a:pPr>
            <a:r>
              <a:rPr lang="fi-FI" sz="1800" dirty="0"/>
              <a:t> </a:t>
            </a:r>
            <a:r>
              <a:rPr lang="fi-FI" sz="1800" dirty="0" smtClean="0"/>
              <a:t>              </a:t>
            </a:r>
            <a:r>
              <a:rPr lang="fi-FI" sz="1800" dirty="0" smtClean="0">
                <a:latin typeface="Calibri" panose="020F0502020204030204" pitchFamily="34" charset="0"/>
              </a:rPr>
              <a:t>Ryhmät</a:t>
            </a:r>
            <a:r>
              <a:rPr lang="fi-FI" sz="1800" dirty="0">
                <a:latin typeface="Calibri" panose="020F0502020204030204" pitchFamily="34" charset="0"/>
              </a:rPr>
              <a:t>, niiden rakenteelliset paikat ja henkilöstö</a:t>
            </a:r>
            <a:r>
              <a:rPr lang="fi-FI" sz="1800" dirty="0" smtClean="0"/>
              <a:t/>
            </a:r>
            <a:br>
              <a:rPr lang="fi-FI" sz="1800" dirty="0" smtClean="0"/>
            </a:br>
            <a:r>
              <a:rPr lang="fi-FI" sz="1800" dirty="0" smtClean="0"/>
              <a:t> </a:t>
            </a:r>
            <a:br>
              <a:rPr lang="fi-FI" sz="1800" dirty="0" smtClean="0"/>
            </a:br>
            <a:endParaRPr lang="fi-FI" sz="1800" dirty="0" smtClean="0"/>
          </a:p>
          <a:p>
            <a:pPr marL="0" lvl="0" indent="0">
              <a:lnSpc>
                <a:spcPct val="100000"/>
              </a:lnSpc>
              <a:spcBef>
                <a:spcPts val="0"/>
              </a:spcBef>
              <a:buNone/>
              <a:defRPr/>
            </a:pPr>
            <a:r>
              <a:rPr lang="fi-FI" sz="1800" dirty="0" smtClean="0">
                <a:solidFill>
                  <a:prstClr val="black"/>
                </a:solidFill>
                <a:latin typeface="Calibri" panose="020F0502020204030204" pitchFamily="34" charset="0"/>
                <a:cs typeface="Calibri" panose="020F0502020204030204" pitchFamily="34" charset="0"/>
              </a:rPr>
              <a:t>2</a:t>
            </a:r>
            <a:r>
              <a:rPr lang="fi-FI" sz="1800" dirty="0">
                <a:solidFill>
                  <a:prstClr val="black"/>
                </a:solidFill>
                <a:latin typeface="Calibri" panose="020F0502020204030204" pitchFamily="34" charset="0"/>
                <a:cs typeface="Calibri" panose="020F0502020204030204" pitchFamily="34" charset="0"/>
              </a:rPr>
              <a:t>. </a:t>
            </a:r>
            <a:r>
              <a:rPr lang="fi-FI" sz="1800" dirty="0" smtClean="0">
                <a:solidFill>
                  <a:prstClr val="black"/>
                </a:solidFill>
                <a:latin typeface="Calibri" panose="020F0502020204030204" pitchFamily="34" charset="0"/>
                <a:cs typeface="Calibri" panose="020F0502020204030204" pitchFamily="34" charset="0"/>
              </a:rPr>
              <a:t>       Toimintavuoden </a:t>
            </a:r>
            <a:r>
              <a:rPr lang="fi-FI" sz="1800" dirty="0" smtClean="0">
                <a:solidFill>
                  <a:prstClr val="black"/>
                </a:solidFill>
                <a:latin typeface="Calibri" panose="020F0502020204030204" pitchFamily="34" charset="0"/>
                <a:cs typeface="Calibri" panose="020F0502020204030204" pitchFamily="34" charset="0"/>
              </a:rPr>
              <a:t>2017-2018 varhaiskasvatuksen </a:t>
            </a:r>
            <a:r>
              <a:rPr lang="fi-FI" sz="1800" dirty="0" smtClean="0">
                <a:solidFill>
                  <a:prstClr val="black"/>
                </a:solidFill>
                <a:latin typeface="Calibri" panose="020F0502020204030204" pitchFamily="34" charset="0"/>
                <a:cs typeface="Calibri" panose="020F0502020204030204" pitchFamily="34" charset="0"/>
              </a:rPr>
              <a:t>yhteisten tavoitteiden arviointi</a:t>
            </a:r>
            <a:br>
              <a:rPr lang="fi-FI" sz="1800" dirty="0" smtClean="0">
                <a:solidFill>
                  <a:prstClr val="black"/>
                </a:solidFill>
                <a:latin typeface="Calibri" panose="020F0502020204030204" pitchFamily="34" charset="0"/>
                <a:cs typeface="Calibri" panose="020F0502020204030204" pitchFamily="34" charset="0"/>
              </a:rPr>
            </a:br>
            <a:endParaRPr lang="fi-FI" sz="1800" dirty="0">
              <a:solidFill>
                <a:prstClr val="black"/>
              </a:solidFill>
              <a:latin typeface="Calibri" panose="020F0502020204030204" pitchFamily="34" charset="0"/>
              <a:cs typeface="Calibri" panose="020F0502020204030204" pitchFamily="34" charset="0"/>
            </a:endParaRPr>
          </a:p>
          <a:p>
            <a:pPr marL="342900" indent="-342900">
              <a:buAutoNum type="arabicPeriod" startAt="3"/>
            </a:pPr>
            <a:r>
              <a:rPr lang="fi-FI" sz="1800" dirty="0" smtClean="0">
                <a:latin typeface="Calibri" panose="020F0502020204030204" pitchFamily="34" charset="0"/>
                <a:cs typeface="Calibri" panose="020F0502020204030204" pitchFamily="34" charset="0"/>
              </a:rPr>
              <a:t>    Päiväkoti Augustinan lisäykset v. </a:t>
            </a:r>
            <a:r>
              <a:rPr lang="fi-FI" sz="1800" dirty="0" smtClean="0">
                <a:latin typeface="Calibri" panose="020F0502020204030204" pitchFamily="34" charset="0"/>
                <a:cs typeface="Calibri" panose="020F0502020204030204" pitchFamily="34" charset="0"/>
              </a:rPr>
              <a:t>2017-2018 </a:t>
            </a:r>
            <a:r>
              <a:rPr lang="fi-FI" sz="1800" dirty="0" smtClean="0">
                <a:latin typeface="Calibri" panose="020F0502020204030204" pitchFamily="34" charset="0"/>
                <a:cs typeface="Calibri" panose="020F0502020204030204" pitchFamily="34" charset="0"/>
              </a:rPr>
              <a:t>yhteisiin tavoitteisiin ja niiden arviointi</a:t>
            </a:r>
            <a:br>
              <a:rPr lang="fi-FI" sz="1800" dirty="0" smtClean="0">
                <a:latin typeface="Calibri" panose="020F0502020204030204" pitchFamily="34" charset="0"/>
                <a:cs typeface="Calibri" panose="020F0502020204030204" pitchFamily="34" charset="0"/>
              </a:rPr>
            </a:br>
            <a:endParaRPr lang="fi-FI" sz="1800" dirty="0" smtClean="0">
              <a:latin typeface="Calibri" panose="020F0502020204030204" pitchFamily="34" charset="0"/>
              <a:cs typeface="Calibri" panose="020F0502020204030204" pitchFamily="34" charset="0"/>
            </a:endParaRPr>
          </a:p>
          <a:p>
            <a:pPr marL="342900" indent="-342900">
              <a:buFont typeface="Arial" panose="020B0604020202020204" pitchFamily="34" charset="0"/>
              <a:buAutoNum type="arabicPeriod" startAt="3"/>
            </a:pPr>
            <a:r>
              <a:rPr lang="fi-FI" sz="1800" dirty="0" smtClean="0">
                <a:latin typeface="Calibri" panose="020F0502020204030204" pitchFamily="34" charset="0"/>
              </a:rPr>
              <a:t>    Forssan </a:t>
            </a:r>
            <a:r>
              <a:rPr lang="fi-FI" sz="1800" dirty="0">
                <a:latin typeface="Calibri" panose="020F0502020204030204" pitchFamily="34" charset="0"/>
              </a:rPr>
              <a:t>varhaiskasvatuksen teemat ja tavoitteet </a:t>
            </a:r>
            <a:r>
              <a:rPr lang="fi-FI" sz="1800" dirty="0" smtClean="0">
                <a:latin typeface="Calibri" panose="020F0502020204030204" pitchFamily="34" charset="0"/>
              </a:rPr>
              <a:t>toimintavuonna 2018-2019</a:t>
            </a:r>
          </a:p>
          <a:p>
            <a:pPr marL="0" indent="0">
              <a:buNone/>
            </a:pPr>
            <a:r>
              <a:rPr lang="fi-FI" sz="1800" dirty="0" smtClean="0">
                <a:latin typeface="Calibri" panose="020F0502020204030204" pitchFamily="34" charset="0"/>
              </a:rPr>
              <a:t>              </a:t>
            </a:r>
            <a:r>
              <a:rPr lang="fi-FI" sz="1800" dirty="0"/>
              <a:t>Lasten Forssan kuusi ällää </a:t>
            </a:r>
          </a:p>
          <a:p>
            <a:pPr marL="0" indent="0">
              <a:buNone/>
            </a:pPr>
            <a:r>
              <a:rPr lang="fi-FI" sz="1800" dirty="0"/>
              <a:t>              Vox Forssa</a:t>
            </a:r>
          </a:p>
          <a:p>
            <a:pPr marL="0" indent="0">
              <a:buNone/>
            </a:pPr>
            <a:r>
              <a:rPr lang="fi-FI" sz="1800" dirty="0"/>
              <a:t>              Unicefin lapsiystävällinen kunta</a:t>
            </a:r>
          </a:p>
          <a:p>
            <a:pPr marL="0" indent="0">
              <a:buNone/>
            </a:pPr>
            <a:r>
              <a:rPr lang="fi-FI" sz="1800" dirty="0"/>
              <a:t>              5-vuotiaat varhaiskasvatuksessa</a:t>
            </a:r>
          </a:p>
          <a:p>
            <a:pPr marL="0" indent="0">
              <a:buNone/>
            </a:pPr>
            <a:r>
              <a:rPr lang="fi-FI" sz="1800" dirty="0"/>
              <a:t>              Englannin kielen tuominen lasten tietoisuuteen arjessa </a:t>
            </a:r>
          </a:p>
          <a:p>
            <a:pPr marL="0" indent="0">
              <a:buNone/>
            </a:pPr>
            <a:r>
              <a:rPr lang="fi-FI" sz="1800" dirty="0"/>
              <a:t>              Lapset puheeksi- menetelmä, Vahvuutta vanhemmuuteen ja Lapset mielessä-ryhmät </a:t>
            </a:r>
          </a:p>
          <a:p>
            <a:pPr marL="0" indent="0">
              <a:buNone/>
            </a:pPr>
            <a:endParaRPr lang="fi-FI" sz="1800" dirty="0" smtClean="0">
              <a:latin typeface="Calibri" panose="020F0502020204030204" pitchFamily="34" charset="0"/>
            </a:endParaRPr>
          </a:p>
          <a:p>
            <a:pPr marL="0" indent="0">
              <a:buNone/>
            </a:pPr>
            <a:r>
              <a:rPr lang="fi-FI" sz="1800" dirty="0" smtClean="0"/>
              <a:t>5.         Teemojen mukaiset tavoitteet Päiväkoti Augustinassa v. 2018-2019</a:t>
            </a:r>
            <a:br>
              <a:rPr lang="fi-FI" sz="1800" dirty="0" smtClean="0"/>
            </a:br>
            <a:endParaRPr lang="fi-FI" sz="1800" dirty="0" smtClean="0"/>
          </a:p>
          <a:p>
            <a:pPr marL="0" indent="0">
              <a:buNone/>
            </a:pPr>
            <a:r>
              <a:rPr lang="fi-FI" sz="1800" dirty="0" smtClean="0"/>
              <a:t>              </a:t>
            </a:r>
          </a:p>
          <a:p>
            <a:pPr marL="0" indent="0">
              <a:buNone/>
            </a:pPr>
            <a:r>
              <a:rPr lang="fi-FI" sz="1800" dirty="0" smtClean="0"/>
              <a:t>                              </a:t>
            </a:r>
          </a:p>
          <a:p>
            <a:pPr marL="0" indent="0">
              <a:buNone/>
            </a:pPr>
            <a:r>
              <a:rPr lang="fi-FI" sz="1800" dirty="0" smtClean="0"/>
              <a:t>                                                                                                                                                </a:t>
            </a:r>
          </a:p>
          <a:p>
            <a:pPr marL="0" indent="0">
              <a:buNone/>
            </a:pPr>
            <a:endParaRPr lang="fi-FI" sz="1800" dirty="0" smtClean="0"/>
          </a:p>
        </p:txBody>
      </p:sp>
      <p:sp>
        <p:nvSpPr>
          <p:cNvPr id="4" name="Dian numeron paikkamerkki 3"/>
          <p:cNvSpPr>
            <a:spLocks noGrp="1"/>
          </p:cNvSpPr>
          <p:nvPr>
            <p:ph type="sldNum" sz="quarter" idx="12"/>
          </p:nvPr>
        </p:nvSpPr>
        <p:spPr/>
        <p:txBody>
          <a:bodyPr/>
          <a:lstStyle/>
          <a:p>
            <a:fld id="{8F4AEF5D-7FAC-4949-84D2-DA5A9BB3D225}" type="slidenum">
              <a:rPr lang="fi-FI" smtClean="0"/>
              <a:t>2</a:t>
            </a:fld>
            <a:endParaRPr lang="fi-FI"/>
          </a:p>
        </p:txBody>
      </p:sp>
      <p:pic>
        <p:nvPicPr>
          <p:cNvPr id="7" name="Kuva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814" y="291408"/>
            <a:ext cx="781159" cy="1171739"/>
          </a:xfrm>
          <a:prstGeom prst="rect">
            <a:avLst/>
          </a:prstGeom>
        </p:spPr>
      </p:pic>
      <p:pic>
        <p:nvPicPr>
          <p:cNvPr id="2" name="Kuva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419" y="5288798"/>
            <a:ext cx="1123950" cy="866775"/>
          </a:xfrm>
          <a:prstGeom prst="rect">
            <a:avLst/>
          </a:prstGeom>
        </p:spPr>
      </p:pic>
    </p:spTree>
    <p:extLst>
      <p:ext uri="{BB962C8B-B14F-4D97-AF65-F5344CB8AC3E}">
        <p14:creationId xmlns:p14="http://schemas.microsoft.com/office/powerpoint/2010/main" val="799609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585177" y="416643"/>
            <a:ext cx="7056548" cy="819730"/>
          </a:xfrm>
        </p:spPr>
        <p:txBody>
          <a:bodyPr>
            <a:normAutofit/>
          </a:bodyPr>
          <a:lstStyle/>
          <a:p>
            <a:r>
              <a:rPr lang="fi-FI" sz="2200" dirty="0" smtClean="0">
                <a:latin typeface="+mn-lt"/>
              </a:rPr>
              <a:t>1. Päiväkoti Augustina</a:t>
            </a:r>
            <a:endParaRPr lang="fi-FI" sz="2200" dirty="0">
              <a:latin typeface="+mn-lt"/>
            </a:endParaRPr>
          </a:p>
        </p:txBody>
      </p:sp>
      <p:sp>
        <p:nvSpPr>
          <p:cNvPr id="3" name="Sisällön paikkamerkki 2"/>
          <p:cNvSpPr>
            <a:spLocks noGrp="1"/>
          </p:cNvSpPr>
          <p:nvPr>
            <p:ph idx="1"/>
          </p:nvPr>
        </p:nvSpPr>
        <p:spPr>
          <a:xfrm>
            <a:off x="1584101" y="1223493"/>
            <a:ext cx="9769699" cy="5074276"/>
          </a:xfrm>
        </p:spPr>
        <p:txBody>
          <a:bodyPr>
            <a:normAutofit/>
          </a:bodyPr>
          <a:lstStyle/>
          <a:p>
            <a:pPr marL="0" indent="0">
              <a:buNone/>
            </a:pPr>
            <a:r>
              <a:rPr lang="fi-FI" sz="1600" b="1" dirty="0" smtClean="0"/>
              <a:t>Tarjoamme varhaiskasvatusta 1-5 –vuotiaille </a:t>
            </a:r>
          </a:p>
          <a:p>
            <a:pPr marL="0" indent="0">
              <a:buNone/>
            </a:pPr>
            <a:r>
              <a:rPr lang="fi-FI" sz="1600" dirty="0" smtClean="0"/>
              <a:t>1. Päiväkodissa (Hämeentie 13 ja Hämeentie 17)</a:t>
            </a:r>
            <a:br>
              <a:rPr lang="fi-FI" sz="1600" dirty="0" smtClean="0"/>
            </a:br>
            <a:r>
              <a:rPr lang="fi-FI" sz="1600" dirty="0" smtClean="0"/>
              <a:t>2. Perhepäivähoidossa (omassa kodissa työskentelevät perhepäivähoitajat)</a:t>
            </a:r>
            <a:br>
              <a:rPr lang="fi-FI" sz="1600" dirty="0" smtClean="0"/>
            </a:br>
            <a:r>
              <a:rPr lang="fi-FI" sz="1600" dirty="0" smtClean="0"/>
              <a:t>3. Avoimen varhaiskasvatuksen kerhoissa ( Lastentalo Helmi, Hämeentie 17)</a:t>
            </a:r>
          </a:p>
          <a:p>
            <a:pPr marL="0" indent="0">
              <a:buNone/>
            </a:pPr>
            <a:r>
              <a:rPr lang="fi-FI" sz="1600" b="1" dirty="0" smtClean="0"/>
              <a:t>Hoitopaikkojen lukumäärä</a:t>
            </a:r>
          </a:p>
          <a:p>
            <a:pPr marL="0" indent="0">
              <a:buNone/>
            </a:pPr>
            <a:r>
              <a:rPr lang="fi-FI" sz="1600" dirty="0" smtClean="0"/>
              <a:t>Päiväkodissa on 93 hoitopaikkaa, perhepäivähoidossa 22 ja avoimessa varhaiskasvatuksessa 24-30 kerhopaikkaa riippuen lasten ikäjakaumasta.</a:t>
            </a:r>
          </a:p>
          <a:p>
            <a:pPr marL="0" indent="0">
              <a:buNone/>
            </a:pPr>
            <a:r>
              <a:rPr lang="fi-FI" sz="1600" b="1" dirty="0" smtClean="0"/>
              <a:t>Henkilöstö toimintavuotena 2018-2019</a:t>
            </a:r>
          </a:p>
          <a:p>
            <a:pPr marL="0" indent="0">
              <a:buNone/>
            </a:pPr>
            <a:r>
              <a:rPr lang="fi-FI" sz="1600" dirty="0" smtClean="0"/>
              <a:t>Vakinaiset:</a:t>
            </a:r>
            <a:br>
              <a:rPr lang="fi-FI" sz="1600" dirty="0" smtClean="0"/>
            </a:br>
            <a:r>
              <a:rPr lang="fi-FI" sz="1600" dirty="0" smtClean="0"/>
              <a:t>Johtaja, 2 varhaiskasvatuksen opettajaa, 1 varhaiskasvatuksen opettaja 31.1.2019 asti, ei ryhmässä(50% työaika), 8 varhaiskasvatuksen lastenhoitajaa, </a:t>
            </a:r>
            <a:r>
              <a:rPr lang="fi-FI" sz="1600" dirty="0"/>
              <a:t>4</a:t>
            </a:r>
            <a:r>
              <a:rPr lang="fi-FI" sz="1600" dirty="0" smtClean="0"/>
              <a:t> omassa kodissa työskentelevää perhepäivähoitajaa ,  1 perhepäivähoidon varahoitaja päiväkodissa,1 perhepäivähoitaja opintovapaalla ja yksi varhaiskasvatuksen lastenhoitaja hoitovapaalla.</a:t>
            </a:r>
            <a:br>
              <a:rPr lang="fi-FI" sz="1600" dirty="0" smtClean="0"/>
            </a:br>
            <a:r>
              <a:rPr lang="fi-FI" sz="1600" dirty="0" smtClean="0"/>
              <a:t/>
            </a:r>
            <a:br>
              <a:rPr lang="fi-FI" sz="1600" dirty="0" smtClean="0"/>
            </a:br>
            <a:r>
              <a:rPr lang="fi-FI" sz="1600" dirty="0" smtClean="0"/>
              <a:t>Määräaikainen </a:t>
            </a:r>
            <a:r>
              <a:rPr lang="fi-FI" sz="1600" dirty="0"/>
              <a:t>henkilöstö: </a:t>
            </a:r>
            <a:br>
              <a:rPr lang="fi-FI" sz="1600" dirty="0"/>
            </a:br>
            <a:r>
              <a:rPr lang="fi-FI" sz="1600" dirty="0" smtClean="0"/>
              <a:t>2 varhaiskasvatuksen opettajaa ja </a:t>
            </a:r>
            <a:r>
              <a:rPr lang="fi-FI" sz="1600" dirty="0"/>
              <a:t>2</a:t>
            </a:r>
            <a:r>
              <a:rPr lang="fi-FI" sz="1600" dirty="0" smtClean="0"/>
              <a:t> varhaiskasvatuksen lastenhoitajaa sekä 1 varhaiskasvatuksen lastenhoitaja avoimessa varhaiskasvatuksessa. 2 omassa kodissa työskentelevää perhepäivähoitajaa.</a:t>
            </a:r>
            <a:endParaRPr lang="fi-FI" sz="1600" dirty="0"/>
          </a:p>
          <a:p>
            <a:pPr marL="0" indent="0">
              <a:buNone/>
            </a:pPr>
            <a:r>
              <a:rPr lang="fi-FI" sz="1600" dirty="0" smtClean="0"/>
              <a:t>Varhaiserityiskasvatuksen henkilöstö: </a:t>
            </a:r>
            <a:br>
              <a:rPr lang="fi-FI" sz="1600" dirty="0" smtClean="0"/>
            </a:br>
            <a:r>
              <a:rPr lang="fi-FI" sz="1600" dirty="0" smtClean="0"/>
              <a:t>1 varhaiskasvatuksen erityisopettaja ryhmässä, 1 päiväkotiavustaja ja 1 määräaikainen päiväkotiavustaja </a:t>
            </a:r>
          </a:p>
          <a:p>
            <a:pPr marL="0" indent="0">
              <a:buNone/>
            </a:pPr>
            <a:endParaRPr lang="fi-FI" sz="1800" dirty="0"/>
          </a:p>
          <a:p>
            <a:pPr marL="0" indent="0">
              <a:buNone/>
            </a:pPr>
            <a:endParaRPr lang="fi-FI" sz="1800" dirty="0"/>
          </a:p>
        </p:txBody>
      </p:sp>
      <p:sp>
        <p:nvSpPr>
          <p:cNvPr id="4" name="Dian numeron paikkamerkki 3"/>
          <p:cNvSpPr>
            <a:spLocks noGrp="1"/>
          </p:cNvSpPr>
          <p:nvPr>
            <p:ph type="sldNum" sz="quarter" idx="12"/>
          </p:nvPr>
        </p:nvSpPr>
        <p:spPr/>
        <p:txBody>
          <a:bodyPr/>
          <a:lstStyle/>
          <a:p>
            <a:fld id="{8F4AEF5D-7FAC-4949-84D2-DA5A9BB3D225}" type="slidenum">
              <a:rPr lang="fi-FI" smtClean="0"/>
              <a:t>3</a:t>
            </a:fld>
            <a:endParaRPr lang="fi-FI" dirty="0"/>
          </a:p>
        </p:txBody>
      </p:sp>
      <p:pic>
        <p:nvPicPr>
          <p:cNvPr id="5" name="Kuv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814" y="291408"/>
            <a:ext cx="781159" cy="1171739"/>
          </a:xfrm>
          <a:prstGeom prst="rect">
            <a:avLst/>
          </a:prstGeom>
        </p:spPr>
      </p:pic>
      <p:pic>
        <p:nvPicPr>
          <p:cNvPr id="6" name="Kuva 1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87664" y="416643"/>
            <a:ext cx="2000250" cy="136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604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283973" y="291408"/>
            <a:ext cx="7630812" cy="313901"/>
          </a:xfrm>
        </p:spPr>
        <p:txBody>
          <a:bodyPr>
            <a:normAutofit fontScale="90000"/>
          </a:bodyPr>
          <a:lstStyle/>
          <a:p>
            <a:r>
              <a:rPr lang="fi-FI" sz="1800" b="1" dirty="0" smtClean="0">
                <a:latin typeface="Calibri" panose="020F0502020204030204" pitchFamily="34" charset="0"/>
              </a:rPr>
              <a:t>Ryhmät, niiden rakenteelliset paikat ja henkilöstö 2018-2019</a:t>
            </a:r>
            <a:endParaRPr lang="fi-FI" sz="1800" b="1" dirty="0">
              <a:latin typeface="Calibri" panose="020F0502020204030204" pitchFamily="34" charset="0"/>
            </a:endParaRPr>
          </a:p>
        </p:txBody>
      </p:sp>
      <p:sp>
        <p:nvSpPr>
          <p:cNvPr id="3" name="Sisällön paikkamerkki 2"/>
          <p:cNvSpPr>
            <a:spLocks noGrp="1"/>
          </p:cNvSpPr>
          <p:nvPr>
            <p:ph idx="1"/>
          </p:nvPr>
        </p:nvSpPr>
        <p:spPr>
          <a:xfrm>
            <a:off x="1359673" y="759006"/>
            <a:ext cx="9755587" cy="5962469"/>
          </a:xfrm>
        </p:spPr>
        <p:txBody>
          <a:bodyPr>
            <a:normAutofit lnSpcReduction="10000"/>
          </a:bodyPr>
          <a:lstStyle/>
          <a:p>
            <a:pPr marL="342900" indent="-342900">
              <a:buAutoNum type="arabicPeriod"/>
            </a:pPr>
            <a:r>
              <a:rPr lang="fi-FI" sz="1400" b="1" dirty="0" smtClean="0">
                <a:latin typeface="Calibri" panose="020F0502020204030204" pitchFamily="34" charset="0"/>
              </a:rPr>
              <a:t>Pumpulit, alle 3v., 12 paikkaa.</a:t>
            </a:r>
            <a:r>
              <a:rPr lang="fi-FI" sz="1400" dirty="0" smtClean="0">
                <a:latin typeface="Calibri" panose="020F0502020204030204" pitchFamily="34" charset="0"/>
              </a:rPr>
              <a:t/>
            </a:r>
            <a:br>
              <a:rPr lang="fi-FI" sz="1400" dirty="0" smtClean="0">
                <a:latin typeface="Calibri" panose="020F0502020204030204" pitchFamily="34" charset="0"/>
              </a:rPr>
            </a:br>
            <a:r>
              <a:rPr lang="fi-FI" sz="1400" dirty="0" smtClean="0">
                <a:latin typeface="Calibri" panose="020F0502020204030204" pitchFamily="34" charset="0"/>
              </a:rPr>
              <a:t>  * Anna Peltonen, vo, varajohtaja</a:t>
            </a:r>
            <a:br>
              <a:rPr lang="fi-FI" sz="1400" dirty="0" smtClean="0">
                <a:latin typeface="Calibri" panose="020F0502020204030204" pitchFamily="34" charset="0"/>
              </a:rPr>
            </a:br>
            <a:r>
              <a:rPr lang="fi-FI" sz="1400" dirty="0" smtClean="0">
                <a:latin typeface="Calibri" panose="020F0502020204030204" pitchFamily="34" charset="0"/>
              </a:rPr>
              <a:t>  * Susanna Hietaoja, vlh, (sijaisena Katja Kajander)</a:t>
            </a:r>
            <a:br>
              <a:rPr lang="fi-FI" sz="1400" dirty="0" smtClean="0">
                <a:latin typeface="Calibri" panose="020F0502020204030204" pitchFamily="34" charset="0"/>
              </a:rPr>
            </a:br>
            <a:r>
              <a:rPr lang="fi-FI" sz="1400" dirty="0" smtClean="0">
                <a:latin typeface="Calibri" panose="020F0502020204030204" pitchFamily="34" charset="0"/>
              </a:rPr>
              <a:t>  * Jonna Blomerus, vlh</a:t>
            </a:r>
          </a:p>
          <a:p>
            <a:pPr marL="342900" indent="-342900">
              <a:buAutoNum type="arabicPeriod"/>
            </a:pPr>
            <a:r>
              <a:rPr lang="fi-FI" sz="1400" b="1" dirty="0" smtClean="0">
                <a:latin typeface="Calibri" panose="020F0502020204030204" pitchFamily="34" charset="0"/>
              </a:rPr>
              <a:t>Untuvat</a:t>
            </a:r>
            <a:r>
              <a:rPr lang="fi-FI" sz="1400" dirty="0" smtClean="0">
                <a:latin typeface="Calibri" panose="020F0502020204030204" pitchFamily="34" charset="0"/>
              </a:rPr>
              <a:t>, </a:t>
            </a:r>
            <a:r>
              <a:rPr lang="fi-FI" sz="1400" b="1" dirty="0" smtClean="0">
                <a:latin typeface="Calibri" panose="020F0502020204030204" pitchFamily="34" charset="0"/>
              </a:rPr>
              <a:t>alle 3v., 4 paikkaa </a:t>
            </a:r>
            <a:r>
              <a:rPr lang="fi-FI" sz="1400" dirty="0" smtClean="0">
                <a:latin typeface="Calibri" panose="020F0502020204030204" pitchFamily="34" charset="0"/>
              </a:rPr>
              <a:t>(+ perhepäivähoidon varahoito 4 paikkaa)</a:t>
            </a:r>
            <a:br>
              <a:rPr lang="fi-FI" sz="1400" dirty="0" smtClean="0">
                <a:latin typeface="Calibri" panose="020F0502020204030204" pitchFamily="34" charset="0"/>
              </a:rPr>
            </a:br>
            <a:r>
              <a:rPr lang="fi-FI" sz="1400" dirty="0" smtClean="0">
                <a:latin typeface="Calibri" panose="020F0502020204030204" pitchFamily="34" charset="0"/>
              </a:rPr>
              <a:t>   * Sirkku Parilo, vlh</a:t>
            </a:r>
            <a:br>
              <a:rPr lang="fi-FI" sz="1400" dirty="0" smtClean="0">
                <a:latin typeface="Calibri" panose="020F0502020204030204" pitchFamily="34" charset="0"/>
              </a:rPr>
            </a:br>
            <a:r>
              <a:rPr lang="fi-FI" sz="1400" dirty="0" smtClean="0">
                <a:latin typeface="Calibri" panose="020F0502020204030204" pitchFamily="34" charset="0"/>
              </a:rPr>
              <a:t>   * Marjut Huhtala, pph</a:t>
            </a:r>
          </a:p>
          <a:p>
            <a:pPr marL="342900" indent="-342900">
              <a:buAutoNum type="arabicPeriod"/>
            </a:pPr>
            <a:r>
              <a:rPr lang="fi-FI" sz="1400" b="1" dirty="0" smtClean="0">
                <a:latin typeface="Calibri" panose="020F0502020204030204" pitchFamily="34" charset="0"/>
              </a:rPr>
              <a:t>Kehrääjät</a:t>
            </a:r>
            <a:r>
              <a:rPr lang="fi-FI" sz="1400" dirty="0" smtClean="0">
                <a:latin typeface="Calibri" panose="020F0502020204030204" pitchFamily="34" charset="0"/>
              </a:rPr>
              <a:t>, </a:t>
            </a:r>
            <a:r>
              <a:rPr lang="fi-FI" sz="1400" b="1" dirty="0" smtClean="0">
                <a:latin typeface="Calibri" panose="020F0502020204030204" pitchFamily="34" charset="0"/>
              </a:rPr>
              <a:t>3-5v., 21 paikkaa</a:t>
            </a:r>
            <a:r>
              <a:rPr lang="fi-FI" sz="1400" dirty="0" smtClean="0">
                <a:latin typeface="Calibri" panose="020F0502020204030204" pitchFamily="34" charset="0"/>
              </a:rPr>
              <a:t/>
            </a:r>
            <a:br>
              <a:rPr lang="fi-FI" sz="1400" dirty="0" smtClean="0">
                <a:latin typeface="Calibri" panose="020F0502020204030204" pitchFamily="34" charset="0"/>
              </a:rPr>
            </a:br>
            <a:r>
              <a:rPr lang="fi-FI" sz="1400" dirty="0" smtClean="0">
                <a:latin typeface="Calibri" panose="020F0502020204030204" pitchFamily="34" charset="0"/>
              </a:rPr>
              <a:t>   * Elsa Hautala, </a:t>
            </a:r>
            <a:r>
              <a:rPr lang="fi-FI" sz="1400" dirty="0">
                <a:latin typeface="Calibri" panose="020F0502020204030204" pitchFamily="34" charset="0"/>
              </a:rPr>
              <a:t>v</a:t>
            </a:r>
            <a:r>
              <a:rPr lang="fi-FI" sz="1400" dirty="0" smtClean="0">
                <a:latin typeface="Calibri" panose="020F0502020204030204" pitchFamily="34" charset="0"/>
              </a:rPr>
              <a:t>o (sijaisena Mirella Parikka)</a:t>
            </a:r>
            <a:br>
              <a:rPr lang="fi-FI" sz="1400" dirty="0" smtClean="0">
                <a:latin typeface="Calibri" panose="020F0502020204030204" pitchFamily="34" charset="0"/>
              </a:rPr>
            </a:br>
            <a:r>
              <a:rPr lang="fi-FI" sz="1400" dirty="0" smtClean="0">
                <a:latin typeface="Calibri" panose="020F0502020204030204" pitchFamily="34" charset="0"/>
              </a:rPr>
              <a:t>   * Anneli Myllymäki, vlh</a:t>
            </a:r>
            <a:br>
              <a:rPr lang="fi-FI" sz="1400" dirty="0" smtClean="0">
                <a:latin typeface="Calibri" panose="020F0502020204030204" pitchFamily="34" charset="0"/>
              </a:rPr>
            </a:br>
            <a:r>
              <a:rPr lang="fi-FI" sz="1400" dirty="0" smtClean="0">
                <a:latin typeface="Calibri" panose="020F0502020204030204" pitchFamily="34" charset="0"/>
              </a:rPr>
              <a:t>   * Atte Suoranta, vlh</a:t>
            </a:r>
          </a:p>
          <a:p>
            <a:pPr marL="342900" indent="-342900">
              <a:buAutoNum type="arabicPeriod"/>
            </a:pPr>
            <a:r>
              <a:rPr lang="fi-FI" sz="1400" b="1" dirty="0" smtClean="0">
                <a:latin typeface="Calibri" panose="020F0502020204030204" pitchFamily="34" charset="0"/>
              </a:rPr>
              <a:t>Rallaajat</a:t>
            </a:r>
            <a:r>
              <a:rPr lang="fi-FI" sz="1400" dirty="0" smtClean="0">
                <a:latin typeface="Calibri" panose="020F0502020204030204" pitchFamily="34" charset="0"/>
              </a:rPr>
              <a:t>, </a:t>
            </a:r>
            <a:r>
              <a:rPr lang="fi-FI" sz="1400" b="1" dirty="0" smtClean="0">
                <a:latin typeface="Calibri" panose="020F0502020204030204" pitchFamily="34" charset="0"/>
              </a:rPr>
              <a:t>3-5 v., 14 paikkaa                                                                                                                          </a:t>
            </a:r>
            <a:r>
              <a:rPr lang="fi-FI" sz="1400" dirty="0" smtClean="0">
                <a:latin typeface="Calibri" panose="020F0502020204030204" pitchFamily="34" charset="0"/>
              </a:rPr>
              <a:t/>
            </a:r>
            <a:br>
              <a:rPr lang="fi-FI" sz="1400" dirty="0" smtClean="0">
                <a:latin typeface="Calibri" panose="020F0502020204030204" pitchFamily="34" charset="0"/>
              </a:rPr>
            </a:br>
            <a:r>
              <a:rPr lang="fi-FI" sz="1400" dirty="0" smtClean="0">
                <a:latin typeface="Calibri" panose="020F0502020204030204" pitchFamily="34" charset="0"/>
              </a:rPr>
              <a:t>   * Johanna Koskela, vo, veo</a:t>
            </a:r>
            <a:br>
              <a:rPr lang="fi-FI" sz="1400" dirty="0" smtClean="0">
                <a:latin typeface="Calibri" panose="020F0502020204030204" pitchFamily="34" charset="0"/>
              </a:rPr>
            </a:br>
            <a:r>
              <a:rPr lang="fi-FI" sz="1400" dirty="0" smtClean="0">
                <a:latin typeface="Calibri" panose="020F0502020204030204" pitchFamily="34" charset="0"/>
              </a:rPr>
              <a:t>   * Sinikka Wigren, vlh</a:t>
            </a:r>
            <a:br>
              <a:rPr lang="fi-FI" sz="1400" dirty="0" smtClean="0">
                <a:latin typeface="Calibri" panose="020F0502020204030204" pitchFamily="34" charset="0"/>
              </a:rPr>
            </a:br>
            <a:r>
              <a:rPr lang="fi-FI" sz="1400" dirty="0" smtClean="0">
                <a:latin typeface="Calibri" panose="020F0502020204030204" pitchFamily="34" charset="0"/>
              </a:rPr>
              <a:t>   * Katja Tuomola, vav   </a:t>
            </a:r>
          </a:p>
          <a:p>
            <a:pPr marL="342900" indent="-342900">
              <a:buAutoNum type="arabicPeriod"/>
            </a:pPr>
            <a:r>
              <a:rPr lang="fi-FI" sz="1400" b="1" dirty="0" smtClean="0">
                <a:latin typeface="Calibri" panose="020F0502020204030204" pitchFamily="34" charset="0"/>
              </a:rPr>
              <a:t>Värjärit</a:t>
            </a:r>
            <a:r>
              <a:rPr lang="fi-FI" sz="1400" dirty="0" smtClean="0">
                <a:latin typeface="Calibri" panose="020F0502020204030204" pitchFamily="34" charset="0"/>
              </a:rPr>
              <a:t>, </a:t>
            </a:r>
            <a:r>
              <a:rPr lang="fi-FI" sz="1400" b="1" dirty="0" smtClean="0">
                <a:latin typeface="Calibri" panose="020F0502020204030204" pitchFamily="34" charset="0"/>
              </a:rPr>
              <a:t>3-5 v., 21 paikkaa</a:t>
            </a:r>
            <a:r>
              <a:rPr lang="fi-FI" sz="1400" dirty="0" smtClean="0">
                <a:latin typeface="Calibri" panose="020F0502020204030204" pitchFamily="34" charset="0"/>
              </a:rPr>
              <a:t/>
            </a:r>
            <a:br>
              <a:rPr lang="fi-FI" sz="1400" dirty="0" smtClean="0">
                <a:latin typeface="Calibri" panose="020F0502020204030204" pitchFamily="34" charset="0"/>
              </a:rPr>
            </a:br>
            <a:r>
              <a:rPr lang="fi-FI" sz="1400" dirty="0" smtClean="0">
                <a:latin typeface="Calibri" panose="020F0502020204030204" pitchFamily="34" charset="0"/>
              </a:rPr>
              <a:t>   * Minna Kuosmanen, vo</a:t>
            </a:r>
            <a:br>
              <a:rPr lang="fi-FI" sz="1400" dirty="0" smtClean="0">
                <a:latin typeface="Calibri" panose="020F0502020204030204" pitchFamily="34" charset="0"/>
              </a:rPr>
            </a:br>
            <a:r>
              <a:rPr lang="fi-FI" sz="1400" dirty="0" smtClean="0">
                <a:latin typeface="Calibri" panose="020F0502020204030204" pitchFamily="34" charset="0"/>
              </a:rPr>
              <a:t>   * Ritva Lehtinen, vlh</a:t>
            </a:r>
            <a:br>
              <a:rPr lang="fi-FI" sz="1400" dirty="0" smtClean="0">
                <a:latin typeface="Calibri" panose="020F0502020204030204" pitchFamily="34" charset="0"/>
              </a:rPr>
            </a:br>
            <a:r>
              <a:rPr lang="fi-FI" sz="1400" dirty="0" smtClean="0">
                <a:latin typeface="Calibri" panose="020F0502020204030204" pitchFamily="34" charset="0"/>
              </a:rPr>
              <a:t>   * Päivi Hämäläinen, vlh</a:t>
            </a:r>
          </a:p>
          <a:p>
            <a:pPr marL="342900" indent="-342900">
              <a:buAutoNum type="arabicPeriod"/>
            </a:pPr>
            <a:r>
              <a:rPr lang="fi-FI" sz="1400" b="1" dirty="0" smtClean="0">
                <a:latin typeface="Calibri" panose="020F0502020204030204" pitchFamily="34" charset="0"/>
              </a:rPr>
              <a:t>Kutojat</a:t>
            </a:r>
            <a:r>
              <a:rPr lang="fi-FI" sz="1400" dirty="0" smtClean="0">
                <a:latin typeface="Calibri" panose="020F0502020204030204" pitchFamily="34" charset="0"/>
              </a:rPr>
              <a:t>, </a:t>
            </a:r>
            <a:r>
              <a:rPr lang="fi-FI" sz="1400" b="1" dirty="0" smtClean="0">
                <a:latin typeface="Calibri" panose="020F0502020204030204" pitchFamily="34" charset="0"/>
              </a:rPr>
              <a:t>3-5v, 21 paikkaa</a:t>
            </a:r>
            <a:r>
              <a:rPr lang="fi-FI" sz="1400" dirty="0" smtClean="0">
                <a:latin typeface="Calibri" panose="020F0502020204030204" pitchFamily="34" charset="0"/>
              </a:rPr>
              <a:t/>
            </a:r>
            <a:br>
              <a:rPr lang="fi-FI" sz="1400" dirty="0" smtClean="0">
                <a:latin typeface="Calibri" panose="020F0502020204030204" pitchFamily="34" charset="0"/>
              </a:rPr>
            </a:br>
            <a:r>
              <a:rPr lang="fi-FI" sz="1400" dirty="0" smtClean="0">
                <a:latin typeface="Calibri" panose="020F0502020204030204" pitchFamily="34" charset="0"/>
              </a:rPr>
              <a:t>   * Elina Lujasmaa, vo</a:t>
            </a:r>
            <a:br>
              <a:rPr lang="fi-FI" sz="1400" dirty="0" smtClean="0">
                <a:latin typeface="Calibri" panose="020F0502020204030204" pitchFamily="34" charset="0"/>
              </a:rPr>
            </a:br>
            <a:r>
              <a:rPr lang="fi-FI" sz="1400" dirty="0" smtClean="0">
                <a:latin typeface="Calibri" panose="020F0502020204030204" pitchFamily="34" charset="0"/>
              </a:rPr>
              <a:t>   * Minna Hietala, vlh</a:t>
            </a:r>
            <a:br>
              <a:rPr lang="fi-FI" sz="1400" dirty="0" smtClean="0">
                <a:latin typeface="Calibri" panose="020F0502020204030204" pitchFamily="34" charset="0"/>
              </a:rPr>
            </a:br>
            <a:r>
              <a:rPr lang="fi-FI" sz="1400" dirty="0" smtClean="0">
                <a:latin typeface="Calibri" panose="020F0502020204030204" pitchFamily="34" charset="0"/>
              </a:rPr>
              <a:t>   * Anu Ali-</a:t>
            </a:r>
            <a:r>
              <a:rPr lang="fi-FI" sz="1400" dirty="0" err="1" smtClean="0">
                <a:latin typeface="Calibri" panose="020F0502020204030204" pitchFamily="34" charset="0"/>
              </a:rPr>
              <a:t>Lekkala</a:t>
            </a:r>
            <a:r>
              <a:rPr lang="fi-FI" sz="1400" dirty="0" smtClean="0">
                <a:latin typeface="Calibri" panose="020F0502020204030204" pitchFamily="34" charset="0"/>
              </a:rPr>
              <a:t>, vlh</a:t>
            </a:r>
          </a:p>
          <a:p>
            <a:pPr marL="342900" indent="-342900">
              <a:buAutoNum type="arabicPeriod"/>
            </a:pPr>
            <a:r>
              <a:rPr lang="fi-FI" sz="1400" b="1" dirty="0" smtClean="0">
                <a:latin typeface="Calibri" panose="020F0502020204030204" pitchFamily="34" charset="0"/>
              </a:rPr>
              <a:t>Avoin varhaiskasvatus</a:t>
            </a:r>
            <a:r>
              <a:rPr lang="fi-FI" sz="1400" dirty="0" smtClean="0">
                <a:latin typeface="Calibri" panose="020F0502020204030204" pitchFamily="34" charset="0"/>
              </a:rPr>
              <a:t>, </a:t>
            </a:r>
            <a:r>
              <a:rPr lang="fi-FI" sz="1400" b="1" dirty="0" smtClean="0">
                <a:latin typeface="Calibri" panose="020F0502020204030204" pitchFamily="34" charset="0"/>
              </a:rPr>
              <a:t>Kerhot Karhut ja Ketut 2-5 v. yhteensä 24-30 paikkaa </a:t>
            </a:r>
            <a:r>
              <a:rPr lang="fi-FI" sz="1400" dirty="0" smtClean="0">
                <a:latin typeface="Calibri" panose="020F0502020204030204" pitchFamily="34" charset="0"/>
              </a:rPr>
              <a:t>sekä </a:t>
            </a:r>
            <a:r>
              <a:rPr lang="fi-FI" sz="1400" b="1" dirty="0" smtClean="0">
                <a:latin typeface="Calibri" panose="020F0502020204030204" pitchFamily="34" charset="0"/>
              </a:rPr>
              <a:t>avoin perhekerho </a:t>
            </a:r>
            <a:r>
              <a:rPr lang="fi-FI" sz="1400" dirty="0" smtClean="0">
                <a:latin typeface="Calibri" panose="020F0502020204030204" pitchFamily="34" charset="0"/>
              </a:rPr>
              <a:t>1 krt/viikko</a:t>
            </a:r>
            <a:br>
              <a:rPr lang="fi-FI" sz="1400" dirty="0" smtClean="0">
                <a:latin typeface="Calibri" panose="020F0502020204030204" pitchFamily="34" charset="0"/>
              </a:rPr>
            </a:br>
            <a:r>
              <a:rPr lang="fi-FI" sz="1400" dirty="0" smtClean="0">
                <a:latin typeface="Calibri" panose="020F0502020204030204" pitchFamily="34" charset="0"/>
              </a:rPr>
              <a:t>   * Katja Pennanen, vlh</a:t>
            </a:r>
            <a:br>
              <a:rPr lang="fi-FI" sz="1400" dirty="0" smtClean="0">
                <a:latin typeface="Calibri" panose="020F0502020204030204" pitchFamily="34" charset="0"/>
              </a:rPr>
            </a:br>
            <a:r>
              <a:rPr lang="fi-FI" sz="1400" dirty="0" smtClean="0">
                <a:latin typeface="Calibri" panose="020F0502020204030204" pitchFamily="34" charset="0"/>
              </a:rPr>
              <a:t>   * Kirsi Vesterinen, pph, (sijainen sisäisin järjestelyin)</a:t>
            </a:r>
          </a:p>
          <a:p>
            <a:pPr marL="342900" indent="-342900">
              <a:buAutoNum type="arabicPeriod"/>
            </a:pPr>
            <a:r>
              <a:rPr lang="fi-FI" sz="1400" b="1" dirty="0" smtClean="0">
                <a:latin typeface="Calibri" panose="020F0502020204030204" pitchFamily="34" charset="0"/>
              </a:rPr>
              <a:t>Perhepäivähoito, </a:t>
            </a:r>
            <a:r>
              <a:rPr lang="fi-FI" sz="1400" dirty="0" smtClean="0">
                <a:latin typeface="Calibri" panose="020F0502020204030204" pitchFamily="34" charset="0"/>
              </a:rPr>
              <a:t>omassa kodissa työskentelevät perhepäivähoitajat, </a:t>
            </a:r>
            <a:r>
              <a:rPr lang="fi-FI" sz="1400" b="1" dirty="0" smtClean="0">
                <a:latin typeface="Calibri" panose="020F0502020204030204" pitchFamily="34" charset="0"/>
              </a:rPr>
              <a:t>yhteensä 22 paikkaa</a:t>
            </a:r>
            <a:r>
              <a:rPr lang="fi-FI" sz="1400" dirty="0" smtClean="0">
                <a:latin typeface="Calibri" panose="020F0502020204030204" pitchFamily="34" charset="0"/>
              </a:rPr>
              <a:t/>
            </a:r>
            <a:br>
              <a:rPr lang="fi-FI" sz="1400" dirty="0" smtClean="0">
                <a:latin typeface="Calibri" panose="020F0502020204030204" pitchFamily="34" charset="0"/>
              </a:rPr>
            </a:br>
            <a:r>
              <a:rPr lang="fi-FI" sz="1400" dirty="0" smtClean="0">
                <a:latin typeface="Calibri" panose="020F0502020204030204" pitchFamily="34" charset="0"/>
              </a:rPr>
              <a:t>  *  Emmi Ahlman, Arja Haake, Sonja Lehti, Tarja Lehti, Silja Syyri ja Susanna Vehmanen</a:t>
            </a:r>
            <a:br>
              <a:rPr lang="fi-FI" sz="1400" dirty="0" smtClean="0">
                <a:latin typeface="Calibri" panose="020F0502020204030204" pitchFamily="34" charset="0"/>
              </a:rPr>
            </a:br>
            <a:endParaRPr lang="fi-FI" sz="1400" dirty="0" smtClean="0">
              <a:latin typeface="Calibri" panose="020F0502020204030204" pitchFamily="34" charset="0"/>
            </a:endParaRPr>
          </a:p>
          <a:p>
            <a:pPr marL="0" indent="0">
              <a:buNone/>
            </a:pPr>
            <a:endParaRPr lang="fi-FI" sz="1800" dirty="0" smtClean="0">
              <a:latin typeface="Berlin Sans FB" panose="020E0602020502020306" pitchFamily="34" charset="0"/>
            </a:endParaRPr>
          </a:p>
          <a:p>
            <a:pPr marL="0" indent="0">
              <a:buNone/>
            </a:pPr>
            <a:endParaRPr lang="fi-FI" sz="1800" dirty="0">
              <a:latin typeface="Berlin Sans FB" panose="020E0602020502020306" pitchFamily="34" charset="0"/>
            </a:endParaRPr>
          </a:p>
        </p:txBody>
      </p:sp>
      <p:sp>
        <p:nvSpPr>
          <p:cNvPr id="4" name="Dian numeron paikkamerkki 3"/>
          <p:cNvSpPr>
            <a:spLocks noGrp="1"/>
          </p:cNvSpPr>
          <p:nvPr>
            <p:ph type="sldNum" sz="quarter" idx="12"/>
          </p:nvPr>
        </p:nvSpPr>
        <p:spPr/>
        <p:txBody>
          <a:bodyPr/>
          <a:lstStyle/>
          <a:p>
            <a:fld id="{8F4AEF5D-7FAC-4949-84D2-DA5A9BB3D225}" type="slidenum">
              <a:rPr lang="fi-FI" smtClean="0"/>
              <a:t>4</a:t>
            </a:fld>
            <a:endParaRPr lang="fi-FI"/>
          </a:p>
        </p:txBody>
      </p:sp>
      <p:pic>
        <p:nvPicPr>
          <p:cNvPr id="5" name="Kuv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814" y="291408"/>
            <a:ext cx="781159" cy="1171739"/>
          </a:xfrm>
          <a:prstGeom prst="rect">
            <a:avLst/>
          </a:prstGeom>
        </p:spPr>
      </p:pic>
      <p:pic>
        <p:nvPicPr>
          <p:cNvPr id="1030" name="Picture 6" descr="Kuvahaun tulos haulle aikuinen ja laps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99583" y="1820850"/>
            <a:ext cx="4277800" cy="34844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4587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ulukko 1"/>
          <p:cNvGraphicFramePr>
            <a:graphicFrameLocks noGrp="1"/>
          </p:cNvGraphicFramePr>
          <p:nvPr>
            <p:extLst>
              <p:ext uri="{D42A27DB-BD31-4B8C-83A1-F6EECF244321}">
                <p14:modId xmlns:p14="http://schemas.microsoft.com/office/powerpoint/2010/main" val="1362473099"/>
              </p:ext>
            </p:extLst>
          </p:nvPr>
        </p:nvGraphicFramePr>
        <p:xfrm>
          <a:off x="429370" y="55658"/>
          <a:ext cx="11465780" cy="6687047"/>
        </p:xfrm>
        <a:graphic>
          <a:graphicData uri="http://schemas.openxmlformats.org/drawingml/2006/table">
            <a:tbl>
              <a:tblPr>
                <a:tableStyleId>{5C22544A-7EE6-4342-B048-85BDC9FD1C3A}</a:tableStyleId>
              </a:tblPr>
              <a:tblGrid>
                <a:gridCol w="5732890">
                  <a:extLst>
                    <a:ext uri="{9D8B030D-6E8A-4147-A177-3AD203B41FA5}">
                      <a16:colId xmlns:a16="http://schemas.microsoft.com/office/drawing/2014/main" val="20000"/>
                    </a:ext>
                  </a:extLst>
                </a:gridCol>
                <a:gridCol w="5732890">
                  <a:extLst>
                    <a:ext uri="{9D8B030D-6E8A-4147-A177-3AD203B41FA5}">
                      <a16:colId xmlns:a16="http://schemas.microsoft.com/office/drawing/2014/main" val="20001"/>
                    </a:ext>
                  </a:extLst>
                </a:gridCol>
              </a:tblGrid>
              <a:tr h="66870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2000" b="0" kern="1200" dirty="0" smtClean="0">
                          <a:solidFill>
                            <a:schemeClr val="dk1"/>
                          </a:solidFill>
                          <a:effectLst/>
                          <a:latin typeface="Calibri" panose="020F0502020204030204" pitchFamily="34" charset="0"/>
                          <a:ea typeface="+mn-ea"/>
                          <a:cs typeface="Calibri" panose="020F0502020204030204" pitchFamily="34" charset="0"/>
                        </a:rPr>
                        <a:t>2.</a:t>
                      </a:r>
                      <a:r>
                        <a:rPr lang="fi-FI" sz="2000" b="0" kern="1200" baseline="0" dirty="0" smtClean="0">
                          <a:solidFill>
                            <a:schemeClr val="dk1"/>
                          </a:solidFill>
                          <a:effectLst/>
                          <a:latin typeface="Calibri" panose="020F0502020204030204" pitchFamily="34" charset="0"/>
                          <a:ea typeface="+mn-ea"/>
                          <a:cs typeface="Calibri" panose="020F0502020204030204" pitchFamily="34" charset="0"/>
                        </a:rPr>
                        <a:t> Toimintavuoden 2017-2018 yhteisten tavoitteiden     arviointia</a:t>
                      </a:r>
                      <a:endParaRPr lang="fi-FI" sz="2000" b="0" kern="1200" dirty="0" smtClean="0">
                        <a:solidFill>
                          <a:schemeClr val="dk1"/>
                        </a:solidFill>
                        <a:effectLst/>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1" kern="1200" dirty="0" smtClean="0">
                        <a:solidFill>
                          <a:schemeClr val="dk1"/>
                        </a:solidFill>
                        <a:effectLst/>
                        <a:latin typeface="Comic Sans MS" panose="030F0702030302020204" pitchFamily="66"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i-FI" sz="1400" b="1" kern="1200" dirty="0" smtClean="0">
                          <a:solidFill>
                            <a:schemeClr val="dk1"/>
                          </a:solidFill>
                          <a:effectLst/>
                          <a:latin typeface="Comic Sans MS" panose="030F0702030302020204" pitchFamily="66" charset="0"/>
                          <a:ea typeface="+mn-ea"/>
                          <a:cs typeface="+mn-cs"/>
                        </a:rPr>
                        <a:t>Tavoite                                                                              </a:t>
                      </a:r>
                      <a:endParaRPr lang="fi-FI" sz="1400" b="1" kern="1200" dirty="0">
                        <a:solidFill>
                          <a:schemeClr val="dk1"/>
                        </a:solidFill>
                        <a:effectLst/>
                        <a:latin typeface="Comic Sans MS" panose="030F0702030302020204" pitchFamily="66"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i-FI" sz="1200" b="1" kern="1200" dirty="0">
                        <a:solidFill>
                          <a:schemeClr val="dk1"/>
                        </a:solidFill>
                        <a:effectLst/>
                        <a:latin typeface="Comic Sans MS" panose="030F0702030302020204" pitchFamily="66" charset="0"/>
                        <a:ea typeface="+mn-ea"/>
                        <a:cs typeface="+mn-cs"/>
                      </a:endParaRPr>
                    </a:p>
                    <a:p>
                      <a:pPr marL="342900" lvl="0" indent="-342900">
                        <a:buAutoNum type="arabicPeriod"/>
                      </a:pPr>
                      <a:r>
                        <a:rPr lang="fi-FI" sz="1400" b="1" kern="1200" dirty="0">
                          <a:solidFill>
                            <a:schemeClr val="dk1"/>
                          </a:solidFill>
                          <a:effectLst/>
                          <a:latin typeface="Comic Sans MS" panose="030F0702030302020204" pitchFamily="66" charset="0"/>
                          <a:ea typeface="+mn-ea"/>
                          <a:cs typeface="+mn-cs"/>
                        </a:rPr>
                        <a:t>Varhaiskasvatussuunnitelma</a:t>
                      </a:r>
                      <a:r>
                        <a:rPr lang="fi-FI" sz="1400" b="1" kern="1200" baseline="0" dirty="0">
                          <a:solidFill>
                            <a:schemeClr val="dk1"/>
                          </a:solidFill>
                          <a:effectLst/>
                          <a:latin typeface="Comic Sans MS" panose="030F0702030302020204" pitchFamily="66" charset="0"/>
                          <a:ea typeface="+mn-ea"/>
                          <a:cs typeface="+mn-cs"/>
                        </a:rPr>
                        <a:t> VoxForssan käyttöön ottaminen vähän kerrallaan.</a:t>
                      </a:r>
                      <a:endParaRPr lang="fi-FI" sz="1400" kern="1200" dirty="0">
                        <a:solidFill>
                          <a:schemeClr val="dk1"/>
                        </a:solidFill>
                        <a:effectLst/>
                        <a:latin typeface="Comic Sans MS" panose="030F0702030302020204" pitchFamily="66" charset="0"/>
                        <a:ea typeface="+mn-ea"/>
                        <a:cs typeface="+mn-cs"/>
                      </a:endParaRPr>
                    </a:p>
                    <a:p>
                      <a:pPr marL="0" lvl="0" indent="0">
                        <a:buFont typeface="Arial" panose="020B0604020202020204" pitchFamily="34" charset="0"/>
                        <a:buNone/>
                      </a:pPr>
                      <a:endParaRPr lang="fi-FI" sz="1400" kern="1200" dirty="0">
                        <a:solidFill>
                          <a:schemeClr val="dk1"/>
                        </a:solidFill>
                        <a:effectLst/>
                        <a:latin typeface="Comic Sans MS" panose="030F0702030302020204" pitchFamily="66" charset="0"/>
                        <a:ea typeface="+mn-ea"/>
                        <a:cs typeface="+mn-cs"/>
                      </a:endParaRPr>
                    </a:p>
                    <a:p>
                      <a:pPr marL="457200" lvl="1" indent="0">
                        <a:buFont typeface="Arial" panose="020B0604020202020204" pitchFamily="34" charset="0"/>
                        <a:buNone/>
                      </a:pPr>
                      <a:r>
                        <a:rPr lang="fi-FI" sz="1400" kern="1200" dirty="0" err="1" smtClean="0">
                          <a:solidFill>
                            <a:schemeClr val="dk1"/>
                          </a:solidFill>
                          <a:effectLst/>
                          <a:latin typeface="Comic Sans MS" panose="030F0702030302020204" pitchFamily="66" charset="0"/>
                          <a:ea typeface="+mn-ea"/>
                          <a:cs typeface="+mn-cs"/>
                        </a:rPr>
                        <a:t>VoxForssaan</a:t>
                      </a:r>
                      <a:r>
                        <a:rPr lang="fi-FI" sz="1400" kern="1200" baseline="0" dirty="0" smtClean="0">
                          <a:solidFill>
                            <a:schemeClr val="dk1"/>
                          </a:solidFill>
                          <a:effectLst/>
                          <a:latin typeface="Comic Sans MS" panose="030F0702030302020204" pitchFamily="66" charset="0"/>
                          <a:ea typeface="+mn-ea"/>
                          <a:cs typeface="+mn-cs"/>
                        </a:rPr>
                        <a:t> tutustumista jatketaan ja sen tuntemusta        syvennetään</a:t>
                      </a:r>
                    </a:p>
                    <a:p>
                      <a:pPr marL="800100" lvl="1" indent="-342900">
                        <a:buFont typeface="Arial" panose="020B0604020202020204" pitchFamily="34" charset="0"/>
                        <a:buChar char="•"/>
                      </a:pPr>
                      <a:endParaRPr lang="fi-FI" sz="1400" kern="1200" baseline="0" dirty="0" smtClean="0">
                        <a:solidFill>
                          <a:schemeClr val="dk1"/>
                        </a:solidFill>
                        <a:effectLst/>
                        <a:latin typeface="Comic Sans MS" panose="030F0702030302020204" pitchFamily="66" charset="0"/>
                        <a:ea typeface="+mn-ea"/>
                        <a:cs typeface="+mn-cs"/>
                      </a:endParaRPr>
                    </a:p>
                    <a:p>
                      <a:pPr marL="457200" lvl="1" indent="0">
                        <a:buFont typeface="Arial" panose="020B0604020202020204" pitchFamily="34" charset="0"/>
                        <a:buNone/>
                      </a:pPr>
                      <a:r>
                        <a:rPr lang="fi-FI" sz="1400" kern="1200" dirty="0" smtClean="0">
                          <a:solidFill>
                            <a:schemeClr val="dk1"/>
                          </a:solidFill>
                          <a:effectLst/>
                          <a:latin typeface="Comic Sans MS" panose="030F0702030302020204" pitchFamily="66" charset="0"/>
                          <a:ea typeface="+mn-ea"/>
                          <a:cs typeface="+mn-cs"/>
                        </a:rPr>
                        <a:t>Lapsen</a:t>
                      </a:r>
                      <a:r>
                        <a:rPr lang="fi-FI" sz="1400" kern="1200" baseline="0" dirty="0" smtClean="0">
                          <a:solidFill>
                            <a:schemeClr val="dk1"/>
                          </a:solidFill>
                          <a:effectLst/>
                          <a:latin typeface="Comic Sans MS" panose="030F0702030302020204" pitchFamily="66" charset="0"/>
                          <a:ea typeface="+mn-ea"/>
                          <a:cs typeface="+mn-cs"/>
                        </a:rPr>
                        <a:t> </a:t>
                      </a:r>
                      <a:r>
                        <a:rPr lang="fi-FI" sz="1400" kern="1200" baseline="0" dirty="0">
                          <a:solidFill>
                            <a:schemeClr val="dk1"/>
                          </a:solidFill>
                          <a:effectLst/>
                          <a:latin typeface="Comic Sans MS" panose="030F0702030302020204" pitchFamily="66" charset="0"/>
                          <a:ea typeface="+mn-ea"/>
                          <a:cs typeface="+mn-cs"/>
                        </a:rPr>
                        <a:t>vasu –</a:t>
                      </a:r>
                      <a:r>
                        <a:rPr lang="fi-FI" sz="1400" kern="1200" baseline="0" dirty="0" smtClean="0">
                          <a:solidFill>
                            <a:schemeClr val="dk1"/>
                          </a:solidFill>
                          <a:effectLst/>
                          <a:latin typeface="Comic Sans MS" panose="030F0702030302020204" pitchFamily="66" charset="0"/>
                          <a:ea typeface="+mn-ea"/>
                          <a:cs typeface="+mn-cs"/>
                        </a:rPr>
                        <a:t>prosessia käsitellään toimintakaudella tiimipalavereissa.</a:t>
                      </a:r>
                      <a:r>
                        <a:rPr lang="fi-FI" sz="1400" kern="1200" dirty="0" smtClean="0">
                          <a:solidFill>
                            <a:schemeClr val="dk1"/>
                          </a:solidFill>
                          <a:effectLst/>
                          <a:latin typeface="Comic Sans MS" panose="030F0702030302020204" pitchFamily="66" charset="0"/>
                          <a:ea typeface="+mn-ea"/>
                          <a:cs typeface="+mn-cs"/>
                        </a:rPr>
                        <a:t> </a:t>
                      </a:r>
                      <a:br>
                        <a:rPr lang="fi-FI" sz="1400" kern="1200" dirty="0" smtClean="0">
                          <a:solidFill>
                            <a:schemeClr val="dk1"/>
                          </a:solidFill>
                          <a:effectLst/>
                          <a:latin typeface="Comic Sans MS" panose="030F0702030302020204" pitchFamily="66" charset="0"/>
                          <a:ea typeface="+mn-ea"/>
                          <a:cs typeface="+mn-cs"/>
                        </a:rPr>
                      </a:br>
                      <a:r>
                        <a:rPr lang="fi-FI" sz="1400" kern="1200" dirty="0" smtClean="0">
                          <a:solidFill>
                            <a:schemeClr val="dk1"/>
                          </a:solidFill>
                          <a:effectLst/>
                          <a:latin typeface="Comic Sans MS" panose="030F0702030302020204" pitchFamily="66" charset="0"/>
                          <a:ea typeface="+mn-ea"/>
                          <a:cs typeface="+mn-cs"/>
                        </a:rPr>
                        <a:t>- käydään</a:t>
                      </a:r>
                      <a:r>
                        <a:rPr lang="fi-FI" sz="1400" kern="1200" baseline="0" dirty="0" smtClean="0">
                          <a:solidFill>
                            <a:schemeClr val="dk1"/>
                          </a:solidFill>
                          <a:effectLst/>
                          <a:latin typeface="Comic Sans MS" panose="030F0702030302020204" pitchFamily="66" charset="0"/>
                          <a:ea typeface="+mn-ea"/>
                          <a:cs typeface="+mn-cs"/>
                        </a:rPr>
                        <a:t> läpi tiimissä ja varmistetaan, että ajatellaan asioista samansuuntaisesti</a:t>
                      </a:r>
                    </a:p>
                    <a:p>
                      <a:pPr marL="457200" lvl="1" indent="0">
                        <a:buFont typeface="Arial" panose="020B0604020202020204" pitchFamily="34" charset="0"/>
                        <a:buNone/>
                      </a:pPr>
                      <a:endParaRPr lang="fi-FI" sz="1400" kern="1200" dirty="0">
                        <a:solidFill>
                          <a:schemeClr val="dk1"/>
                        </a:solidFill>
                        <a:effectLst/>
                        <a:latin typeface="Comic Sans MS" panose="030F0702030302020204" pitchFamily="66" charset="0"/>
                        <a:ea typeface="+mn-ea"/>
                        <a:cs typeface="+mn-cs"/>
                      </a:endParaRP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i-FI" sz="1400" kern="1200" dirty="0">
                          <a:solidFill>
                            <a:schemeClr val="dk1"/>
                          </a:solidFill>
                          <a:effectLst/>
                          <a:latin typeface="Comic Sans MS" panose="030F0702030302020204" pitchFamily="66" charset="0"/>
                          <a:ea typeface="+mn-ea"/>
                          <a:cs typeface="+mn-cs"/>
                        </a:rPr>
                        <a:t>Työyhteisössä</a:t>
                      </a:r>
                      <a:r>
                        <a:rPr lang="fi-FI" sz="1400" kern="1200" baseline="0" dirty="0">
                          <a:solidFill>
                            <a:schemeClr val="dk1"/>
                          </a:solidFill>
                          <a:effectLst/>
                          <a:latin typeface="Comic Sans MS" panose="030F0702030302020204" pitchFamily="66" charset="0"/>
                          <a:ea typeface="+mn-ea"/>
                          <a:cs typeface="+mn-cs"/>
                        </a:rPr>
                        <a:t> h</a:t>
                      </a:r>
                      <a:r>
                        <a:rPr lang="fi-FI" sz="1400" kern="1200" dirty="0">
                          <a:solidFill>
                            <a:schemeClr val="dk1"/>
                          </a:solidFill>
                          <a:effectLst/>
                          <a:latin typeface="Comic Sans MS" panose="030F0702030302020204" pitchFamily="66" charset="0"/>
                          <a:ea typeface="+mn-ea"/>
                          <a:cs typeface="+mn-cs"/>
                        </a:rPr>
                        <a:t>arjoitellaan</a:t>
                      </a:r>
                      <a:r>
                        <a:rPr lang="fi-FI" sz="1400" kern="1200" baseline="0" dirty="0">
                          <a:solidFill>
                            <a:schemeClr val="dk1"/>
                          </a:solidFill>
                          <a:effectLst/>
                          <a:latin typeface="Comic Sans MS" panose="030F0702030302020204" pitchFamily="66" charset="0"/>
                          <a:ea typeface="+mn-ea"/>
                          <a:cs typeface="+mn-cs"/>
                        </a:rPr>
                        <a:t> yhdessä </a:t>
                      </a:r>
                      <a:r>
                        <a:rPr lang="fi-FI" sz="1400" kern="1200" baseline="0" dirty="0" smtClean="0">
                          <a:solidFill>
                            <a:schemeClr val="dk1"/>
                          </a:solidFill>
                          <a:effectLst/>
                          <a:latin typeface="Comic Sans MS" panose="030F0702030302020204" pitchFamily="66" charset="0"/>
                          <a:ea typeface="+mn-ea"/>
                          <a:cs typeface="+mn-cs"/>
                        </a:rPr>
                        <a:t>havaintojen tekemistä </a:t>
                      </a:r>
                      <a:r>
                        <a:rPr lang="fi-FI" sz="1400" kern="1200" baseline="0" dirty="0">
                          <a:solidFill>
                            <a:schemeClr val="dk1"/>
                          </a:solidFill>
                          <a:effectLst/>
                          <a:latin typeface="Comic Sans MS" panose="030F0702030302020204" pitchFamily="66" charset="0"/>
                          <a:ea typeface="+mn-ea"/>
                          <a:cs typeface="+mn-cs"/>
                        </a:rPr>
                        <a:t>ja suunnitelmien </a:t>
                      </a:r>
                      <a:r>
                        <a:rPr lang="fi-FI" sz="1400" kern="1200" baseline="0" dirty="0" smtClean="0">
                          <a:solidFill>
                            <a:schemeClr val="dk1"/>
                          </a:solidFill>
                          <a:effectLst/>
                          <a:latin typeface="Comic Sans MS" panose="030F0702030302020204" pitchFamily="66" charset="0"/>
                          <a:ea typeface="+mn-ea"/>
                          <a:cs typeface="+mn-cs"/>
                        </a:rPr>
                        <a:t>kirjaamista.</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i-FI" sz="1400" kern="1200" baseline="0" dirty="0" smtClean="0">
                          <a:solidFill>
                            <a:schemeClr val="dk1"/>
                          </a:solidFill>
                          <a:effectLst/>
                          <a:latin typeface="Comic Sans MS" panose="030F0702030302020204" pitchFamily="66" charset="0"/>
                          <a:ea typeface="+mn-ea"/>
                          <a:cs typeface="+mn-cs"/>
                        </a:rPr>
                        <a:t>      - käydään tiimeissä läpi lapsen havainnointi- ja</a:t>
                      </a:r>
                      <a:br>
                        <a:rPr lang="fi-FI" sz="1400" kern="1200" baseline="0" dirty="0" smtClean="0">
                          <a:solidFill>
                            <a:schemeClr val="dk1"/>
                          </a:solidFill>
                          <a:effectLst/>
                          <a:latin typeface="Comic Sans MS" panose="030F0702030302020204" pitchFamily="66" charset="0"/>
                          <a:ea typeface="+mn-ea"/>
                          <a:cs typeface="+mn-cs"/>
                        </a:rPr>
                      </a:br>
                      <a:r>
                        <a:rPr lang="fi-FI" sz="1400" kern="1200" baseline="0" dirty="0" smtClean="0">
                          <a:solidFill>
                            <a:schemeClr val="dk1"/>
                          </a:solidFill>
                          <a:effectLst/>
                          <a:latin typeface="Comic Sans MS" panose="030F0702030302020204" pitchFamily="66" charset="0"/>
                          <a:ea typeface="+mn-ea"/>
                          <a:cs typeface="+mn-cs"/>
                        </a:rPr>
                        <a:t>        seurantalomakkeen sisältämiä asioita</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i-FI" sz="1400" kern="1200" baseline="0" dirty="0" smtClean="0">
                          <a:solidFill>
                            <a:schemeClr val="dk1"/>
                          </a:solidFill>
                          <a:effectLst/>
                          <a:latin typeface="Comic Sans MS" panose="030F0702030302020204" pitchFamily="66" charset="0"/>
                          <a:ea typeface="+mn-ea"/>
                          <a:cs typeface="+mn-cs"/>
                        </a:rPr>
                        <a:t>      - sovitaan menetelmät dokumentointiin.</a:t>
                      </a:r>
                      <a:endParaRPr lang="fi-FI" sz="1400" kern="1200" dirty="0" smtClean="0">
                        <a:solidFill>
                          <a:schemeClr val="dk1"/>
                        </a:solidFill>
                        <a:effectLst/>
                        <a:latin typeface="Comic Sans MS" panose="030F0702030302020204" pitchFamily="66" charset="0"/>
                        <a:ea typeface="+mn-ea"/>
                        <a:cs typeface="+mn-cs"/>
                      </a:endParaRP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i-FI" sz="1400" kern="1200" baseline="0" dirty="0">
                        <a:solidFill>
                          <a:schemeClr val="dk1"/>
                        </a:solidFill>
                        <a:effectLst/>
                        <a:latin typeface="Comic Sans MS" panose="030F0702030302020204" pitchFamily="66" charset="0"/>
                        <a:ea typeface="+mn-ea"/>
                        <a:cs typeface="+mn-cs"/>
                      </a:endParaRP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i-FI" sz="1400" kern="1200" baseline="0" dirty="0">
                          <a:solidFill>
                            <a:schemeClr val="dk1"/>
                          </a:solidFill>
                          <a:effectLst/>
                          <a:latin typeface="Comic Sans MS" panose="030F0702030302020204" pitchFamily="66" charset="0"/>
                          <a:ea typeface="+mn-ea"/>
                          <a:cs typeface="+mn-cs"/>
                        </a:rPr>
                        <a:t>Palaverit ja vanhempainillat suunnitellaan mahdollisimman toiminnallisiksi, joissa yhdessä opitaan vasua</a:t>
                      </a:r>
                      <a:r>
                        <a:rPr lang="fi-FI" sz="1400" kern="1200" baseline="0" dirty="0" smtClean="0">
                          <a:solidFill>
                            <a:schemeClr val="dk1"/>
                          </a:solidFill>
                          <a:effectLst/>
                          <a:latin typeface="Comic Sans MS" panose="030F0702030302020204" pitchFamily="66" charset="0"/>
                          <a:ea typeface="+mn-ea"/>
                          <a:cs typeface="+mn-cs"/>
                        </a:rPr>
                        <a:t>.</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i-FI" sz="1400" kern="1200" baseline="0" dirty="0" smtClean="0">
                        <a:solidFill>
                          <a:schemeClr val="dk1"/>
                        </a:solidFill>
                        <a:effectLst/>
                        <a:latin typeface="Comic Sans MS" panose="030F0702030302020204" pitchFamily="66" charset="0"/>
                        <a:ea typeface="+mn-ea"/>
                        <a:cs typeface="+mn-cs"/>
                      </a:endParaRP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i-FI" sz="1400" kern="1200" baseline="0" dirty="0" smtClean="0">
                          <a:solidFill>
                            <a:schemeClr val="dk1"/>
                          </a:solidFill>
                          <a:effectLst/>
                          <a:latin typeface="Comic Sans MS" panose="030F0702030302020204" pitchFamily="66" charset="0"/>
                          <a:ea typeface="+mn-ea"/>
                          <a:cs typeface="+mn-cs"/>
                        </a:rPr>
                        <a:t>Pedagogian johtaminen: arviointityö on jatkuva prosessi ja sen myötä toimintatapoja lisätään ja kehitetään.</a:t>
                      </a:r>
                      <a:endParaRPr lang="fi-FI" sz="1400" kern="1200" baseline="0" dirty="0">
                        <a:solidFill>
                          <a:schemeClr val="dk1"/>
                        </a:solidFill>
                        <a:effectLst/>
                        <a:latin typeface="Comic Sans MS" panose="030F0702030302020204" pitchFamily="66" charset="0"/>
                        <a:ea typeface="+mn-ea"/>
                        <a:cs typeface="+mn-cs"/>
                      </a:endParaRP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i-FI" sz="1400" kern="1200" baseline="0" dirty="0">
                        <a:solidFill>
                          <a:schemeClr val="dk1"/>
                        </a:solidFill>
                        <a:effectLst/>
                        <a:latin typeface="Comic Sans MS" panose="030F0702030302020204" pitchFamily="66" charset="0"/>
                        <a:ea typeface="+mn-ea"/>
                        <a:cs typeface="+mn-cs"/>
                      </a:endParaRP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i-FI" sz="1400" kern="1200" dirty="0">
                        <a:solidFill>
                          <a:schemeClr val="dk1"/>
                        </a:solidFill>
                        <a:effectLst/>
                        <a:latin typeface="Comic Sans MS" panose="030F0702030302020204" pitchFamily="66" charset="0"/>
                        <a:ea typeface="+mn-ea"/>
                        <a:cs typeface="+mn-cs"/>
                      </a:endParaRPr>
                    </a:p>
                  </a:txBody>
                  <a:tcPr>
                    <a:noFill/>
                  </a:tcPr>
                </a:tc>
                <a:tc>
                  <a:txBody>
                    <a:bodyPr/>
                    <a:lstStyle/>
                    <a:p>
                      <a:r>
                        <a:rPr lang="fi-FI" sz="1400" b="1" dirty="0" smtClean="0">
                          <a:latin typeface="Comic Sans MS" panose="030F0702030302020204" pitchFamily="66" charset="0"/>
                        </a:rPr>
                        <a:t>                    </a:t>
                      </a:r>
                    </a:p>
                    <a:p>
                      <a:endParaRPr lang="fi-FI" sz="1400" b="1" dirty="0" smtClean="0">
                        <a:latin typeface="Comic Sans MS" panose="030F0702030302020204" pitchFamily="66" charset="0"/>
                      </a:endParaRPr>
                    </a:p>
                    <a:p>
                      <a:r>
                        <a:rPr lang="fi-FI" sz="1400" b="1" dirty="0" smtClean="0">
                          <a:latin typeface="Comic Sans MS" panose="030F0702030302020204" pitchFamily="66" charset="0"/>
                        </a:rPr>
                        <a:t>    </a:t>
                      </a:r>
                    </a:p>
                    <a:p>
                      <a:endParaRPr lang="fi-FI" sz="1400" b="1" dirty="0" smtClean="0">
                        <a:latin typeface="Comic Sans MS" panose="030F0702030302020204" pitchFamily="66" charset="0"/>
                      </a:endParaRPr>
                    </a:p>
                    <a:p>
                      <a:r>
                        <a:rPr lang="fi-FI" sz="1400" b="1" dirty="0" smtClean="0">
                          <a:latin typeface="Comic Sans MS" panose="030F0702030302020204" pitchFamily="66" charset="0"/>
                        </a:rPr>
                        <a:t>  Arviointi</a:t>
                      </a:r>
                      <a:endParaRPr lang="fi-FI" sz="1400" b="1" dirty="0">
                        <a:latin typeface="Comic Sans MS" panose="030F0702030302020204" pitchFamily="66" charset="0"/>
                      </a:endParaRPr>
                    </a:p>
                    <a:p>
                      <a:endParaRPr lang="fi-FI" sz="1400" b="0" dirty="0" smtClean="0">
                        <a:latin typeface="Comic Sans MS" panose="030F0702030302020204" pitchFamily="66" charset="0"/>
                      </a:endParaRPr>
                    </a:p>
                    <a:p>
                      <a:endParaRPr lang="fi-FI" sz="1400" b="0" dirty="0" smtClean="0">
                        <a:latin typeface="Comic Sans MS" panose="030F0702030302020204" pitchFamily="66" charset="0"/>
                      </a:endParaRPr>
                    </a:p>
                    <a:p>
                      <a:endParaRPr lang="fi-FI" sz="1200" b="1" dirty="0">
                        <a:latin typeface="Comic Sans MS" panose="030F0702030302020204" pitchFamily="66" charset="0"/>
                      </a:endParaRPr>
                    </a:p>
                    <a:p>
                      <a:r>
                        <a:rPr lang="fi-FI" sz="1200" b="0" dirty="0" smtClean="0">
                          <a:latin typeface="Comic Sans MS" panose="030F0702030302020204" pitchFamily="66" charset="0"/>
                        </a:rPr>
                        <a:t/>
                      </a:r>
                      <a:br>
                        <a:rPr lang="fi-FI" sz="1200" b="0" dirty="0" smtClean="0">
                          <a:latin typeface="Comic Sans MS" panose="030F0702030302020204" pitchFamily="66" charset="0"/>
                        </a:rPr>
                      </a:br>
                      <a:r>
                        <a:rPr lang="fi-FI" sz="1200" b="0" dirty="0" smtClean="0">
                          <a:latin typeface="Comic Sans MS" panose="030F0702030302020204" pitchFamily="66" charset="0"/>
                        </a:rPr>
                        <a:t>-Tutustumista jatkettu ja toiminnan</a:t>
                      </a:r>
                      <a:r>
                        <a:rPr lang="fi-FI" sz="1400" b="0" dirty="0" smtClean="0">
                          <a:latin typeface="Comic Sans MS" panose="030F0702030302020204" pitchFamily="66" charset="0"/>
                        </a:rPr>
                        <a:t> </a:t>
                      </a:r>
                      <a:r>
                        <a:rPr lang="fi-FI" sz="1200" b="0" dirty="0" smtClean="0">
                          <a:latin typeface="Comic Sans MS" panose="030F0702030302020204" pitchFamily="66" charset="0"/>
                        </a:rPr>
                        <a:t>suunnittelussa</a:t>
                      </a:r>
                      <a:r>
                        <a:rPr lang="fi-FI" sz="1400" b="0" dirty="0" smtClean="0">
                          <a:latin typeface="Comic Sans MS" panose="030F0702030302020204" pitchFamily="66" charset="0"/>
                        </a:rPr>
                        <a:t> </a:t>
                      </a:r>
                      <a:r>
                        <a:rPr lang="fi-FI" sz="1200" b="0" dirty="0" smtClean="0">
                          <a:latin typeface="Comic Sans MS" panose="030F0702030302020204" pitchFamily="66" charset="0"/>
                        </a:rPr>
                        <a:t>kiinnitetty</a:t>
                      </a:r>
                      <a:r>
                        <a:rPr lang="fi-FI" sz="1400" b="0" dirty="0" smtClean="0">
                          <a:latin typeface="Comic Sans MS" panose="030F0702030302020204" pitchFamily="66" charset="0"/>
                        </a:rPr>
                        <a:t> </a:t>
                      </a:r>
                      <a:r>
                        <a:rPr lang="fi-FI" sz="1200" b="0" dirty="0" smtClean="0">
                          <a:latin typeface="Comic Sans MS" panose="030F0702030302020204" pitchFamily="66" charset="0"/>
                        </a:rPr>
                        <a:t>huomiota</a:t>
                      </a:r>
                      <a:r>
                        <a:rPr lang="fi-FI" sz="1400" b="0" dirty="0" smtClean="0">
                          <a:latin typeface="Comic Sans MS" panose="030F0702030302020204" pitchFamily="66" charset="0"/>
                        </a:rPr>
                        <a:t> </a:t>
                      </a:r>
                      <a:r>
                        <a:rPr lang="fi-FI" sz="1200" b="0" dirty="0" smtClean="0">
                          <a:latin typeface="Comic Sans MS" panose="030F0702030302020204" pitchFamily="66" charset="0"/>
                        </a:rPr>
                        <a:t>VoxForssan tavoitteisiin, erityisesti lapsen kuulemiseen. Samoin aikuisten</a:t>
                      </a:r>
                      <a:r>
                        <a:rPr lang="fi-FI" sz="1200" b="0" baseline="0" dirty="0" smtClean="0">
                          <a:latin typeface="Comic Sans MS" panose="030F0702030302020204" pitchFamily="66" charset="0"/>
                        </a:rPr>
                        <a:t> tapaan tehdä työtään.</a:t>
                      </a:r>
                      <a:br>
                        <a:rPr lang="fi-FI" sz="1200" b="0" baseline="0" dirty="0" smtClean="0">
                          <a:latin typeface="Comic Sans MS" panose="030F0702030302020204" pitchFamily="66" charset="0"/>
                        </a:rPr>
                      </a:br>
                      <a:endParaRPr lang="fi-FI" sz="1200" b="0" baseline="0" dirty="0" smtClean="0">
                        <a:latin typeface="Comic Sans MS" panose="030F0702030302020204" pitchFamily="66" charset="0"/>
                      </a:endParaRPr>
                    </a:p>
                    <a:p>
                      <a:pPr marL="171450" indent="-171450">
                        <a:buFontTx/>
                        <a:buChar char="-"/>
                      </a:pPr>
                      <a:r>
                        <a:rPr lang="fi-FI" sz="1200" b="0" baseline="0" dirty="0" smtClean="0">
                          <a:latin typeface="Comic Sans MS" panose="030F0702030302020204" pitchFamily="66" charset="0"/>
                        </a:rPr>
                        <a:t>Syksyllä 2017käsitelty yhteisessä palaverissa ja tiimeissä käsitelty Vasua useasti toimintavuoden aikana. Palavereissa jaettu hyviä käytänteitä Vasun teosta. Kuitenkin Vasu-prosessin yhteisen käsittelyn tulee vielä jatkua, erityisesti perhepäivähoitajien tueksi. </a:t>
                      </a:r>
                    </a:p>
                    <a:p>
                      <a:pPr marL="171450" indent="-171450">
                        <a:buFontTx/>
                        <a:buChar char="-"/>
                      </a:pPr>
                      <a:endParaRPr lang="fi-FI" sz="1200" b="0" baseline="0" dirty="0" smtClean="0">
                        <a:latin typeface="Comic Sans MS" panose="030F0702030302020204" pitchFamily="66" charset="0"/>
                      </a:endParaRPr>
                    </a:p>
                    <a:p>
                      <a:pPr marL="171450" indent="-171450">
                        <a:buFontTx/>
                        <a:buChar char="-"/>
                      </a:pPr>
                      <a:r>
                        <a:rPr lang="fi-FI" sz="1200" b="0" baseline="0" dirty="0" smtClean="0">
                          <a:latin typeface="Comic Sans MS" panose="030F0702030302020204" pitchFamily="66" charset="0"/>
                        </a:rPr>
                        <a:t>Tiimeissä on sovittu käytänteistä ja löydetty yhteinen tapa toteuttaa Vasua. Muutokset tiimissä aloittavat aina prosessin lähes alusta ja se on ollut toimintavuonna haittana. Talon yhteistä tapaa ei ole määritelty.</a:t>
                      </a:r>
                    </a:p>
                    <a:p>
                      <a:pPr marL="0" indent="0">
                        <a:buFontTx/>
                        <a:buNone/>
                      </a:pPr>
                      <a:r>
                        <a:rPr lang="fi-FI" sz="1200" b="0" dirty="0" smtClean="0">
                          <a:latin typeface="Comic Sans MS" panose="030F0702030302020204" pitchFamily="66" charset="0"/>
                        </a:rPr>
                        <a:t>- Tiimeissä löydetty sopivat menetelmät dokumentointiin.</a:t>
                      </a:r>
                    </a:p>
                    <a:p>
                      <a:pPr marL="0" indent="0">
                        <a:buFontTx/>
                        <a:buNone/>
                      </a:pPr>
                      <a:endParaRPr lang="fi-FI" sz="1200" b="0" dirty="0" smtClean="0">
                        <a:latin typeface="Comic Sans MS" panose="030F0702030302020204" pitchFamily="66" charset="0"/>
                      </a:endParaRPr>
                    </a:p>
                    <a:p>
                      <a:pPr marL="0" indent="0">
                        <a:buFontTx/>
                        <a:buNone/>
                      </a:pPr>
                      <a:endParaRPr lang="fi-FI" sz="1200" b="0" dirty="0" smtClean="0">
                        <a:latin typeface="Comic Sans MS" panose="030F0702030302020204" pitchFamily="66" charset="0"/>
                      </a:endParaRPr>
                    </a:p>
                    <a:p>
                      <a:pPr marL="0" indent="0">
                        <a:buFontTx/>
                        <a:buNone/>
                      </a:pPr>
                      <a:endParaRPr lang="fi-FI" sz="1200" b="0" dirty="0" smtClean="0">
                        <a:latin typeface="Comic Sans MS" panose="030F0702030302020204" pitchFamily="66" charset="0"/>
                      </a:endParaRPr>
                    </a:p>
                    <a:p>
                      <a:pPr marL="171450" indent="-171450">
                        <a:buFontTx/>
                        <a:buChar char="-"/>
                      </a:pPr>
                      <a:r>
                        <a:rPr lang="fi-FI" sz="1200" b="0" dirty="0" smtClean="0">
                          <a:latin typeface="Comic Sans MS" panose="030F0702030302020204" pitchFamily="66" charset="0"/>
                        </a:rPr>
                        <a:t>Vanhempainilta</a:t>
                      </a:r>
                      <a:r>
                        <a:rPr lang="fi-FI" sz="1200" b="0" baseline="0" dirty="0" smtClean="0">
                          <a:latin typeface="Comic Sans MS" panose="030F0702030302020204" pitchFamily="66" charset="0"/>
                        </a:rPr>
                        <a:t> toteutettiin toiminnallisena, mm. Vasua käsiteltiin learning cafe- työpajoissa. Osallisuus ja vanhempien kuulemisen tavoite toteutuivat.</a:t>
                      </a:r>
                    </a:p>
                    <a:p>
                      <a:pPr marL="171450" indent="-171450">
                        <a:buFontTx/>
                        <a:buChar char="-"/>
                      </a:pPr>
                      <a:endParaRPr lang="fi-FI" sz="1200" b="0" baseline="0" dirty="0" smtClean="0">
                        <a:latin typeface="Comic Sans MS" panose="030F0702030302020204" pitchFamily="66" charset="0"/>
                      </a:endParaRPr>
                    </a:p>
                    <a:p>
                      <a:pPr marL="171450" indent="-171450">
                        <a:buFontTx/>
                        <a:buChar char="-"/>
                      </a:pPr>
                      <a:r>
                        <a:rPr lang="fi-FI" sz="1200" b="0" dirty="0" smtClean="0">
                          <a:latin typeface="Comic Sans MS" panose="030F0702030302020204" pitchFamily="66" charset="0"/>
                        </a:rPr>
                        <a:t>Pedagogian johtamisen suunnitelma</a:t>
                      </a:r>
                      <a:r>
                        <a:rPr lang="fi-FI" sz="1200" b="0" baseline="0" dirty="0" smtClean="0">
                          <a:latin typeface="Comic Sans MS" panose="030F0702030302020204" pitchFamily="66" charset="0"/>
                        </a:rPr>
                        <a:t> sisältää myös arviointia toimintatavoista ja menetelmien kehittämisestä.</a:t>
                      </a:r>
                      <a:endParaRPr lang="fi-FI" sz="1200" b="0" dirty="0">
                        <a:latin typeface="Comic Sans MS" panose="030F0702030302020204" pitchFamily="66" charset="0"/>
                      </a:endParaRPr>
                    </a:p>
                  </a:txBody>
                  <a:tcPr>
                    <a:noFill/>
                  </a:tcPr>
                </a:tc>
                <a:extLst>
                  <a:ext uri="{0D108BD9-81ED-4DB2-BD59-A6C34878D82A}">
                    <a16:rowId xmlns:a16="http://schemas.microsoft.com/office/drawing/2014/main" val="10000"/>
                  </a:ext>
                </a:extLst>
              </a:tr>
            </a:tbl>
          </a:graphicData>
        </a:graphic>
      </p:graphicFrame>
      <p:sp>
        <p:nvSpPr>
          <p:cNvPr id="3" name="Dian numeron paikkamerkki 2"/>
          <p:cNvSpPr>
            <a:spLocks noGrp="1"/>
          </p:cNvSpPr>
          <p:nvPr>
            <p:ph type="sldNum" sz="quarter" idx="12"/>
          </p:nvPr>
        </p:nvSpPr>
        <p:spPr/>
        <p:txBody>
          <a:bodyPr/>
          <a:lstStyle/>
          <a:p>
            <a:fld id="{AB4B0F92-D1ED-4A64-B978-272720D84DB7}" type="slidenum">
              <a:rPr lang="fi-FI" smtClean="0"/>
              <a:t>5</a:t>
            </a:fld>
            <a:endParaRPr lang="fi-FI"/>
          </a:p>
        </p:txBody>
      </p:sp>
    </p:spTree>
    <p:extLst>
      <p:ext uri="{BB962C8B-B14F-4D97-AF65-F5344CB8AC3E}">
        <p14:creationId xmlns:p14="http://schemas.microsoft.com/office/powerpoint/2010/main" val="1525752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39417" y="222637"/>
            <a:ext cx="9935817" cy="1892409"/>
          </a:xfrm>
        </p:spPr>
        <p:txBody>
          <a:bodyPr>
            <a:normAutofit/>
          </a:bodyPr>
          <a:lstStyle/>
          <a:p>
            <a:r>
              <a:rPr lang="fi-FI" sz="1400" b="1" dirty="0">
                <a:solidFill>
                  <a:prstClr val="black"/>
                </a:solidFill>
                <a:latin typeface="Comic Sans MS" panose="030F0702030302020204" pitchFamily="66" charset="0"/>
              </a:rPr>
              <a:t>2.Lasten Forssan kuusi ällää</a:t>
            </a:r>
            <a:r>
              <a:rPr lang="fi-FI" sz="1800" dirty="0">
                <a:solidFill>
                  <a:prstClr val="black"/>
                </a:solidFill>
                <a:latin typeface="Comic Sans MS" panose="030F0702030302020204" pitchFamily="66" charset="0"/>
              </a:rPr>
              <a:t/>
            </a:r>
            <a:br>
              <a:rPr lang="fi-FI" sz="1800" dirty="0">
                <a:solidFill>
                  <a:prstClr val="black"/>
                </a:solidFill>
                <a:latin typeface="Comic Sans MS" panose="030F0702030302020204" pitchFamily="66" charset="0"/>
              </a:rPr>
            </a:br>
            <a:r>
              <a:rPr lang="fi-FI" sz="1400" dirty="0">
                <a:solidFill>
                  <a:prstClr val="black"/>
                </a:solidFill>
                <a:latin typeface="Comic Sans MS" panose="030F0702030302020204" pitchFamily="66" charset="0"/>
              </a:rPr>
              <a:t/>
            </a:r>
            <a:br>
              <a:rPr lang="fi-FI" sz="1400" dirty="0">
                <a:solidFill>
                  <a:prstClr val="black"/>
                </a:solidFill>
                <a:latin typeface="Comic Sans MS" panose="030F0702030302020204" pitchFamily="66" charset="0"/>
              </a:rPr>
            </a:br>
            <a:r>
              <a:rPr lang="fi-FI" sz="1400" dirty="0" smtClean="0">
                <a:solidFill>
                  <a:prstClr val="black"/>
                </a:solidFill>
                <a:latin typeface="Comic Sans MS" panose="030F0702030302020204" pitchFamily="66" charset="0"/>
              </a:rPr>
              <a:t/>
            </a:r>
            <a:br>
              <a:rPr lang="fi-FI" sz="1400" dirty="0" smtClean="0">
                <a:solidFill>
                  <a:prstClr val="black"/>
                </a:solidFill>
                <a:latin typeface="Comic Sans MS" panose="030F0702030302020204" pitchFamily="66" charset="0"/>
              </a:rPr>
            </a:br>
            <a:r>
              <a:rPr lang="fi-FI" sz="1400" b="1" dirty="0" smtClean="0">
                <a:solidFill>
                  <a:prstClr val="black"/>
                </a:solidFill>
                <a:latin typeface="Comic Sans MS" panose="030F0702030302020204" pitchFamily="66" charset="0"/>
              </a:rPr>
              <a:t>Tavoite:                                                                        Arviointi:       </a:t>
            </a:r>
            <a:r>
              <a:rPr lang="fi-FI" sz="1400" dirty="0" smtClean="0">
                <a:solidFill>
                  <a:prstClr val="black"/>
                </a:solidFill>
                <a:latin typeface="Comic Sans MS" panose="030F0702030302020204" pitchFamily="66" charset="0"/>
              </a:rPr>
              <a:t/>
            </a:r>
            <a:br>
              <a:rPr lang="fi-FI" sz="1400" dirty="0" smtClean="0">
                <a:solidFill>
                  <a:prstClr val="black"/>
                </a:solidFill>
                <a:latin typeface="Comic Sans MS" panose="030F0702030302020204" pitchFamily="66" charset="0"/>
              </a:rPr>
            </a:br>
            <a:endParaRPr lang="fi-FI" dirty="0"/>
          </a:p>
        </p:txBody>
      </p:sp>
      <p:sp>
        <p:nvSpPr>
          <p:cNvPr id="3" name="Sisällön paikkamerkki 2"/>
          <p:cNvSpPr>
            <a:spLocks noGrp="1"/>
          </p:cNvSpPr>
          <p:nvPr>
            <p:ph idx="1"/>
          </p:nvPr>
        </p:nvSpPr>
        <p:spPr>
          <a:xfrm>
            <a:off x="412141" y="938254"/>
            <a:ext cx="4613083" cy="5653377"/>
          </a:xfrm>
        </p:spPr>
        <p:txBody>
          <a:bodyPr>
            <a:normAutofit/>
          </a:bodyPr>
          <a:lstStyle/>
          <a:p>
            <a:pPr marL="0" lvl="0" indent="0" algn="ctr">
              <a:lnSpc>
                <a:spcPct val="100000"/>
              </a:lnSpc>
              <a:spcBef>
                <a:spcPct val="20000"/>
              </a:spcBef>
              <a:buNone/>
            </a:pPr>
            <a:endParaRPr lang="fi-FI" sz="1400" dirty="0" smtClean="0">
              <a:latin typeface="Comic Sans MS" panose="030F0702030302020204" pitchFamily="66" charset="0"/>
            </a:endParaRPr>
          </a:p>
          <a:p>
            <a:pPr marL="0" lvl="0" indent="0" algn="ctr">
              <a:lnSpc>
                <a:spcPct val="100000"/>
              </a:lnSpc>
              <a:spcBef>
                <a:spcPct val="20000"/>
              </a:spcBef>
              <a:buNone/>
            </a:pPr>
            <a:endParaRPr lang="fi-FI" sz="1400" dirty="0" smtClean="0">
              <a:latin typeface="Comic Sans MS" panose="030F0702030302020204" pitchFamily="66" charset="0"/>
            </a:endParaRPr>
          </a:p>
          <a:p>
            <a:pPr marL="0" lvl="0" indent="0" algn="ctr">
              <a:lnSpc>
                <a:spcPct val="100000"/>
              </a:lnSpc>
              <a:spcBef>
                <a:spcPct val="20000"/>
              </a:spcBef>
              <a:buNone/>
            </a:pPr>
            <a:r>
              <a:rPr lang="fi-FI" sz="1400" dirty="0" smtClean="0">
                <a:latin typeface="Comic Sans MS" panose="030F0702030302020204" pitchFamily="66" charset="0"/>
              </a:rPr>
              <a:t>Pedagogisina </a:t>
            </a:r>
            <a:r>
              <a:rPr lang="fi-FI" sz="1400" dirty="0">
                <a:latin typeface="Comic Sans MS" panose="030F0702030302020204" pitchFamily="66" charset="0"/>
              </a:rPr>
              <a:t>painopisteinä ovat kuusi ällää. Lapsi on seitsemäs ällä</a:t>
            </a:r>
            <a:r>
              <a:rPr lang="fi-FI" sz="1400" dirty="0" smtClean="0">
                <a:latin typeface="Comic Sans MS" panose="030F0702030302020204" pitchFamily="66" charset="0"/>
              </a:rPr>
              <a:t>.</a:t>
            </a:r>
          </a:p>
          <a:p>
            <a:pPr marL="0" lvl="0" indent="0" algn="ctr">
              <a:lnSpc>
                <a:spcPct val="100000"/>
              </a:lnSpc>
              <a:spcBef>
                <a:spcPct val="20000"/>
              </a:spcBef>
              <a:buNone/>
            </a:pPr>
            <a:endParaRPr lang="fi-FI" sz="1400" dirty="0">
              <a:latin typeface="Comic Sans MS" panose="030F0702030302020204" pitchFamily="66" charset="0"/>
            </a:endParaRPr>
          </a:p>
          <a:p>
            <a:pPr marL="0" lvl="0" indent="0" algn="ctr">
              <a:lnSpc>
                <a:spcPct val="100000"/>
              </a:lnSpc>
              <a:spcBef>
                <a:spcPct val="20000"/>
              </a:spcBef>
              <a:buNone/>
            </a:pPr>
            <a:r>
              <a:rPr lang="fi-FI" sz="1400" dirty="0">
                <a:latin typeface="Comic Sans MS" panose="030F0702030302020204" pitchFamily="66" charset="0"/>
              </a:rPr>
              <a:t>Näistä painopisteistä on lukeminen nostettu toimintakauden yhdeksi keskeiseksi teemaksi. Sitä toteutetaan esimerkiksi Lukunalle-kampanjalla, jonka tavoitteena on lukemisen tärkeyden huomaaminen .</a:t>
            </a:r>
            <a:br>
              <a:rPr lang="fi-FI" sz="1400" dirty="0">
                <a:latin typeface="Comic Sans MS" panose="030F0702030302020204" pitchFamily="66" charset="0"/>
              </a:rPr>
            </a:br>
            <a:endParaRPr lang="fi-FI" sz="1400" dirty="0">
              <a:latin typeface="Comic Sans MS" panose="030F0702030302020204" pitchFamily="66" charset="0"/>
            </a:endParaRPr>
          </a:p>
          <a:p>
            <a:pPr marL="0" lvl="0" indent="0" algn="ctr">
              <a:lnSpc>
                <a:spcPct val="100000"/>
              </a:lnSpc>
              <a:spcBef>
                <a:spcPct val="20000"/>
              </a:spcBef>
              <a:buNone/>
            </a:pPr>
            <a:r>
              <a:rPr lang="fi-FI" sz="1400" dirty="0">
                <a:latin typeface="Comic Sans MS" panose="030F0702030302020204" pitchFamily="66" charset="0"/>
              </a:rPr>
              <a:t>Kuuden ällän teemojen kautta toteutetaan toiminnan suunnittelua ja arviointia sekä tarkastellaan oppimisympäristöjä</a:t>
            </a:r>
            <a:r>
              <a:rPr lang="fi-FI" sz="1400" dirty="0" smtClean="0">
                <a:latin typeface="Comic Sans MS" panose="030F0702030302020204" pitchFamily="66" charset="0"/>
              </a:rPr>
              <a:t>.</a:t>
            </a:r>
          </a:p>
          <a:p>
            <a:pPr marL="0" lvl="0" indent="0" algn="ctr">
              <a:lnSpc>
                <a:spcPct val="100000"/>
              </a:lnSpc>
              <a:spcBef>
                <a:spcPct val="20000"/>
              </a:spcBef>
              <a:buNone/>
            </a:pPr>
            <a:endParaRPr lang="fi-FI" sz="1400" dirty="0">
              <a:latin typeface="Comic Sans MS" panose="030F0702030302020204" pitchFamily="66" charset="0"/>
            </a:endParaRPr>
          </a:p>
          <a:p>
            <a:pPr marL="0" lvl="0" indent="0" algn="ctr">
              <a:lnSpc>
                <a:spcPct val="100000"/>
              </a:lnSpc>
              <a:spcBef>
                <a:spcPct val="20000"/>
              </a:spcBef>
              <a:buNone/>
            </a:pPr>
            <a:r>
              <a:rPr lang="fi-FI" sz="1400" dirty="0">
                <a:latin typeface="Comic Sans MS" panose="030F0702030302020204" pitchFamily="66" charset="0"/>
              </a:rPr>
              <a:t>Lapset, vanhemmat ja päiväkodin henkilökunta kertovat näkemyksensä ja toiveensa pedagogisista painopisteistä.</a:t>
            </a:r>
            <a:br>
              <a:rPr lang="fi-FI" sz="1400" dirty="0">
                <a:latin typeface="Comic Sans MS" panose="030F0702030302020204" pitchFamily="66" charset="0"/>
              </a:rPr>
            </a:br>
            <a:r>
              <a:rPr lang="fi-FI" sz="1400" dirty="0">
                <a:latin typeface="Comic Sans MS" panose="030F0702030302020204" pitchFamily="66" charset="0"/>
              </a:rPr>
              <a:t>Nämä näkemykset huomioiden suunnitellaan ja toteutetaan arjen toimintaa.</a:t>
            </a:r>
            <a:br>
              <a:rPr lang="fi-FI" sz="1400" dirty="0">
                <a:latin typeface="Comic Sans MS" panose="030F0702030302020204" pitchFamily="66" charset="0"/>
              </a:rPr>
            </a:br>
            <a:endParaRPr lang="fi-FI" sz="1400" dirty="0">
              <a:latin typeface="Comic Sans MS" panose="030F0702030302020204" pitchFamily="66" charset="0"/>
            </a:endParaRPr>
          </a:p>
          <a:p>
            <a:pPr marL="0" indent="0">
              <a:buNone/>
            </a:pPr>
            <a:endParaRPr lang="fi-FI" dirty="0"/>
          </a:p>
        </p:txBody>
      </p:sp>
      <p:sp>
        <p:nvSpPr>
          <p:cNvPr id="4" name="Tekstiruutu 3"/>
          <p:cNvSpPr txBox="1"/>
          <p:nvPr/>
        </p:nvSpPr>
        <p:spPr>
          <a:xfrm>
            <a:off x="5677232" y="1431236"/>
            <a:ext cx="6345139" cy="4401205"/>
          </a:xfrm>
          <a:prstGeom prst="rect">
            <a:avLst/>
          </a:prstGeom>
          <a:noFill/>
        </p:spPr>
        <p:txBody>
          <a:bodyPr wrap="square" rtlCol="0">
            <a:spAutoFit/>
          </a:bodyPr>
          <a:lstStyle/>
          <a:p>
            <a:r>
              <a:rPr lang="fi-FI" sz="1400" dirty="0" smtClean="0">
                <a:latin typeface="Comic Sans MS" panose="030F0702030302020204" pitchFamily="66" charset="0"/>
              </a:rPr>
              <a:t>-Henkilökunta tuntee painopisteet ja omaa ammattitaitoaan ja osaamistaan hyödyntäen huomioivat ne toiminnan suunnittelussa, toteutuksessa ja arvioinnissa. </a:t>
            </a:r>
            <a:br>
              <a:rPr lang="fi-FI" sz="1400" dirty="0" smtClean="0">
                <a:latin typeface="Comic Sans MS" panose="030F0702030302020204" pitchFamily="66" charset="0"/>
              </a:rPr>
            </a:br>
            <a:r>
              <a:rPr lang="fi-FI" sz="1400" dirty="0" smtClean="0">
                <a:latin typeface="Comic Sans MS" panose="030F0702030302020204" pitchFamily="66" charset="0"/>
              </a:rPr>
              <a:t>Vanhemmat ovat tietoisia Forssan varhaiskasvatuksen painopisteistä ja osallistuvat monin eri tavoin  sekä lapsensa että päiväkodin yhteisten asioiden suunnitteluun ja toteuttamiseen</a:t>
            </a:r>
            <a:r>
              <a:rPr lang="fi-FI" sz="1200" dirty="0" smtClean="0">
                <a:latin typeface="Comic Sans MS" panose="030F0702030302020204" pitchFamily="66" charset="0"/>
              </a:rPr>
              <a:t>. </a:t>
            </a:r>
            <a:r>
              <a:rPr lang="fi-FI" sz="1400" dirty="0" smtClean="0">
                <a:latin typeface="Comic Sans MS" panose="030F0702030302020204" pitchFamily="66" charset="0"/>
              </a:rPr>
              <a:t>Tästä esimerkkinä päiväkodin ja vanhempaintoimikunnan yhteistyö monipuolisen liikunnan ja lasten viihtyvyyden huomioimisessa oppimisympäristössämme. Vanhempia ja lapsia on kuultu piharemontin suunnitteluvaiheessa. Päiväkodin ja perheiden yhteiset tapahtumat ja juhlat ovat yhteisöllisyyttä ja yhteisiä tavoitteita tukevia.</a:t>
            </a:r>
          </a:p>
          <a:p>
            <a:endParaRPr lang="fi-FI" sz="1400" dirty="0">
              <a:latin typeface="Comic Sans MS" panose="030F0702030302020204" pitchFamily="66" charset="0"/>
            </a:endParaRPr>
          </a:p>
          <a:p>
            <a:r>
              <a:rPr lang="fi-FI" sz="1400" dirty="0" smtClean="0">
                <a:latin typeface="Comic Sans MS" panose="030F0702030302020204" pitchFamily="66" charset="0"/>
              </a:rPr>
              <a:t>Lukunalle on kiertänyt ensimmäisen vuotensa ryhmissä, jatkaen uuteen toimintakauteensa. Toimintatapa on otettu ilolla vastaan, mutta tarvitsee juurtuakseen jatkuvuutta ja rohkaisua kirjaamiseen kotona.</a:t>
            </a:r>
          </a:p>
          <a:p>
            <a:endParaRPr lang="fi-FI" sz="1400" dirty="0">
              <a:latin typeface="Comic Sans MS" panose="030F0702030302020204" pitchFamily="66" charset="0"/>
            </a:endParaRPr>
          </a:p>
          <a:p>
            <a:r>
              <a:rPr lang="fi-FI" sz="1400" dirty="0" smtClean="0">
                <a:latin typeface="Comic Sans MS" panose="030F0702030302020204" pitchFamily="66" charset="0"/>
              </a:rPr>
              <a:t>- Osallisuuden puussa näkyvät lasten ja vanhempien toiveet ja ajatukset toiminnasta, mutta henkilökunnan ajatukset jäivät siihen kirjaamatta. Syksyn 2018 vanhempainillassa käytiin läpi edellisen toimintavuoden näkemykset ja niiden toteutuminen.</a:t>
            </a:r>
            <a:endParaRPr lang="fi-FI" sz="1200" dirty="0">
              <a:latin typeface="Comic Sans MS" panose="030F0702030302020204" pitchFamily="66" charset="0"/>
            </a:endParaRPr>
          </a:p>
        </p:txBody>
      </p:sp>
      <p:sp>
        <p:nvSpPr>
          <p:cNvPr id="5" name="Dian numeron paikkamerkki 4"/>
          <p:cNvSpPr>
            <a:spLocks noGrp="1"/>
          </p:cNvSpPr>
          <p:nvPr>
            <p:ph type="sldNum" sz="quarter" idx="12"/>
          </p:nvPr>
        </p:nvSpPr>
        <p:spPr/>
        <p:txBody>
          <a:bodyPr/>
          <a:lstStyle/>
          <a:p>
            <a:fld id="{AB4B0F92-D1ED-4A64-B978-272720D84DB7}" type="slidenum">
              <a:rPr lang="fi-FI" smtClean="0"/>
              <a:t>6</a:t>
            </a:fld>
            <a:endParaRPr lang="fi-FI"/>
          </a:p>
        </p:txBody>
      </p:sp>
    </p:spTree>
    <p:extLst>
      <p:ext uri="{BB962C8B-B14F-4D97-AF65-F5344CB8AC3E}">
        <p14:creationId xmlns:p14="http://schemas.microsoft.com/office/powerpoint/2010/main" val="2100186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758687" y="405517"/>
            <a:ext cx="10515600" cy="712677"/>
          </a:xfrm>
        </p:spPr>
        <p:txBody>
          <a:bodyPr>
            <a:normAutofit fontScale="90000"/>
          </a:bodyPr>
          <a:lstStyle/>
          <a:p>
            <a:pPr lvl="0">
              <a:lnSpc>
                <a:spcPct val="100000"/>
              </a:lnSpc>
              <a:spcBef>
                <a:spcPts val="0"/>
              </a:spcBef>
            </a:pPr>
            <a:r>
              <a:rPr lang="fi-FI" sz="1400" b="1" dirty="0">
                <a:solidFill>
                  <a:prstClr val="black"/>
                </a:solidFill>
                <a:latin typeface="Comic Sans MS" panose="030F0702030302020204" pitchFamily="66" charset="0"/>
                <a:ea typeface="+mn-ea"/>
                <a:cs typeface="+mn-cs"/>
              </a:rPr>
              <a:t>3. Unicefin lapsiystävällinen </a:t>
            </a:r>
            <a:r>
              <a:rPr lang="fi-FI" sz="1400" b="1" dirty="0" smtClean="0">
                <a:solidFill>
                  <a:prstClr val="black"/>
                </a:solidFill>
                <a:latin typeface="Comic Sans MS" panose="030F0702030302020204" pitchFamily="66" charset="0"/>
                <a:ea typeface="+mn-ea"/>
                <a:cs typeface="+mn-cs"/>
              </a:rPr>
              <a:t>kunta</a:t>
            </a:r>
            <a:br>
              <a:rPr lang="fi-FI" sz="1400" b="1" dirty="0" smtClean="0">
                <a:solidFill>
                  <a:prstClr val="black"/>
                </a:solidFill>
                <a:latin typeface="Comic Sans MS" panose="030F0702030302020204" pitchFamily="66" charset="0"/>
                <a:ea typeface="+mn-ea"/>
                <a:cs typeface="+mn-cs"/>
              </a:rPr>
            </a:br>
            <a:r>
              <a:rPr lang="fi-FI" sz="1400" b="1" dirty="0">
                <a:solidFill>
                  <a:prstClr val="black"/>
                </a:solidFill>
                <a:latin typeface="Comic Sans MS" panose="030F0702030302020204" pitchFamily="66" charset="0"/>
                <a:ea typeface="+mn-ea"/>
                <a:cs typeface="+mn-cs"/>
              </a:rPr>
              <a:t/>
            </a:r>
            <a:br>
              <a:rPr lang="fi-FI" sz="1400" b="1" dirty="0">
                <a:solidFill>
                  <a:prstClr val="black"/>
                </a:solidFill>
                <a:latin typeface="Comic Sans MS" panose="030F0702030302020204" pitchFamily="66" charset="0"/>
                <a:ea typeface="+mn-ea"/>
                <a:cs typeface="+mn-cs"/>
              </a:rPr>
            </a:br>
            <a:r>
              <a:rPr lang="fi-FI" sz="1400" b="1" dirty="0" smtClean="0">
                <a:solidFill>
                  <a:prstClr val="black"/>
                </a:solidFill>
                <a:latin typeface="Comic Sans MS" panose="030F0702030302020204" pitchFamily="66" charset="0"/>
                <a:ea typeface="+mn-ea"/>
                <a:cs typeface="+mn-cs"/>
              </a:rPr>
              <a:t>Tavoitteet:                                                                Arviointi:        </a:t>
            </a:r>
            <a:endParaRPr lang="fi-FI" dirty="0"/>
          </a:p>
        </p:txBody>
      </p:sp>
      <p:sp>
        <p:nvSpPr>
          <p:cNvPr id="3" name="Sisällön paikkamerkki 2"/>
          <p:cNvSpPr>
            <a:spLocks noGrp="1"/>
          </p:cNvSpPr>
          <p:nvPr>
            <p:ph idx="1"/>
          </p:nvPr>
        </p:nvSpPr>
        <p:spPr>
          <a:xfrm>
            <a:off x="206734" y="1374376"/>
            <a:ext cx="5120640" cy="4777533"/>
          </a:xfrm>
        </p:spPr>
        <p:txBody>
          <a:bodyPr/>
          <a:lstStyle/>
          <a:p>
            <a:pPr marL="457200" lvl="1" indent="0">
              <a:lnSpc>
                <a:spcPct val="100000"/>
              </a:lnSpc>
              <a:spcBef>
                <a:spcPts val="0"/>
              </a:spcBef>
              <a:buNone/>
              <a:defRPr/>
            </a:pPr>
            <a:r>
              <a:rPr lang="fi-FI" sz="1400" dirty="0">
                <a:solidFill>
                  <a:prstClr val="black"/>
                </a:solidFill>
                <a:latin typeface="Comic Sans MS" panose="030F0702030302020204" pitchFamily="66" charset="0"/>
              </a:rPr>
              <a:t>Opettelemme tuntemaan Lasten oikeudet</a:t>
            </a:r>
            <a:r>
              <a:rPr lang="fi-FI" sz="1400" dirty="0" smtClean="0">
                <a:solidFill>
                  <a:prstClr val="black"/>
                </a:solidFill>
                <a:latin typeface="Comic Sans MS" panose="030F0702030302020204" pitchFamily="66" charset="0"/>
              </a:rPr>
              <a:t>.</a:t>
            </a:r>
          </a:p>
          <a:p>
            <a:pPr marL="457200" lvl="1" indent="0">
              <a:lnSpc>
                <a:spcPct val="100000"/>
              </a:lnSpc>
              <a:spcBef>
                <a:spcPts val="0"/>
              </a:spcBef>
              <a:buNone/>
              <a:defRPr/>
            </a:pPr>
            <a:endParaRPr lang="fi-FI" sz="1400" dirty="0" smtClean="0">
              <a:solidFill>
                <a:prstClr val="black"/>
              </a:solidFill>
              <a:latin typeface="Comic Sans MS" panose="030F0702030302020204" pitchFamily="66" charset="0"/>
            </a:endParaRPr>
          </a:p>
          <a:p>
            <a:pPr marL="457200" lvl="1" indent="0">
              <a:lnSpc>
                <a:spcPct val="100000"/>
              </a:lnSpc>
              <a:spcBef>
                <a:spcPts val="0"/>
              </a:spcBef>
              <a:buNone/>
              <a:defRPr/>
            </a:pPr>
            <a:endParaRPr lang="fi-FI" sz="1400" dirty="0">
              <a:solidFill>
                <a:prstClr val="black"/>
              </a:solidFill>
              <a:latin typeface="Comic Sans MS" panose="030F0702030302020204" pitchFamily="66" charset="0"/>
            </a:endParaRPr>
          </a:p>
          <a:p>
            <a:pPr marL="457200" lvl="1" indent="0">
              <a:lnSpc>
                <a:spcPct val="100000"/>
              </a:lnSpc>
              <a:spcBef>
                <a:spcPts val="0"/>
              </a:spcBef>
              <a:buNone/>
              <a:defRPr/>
            </a:pPr>
            <a:r>
              <a:rPr lang="fi-FI" sz="1400" dirty="0">
                <a:solidFill>
                  <a:prstClr val="black"/>
                </a:solidFill>
                <a:latin typeface="Comic Sans MS" panose="030F0702030302020204" pitchFamily="66" charset="0"/>
              </a:rPr>
              <a:t>Osallisuuteen oppiminen pienestä alkaen</a:t>
            </a:r>
            <a:br>
              <a:rPr lang="fi-FI" sz="1400" dirty="0">
                <a:solidFill>
                  <a:prstClr val="black"/>
                </a:solidFill>
                <a:latin typeface="Comic Sans MS" panose="030F0702030302020204" pitchFamily="66" charset="0"/>
              </a:rPr>
            </a:br>
            <a:r>
              <a:rPr lang="fi-FI" sz="1400" dirty="0">
                <a:solidFill>
                  <a:prstClr val="black"/>
                </a:solidFill>
                <a:latin typeface="Comic Sans MS" panose="030F0702030302020204" pitchFamily="66" charset="0"/>
              </a:rPr>
              <a:t>- osallisuuden menetelmiä hyödynnetään </a:t>
            </a:r>
            <a:r>
              <a:rPr lang="fi-FI" sz="1400" dirty="0" smtClean="0">
                <a:solidFill>
                  <a:prstClr val="black"/>
                </a:solidFill>
                <a:latin typeface="Comic Sans MS" panose="030F0702030302020204" pitchFamily="66" charset="0"/>
              </a:rPr>
              <a:t>arjessa</a:t>
            </a:r>
          </a:p>
          <a:p>
            <a:pPr marL="457200" lvl="1" indent="0">
              <a:lnSpc>
                <a:spcPct val="100000"/>
              </a:lnSpc>
              <a:spcBef>
                <a:spcPts val="0"/>
              </a:spcBef>
              <a:buNone/>
              <a:defRPr/>
            </a:pPr>
            <a:endParaRPr lang="fi-FI" sz="1400" dirty="0">
              <a:solidFill>
                <a:prstClr val="black"/>
              </a:solidFill>
              <a:latin typeface="Comic Sans MS" panose="030F0702030302020204" pitchFamily="66" charset="0"/>
            </a:endParaRPr>
          </a:p>
          <a:p>
            <a:pPr marL="800100" lvl="1" indent="-342900">
              <a:lnSpc>
                <a:spcPct val="100000"/>
              </a:lnSpc>
              <a:spcBef>
                <a:spcPts val="0"/>
              </a:spcBef>
              <a:defRPr/>
            </a:pPr>
            <a:endParaRPr lang="fi-FI" sz="1400" dirty="0">
              <a:solidFill>
                <a:prstClr val="black"/>
              </a:solidFill>
              <a:latin typeface="Comic Sans MS" panose="030F0702030302020204" pitchFamily="66" charset="0"/>
            </a:endParaRPr>
          </a:p>
          <a:p>
            <a:pPr marL="457200" lvl="1" indent="0">
              <a:lnSpc>
                <a:spcPct val="100000"/>
              </a:lnSpc>
              <a:spcBef>
                <a:spcPts val="0"/>
              </a:spcBef>
              <a:buNone/>
              <a:defRPr/>
            </a:pPr>
            <a:r>
              <a:rPr lang="fi-FI" sz="1400" dirty="0">
                <a:solidFill>
                  <a:prstClr val="black"/>
                </a:solidFill>
                <a:latin typeface="Comic Sans MS" panose="030F0702030302020204" pitchFamily="66" charset="0"/>
              </a:rPr>
              <a:t> Sovitaan menetelmät joilla lapsia kuullaan. </a:t>
            </a:r>
            <a:endParaRPr lang="fi-FI" sz="1400" dirty="0" smtClean="0">
              <a:solidFill>
                <a:prstClr val="black"/>
              </a:solidFill>
              <a:latin typeface="Comic Sans MS" panose="030F0702030302020204" pitchFamily="66" charset="0"/>
            </a:endParaRPr>
          </a:p>
          <a:p>
            <a:pPr marL="457200" lvl="1" indent="0">
              <a:lnSpc>
                <a:spcPct val="100000"/>
              </a:lnSpc>
              <a:spcBef>
                <a:spcPts val="0"/>
              </a:spcBef>
              <a:buNone/>
              <a:defRPr/>
            </a:pPr>
            <a:endParaRPr lang="fi-FI" sz="1400" dirty="0">
              <a:solidFill>
                <a:prstClr val="black"/>
              </a:solidFill>
              <a:latin typeface="Comic Sans MS" panose="030F0702030302020204" pitchFamily="66" charset="0"/>
            </a:endParaRPr>
          </a:p>
          <a:p>
            <a:pPr marL="800100" lvl="1" indent="-342900">
              <a:lnSpc>
                <a:spcPct val="100000"/>
              </a:lnSpc>
              <a:spcBef>
                <a:spcPts val="0"/>
              </a:spcBef>
              <a:defRPr/>
            </a:pPr>
            <a:endParaRPr lang="fi-FI" sz="1400" dirty="0">
              <a:solidFill>
                <a:prstClr val="black"/>
              </a:solidFill>
              <a:latin typeface="Comic Sans MS" panose="030F0702030302020204" pitchFamily="66" charset="0"/>
            </a:endParaRPr>
          </a:p>
          <a:p>
            <a:pPr marL="457200" lvl="1" indent="0">
              <a:lnSpc>
                <a:spcPct val="100000"/>
              </a:lnSpc>
              <a:spcBef>
                <a:spcPts val="0"/>
              </a:spcBef>
              <a:buNone/>
              <a:defRPr/>
            </a:pPr>
            <a:r>
              <a:rPr lang="fi-FI" sz="1400" dirty="0">
                <a:solidFill>
                  <a:prstClr val="black"/>
                </a:solidFill>
                <a:latin typeface="Comic Sans MS" panose="030F0702030302020204" pitchFamily="66" charset="0"/>
              </a:rPr>
              <a:t>Seurataan lasten toiveiden ja ideoiden toteutumista</a:t>
            </a:r>
            <a:r>
              <a:rPr lang="fi-FI" sz="1400" dirty="0" smtClean="0">
                <a:solidFill>
                  <a:prstClr val="black"/>
                </a:solidFill>
                <a:latin typeface="Comic Sans MS" panose="030F0702030302020204" pitchFamily="66" charset="0"/>
              </a:rPr>
              <a:t>.</a:t>
            </a:r>
          </a:p>
          <a:p>
            <a:pPr marL="457200" lvl="1" indent="0">
              <a:lnSpc>
                <a:spcPct val="100000"/>
              </a:lnSpc>
              <a:spcBef>
                <a:spcPts val="0"/>
              </a:spcBef>
              <a:buNone/>
              <a:defRPr/>
            </a:pPr>
            <a:endParaRPr lang="fi-FI" sz="1400" dirty="0">
              <a:solidFill>
                <a:prstClr val="black"/>
              </a:solidFill>
              <a:latin typeface="Comic Sans MS" panose="030F0702030302020204" pitchFamily="66" charset="0"/>
            </a:endParaRPr>
          </a:p>
          <a:p>
            <a:pPr marL="457200" lvl="1" indent="0">
              <a:lnSpc>
                <a:spcPct val="100000"/>
              </a:lnSpc>
              <a:spcBef>
                <a:spcPts val="0"/>
              </a:spcBef>
              <a:buNone/>
              <a:defRPr/>
            </a:pPr>
            <a:r>
              <a:rPr lang="fi-FI" sz="1400" dirty="0">
                <a:solidFill>
                  <a:prstClr val="black"/>
                </a:solidFill>
                <a:latin typeface="Comic Sans MS" panose="030F0702030302020204" pitchFamily="66" charset="0"/>
              </a:rPr>
              <a:t>       -Lasten mielipiteitä on dokumentoitu ja niiden </a:t>
            </a:r>
            <a:br>
              <a:rPr lang="fi-FI" sz="1400" dirty="0">
                <a:solidFill>
                  <a:prstClr val="black"/>
                </a:solidFill>
                <a:latin typeface="Comic Sans MS" panose="030F0702030302020204" pitchFamily="66" charset="0"/>
              </a:rPr>
            </a:br>
            <a:r>
              <a:rPr lang="fi-FI" sz="1400" dirty="0">
                <a:solidFill>
                  <a:prstClr val="black"/>
                </a:solidFill>
                <a:latin typeface="Comic Sans MS" panose="030F0702030302020204" pitchFamily="66" charset="0"/>
              </a:rPr>
              <a:t>        pohjalta tulleita asioita toteutetaan  </a:t>
            </a:r>
            <a:br>
              <a:rPr lang="fi-FI" sz="1400" dirty="0">
                <a:solidFill>
                  <a:prstClr val="black"/>
                </a:solidFill>
                <a:latin typeface="Comic Sans MS" panose="030F0702030302020204" pitchFamily="66" charset="0"/>
              </a:rPr>
            </a:br>
            <a:r>
              <a:rPr lang="fi-FI" sz="1400" dirty="0">
                <a:solidFill>
                  <a:prstClr val="black"/>
                </a:solidFill>
                <a:latin typeface="Comic Sans MS" panose="030F0702030302020204" pitchFamily="66" charset="0"/>
              </a:rPr>
              <a:t>        mahdollisuuksien mukaan.</a:t>
            </a:r>
          </a:p>
          <a:p>
            <a:pPr marL="800100" lvl="1" indent="-342900">
              <a:lnSpc>
                <a:spcPct val="100000"/>
              </a:lnSpc>
              <a:spcBef>
                <a:spcPts val="0"/>
              </a:spcBef>
              <a:defRPr/>
            </a:pPr>
            <a:endParaRPr lang="fi-FI" sz="1400" dirty="0">
              <a:solidFill>
                <a:prstClr val="black"/>
              </a:solidFill>
              <a:latin typeface="Comic Sans MS" panose="030F0702030302020204" pitchFamily="66" charset="0"/>
            </a:endParaRPr>
          </a:p>
          <a:p>
            <a:pPr marL="457200" lvl="1" indent="0">
              <a:lnSpc>
                <a:spcPct val="100000"/>
              </a:lnSpc>
              <a:spcBef>
                <a:spcPts val="0"/>
              </a:spcBef>
              <a:buNone/>
              <a:defRPr/>
            </a:pPr>
            <a:r>
              <a:rPr lang="fi-FI" sz="1400" dirty="0">
                <a:solidFill>
                  <a:prstClr val="black"/>
                </a:solidFill>
                <a:latin typeface="Comic Sans MS" panose="030F0702030302020204" pitchFamily="66" charset="0"/>
              </a:rPr>
              <a:t>Lasten Forssa kyselyssä lasten esiin nostamia asioita kehitetään ja toteutetaan varhaiskasvatuksessa</a:t>
            </a:r>
          </a:p>
          <a:p>
            <a:endParaRPr lang="fi-FI" dirty="0"/>
          </a:p>
        </p:txBody>
      </p:sp>
      <p:sp>
        <p:nvSpPr>
          <p:cNvPr id="4" name="Tekstiruutu 3"/>
          <p:cNvSpPr txBox="1"/>
          <p:nvPr/>
        </p:nvSpPr>
        <p:spPr>
          <a:xfrm>
            <a:off x="5709037" y="1399430"/>
            <a:ext cx="6074796" cy="5047536"/>
          </a:xfrm>
          <a:prstGeom prst="rect">
            <a:avLst/>
          </a:prstGeom>
          <a:noFill/>
        </p:spPr>
        <p:txBody>
          <a:bodyPr wrap="square" rtlCol="0">
            <a:spAutoFit/>
          </a:bodyPr>
          <a:lstStyle/>
          <a:p>
            <a:pPr marL="285750" indent="-285750">
              <a:buFontTx/>
              <a:buChar char="-"/>
            </a:pPr>
            <a:r>
              <a:rPr lang="fi-FI" sz="1400" dirty="0" smtClean="0">
                <a:latin typeface="Comic Sans MS" panose="030F0702030302020204" pitchFamily="66" charset="0"/>
              </a:rPr>
              <a:t>Lasten kanssa käsitelty Lasten Oikeuksia aamupiireissä ja keskusteluhetkissä</a:t>
            </a:r>
          </a:p>
          <a:p>
            <a:pPr marL="285750" indent="-285750">
              <a:buFontTx/>
              <a:buChar char="-"/>
            </a:pPr>
            <a:endParaRPr lang="fi-FI" sz="1400" dirty="0">
              <a:latin typeface="Comic Sans MS" panose="030F0702030302020204" pitchFamily="66" charset="0"/>
            </a:endParaRPr>
          </a:p>
          <a:p>
            <a:pPr marL="285750" indent="-285750">
              <a:buFontTx/>
              <a:buChar char="-"/>
            </a:pPr>
            <a:r>
              <a:rPr lang="fi-FI" sz="1400" dirty="0" smtClean="0">
                <a:latin typeface="Comic Sans MS" panose="030F0702030302020204" pitchFamily="66" charset="0"/>
              </a:rPr>
              <a:t>Lapsia rohkaistaan ilmaisemaan oma näkemyksensä ja heidän toiveitaan on huomioitu suunnittelussa, toiminnassa, arjen asioissa, oppimisympäristöjen muokkaamisessa sekä hankinnoissa.</a:t>
            </a:r>
          </a:p>
          <a:p>
            <a:endParaRPr lang="fi-FI" sz="1400" dirty="0" smtClean="0">
              <a:latin typeface="Comic Sans MS" panose="030F0702030302020204" pitchFamily="66" charset="0"/>
            </a:endParaRPr>
          </a:p>
          <a:p>
            <a:pPr marL="285750" indent="-285750">
              <a:buFontTx/>
              <a:buChar char="-"/>
            </a:pPr>
            <a:r>
              <a:rPr lang="fi-FI" sz="1400" dirty="0" smtClean="0">
                <a:latin typeface="Comic Sans MS" panose="030F0702030302020204" pitchFamily="66" charset="0"/>
              </a:rPr>
              <a:t>Menetelminä käytetty esimerkiksi lasten neuvostoa, äänestämistä, keskustelua ja havainnointia.</a:t>
            </a:r>
          </a:p>
          <a:p>
            <a:endParaRPr lang="fi-FI" sz="1400" dirty="0" smtClean="0">
              <a:latin typeface="Comic Sans MS" panose="030F0702030302020204" pitchFamily="66" charset="0"/>
            </a:endParaRPr>
          </a:p>
          <a:p>
            <a:pPr marL="285750" indent="-285750">
              <a:buFontTx/>
              <a:buChar char="-"/>
            </a:pPr>
            <a:r>
              <a:rPr lang="fi-FI" sz="1400" dirty="0" smtClean="0">
                <a:latin typeface="Comic Sans MS" panose="030F0702030302020204" pitchFamily="66" charset="0"/>
              </a:rPr>
              <a:t> Mielipiteiden dokumentoinnissa on vielä kehitettävää.</a:t>
            </a:r>
          </a:p>
          <a:p>
            <a:pPr marL="285750" indent="-285750">
              <a:buFontTx/>
              <a:buChar char="-"/>
            </a:pPr>
            <a:r>
              <a:rPr lang="fi-FI" sz="1400" dirty="0" smtClean="0">
                <a:latin typeface="Comic Sans MS" panose="030F0702030302020204" pitchFamily="66" charset="0"/>
              </a:rPr>
              <a:t>Lasten toiveita ja valintoja on toteutettu arjessa tehtyinä yhteisinä päätöksinä.</a:t>
            </a:r>
          </a:p>
          <a:p>
            <a:pPr marL="285750" indent="-285750">
              <a:buFontTx/>
              <a:buChar char="-"/>
            </a:pPr>
            <a:r>
              <a:rPr lang="fi-FI" sz="1400" dirty="0" smtClean="0">
                <a:latin typeface="Comic Sans MS" panose="030F0702030302020204" pitchFamily="66" charset="0"/>
              </a:rPr>
              <a:t>Lasten näkemykset huomioitu ja suurelta osin toteutettu esimerkiksi päiväkodin piharemontin yhteydessä.</a:t>
            </a:r>
          </a:p>
          <a:p>
            <a:pPr marL="285750" indent="-285750">
              <a:buFontTx/>
              <a:buChar char="-"/>
            </a:pPr>
            <a:endParaRPr lang="fi-FI" sz="1400" dirty="0">
              <a:latin typeface="Comic Sans MS" panose="030F0702030302020204" pitchFamily="66" charset="0"/>
            </a:endParaRPr>
          </a:p>
          <a:p>
            <a:pPr marL="285750" indent="-285750">
              <a:buFontTx/>
              <a:buChar char="-"/>
            </a:pPr>
            <a:endParaRPr lang="fi-FI" sz="1400" dirty="0" smtClean="0">
              <a:latin typeface="Comic Sans MS" panose="030F0702030302020204" pitchFamily="66" charset="0"/>
            </a:endParaRPr>
          </a:p>
          <a:p>
            <a:pPr marL="285750" indent="-285750">
              <a:buFontTx/>
              <a:buChar char="-"/>
            </a:pPr>
            <a:endParaRPr lang="fi-FI" sz="1400" dirty="0">
              <a:latin typeface="Comic Sans MS" panose="030F0702030302020204" pitchFamily="66" charset="0"/>
            </a:endParaRPr>
          </a:p>
          <a:p>
            <a:r>
              <a:rPr lang="fi-FI" sz="1400" dirty="0" smtClean="0">
                <a:latin typeface="Comic Sans MS" panose="030F0702030302020204" pitchFamily="66" charset="0"/>
              </a:rPr>
              <a:t>                                   </a:t>
            </a:r>
          </a:p>
          <a:p>
            <a:endParaRPr lang="fi-FI" sz="1400" dirty="0">
              <a:latin typeface="Comic Sans MS" panose="030F0702030302020204" pitchFamily="66" charset="0"/>
            </a:endParaRPr>
          </a:p>
          <a:p>
            <a:endParaRPr lang="fi-FI" sz="1400" dirty="0" smtClean="0">
              <a:latin typeface="Comic Sans MS" panose="030F0702030302020204" pitchFamily="66" charset="0"/>
            </a:endParaRPr>
          </a:p>
          <a:p>
            <a:endParaRPr lang="fi-FI" sz="1400" dirty="0" smtClean="0">
              <a:latin typeface="Comic Sans MS" panose="030F0702030302020204" pitchFamily="66" charset="0"/>
            </a:endParaRPr>
          </a:p>
          <a:p>
            <a:endParaRPr lang="fi-FI" sz="1400" dirty="0">
              <a:latin typeface="Comic Sans MS" panose="030F0702030302020204" pitchFamily="66" charset="0"/>
            </a:endParaRPr>
          </a:p>
        </p:txBody>
      </p:sp>
      <p:pic>
        <p:nvPicPr>
          <p:cNvPr id="5" name="Kuva 4"/>
          <p:cNvPicPr>
            <a:picLocks noChangeAspect="1"/>
          </p:cNvPicPr>
          <p:nvPr/>
        </p:nvPicPr>
        <p:blipFill>
          <a:blip r:embed="rId2"/>
          <a:stretch>
            <a:fillRect/>
          </a:stretch>
        </p:blipFill>
        <p:spPr>
          <a:xfrm>
            <a:off x="7742762" y="4876679"/>
            <a:ext cx="1770611" cy="1225265"/>
          </a:xfrm>
          <a:prstGeom prst="rect">
            <a:avLst/>
          </a:prstGeom>
        </p:spPr>
      </p:pic>
      <p:sp>
        <p:nvSpPr>
          <p:cNvPr id="6" name="Dian numeron paikkamerkki 5"/>
          <p:cNvSpPr>
            <a:spLocks noGrp="1"/>
          </p:cNvSpPr>
          <p:nvPr>
            <p:ph type="sldNum" sz="quarter" idx="12"/>
          </p:nvPr>
        </p:nvSpPr>
        <p:spPr/>
        <p:txBody>
          <a:bodyPr/>
          <a:lstStyle/>
          <a:p>
            <a:fld id="{AB4B0F92-D1ED-4A64-B978-272720D84DB7}" type="slidenum">
              <a:rPr lang="fi-FI" smtClean="0"/>
              <a:t>7</a:t>
            </a:fld>
            <a:endParaRPr lang="fi-FI"/>
          </a:p>
        </p:txBody>
      </p:sp>
    </p:spTree>
    <p:extLst>
      <p:ext uri="{BB962C8B-B14F-4D97-AF65-F5344CB8AC3E}">
        <p14:creationId xmlns:p14="http://schemas.microsoft.com/office/powerpoint/2010/main" val="3029372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644056" y="254442"/>
            <a:ext cx="10023944" cy="461175"/>
          </a:xfrm>
        </p:spPr>
        <p:txBody>
          <a:bodyPr>
            <a:normAutofit fontScale="90000"/>
          </a:bodyPr>
          <a:lstStyle/>
          <a:p>
            <a:r>
              <a:rPr lang="fi-FI" sz="2400" dirty="0" smtClean="0">
                <a:latin typeface="Calibri" panose="020F0502020204030204" pitchFamily="34" charset="0"/>
                <a:cs typeface="Calibri" panose="020F0502020204030204" pitchFamily="34" charset="0"/>
              </a:rPr>
              <a:t>3. Päiväkoti Augustinan lisäykset v. 2017-2018 yhteisiin tavoitteisiin ja niiden arviointi</a:t>
            </a:r>
            <a:endParaRPr lang="fi-FI" sz="2400" dirty="0">
              <a:latin typeface="Calibri" panose="020F0502020204030204" pitchFamily="34" charset="0"/>
              <a:cs typeface="Calibri" panose="020F0502020204030204" pitchFamily="34" charset="0"/>
            </a:endParaRPr>
          </a:p>
        </p:txBody>
      </p:sp>
      <p:sp>
        <p:nvSpPr>
          <p:cNvPr id="3" name="Alaotsikko 2"/>
          <p:cNvSpPr>
            <a:spLocks noGrp="1"/>
          </p:cNvSpPr>
          <p:nvPr>
            <p:ph type="subTitle" idx="1"/>
          </p:nvPr>
        </p:nvSpPr>
        <p:spPr>
          <a:xfrm>
            <a:off x="357447" y="874643"/>
            <a:ext cx="11430000" cy="5295569"/>
          </a:xfrm>
        </p:spPr>
        <p:txBody>
          <a:bodyPr>
            <a:normAutofit lnSpcReduction="10000"/>
          </a:bodyPr>
          <a:lstStyle/>
          <a:p>
            <a:pPr algn="l"/>
            <a:r>
              <a:rPr lang="fi-FI" sz="1600" b="1" dirty="0" smtClean="0">
                <a:solidFill>
                  <a:prstClr val="black"/>
                </a:solidFill>
                <a:latin typeface="Calibri" panose="020F0502020204030204" pitchFamily="34" charset="0"/>
              </a:rPr>
              <a:t>Lapsen </a:t>
            </a:r>
            <a:r>
              <a:rPr lang="fi-FI" sz="1600" b="1" dirty="0">
                <a:solidFill>
                  <a:prstClr val="black"/>
                </a:solidFill>
                <a:latin typeface="Calibri" panose="020F0502020204030204" pitchFamily="34" charset="0"/>
              </a:rPr>
              <a:t>tulee kokea olevansa tärkeä osa omaa varhaiskasvatus- ja oppimisympäristöään ja tuntea olevansa hyväksytty yhteisössään sekä pidetty omana itsenään. </a:t>
            </a:r>
            <a:r>
              <a:rPr lang="fi-FI" sz="1700" dirty="0">
                <a:solidFill>
                  <a:prstClr val="black"/>
                </a:solidFill>
                <a:latin typeface="Calibri" panose="020F0502020204030204" pitchFamily="34" charset="0"/>
              </a:rPr>
              <a:t/>
            </a:r>
            <a:br>
              <a:rPr lang="fi-FI" sz="1700" dirty="0">
                <a:solidFill>
                  <a:prstClr val="black"/>
                </a:solidFill>
                <a:latin typeface="Calibri" panose="020F0502020204030204" pitchFamily="34" charset="0"/>
              </a:rPr>
            </a:br>
            <a:r>
              <a:rPr lang="fi-FI" sz="1400" dirty="0">
                <a:solidFill>
                  <a:prstClr val="black"/>
                </a:solidFill>
                <a:latin typeface="Calibri" panose="020F0502020204030204" pitchFamily="34" charset="0"/>
              </a:rPr>
              <a:t>- Yhteisöllisyyttä rakennetaan erilaisin toimintatavoin, esimerkiksi arjen toimissa toiset huomioon ottaen, yhteisten juhlien, tapahtumien, retkien, </a:t>
            </a:r>
            <a:r>
              <a:rPr lang="fi-FI" sz="1400" dirty="0" smtClean="0">
                <a:solidFill>
                  <a:prstClr val="black"/>
                </a:solidFill>
                <a:latin typeface="Calibri" panose="020F0502020204030204" pitchFamily="34" charset="0"/>
              </a:rPr>
              <a:t/>
            </a:r>
            <a:br>
              <a:rPr lang="fi-FI" sz="1400" dirty="0" smtClean="0">
                <a:solidFill>
                  <a:prstClr val="black"/>
                </a:solidFill>
                <a:latin typeface="Calibri" panose="020F0502020204030204" pitchFamily="34" charset="0"/>
              </a:rPr>
            </a:br>
            <a:r>
              <a:rPr lang="fi-FI" sz="1400" dirty="0" smtClean="0">
                <a:solidFill>
                  <a:prstClr val="black"/>
                </a:solidFill>
                <a:latin typeface="Calibri" panose="020F0502020204030204" pitchFamily="34" charset="0"/>
              </a:rPr>
              <a:t>projektien</a:t>
            </a:r>
            <a:r>
              <a:rPr lang="fi-FI" sz="1400" dirty="0">
                <a:solidFill>
                  <a:prstClr val="black"/>
                </a:solidFill>
                <a:latin typeface="Calibri" panose="020F0502020204030204" pitchFamily="34" charset="0"/>
              </a:rPr>
              <a:t>, pienryhmätoiminnan ja yli ryhmärajojen tapahtuvan leikin ja toiminnan </a:t>
            </a:r>
            <a:r>
              <a:rPr lang="fi-FI" sz="1400" dirty="0" smtClean="0">
                <a:solidFill>
                  <a:prstClr val="black"/>
                </a:solidFill>
                <a:latin typeface="Calibri" panose="020F0502020204030204" pitchFamily="34" charset="0"/>
              </a:rPr>
              <a:t>myötä</a:t>
            </a:r>
            <a:r>
              <a:rPr lang="fi-FI" sz="1700" dirty="0" smtClean="0">
                <a:solidFill>
                  <a:prstClr val="black"/>
                </a:solidFill>
                <a:latin typeface="Calibri" panose="020F0502020204030204" pitchFamily="34" charset="0"/>
              </a:rPr>
              <a:t>.</a:t>
            </a:r>
            <a:br>
              <a:rPr lang="fi-FI" sz="1700" dirty="0" smtClean="0">
                <a:solidFill>
                  <a:prstClr val="black"/>
                </a:solidFill>
                <a:latin typeface="Calibri" panose="020F0502020204030204" pitchFamily="34" charset="0"/>
              </a:rPr>
            </a:br>
            <a:r>
              <a:rPr lang="fi-FI" sz="1400" b="1" dirty="0" smtClean="0">
                <a:solidFill>
                  <a:prstClr val="black"/>
                </a:solidFill>
                <a:latin typeface="Calibri" panose="020F0502020204030204" pitchFamily="34" charset="0"/>
              </a:rPr>
              <a:t>ARVIOINTI: </a:t>
            </a:r>
            <a:r>
              <a:rPr lang="fi-FI" sz="1400" dirty="0" smtClean="0">
                <a:solidFill>
                  <a:prstClr val="black"/>
                </a:solidFill>
                <a:latin typeface="Calibri" panose="020F0502020204030204" pitchFamily="34" charset="0"/>
              </a:rPr>
              <a:t>Yllämainitut tavoitteet ovat olleet toimintaa ohjaavia. Sekä lapsilta että vanhemmilta saatu palaute on pääosin tukenut ajatustamme oikeansuuntaisesta tavasta toimia. Kehittämistä toimintatavoissa on aina ja yhteisöllisyyteen pyrkivien toimien parantelua pitää jatkaa. Havainnointia lasten hyvinvoinnista tulee tehdä koko ajan. Aikuisen rooli ja palvelulupausten konkretisointi on tiedostettua.  </a:t>
            </a:r>
            <a:r>
              <a:rPr lang="fi-FI" sz="1700" dirty="0" smtClean="0">
                <a:solidFill>
                  <a:prstClr val="black"/>
                </a:solidFill>
                <a:latin typeface="Calibri" panose="020F0502020204030204" pitchFamily="34" charset="0"/>
              </a:rPr>
              <a:t/>
            </a:r>
            <a:br>
              <a:rPr lang="fi-FI" sz="1700" dirty="0" smtClean="0">
                <a:solidFill>
                  <a:prstClr val="black"/>
                </a:solidFill>
                <a:latin typeface="Calibri" panose="020F0502020204030204" pitchFamily="34" charset="0"/>
              </a:rPr>
            </a:br>
            <a:r>
              <a:rPr lang="fi-FI" sz="1700" dirty="0" smtClean="0">
                <a:solidFill>
                  <a:prstClr val="black"/>
                </a:solidFill>
                <a:latin typeface="Calibri" panose="020F0502020204030204" pitchFamily="34" charset="0"/>
              </a:rPr>
              <a:t/>
            </a:r>
            <a:br>
              <a:rPr lang="fi-FI" sz="1700" dirty="0" smtClean="0">
                <a:solidFill>
                  <a:prstClr val="black"/>
                </a:solidFill>
                <a:latin typeface="Calibri" panose="020F0502020204030204" pitchFamily="34" charset="0"/>
              </a:rPr>
            </a:br>
            <a:r>
              <a:rPr lang="fi-FI" sz="1700" b="1" dirty="0" smtClean="0">
                <a:solidFill>
                  <a:prstClr val="black"/>
                </a:solidFill>
                <a:latin typeface="Calibri" panose="020F0502020204030204" pitchFamily="34" charset="0"/>
              </a:rPr>
              <a:t>Tavoitteena </a:t>
            </a:r>
            <a:r>
              <a:rPr lang="fi-FI" sz="1700" b="1" dirty="0">
                <a:solidFill>
                  <a:prstClr val="black"/>
                </a:solidFill>
                <a:latin typeface="Calibri" panose="020F0502020204030204" pitchFamily="34" charset="0"/>
              </a:rPr>
              <a:t>on, että lapselle kehittyy hyvä itsetunto sekä sosiaaliset taidot ja hyvät oppimaan oppimisen taidot. Esiopetukseen siirtyessään tavoitteena on, että lapsella olisi riittävät esiopetusvalmiudet</a:t>
            </a:r>
            <a:r>
              <a:rPr lang="fi-FI" sz="1700" dirty="0">
                <a:solidFill>
                  <a:prstClr val="black"/>
                </a:solidFill>
                <a:latin typeface="Calibri" panose="020F0502020204030204" pitchFamily="34" charset="0"/>
              </a:rPr>
              <a:t>.</a:t>
            </a:r>
            <a:br>
              <a:rPr lang="fi-FI" sz="1700" dirty="0">
                <a:solidFill>
                  <a:prstClr val="black"/>
                </a:solidFill>
                <a:latin typeface="Calibri" panose="020F0502020204030204" pitchFamily="34" charset="0"/>
              </a:rPr>
            </a:br>
            <a:r>
              <a:rPr lang="fi-FI" sz="1400" dirty="0">
                <a:solidFill>
                  <a:prstClr val="black"/>
                </a:solidFill>
                <a:latin typeface="Calibri" panose="020F0502020204030204" pitchFamily="34" charset="0"/>
              </a:rPr>
              <a:t>- Sosiaalisia taitoja harjoitellaan arjen tilanteissa, lapselle ominaisin tavoin. Ristiriitatilanteissa lasta/lapsia autetaan tarvittaessa selvittämään ongelma. Aikuisen läsnäolo ja kiireetön ilmapiiri ohjaa lasta keskittymään tekemiseensä. Lasta kannustetaan ja rohkaistaan kokeilemaan uusia toimintatapoja ja arvioimaan omaa oppimistaan. Lapselle annetaan paljon positiivista palautetta hänen taidoistaan ja osaamisestaan</a:t>
            </a:r>
            <a:r>
              <a:rPr lang="fi-FI" sz="1400" dirty="0" smtClean="0">
                <a:solidFill>
                  <a:prstClr val="black"/>
                </a:solidFill>
                <a:latin typeface="Calibri" panose="020F0502020204030204" pitchFamily="34" charset="0"/>
              </a:rPr>
              <a:t>.</a:t>
            </a:r>
            <a:br>
              <a:rPr lang="fi-FI" sz="1400" dirty="0" smtClean="0">
                <a:solidFill>
                  <a:prstClr val="black"/>
                </a:solidFill>
                <a:latin typeface="Calibri" panose="020F0502020204030204" pitchFamily="34" charset="0"/>
              </a:rPr>
            </a:br>
            <a:r>
              <a:rPr lang="fi-FI" sz="1400" b="1" dirty="0" smtClean="0">
                <a:solidFill>
                  <a:prstClr val="black"/>
                </a:solidFill>
                <a:latin typeface="Calibri" panose="020F0502020204030204" pitchFamily="34" charset="0"/>
              </a:rPr>
              <a:t>ARVIOINTI: </a:t>
            </a:r>
            <a:r>
              <a:rPr lang="fi-FI" sz="1400" dirty="0" smtClean="0">
                <a:solidFill>
                  <a:prstClr val="black"/>
                </a:solidFill>
                <a:latin typeface="Calibri" panose="020F0502020204030204" pitchFamily="34" charset="0"/>
              </a:rPr>
              <a:t>Toimintaa on viety rauhallisempaan ja strukturoidumpaan suuntaan. Siirtymävaiheissa on huomioitu kiireetön ilmapiiri. Kannustamme ja kehumme lasta. Yhteinen pedagoginen ratkaisumme on ollut kaikissa ryhmissämme pienryhmätoiminta, joissa lapsi saa harjoitella mm. sosiaalisia taitojaan rauhassa. Esiopetukseen siirtymistä huomioimme erikseen viisivuotiaille suunnitellussa toiminnassa, jossa ryhmä voi harjoitella iälleen ominaisin toimin ja kiinnostuksiensa mukaan sosiaalisia taitojaan ja oppimaan oppimista. Siirtymävaiheessa toimimme, kuten yhteisesti on sovittu.</a:t>
            </a:r>
            <a:endParaRPr lang="fi-FI" sz="1700" dirty="0" smtClean="0">
              <a:solidFill>
                <a:prstClr val="black"/>
              </a:solidFill>
              <a:latin typeface="Calibri" panose="020F0502020204030204" pitchFamily="34" charset="0"/>
            </a:endParaRPr>
          </a:p>
          <a:p>
            <a:pPr lvl="0" algn="l"/>
            <a:r>
              <a:rPr lang="fi-FI" sz="1700" b="1" dirty="0" smtClean="0">
                <a:solidFill>
                  <a:prstClr val="black"/>
                </a:solidFill>
                <a:latin typeface="Calibri" panose="020F0502020204030204" pitchFamily="34" charset="0"/>
              </a:rPr>
              <a:t>Tavoitteena </a:t>
            </a:r>
            <a:r>
              <a:rPr lang="fi-FI" sz="1700" b="1" dirty="0">
                <a:solidFill>
                  <a:prstClr val="black"/>
                </a:solidFill>
                <a:latin typeface="Calibri" panose="020F0502020204030204" pitchFamily="34" charset="0"/>
              </a:rPr>
              <a:t>on osallisuuden kokemuksen ja siihen pyrkivien menetelmien kehittäminen toiminnassamme. Osallisuuden teema kulkee läpi koko päiväkotiyhteisön, siihen kuuluvat sekä lapset, heidän vanhempansa että päiväkodin henkilöstö</a:t>
            </a:r>
            <a:r>
              <a:rPr lang="fi-FI" sz="1700" dirty="0">
                <a:solidFill>
                  <a:prstClr val="black"/>
                </a:solidFill>
                <a:latin typeface="Calibri" panose="020F0502020204030204" pitchFamily="34" charset="0"/>
              </a:rPr>
              <a:t>.</a:t>
            </a:r>
            <a:br>
              <a:rPr lang="fi-FI" sz="1700" dirty="0">
                <a:solidFill>
                  <a:prstClr val="black"/>
                </a:solidFill>
                <a:latin typeface="Calibri" panose="020F0502020204030204" pitchFamily="34" charset="0"/>
              </a:rPr>
            </a:br>
            <a:r>
              <a:rPr lang="fi-FI" sz="1400" dirty="0">
                <a:solidFill>
                  <a:prstClr val="black"/>
                </a:solidFill>
                <a:latin typeface="Calibri" panose="020F0502020204030204" pitchFamily="34" charset="0"/>
              </a:rPr>
              <a:t>- mielipiteitä, näkemyksiä ja ehdotuksia kuullaan, niitä dokumentoidaan ja otetaan huomioon päiväkodin toimintaa ja oppimisympäristöjä suunniteltaessa. Lapset ovat osallisina ikätasonsa mukaisesti itseään koskevissa asioissa sekä toiminnan suunnittelussa ja toteutuksessa. </a:t>
            </a:r>
            <a:r>
              <a:rPr lang="fi-FI" sz="1400" dirty="0" smtClean="0">
                <a:solidFill>
                  <a:prstClr val="black"/>
                </a:solidFill>
                <a:latin typeface="Calibri" panose="020F0502020204030204" pitchFamily="34" charset="0"/>
              </a:rPr>
              <a:t/>
            </a:r>
            <a:br>
              <a:rPr lang="fi-FI" sz="1400" dirty="0" smtClean="0">
                <a:solidFill>
                  <a:prstClr val="black"/>
                </a:solidFill>
                <a:latin typeface="Calibri" panose="020F0502020204030204" pitchFamily="34" charset="0"/>
              </a:rPr>
            </a:br>
            <a:r>
              <a:rPr lang="fi-FI" sz="1400" b="1" dirty="0" smtClean="0">
                <a:solidFill>
                  <a:prstClr val="black"/>
                </a:solidFill>
                <a:latin typeface="Calibri" panose="020F0502020204030204" pitchFamily="34" charset="0"/>
              </a:rPr>
              <a:t>ARVIOINTI: </a:t>
            </a:r>
            <a:r>
              <a:rPr lang="fi-FI" sz="1400" dirty="0" smtClean="0">
                <a:solidFill>
                  <a:prstClr val="black"/>
                </a:solidFill>
                <a:latin typeface="Calibri" panose="020F0502020204030204" pitchFamily="34" charset="0"/>
              </a:rPr>
              <a:t>Lapset osallistuvat pedagogisessa suunnitelmassa omien tavoitteidensa laatimiseen. Muuta lasten ja perheiden osallisuutta on arvioitu jo aiemmin. Henkilöstöä kuullaan työhyvinvoinnin kyselyissä, päiväkodin palavereissa, osaamisen kartoittamisen keskusteluissa, kehityskeskusteluissa ja arjen tilanteissa. Osallisuutta on myös vastuu omasta ja toisten hyvinvoinnista. Konkreettisesti tätä tehdään lasten kanssa yhdessä huolehtimalla oppimisympäristöjen siisteydestä ja tavaroista. </a:t>
            </a:r>
            <a:endParaRPr lang="fi-FI" sz="1400" b="1" dirty="0">
              <a:solidFill>
                <a:prstClr val="black"/>
              </a:solidFill>
              <a:latin typeface="Calibri" panose="020F0502020204030204" pitchFamily="34" charset="0"/>
            </a:endParaRPr>
          </a:p>
          <a:p>
            <a:endParaRPr lang="fi-FI" dirty="0"/>
          </a:p>
        </p:txBody>
      </p:sp>
      <p:sp>
        <p:nvSpPr>
          <p:cNvPr id="4" name="Tekstiruutu 3"/>
          <p:cNvSpPr txBox="1"/>
          <p:nvPr/>
        </p:nvSpPr>
        <p:spPr>
          <a:xfrm>
            <a:off x="11076166" y="6198433"/>
            <a:ext cx="1844703" cy="261610"/>
          </a:xfrm>
          <a:prstGeom prst="rect">
            <a:avLst/>
          </a:prstGeom>
          <a:noFill/>
        </p:spPr>
        <p:txBody>
          <a:bodyPr wrap="square" rtlCol="0">
            <a:spAutoFit/>
          </a:bodyPr>
          <a:lstStyle/>
          <a:p>
            <a:r>
              <a:rPr lang="fi-FI" sz="1100" dirty="0" smtClean="0"/>
              <a:t>8</a:t>
            </a:r>
            <a:endParaRPr lang="fi-FI" sz="1100" dirty="0"/>
          </a:p>
        </p:txBody>
      </p:sp>
    </p:spTree>
    <p:extLst>
      <p:ext uri="{BB962C8B-B14F-4D97-AF65-F5344CB8AC3E}">
        <p14:creationId xmlns:p14="http://schemas.microsoft.com/office/powerpoint/2010/main" val="3611576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n numeron paikkamerkki 3"/>
          <p:cNvSpPr>
            <a:spLocks noGrp="1"/>
          </p:cNvSpPr>
          <p:nvPr>
            <p:ph type="sldNum" sz="quarter" idx="12"/>
          </p:nvPr>
        </p:nvSpPr>
        <p:spPr/>
        <p:txBody>
          <a:bodyPr/>
          <a:lstStyle/>
          <a:p>
            <a:fld id="{8F4AEF5D-7FAC-4949-84D2-DA5A9BB3D225}" type="slidenum">
              <a:rPr lang="fi-FI" smtClean="0"/>
              <a:t>9</a:t>
            </a:fld>
            <a:endParaRPr lang="fi-FI"/>
          </a:p>
        </p:txBody>
      </p:sp>
      <p:pic>
        <p:nvPicPr>
          <p:cNvPr id="8" name="Kuva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814" y="291408"/>
            <a:ext cx="781159" cy="1171739"/>
          </a:xfrm>
          <a:prstGeom prst="rect">
            <a:avLst/>
          </a:prstGeom>
        </p:spPr>
      </p:pic>
      <p:sp>
        <p:nvSpPr>
          <p:cNvPr id="3" name="Suorakulmio 2"/>
          <p:cNvSpPr/>
          <p:nvPr/>
        </p:nvSpPr>
        <p:spPr>
          <a:xfrm>
            <a:off x="1777285" y="291407"/>
            <a:ext cx="8023538" cy="830997"/>
          </a:xfrm>
          <a:prstGeom prst="rect">
            <a:avLst/>
          </a:prstGeom>
        </p:spPr>
        <p:txBody>
          <a:bodyPr wrap="square">
            <a:spAutoFit/>
          </a:bodyPr>
          <a:lstStyle/>
          <a:p>
            <a:r>
              <a:rPr lang="fi-FI" sz="2400" dirty="0">
                <a:latin typeface="Calibri" panose="020F0502020204030204" pitchFamily="34" charset="0"/>
              </a:rPr>
              <a:t>4</a:t>
            </a:r>
            <a:r>
              <a:rPr lang="fi-FI" sz="2400" dirty="0" smtClean="0">
                <a:latin typeface="Calibri" panose="020F0502020204030204" pitchFamily="34" charset="0"/>
              </a:rPr>
              <a:t>. Forssan varhaiskasvatuksen teemat ja tavoitteet    toimintavuonna 2018-2019</a:t>
            </a:r>
            <a:endParaRPr lang="fi-FI" sz="2400" dirty="0">
              <a:latin typeface="Calibri" panose="020F0502020204030204" pitchFamily="34" charset="0"/>
            </a:endParaRPr>
          </a:p>
        </p:txBody>
      </p:sp>
      <p:sp>
        <p:nvSpPr>
          <p:cNvPr id="15" name="Tekstiruutu 14"/>
          <p:cNvSpPr txBox="1"/>
          <p:nvPr/>
        </p:nvSpPr>
        <p:spPr>
          <a:xfrm>
            <a:off x="399144" y="1518497"/>
            <a:ext cx="8299583" cy="4708981"/>
          </a:xfrm>
          <a:prstGeom prst="rect">
            <a:avLst/>
          </a:prstGeom>
          <a:noFill/>
        </p:spPr>
        <p:txBody>
          <a:bodyPr wrap="square" rtlCol="0">
            <a:spAutoFit/>
          </a:bodyPr>
          <a:lstStyle/>
          <a:p>
            <a:r>
              <a:rPr lang="fi-FI" dirty="0"/>
              <a:t>”Forssalaista tapaa tukea lasten oppimista, kehitystä ja hyvinvointia eli meidän pedagogian kokonaisuutta kutsutaan </a:t>
            </a:r>
            <a:r>
              <a:rPr lang="fi-FI" dirty="0" smtClean="0"/>
              <a:t>TyykinTyyliksi</a:t>
            </a:r>
            <a:r>
              <a:rPr lang="fi-FI" dirty="0"/>
              <a:t>. Lapsiystävällisessä toimintakulttuurissa aikuisten lasta kunnioittava, kuuntelevainen ja läsnä oleva työote konkretisoituu lapsihavainnointeihin perustuvassa, osallisuutta edistävässä arjessa.”</a:t>
            </a:r>
          </a:p>
          <a:p>
            <a:r>
              <a:rPr lang="fi-FI" dirty="0"/>
              <a:t>(VoxForssa 2017, s 20) </a:t>
            </a:r>
            <a:endParaRPr lang="fi-FI" dirty="0" smtClean="0"/>
          </a:p>
          <a:p>
            <a:endParaRPr lang="fi-FI" dirty="0">
              <a:latin typeface="Comic Sans MS" panose="030F0702030302020204" pitchFamily="66" charset="0"/>
            </a:endParaRPr>
          </a:p>
          <a:p>
            <a:r>
              <a:rPr lang="fi-FI" sz="1600" b="1" dirty="0" smtClean="0">
                <a:latin typeface="Comic Sans MS" panose="030F0702030302020204" pitchFamily="66" charset="0"/>
              </a:rPr>
              <a:t>Tavoite                                                        Arviointi</a:t>
            </a:r>
          </a:p>
          <a:p>
            <a:endParaRPr lang="fi-FI" sz="1600" b="1" dirty="0">
              <a:latin typeface="Comic Sans MS" panose="030F0702030302020204" pitchFamily="66" charset="0"/>
            </a:endParaRPr>
          </a:p>
          <a:p>
            <a:r>
              <a:rPr lang="fi-FI" sz="1600" b="1" dirty="0" smtClean="0">
                <a:latin typeface="Comic Sans MS" panose="030F0702030302020204" pitchFamily="66" charset="0"/>
              </a:rPr>
              <a:t>Lasten Forssan kuusi ällää</a:t>
            </a:r>
          </a:p>
          <a:p>
            <a:pPr marL="285750" indent="-285750">
              <a:buFont typeface="Arial" panose="020B0604020202020204" pitchFamily="34" charset="0"/>
              <a:buChar char="•"/>
            </a:pPr>
            <a:r>
              <a:rPr lang="fi-FI" sz="1600" dirty="0" smtClean="0">
                <a:latin typeface="Comic Sans MS" panose="030F0702030302020204" pitchFamily="66" charset="0"/>
              </a:rPr>
              <a:t>Varhaiskasvatuksen näyttely Vinkkelissä</a:t>
            </a:r>
          </a:p>
          <a:p>
            <a:r>
              <a:rPr lang="fi-FI" sz="1600" dirty="0" smtClean="0">
                <a:latin typeface="Comic Sans MS" panose="030F0702030302020204" pitchFamily="66" charset="0"/>
              </a:rPr>
              <a:t>     13.-31.5.2019 teeman pohjalta</a:t>
            </a:r>
          </a:p>
          <a:p>
            <a:pPr marL="285750" indent="-285750">
              <a:buFont typeface="Arial" panose="020B0604020202020204" pitchFamily="34" charset="0"/>
              <a:buChar char="•"/>
            </a:pPr>
            <a:r>
              <a:rPr lang="fi-FI" sz="1600" dirty="0" err="1" smtClean="0">
                <a:latin typeface="Comic Sans MS" panose="030F0702030302020204" pitchFamily="66" charset="0"/>
              </a:rPr>
              <a:t>Helminpäivän</a:t>
            </a:r>
            <a:r>
              <a:rPr lang="fi-FI" sz="1600" dirty="0" smtClean="0">
                <a:latin typeface="Comic Sans MS" panose="030F0702030302020204" pitchFamily="66" charset="0"/>
              </a:rPr>
              <a:t> laulajaiset 7.5.2019 torilla </a:t>
            </a:r>
          </a:p>
          <a:p>
            <a:pPr marL="285750" indent="-285750">
              <a:buFont typeface="Arial" panose="020B0604020202020204" pitchFamily="34" charset="0"/>
              <a:buChar char="•"/>
            </a:pPr>
            <a:endParaRPr lang="fi-FI" sz="1600" dirty="0">
              <a:latin typeface="Comic Sans MS" panose="030F0702030302020204" pitchFamily="66" charset="0"/>
            </a:endParaRPr>
          </a:p>
          <a:p>
            <a:r>
              <a:rPr lang="fi-FI" sz="1600" b="1" dirty="0" smtClean="0">
                <a:latin typeface="Comic Sans MS" panose="030F0702030302020204" pitchFamily="66" charset="0"/>
              </a:rPr>
              <a:t>Varhaiskasvatussuunnitelma VoxForssan käyttöönottaminen askeleittain</a:t>
            </a:r>
          </a:p>
          <a:p>
            <a:pPr marL="285750" indent="-285750">
              <a:buFont typeface="Arial" panose="020B0604020202020204" pitchFamily="34" charset="0"/>
              <a:buChar char="•"/>
            </a:pPr>
            <a:r>
              <a:rPr lang="fi-FI" sz="1600" dirty="0" smtClean="0">
                <a:latin typeface="Comic Sans MS" panose="030F0702030302020204" pitchFamily="66" charset="0"/>
              </a:rPr>
              <a:t>Ryhmävasun sisällön ja muodon yhtenäistäminen varhaiskasvatuksessa</a:t>
            </a:r>
          </a:p>
          <a:p>
            <a:pPr marL="285750" indent="-285750">
              <a:buFont typeface="Arial" panose="020B0604020202020204" pitchFamily="34" charset="0"/>
              <a:buChar char="•"/>
            </a:pPr>
            <a:r>
              <a:rPr lang="fi-FI" sz="1600" dirty="0" smtClean="0">
                <a:latin typeface="Comic Sans MS" panose="030F0702030302020204" pitchFamily="66" charset="0"/>
              </a:rPr>
              <a:t>Toteutetaan arviointia vuosiympyrään kirjatuista asioista</a:t>
            </a:r>
          </a:p>
          <a:p>
            <a:pPr marL="285750" indent="-285750">
              <a:buFont typeface="Arial" panose="020B0604020202020204" pitchFamily="34" charset="0"/>
              <a:buChar char="•"/>
            </a:pPr>
            <a:r>
              <a:rPr lang="fi-FI" sz="1600" dirty="0" smtClean="0">
                <a:latin typeface="Comic Sans MS" panose="030F0702030302020204" pitchFamily="66" charset="0"/>
              </a:rPr>
              <a:t>Pedagoginen arviointi VoxForssan ja talon tapaan</a:t>
            </a:r>
            <a:endParaRPr lang="fi-FI" sz="1600" dirty="0">
              <a:latin typeface="Comic Sans MS" panose="030F0702030302020204" pitchFamily="66" charset="0"/>
            </a:endParaRPr>
          </a:p>
          <a:p>
            <a:pPr marL="285750" indent="-285750">
              <a:buFont typeface="Arial" panose="020B0604020202020204" pitchFamily="34" charset="0"/>
              <a:buChar char="•"/>
            </a:pPr>
            <a:endParaRPr lang="fi-FI" sz="1600" dirty="0">
              <a:latin typeface="Comic Sans MS" panose="030F0702030302020204" pitchFamily="66"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41203" y="2675999"/>
            <a:ext cx="4457468" cy="32240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08107866"/>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1059</TotalTime>
  <Words>482</Words>
  <Application>Microsoft Office PowerPoint</Application>
  <PresentationFormat>Laajakuva</PresentationFormat>
  <Paragraphs>229</Paragraphs>
  <Slides>12</Slides>
  <Notes>5</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12</vt:i4>
      </vt:variant>
    </vt:vector>
  </HeadingPairs>
  <TitlesOfParts>
    <vt:vector size="19" baseType="lpstr">
      <vt:lpstr>Arial</vt:lpstr>
      <vt:lpstr>Berlin Sans FB</vt:lpstr>
      <vt:lpstr>Calibri</vt:lpstr>
      <vt:lpstr>Calibri Light</vt:lpstr>
      <vt:lpstr>Comic Sans MS</vt:lpstr>
      <vt:lpstr>Times New Roman</vt:lpstr>
      <vt:lpstr>Office-teema</vt:lpstr>
      <vt:lpstr>PowerPoint-esitys</vt:lpstr>
      <vt:lpstr>Sisällys</vt:lpstr>
      <vt:lpstr>1. Päiväkoti Augustina</vt:lpstr>
      <vt:lpstr>Ryhmät, niiden rakenteelliset paikat ja henkilöstö 2018-2019</vt:lpstr>
      <vt:lpstr>PowerPoint-esitys</vt:lpstr>
      <vt:lpstr>2.Lasten Forssan kuusi ällää   Tavoite:                                                                        Arviointi:        </vt:lpstr>
      <vt:lpstr>3. Unicefin lapsiystävällinen kunta  Tavoitteet:                                                                Arviointi:        </vt:lpstr>
      <vt:lpstr>3. Päiväkoti Augustinan lisäykset v. 2017-2018 yhteisiin tavoitteisiin ja niiden arviointi</vt:lpstr>
      <vt:lpstr>PowerPoint-esitys</vt:lpstr>
      <vt:lpstr>PowerPoint-esitys</vt:lpstr>
      <vt:lpstr>5.Teemojen mukaiset tavoitteet Päiväkoti Augustinassa v.2018-2019</vt:lpstr>
      <vt:lpstr>PowerPoint-esitys</vt:lpstr>
    </vt:vector>
  </TitlesOfParts>
  <Company>Forssan kaupunki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Erja Kaunisharju</dc:creator>
  <cp:lastModifiedBy>Erja Kaunisharju</cp:lastModifiedBy>
  <cp:revision>135</cp:revision>
  <cp:lastPrinted>2018-09-13T16:57:08Z</cp:lastPrinted>
  <dcterms:created xsi:type="dcterms:W3CDTF">2018-09-12T15:50:17Z</dcterms:created>
  <dcterms:modified xsi:type="dcterms:W3CDTF">2018-09-25T09:37:52Z</dcterms:modified>
</cp:coreProperties>
</file>