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74" r:id="rId6"/>
    <p:sldId id="275" r:id="rId7"/>
    <p:sldId id="272" r:id="rId8"/>
    <p:sldId id="273" r:id="rId9"/>
    <p:sldId id="276" r:id="rId10"/>
    <p:sldId id="277" r:id="rId11"/>
    <p:sldId id="278" r:id="rId12"/>
    <p:sldId id="279" r:id="rId13"/>
    <p:sldId id="280" r:id="rId14"/>
    <p:sldId id="281" r:id="rId15"/>
    <p:sldId id="283" r:id="rId16"/>
    <p:sldId id="265" r:id="rId17"/>
    <p:sldId id="287" r:id="rId18"/>
    <p:sldId id="286" r:id="rId19"/>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B262C71-9466-4E18-99C7-1056A8B6C679}" type="datetimeFigureOut">
              <a:rPr lang="fi-FI" smtClean="0"/>
              <a:t>18.9.2019</a:t>
            </a:fld>
            <a:endParaRPr lang="fi-FI"/>
          </a:p>
        </p:txBody>
      </p:sp>
      <p:sp>
        <p:nvSpPr>
          <p:cNvPr id="4" name="Dian kuvan paikkamerkki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9B14E8C-36EF-4763-8805-4422B5CA2487}" type="slidenum">
              <a:rPr lang="fi-FI" smtClean="0"/>
              <a:t>‹#›</a:t>
            </a:fld>
            <a:endParaRPr lang="fi-FI"/>
          </a:p>
        </p:txBody>
      </p:sp>
    </p:spTree>
    <p:extLst>
      <p:ext uri="{BB962C8B-B14F-4D97-AF65-F5344CB8AC3E}">
        <p14:creationId xmlns:p14="http://schemas.microsoft.com/office/powerpoint/2010/main" val="1054632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A92725-8E4A-4164-9DBE-DCD167ACE31F}"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4680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952FE548-DA50-434E-A009-CCF832270183}" type="datetime1">
              <a:rPr lang="fi-FI" smtClean="0"/>
              <a:t>18.9.2019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159436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C7CA4D3-4AC6-4C6F-B991-6EFAA8787199}" type="datetime1">
              <a:rPr lang="fi-FI" smtClean="0"/>
              <a:t>18.9.2019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1696904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B0801B09-8B58-42C7-B5DD-8D47622AFFF1}" type="datetime1">
              <a:rPr lang="fi-FI" smtClean="0"/>
              <a:t>18.9.2019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346672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010D5F01-AFD0-4F7C-911B-860138E039F8}" type="datetime1">
              <a:rPr lang="fi-FI" smtClean="0"/>
              <a:t>18.9.2019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3035604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A3B89B59-6E33-4D0D-85A1-643954D735F5}" type="datetime1">
              <a:rPr lang="fi-FI" smtClean="0"/>
              <a:t>18.9.2019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167087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D25534A0-71D1-43CC-9E45-CFE76DF5F71E}" type="datetime1">
              <a:rPr lang="fi-FI" smtClean="0"/>
              <a:t>18.9.2019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2271627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09B47CAD-5805-480D-A762-066C76ABE29D}" type="datetime1">
              <a:rPr lang="fi-FI" smtClean="0"/>
              <a:t>18.9.2019</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1788120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6F2580F5-C8A2-4A1A-A49D-20B1A6A49FB5}" type="datetime1">
              <a:rPr lang="fi-FI" smtClean="0"/>
              <a:t>18.9.2019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249059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B3A52A8-A8FB-4FD5-8586-41002D64D521}" type="datetime1">
              <a:rPr lang="fi-FI" smtClean="0"/>
              <a:t>18.9.2019</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2327662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BB586B5B-608D-42AC-9958-85803C76359E}" type="datetime1">
              <a:rPr lang="fi-FI" smtClean="0"/>
              <a:t>18.9.2019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323756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351675FC-00ED-4338-B572-54EB04FEE254}" type="datetime1">
              <a:rPr lang="fi-FI" smtClean="0"/>
              <a:t>18.9.2019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410740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EC28F-17EF-465B-818E-85DFB23BD521}" type="datetime1">
              <a:rPr lang="fi-FI" smtClean="0"/>
              <a:t>18.9.2019</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B0F92-D1ED-4A64-B978-272720D84DB7}" type="slidenum">
              <a:rPr lang="fi-FI" smtClean="0"/>
              <a:t>‹#›</a:t>
            </a:fld>
            <a:endParaRPr lang="fi-FI"/>
          </a:p>
        </p:txBody>
      </p:sp>
    </p:spTree>
    <p:extLst>
      <p:ext uri="{BB962C8B-B14F-4D97-AF65-F5344CB8AC3E}">
        <p14:creationId xmlns:p14="http://schemas.microsoft.com/office/powerpoint/2010/main" val="2380420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nna.holopainen@forssa.fi"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ruutu 2"/>
          <p:cNvSpPr txBox="1">
            <a:spLocks noChangeArrowheads="1"/>
          </p:cNvSpPr>
          <p:nvPr/>
        </p:nvSpPr>
        <p:spPr bwMode="auto">
          <a:xfrm>
            <a:off x="1439209" y="486452"/>
            <a:ext cx="4369163" cy="60825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i-FI" altLang="fi-FI" sz="1400" b="0" i="0" u="none" strike="noStrike" kern="1200" cap="none" spc="0" normalizeH="0" baseline="0" noProof="0" dirty="0">
                <a:ln>
                  <a:noFill/>
                </a:ln>
                <a:solidFill>
                  <a:prstClr val="black"/>
                </a:solidFill>
                <a:effectLst/>
                <a:uLnTx/>
                <a:uFillTx/>
                <a:latin typeface="Berlin Sans FB" panose="020E0602020502020306" pitchFamily="34" charset="0"/>
                <a:ea typeface="Calibri" pitchFamily="34" charset="0"/>
                <a:cs typeface="Times New Roman" pitchFamily="18" charset="0"/>
              </a:rPr>
              <a:t>S</a:t>
            </a:r>
            <a:r>
              <a:rPr kumimoji="0" lang="fi-FI" altLang="fi-FI" sz="1400" b="0" i="0" u="none" strike="noStrike" kern="1200" cap="none" spc="0" normalizeH="0" baseline="0" noProof="0" dirty="0" smtClean="0">
                <a:ln>
                  <a:noFill/>
                </a:ln>
                <a:solidFill>
                  <a:prstClr val="black"/>
                </a:solidFill>
                <a:effectLst/>
                <a:uLnTx/>
                <a:uFillTx/>
                <a:latin typeface="Berlin Sans FB" panose="020E0602020502020306" pitchFamily="34" charset="0"/>
                <a:ea typeface="Calibri" pitchFamily="34" charset="0"/>
                <a:cs typeface="Times New Roman" pitchFamily="18" charset="0"/>
              </a:rPr>
              <a:t>ivistys- </a:t>
            </a:r>
            <a:r>
              <a:rPr kumimoji="0" lang="fi-FI" altLang="fi-FI" sz="1400" b="0" i="0" u="none" strike="noStrike" kern="1200" cap="none" spc="0" normalizeH="0" baseline="0" noProof="0" dirty="0">
                <a:ln>
                  <a:noFill/>
                </a:ln>
                <a:solidFill>
                  <a:prstClr val="black"/>
                </a:solidFill>
                <a:effectLst/>
                <a:uLnTx/>
                <a:uFillTx/>
                <a:latin typeface="Berlin Sans FB" panose="020E0602020502020306" pitchFamily="34" charset="0"/>
                <a:ea typeface="Calibri" pitchFamily="34" charset="0"/>
                <a:cs typeface="Times New Roman" pitchFamily="18" charset="0"/>
              </a:rPr>
              <a:t>ja tulevaisuuspalveluiden toimiala</a:t>
            </a:r>
            <a:endParaRPr kumimoji="0" lang="fi-FI" altLang="fi-FI" sz="14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altLang="fi-FI" sz="1400" b="0" i="0" u="none" strike="noStrike" kern="1200" cap="none" spc="0" normalizeH="0" baseline="0" noProof="0" dirty="0">
                <a:ln>
                  <a:noFill/>
                </a:ln>
                <a:solidFill>
                  <a:prstClr val="black"/>
                </a:solidFill>
                <a:effectLst/>
                <a:uLnTx/>
                <a:uFillTx/>
                <a:latin typeface="Berlin Sans FB" panose="020E0602020502020306" pitchFamily="34" charset="0"/>
                <a:ea typeface="Calibri" pitchFamily="34" charset="0"/>
                <a:cs typeface="Times New Roman" pitchFamily="18" charset="0"/>
              </a:rPr>
              <a:t>V</a:t>
            </a:r>
            <a:r>
              <a:rPr kumimoji="0" lang="fi-FI" altLang="fi-FI" sz="1400" b="0" i="0" u="none" strike="noStrike" kern="1200" cap="none" spc="0" normalizeH="0" baseline="0" noProof="0" dirty="0" smtClean="0">
                <a:ln>
                  <a:noFill/>
                </a:ln>
                <a:solidFill>
                  <a:prstClr val="black"/>
                </a:solidFill>
                <a:effectLst/>
                <a:uLnTx/>
                <a:uFillTx/>
                <a:latin typeface="Berlin Sans FB" panose="020E0602020502020306" pitchFamily="34" charset="0"/>
                <a:ea typeface="Calibri" pitchFamily="34" charset="0"/>
                <a:cs typeface="Times New Roman" pitchFamily="18" charset="0"/>
              </a:rPr>
              <a:t>arhaiskasvatuksen </a:t>
            </a:r>
            <a:r>
              <a:rPr kumimoji="0" lang="fi-FI" altLang="fi-FI" sz="1400" b="0" i="0" u="none" strike="noStrike" kern="1200" cap="none" spc="0" normalizeH="0" baseline="0" noProof="0" dirty="0">
                <a:ln>
                  <a:noFill/>
                </a:ln>
                <a:solidFill>
                  <a:prstClr val="black"/>
                </a:solidFill>
                <a:effectLst/>
                <a:uLnTx/>
                <a:uFillTx/>
                <a:latin typeface="Berlin Sans FB" panose="020E0602020502020306" pitchFamily="34" charset="0"/>
                <a:ea typeface="Calibri" pitchFamily="34" charset="0"/>
                <a:cs typeface="Times New Roman" pitchFamily="18" charset="0"/>
              </a:rPr>
              <a:t>palvelualue/  </a:t>
            </a:r>
            <a:r>
              <a:rPr kumimoji="0" lang="fi-FI" altLang="fi-FI" sz="1400" b="0" i="0" u="none" strike="noStrike" kern="1200" cap="none" spc="0" normalizeH="0" baseline="0" noProof="0" dirty="0" smtClean="0">
                <a:ln>
                  <a:noFill/>
                </a:ln>
                <a:solidFill>
                  <a:prstClr val="black"/>
                </a:solidFill>
                <a:effectLst/>
                <a:uLnTx/>
                <a:uFillTx/>
                <a:latin typeface="Berlin Sans FB" panose="020E0602020502020306" pitchFamily="34" charset="0"/>
                <a:ea typeface="Calibri" pitchFamily="34" charset="0"/>
                <a:cs typeface="Times New Roman" pitchFamily="18" charset="0"/>
              </a:rPr>
              <a:t>Päiväkoti Augustina</a:t>
            </a:r>
            <a:endParaRPr kumimoji="0" lang="fi-FI" altLang="fi-FI" sz="24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Arial" pitchFamily="34" charset="0"/>
            </a:endParaRPr>
          </a:p>
        </p:txBody>
      </p:sp>
      <p:sp>
        <p:nvSpPr>
          <p:cNvPr id="5" name="Rectangle 4"/>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5"/>
          <p:cNvSpPr>
            <a:spLocks noChangeArrowheads="1"/>
          </p:cNvSpPr>
          <p:nvPr/>
        </p:nvSpPr>
        <p:spPr bwMode="auto">
          <a:xfrm>
            <a:off x="1"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Rectangle 6"/>
          <p:cNvSpPr>
            <a:spLocks noChangeArrowheads="1"/>
          </p:cNvSpPr>
          <p:nvPr/>
        </p:nvSpPr>
        <p:spPr bwMode="auto">
          <a:xfrm>
            <a:off x="2739334" y="1235906"/>
            <a:ext cx="7738791"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i-FI" altLang="fi-FI" sz="1200" b="1" i="0" u="none" strike="noStrike" kern="1200" cap="none" spc="0" normalizeH="0" baseline="0" noProof="0" dirty="0">
              <a:ln>
                <a:noFill/>
              </a:ln>
              <a:solidFill>
                <a:prstClr val="black"/>
              </a:solidFill>
              <a:effectLst/>
              <a:uLnTx/>
              <a:uFillTx/>
              <a:latin typeface="Arial" pitchFamily="34" charset="0"/>
              <a:ea typeface="Comic Sans MS" pitchFamily="66"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altLang="fi-FI" sz="1200" b="1" i="0" u="none" strike="noStrike" kern="1200" cap="none" spc="0" normalizeH="0" baseline="0" noProof="0" dirty="0">
                <a:ln>
                  <a:noFill/>
                </a:ln>
                <a:solidFill>
                  <a:prstClr val="black"/>
                </a:solidFill>
                <a:effectLst/>
                <a:uLnTx/>
                <a:uFillTx/>
                <a:latin typeface="Arial" pitchFamily="34" charset="0"/>
                <a:ea typeface="Comic Sans MS" pitchFamily="66" charset="0"/>
                <a:cs typeface="Comic Sans MS" pitchFamily="66" charset="0"/>
              </a:rPr>
              <a:t>	</a:t>
            </a:r>
            <a:endParaRPr kumimoji="0" lang="fi-FI" altLang="fi-FI" sz="11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altLang="fi-FI" sz="2800" b="0" i="0" u="none" strike="noStrike" kern="1200" cap="none" spc="0" normalizeH="0" baseline="0" noProof="0" dirty="0">
                <a:ln>
                  <a:noFill/>
                </a:ln>
                <a:solidFill>
                  <a:prstClr val="black"/>
                </a:solidFill>
                <a:effectLst/>
                <a:uLnTx/>
                <a:uFillTx/>
                <a:latin typeface="Berlin Sans FB" panose="020E0602020502020306" pitchFamily="34" charset="0"/>
                <a:ea typeface="Comic Sans MS" pitchFamily="66" charset="0"/>
                <a:cs typeface="Comic Sans MS" pitchFamily="66" charset="0"/>
              </a:rPr>
              <a:t>VUOSISUUNNITELMA / Toimintavuosi </a:t>
            </a:r>
            <a:r>
              <a:rPr kumimoji="0" lang="fi-FI" altLang="fi-FI" sz="2800" b="0" i="0" u="none" strike="noStrike" kern="1200" cap="none" spc="0" normalizeH="0" baseline="0" noProof="0" dirty="0" smtClean="0">
                <a:ln>
                  <a:noFill/>
                </a:ln>
                <a:solidFill>
                  <a:prstClr val="black"/>
                </a:solidFill>
                <a:effectLst/>
                <a:uLnTx/>
                <a:uFillTx/>
                <a:latin typeface="Berlin Sans FB" panose="020E0602020502020306" pitchFamily="34" charset="0"/>
                <a:ea typeface="Comic Sans MS" pitchFamily="66" charset="0"/>
                <a:cs typeface="Comic Sans MS" pitchFamily="66" charset="0"/>
              </a:rPr>
              <a:t>2019-2020</a:t>
            </a:r>
            <a:endParaRPr kumimoji="0" lang="fi-FI" altLang="fi-FI"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alt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Arial" pitchFamily="34" charset="0"/>
            </a:endParaRPr>
          </a:p>
        </p:txBody>
      </p:sp>
      <p:sp>
        <p:nvSpPr>
          <p:cNvPr id="10" name="Suorakulmio 9"/>
          <p:cNvSpPr/>
          <p:nvPr/>
        </p:nvSpPr>
        <p:spPr>
          <a:xfrm>
            <a:off x="3697338" y="2825248"/>
            <a:ext cx="4649685" cy="23083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 </a:t>
            </a:r>
            <a:r>
              <a:rPr kumimoji="0" lang="fi-FI" sz="1800" b="0" i="0" u="sng"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PÄIVÄKOTI AUGUSTINA</a:t>
            </a:r>
            <a:endParaRPr kumimoji="0" lang="fi-FI" sz="1800" b="0" i="0" u="sng"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sng"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sng"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Osoite:  </a:t>
            </a:r>
            <a:r>
              <a:rPr kumimoji="0" lang="fi-FI"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Hämeentie 13, </a:t>
            </a:r>
            <a:r>
              <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30100 Forssa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Päiväkodin johtaja: </a:t>
            </a:r>
            <a:r>
              <a:rPr kumimoji="0" lang="fi-FI"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Erja Kaunisharju</a:t>
            </a:r>
            <a:endPar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Puhelin: </a:t>
            </a:r>
            <a:r>
              <a:rPr kumimoji="0" lang="fi-FI"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03-41415255, 050-5640011</a:t>
            </a:r>
            <a:endPar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Sähköposti: </a:t>
            </a:r>
            <a:r>
              <a:rPr kumimoji="0" lang="fi-FI"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erja.kaunisharju</a:t>
            </a:r>
            <a:r>
              <a:rPr kumimoji="0" lang="fi-FI" sz="1800" b="0" i="0" u="sng"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hlinkClick r:id="rId3"/>
              </a:rPr>
              <a:t>@forssa.fi</a:t>
            </a:r>
            <a:endParaRPr kumimoji="0" lang="fi-FI"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12" name="Dian numeron paikkamerkki 1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4AEF5D-7FAC-4949-84D2-DA5A9BB3D225}"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2" name="Kuva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3" name="Kuva 2"/>
          <p:cNvPicPr>
            <a:picLocks noChangeAspect="1"/>
          </p:cNvPicPr>
          <p:nvPr/>
        </p:nvPicPr>
        <p:blipFill>
          <a:blip r:embed="rId5"/>
          <a:stretch>
            <a:fillRect/>
          </a:stretch>
        </p:blipFill>
        <p:spPr>
          <a:xfrm>
            <a:off x="9353286" y="3184162"/>
            <a:ext cx="1908213" cy="1792379"/>
          </a:xfrm>
          <a:prstGeom prst="rect">
            <a:avLst/>
          </a:prstGeom>
        </p:spPr>
      </p:pic>
      <p:pic>
        <p:nvPicPr>
          <p:cNvPr id="1026" name="Picture 2" descr="C:\Users\kaunisharju\AppData\Local\Microsoft\Windows\Temporary Internet Files\Content.Outlook\DLLBMXET\FullSizeRend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91466" y="3184162"/>
            <a:ext cx="2871987" cy="2145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782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10</a:t>
            </a:fld>
            <a:endParaRPr lang="fi-FI"/>
          </a:p>
        </p:txBody>
      </p:sp>
      <p:pic>
        <p:nvPicPr>
          <p:cNvPr id="3" name="Kuva 2"/>
          <p:cNvPicPr>
            <a:picLocks noChangeAspect="1"/>
          </p:cNvPicPr>
          <p:nvPr/>
        </p:nvPicPr>
        <p:blipFill>
          <a:blip r:embed="rId2"/>
          <a:stretch>
            <a:fillRect/>
          </a:stretch>
        </p:blipFill>
        <p:spPr>
          <a:xfrm>
            <a:off x="1648919" y="457563"/>
            <a:ext cx="8894162" cy="5942874"/>
          </a:xfrm>
          <a:prstGeom prst="rect">
            <a:avLst/>
          </a:prstGeom>
        </p:spPr>
      </p:pic>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spTree>
    <p:extLst>
      <p:ext uri="{BB962C8B-B14F-4D97-AF65-F5344CB8AC3E}">
        <p14:creationId xmlns:p14="http://schemas.microsoft.com/office/powerpoint/2010/main" val="2860925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11</a:t>
            </a:fld>
            <a:endParaRPr lang="fi-FI"/>
          </a:p>
        </p:txBody>
      </p:sp>
      <p:pic>
        <p:nvPicPr>
          <p:cNvPr id="3" name="Kuva 2"/>
          <p:cNvPicPr>
            <a:picLocks noChangeAspect="1"/>
          </p:cNvPicPr>
          <p:nvPr/>
        </p:nvPicPr>
        <p:blipFill>
          <a:blip r:embed="rId2"/>
          <a:stretch>
            <a:fillRect/>
          </a:stretch>
        </p:blipFill>
        <p:spPr>
          <a:xfrm>
            <a:off x="1648919" y="521727"/>
            <a:ext cx="8894162" cy="5814545"/>
          </a:xfrm>
          <a:prstGeom prst="rect">
            <a:avLst/>
          </a:prstGeom>
        </p:spPr>
      </p:pic>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spTree>
    <p:extLst>
      <p:ext uri="{BB962C8B-B14F-4D97-AF65-F5344CB8AC3E}">
        <p14:creationId xmlns:p14="http://schemas.microsoft.com/office/powerpoint/2010/main" val="2711046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12</a:t>
            </a:fld>
            <a:endParaRPr lang="fi-FI"/>
          </a:p>
        </p:txBody>
      </p:sp>
      <p:pic>
        <p:nvPicPr>
          <p:cNvPr id="3" name="Kuva 2"/>
          <p:cNvPicPr>
            <a:picLocks noChangeAspect="1"/>
          </p:cNvPicPr>
          <p:nvPr/>
        </p:nvPicPr>
        <p:blipFill>
          <a:blip r:embed="rId2"/>
          <a:stretch>
            <a:fillRect/>
          </a:stretch>
        </p:blipFill>
        <p:spPr>
          <a:xfrm>
            <a:off x="1648919" y="611100"/>
            <a:ext cx="8894162" cy="5635800"/>
          </a:xfrm>
          <a:prstGeom prst="rect">
            <a:avLst/>
          </a:prstGeom>
        </p:spPr>
      </p:pic>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spTree>
    <p:extLst>
      <p:ext uri="{BB962C8B-B14F-4D97-AF65-F5344CB8AC3E}">
        <p14:creationId xmlns:p14="http://schemas.microsoft.com/office/powerpoint/2010/main" val="2027157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13</a:t>
            </a:fld>
            <a:endParaRPr lang="fi-FI"/>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grpSp>
        <p:nvGrpSpPr>
          <p:cNvPr id="5" name="Group 4"/>
          <p:cNvGrpSpPr>
            <a:grpSpLocks noChangeAspect="1"/>
          </p:cNvGrpSpPr>
          <p:nvPr/>
        </p:nvGrpSpPr>
        <p:grpSpPr bwMode="auto">
          <a:xfrm>
            <a:off x="1682750" y="1150938"/>
            <a:ext cx="9297989" cy="4710113"/>
            <a:chOff x="1060" y="725"/>
            <a:chExt cx="5857" cy="2967"/>
          </a:xfrm>
        </p:grpSpPr>
        <p:sp>
          <p:nvSpPr>
            <p:cNvPr id="6" name="AutoShape 3"/>
            <p:cNvSpPr>
              <a:spLocks noChangeAspect="1" noChangeArrowheads="1" noTextEdit="1"/>
            </p:cNvSpPr>
            <p:nvPr/>
          </p:nvSpPr>
          <p:spPr bwMode="auto">
            <a:xfrm>
              <a:off x="1060" y="725"/>
              <a:ext cx="5602" cy="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Rectangle 5"/>
            <p:cNvSpPr>
              <a:spLocks noChangeArrowheads="1"/>
            </p:cNvSpPr>
            <p:nvPr/>
          </p:nvSpPr>
          <p:spPr bwMode="auto">
            <a:xfrm>
              <a:off x="1060" y="726"/>
              <a:ext cx="14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5</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1138" y="726"/>
              <a:ext cx="14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1216" y="726"/>
              <a:ext cx="191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vuotiaat varhaiskasvatuksessa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3070" y="726"/>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1060" y="906"/>
              <a:ext cx="6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1060" y="1015"/>
              <a:ext cx="5168"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Tavoite: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6134" y="1042"/>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1060" y="1195"/>
              <a:ext cx="21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214" y="1195"/>
              <a:ext cx="368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Huomio kiinnitetään toiminnassa arjen taitojen harjoitteluun.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4842" y="1221"/>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1060" y="1374"/>
              <a:ext cx="21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1214" y="1374"/>
              <a:ext cx="126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Yhdessä tekeminen,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2427" y="1374"/>
              <a:ext cx="4075"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ystävyyssuhteiden luominen ja tunnetaitojen kasvu kulkevat rinnalla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6449" y="1400"/>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1060" y="1554"/>
              <a:ext cx="21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1214" y="1554"/>
              <a:ext cx="528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Liikunta yhtenä painopisteenä: ikätason mukaisia taitoja harjoitellen, esim. Luistelukoulu</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6446" y="1580"/>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1060" y="1732"/>
              <a:ext cx="21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1214" y="1732"/>
              <a:ext cx="48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Rohkeu</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6" name="Rectangle 24"/>
            <p:cNvSpPr>
              <a:spLocks noChangeArrowheads="1"/>
            </p:cNvSpPr>
            <p:nvPr/>
          </p:nvSpPr>
          <p:spPr bwMode="auto">
            <a:xfrm>
              <a:off x="1642" y="1732"/>
              <a:ext cx="1925"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tta itsensä ilmaisuun etsitään V</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3512" y="1732"/>
              <a:ext cx="9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iskariryhmissä</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4371" y="173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1060" y="1912"/>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1060" y="2057"/>
              <a:ext cx="64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Arviointi: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1636" y="2057"/>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2" name="Rectangle 30"/>
            <p:cNvSpPr>
              <a:spLocks noChangeArrowheads="1"/>
            </p:cNvSpPr>
            <p:nvPr/>
          </p:nvSpPr>
          <p:spPr bwMode="auto">
            <a:xfrm>
              <a:off x="1217" y="2237"/>
              <a:ext cx="570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Viskaritoimintaa suunniteltiin lasten yksilölliset tarpeet huomioiden, yli ryhmärajojen. Yhteisiä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1217" y="2416"/>
              <a:ext cx="52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asioita olivat luistelukoulu, vanhemmilta nousseena toiveena lajikokeiluina koriskoulu ja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4" name="Rectangle 32"/>
            <p:cNvSpPr>
              <a:spLocks noChangeArrowheads="1"/>
            </p:cNvSpPr>
            <p:nvPr/>
          </p:nvSpPr>
          <p:spPr bwMode="auto">
            <a:xfrm>
              <a:off x="1217" y="2595"/>
              <a:ext cx="463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jumppa, sekä Metsämörritoiminta ja Viskaripajatoiminta. Omassa ryhmässä 5</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5" name="Rectangle 33"/>
            <p:cNvSpPr>
              <a:spLocks noChangeArrowheads="1"/>
            </p:cNvSpPr>
            <p:nvPr/>
          </p:nvSpPr>
          <p:spPr bwMode="auto">
            <a:xfrm>
              <a:off x="5800" y="2595"/>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5853" y="2595"/>
              <a:ext cx="12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v</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7" name="Rectangle 35"/>
            <p:cNvSpPr>
              <a:spLocks noChangeArrowheads="1"/>
            </p:cNvSpPr>
            <p:nvPr/>
          </p:nvSpPr>
          <p:spPr bwMode="auto">
            <a:xfrm>
              <a:off x="5916" y="2595"/>
              <a:ext cx="56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uotiaille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1217" y="2774"/>
              <a:ext cx="529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toteutettiin kevätkaudella Viskarikerhoa. Lapsia kuultiin, he saivat vaikuttaa ja arvioida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9" name="Rectangle 37"/>
            <p:cNvSpPr>
              <a:spLocks noChangeArrowheads="1"/>
            </p:cNvSpPr>
            <p:nvPr/>
          </p:nvSpPr>
          <p:spPr bwMode="auto">
            <a:xfrm>
              <a:off x="1217" y="2952"/>
              <a:ext cx="534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toimintaa (hymynaamat). Arviointi ja palaute vanhemmilta on ollut pääosin suullista, esim.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0" name="Rectangle 38"/>
            <p:cNvSpPr>
              <a:spLocks noChangeArrowheads="1"/>
            </p:cNvSpPr>
            <p:nvPr/>
          </p:nvSpPr>
          <p:spPr bwMode="auto">
            <a:xfrm>
              <a:off x="1217" y="3131"/>
              <a:ext cx="2945"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luistelukoulusta (x6) on saatu perheiltä kiitosta.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1" name="Rectangle 39"/>
            <p:cNvSpPr>
              <a:spLocks noChangeArrowheads="1"/>
            </p:cNvSpPr>
            <p:nvPr/>
          </p:nvSpPr>
          <p:spPr bwMode="auto">
            <a:xfrm>
              <a:off x="4108" y="3131"/>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2" name="Rectangle 40"/>
            <p:cNvSpPr>
              <a:spLocks noChangeArrowheads="1"/>
            </p:cNvSpPr>
            <p:nvPr/>
          </p:nvSpPr>
          <p:spPr bwMode="auto">
            <a:xfrm>
              <a:off x="1217" y="3311"/>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3" name="Rectangle 41"/>
            <p:cNvSpPr>
              <a:spLocks noChangeArrowheads="1"/>
            </p:cNvSpPr>
            <p:nvPr/>
          </p:nvSpPr>
          <p:spPr bwMode="auto">
            <a:xfrm>
              <a:off x="1060" y="3488"/>
              <a:ext cx="11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3287150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14</a:t>
            </a:fld>
            <a:endParaRPr lang="fi-FI"/>
          </a:p>
        </p:txBody>
      </p:sp>
      <p:pic>
        <p:nvPicPr>
          <p:cNvPr id="4" name="Kuva 3" descr="Pastellinsävyinen elämä | Omat polut © - etnisten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300" y="2660074"/>
            <a:ext cx="2857500" cy="2768137"/>
          </a:xfrm>
          <a:prstGeom prst="rect">
            <a:avLst/>
          </a:prstGeom>
        </p:spPr>
      </p:pic>
      <p:pic>
        <p:nvPicPr>
          <p:cNvPr id="5" name="Kuv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687" y="4497648"/>
            <a:ext cx="781159" cy="1171739"/>
          </a:xfrm>
          <a:prstGeom prst="rect">
            <a:avLst/>
          </a:prstGeom>
        </p:spPr>
      </p:pic>
      <p:grpSp>
        <p:nvGrpSpPr>
          <p:cNvPr id="6" name="Group 4"/>
          <p:cNvGrpSpPr>
            <a:grpSpLocks noChangeAspect="1"/>
          </p:cNvGrpSpPr>
          <p:nvPr/>
        </p:nvGrpSpPr>
        <p:grpSpPr bwMode="auto">
          <a:xfrm>
            <a:off x="633413" y="388938"/>
            <a:ext cx="9024937" cy="3646488"/>
            <a:chOff x="399" y="245"/>
            <a:chExt cx="5685" cy="2297"/>
          </a:xfrm>
        </p:grpSpPr>
        <p:sp>
          <p:nvSpPr>
            <p:cNvPr id="8" name="Rectangle 5"/>
            <p:cNvSpPr>
              <a:spLocks noChangeArrowheads="1"/>
            </p:cNvSpPr>
            <p:nvPr/>
          </p:nvSpPr>
          <p:spPr bwMode="auto">
            <a:xfrm>
              <a:off x="5968" y="245"/>
              <a:ext cx="9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smtClean="0">
                  <a:ln>
                    <a:noFill/>
                  </a:ln>
                  <a:solidFill>
                    <a:srgbClr val="000000"/>
                  </a:solidFill>
                  <a:effectLst/>
                  <a:latin typeface="Calibri" panose="020F0502020204030204" pitchFamily="34" charset="0"/>
                </a:rPr>
                <a:t>1</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6012" y="245"/>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399" y="353"/>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399" y="462"/>
              <a:ext cx="545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Perheillä mahdollisuus osallistua Vahvuutta vanhemmuuteen ja Lapset mielessä ryhmiin.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5799" y="517"/>
              <a:ext cx="6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399" y="640"/>
              <a:ext cx="104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Lapset puheeksi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1380" y="640"/>
              <a:ext cx="14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5" name="Rectangle 12"/>
            <p:cNvSpPr>
              <a:spLocks noChangeArrowheads="1"/>
            </p:cNvSpPr>
            <p:nvPr/>
          </p:nvSpPr>
          <p:spPr bwMode="auto">
            <a:xfrm>
              <a:off x="1458" y="640"/>
              <a:ext cx="157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menetelmän käyttäminen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6" name="Rectangle 13"/>
            <p:cNvSpPr>
              <a:spLocks noChangeArrowheads="1"/>
            </p:cNvSpPr>
            <p:nvPr/>
          </p:nvSpPr>
          <p:spPr bwMode="auto">
            <a:xfrm>
              <a:off x="2975" y="695"/>
              <a:ext cx="6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399" y="819"/>
              <a:ext cx="5168"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Tavoite: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8" name="Rectangle 15"/>
            <p:cNvSpPr>
              <a:spLocks noChangeArrowheads="1"/>
            </p:cNvSpPr>
            <p:nvPr/>
          </p:nvSpPr>
          <p:spPr bwMode="auto">
            <a:xfrm>
              <a:off x="5474" y="846"/>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9" name="Rectangle 16"/>
            <p:cNvSpPr>
              <a:spLocks noChangeArrowheads="1"/>
            </p:cNvSpPr>
            <p:nvPr/>
          </p:nvSpPr>
          <p:spPr bwMode="auto">
            <a:xfrm>
              <a:off x="399" y="999"/>
              <a:ext cx="211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Vanhemmille esitellään VaVa ja LM</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2457" y="999"/>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1" name="Rectangle 18"/>
            <p:cNvSpPr>
              <a:spLocks noChangeArrowheads="1"/>
            </p:cNvSpPr>
            <p:nvPr/>
          </p:nvSpPr>
          <p:spPr bwMode="auto">
            <a:xfrm>
              <a:off x="2509" y="999"/>
              <a:ext cx="2915"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ryhmien toimintaa ja rohkaistaan osallistumaan.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2" name="Rectangle 19"/>
            <p:cNvSpPr>
              <a:spLocks noChangeArrowheads="1"/>
            </p:cNvSpPr>
            <p:nvPr/>
          </p:nvSpPr>
          <p:spPr bwMode="auto">
            <a:xfrm>
              <a:off x="5369" y="1025"/>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3" name="Rectangle 20"/>
            <p:cNvSpPr>
              <a:spLocks noChangeArrowheads="1"/>
            </p:cNvSpPr>
            <p:nvPr/>
          </p:nvSpPr>
          <p:spPr bwMode="auto">
            <a:xfrm>
              <a:off x="399" y="1178"/>
              <a:ext cx="101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Lapset puheeksi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4" name="Rectangle 21"/>
            <p:cNvSpPr>
              <a:spLocks noChangeArrowheads="1"/>
            </p:cNvSpPr>
            <p:nvPr/>
          </p:nvSpPr>
          <p:spPr bwMode="auto">
            <a:xfrm>
              <a:off x="1353" y="1178"/>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5" name="Rectangle 22"/>
            <p:cNvSpPr>
              <a:spLocks noChangeArrowheads="1"/>
            </p:cNvSpPr>
            <p:nvPr/>
          </p:nvSpPr>
          <p:spPr bwMode="auto">
            <a:xfrm>
              <a:off x="1406" y="1178"/>
              <a:ext cx="334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menetelmän mukaisia keskusteluja käytetään perheiden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6" name="Rectangle 23"/>
            <p:cNvSpPr>
              <a:spLocks noChangeArrowheads="1"/>
            </p:cNvSpPr>
            <p:nvPr/>
          </p:nvSpPr>
          <p:spPr bwMode="auto">
            <a:xfrm>
              <a:off x="4703" y="1204"/>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7" name="Rectangle 24"/>
            <p:cNvSpPr>
              <a:spLocks noChangeArrowheads="1"/>
            </p:cNvSpPr>
            <p:nvPr/>
          </p:nvSpPr>
          <p:spPr bwMode="auto">
            <a:xfrm>
              <a:off x="399" y="1357"/>
              <a:ext cx="302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hyvinvoinnin tukemiseksi. Myös Yhdessä ! Aikuinen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8" name="Rectangle 25"/>
            <p:cNvSpPr>
              <a:spLocks noChangeArrowheads="1"/>
            </p:cNvSpPr>
            <p:nvPr/>
          </p:nvSpPr>
          <p:spPr bwMode="auto">
            <a:xfrm>
              <a:off x="3373" y="1357"/>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9" name="Rectangle 26"/>
            <p:cNvSpPr>
              <a:spLocks noChangeArrowheads="1"/>
            </p:cNvSpPr>
            <p:nvPr/>
          </p:nvSpPr>
          <p:spPr bwMode="auto">
            <a:xfrm>
              <a:off x="3426" y="1357"/>
              <a:ext cx="32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0" name="Rectangle 27"/>
            <p:cNvSpPr>
              <a:spLocks noChangeArrowheads="1"/>
            </p:cNvSpPr>
            <p:nvPr/>
          </p:nvSpPr>
          <p:spPr bwMode="auto">
            <a:xfrm>
              <a:off x="3694" y="1357"/>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3747" y="1357"/>
              <a:ext cx="229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konseptia tarjotaan perheiden tueksi.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5986" y="135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399" y="1537"/>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399" y="1683"/>
              <a:ext cx="5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Arviointi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918" y="1683"/>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975" y="1683"/>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399" y="1862"/>
              <a:ext cx="23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566" y="1863"/>
              <a:ext cx="136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Tavoite on toteutunut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1873" y="1863"/>
              <a:ext cx="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37"/>
            <p:cNvSpPr>
              <a:spLocks noChangeArrowheads="1"/>
            </p:cNvSpPr>
            <p:nvPr/>
          </p:nvSpPr>
          <p:spPr bwMode="auto">
            <a:xfrm>
              <a:off x="1863" y="1863"/>
              <a:ext cx="61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1" name="Rectangle 38"/>
            <p:cNvSpPr>
              <a:spLocks noChangeArrowheads="1"/>
            </p:cNvSpPr>
            <p:nvPr/>
          </p:nvSpPr>
          <p:spPr bwMode="auto">
            <a:xfrm>
              <a:off x="1917" y="1862"/>
              <a:ext cx="328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2" name="Rectangle 39"/>
            <p:cNvSpPr>
              <a:spLocks noChangeArrowheads="1"/>
            </p:cNvSpPr>
            <p:nvPr/>
          </p:nvSpPr>
          <p:spPr bwMode="auto">
            <a:xfrm>
              <a:off x="1933" y="1863"/>
              <a:ext cx="140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Lapset puheeksi-</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3" name="Rectangle 40"/>
            <p:cNvSpPr>
              <a:spLocks noChangeArrowheads="1"/>
            </p:cNvSpPr>
            <p:nvPr/>
          </p:nvSpPr>
          <p:spPr bwMode="auto">
            <a:xfrm>
              <a:off x="3283" y="1863"/>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4" name="Rectangle 41"/>
            <p:cNvSpPr>
              <a:spLocks noChangeArrowheads="1"/>
            </p:cNvSpPr>
            <p:nvPr/>
          </p:nvSpPr>
          <p:spPr bwMode="auto">
            <a:xfrm>
              <a:off x="2975" y="1863"/>
              <a:ext cx="225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keskusteluja on käyty 3 kertaa.</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5" name="Rectangle 42"/>
            <p:cNvSpPr>
              <a:spLocks noChangeArrowheads="1"/>
            </p:cNvSpPr>
            <p:nvPr/>
          </p:nvSpPr>
          <p:spPr bwMode="auto">
            <a:xfrm>
              <a:off x="4664" y="186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6" name="Rectangle 43"/>
            <p:cNvSpPr>
              <a:spLocks noChangeArrowheads="1"/>
            </p:cNvSpPr>
            <p:nvPr/>
          </p:nvSpPr>
          <p:spPr bwMode="auto">
            <a:xfrm>
              <a:off x="4742" y="1863"/>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44"/>
            <p:cNvSpPr>
              <a:spLocks noChangeArrowheads="1"/>
            </p:cNvSpPr>
            <p:nvPr/>
          </p:nvSpPr>
          <p:spPr bwMode="auto">
            <a:xfrm>
              <a:off x="4781" y="186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8" name="Rectangle 45"/>
            <p:cNvSpPr>
              <a:spLocks noChangeArrowheads="1"/>
            </p:cNvSpPr>
            <p:nvPr/>
          </p:nvSpPr>
          <p:spPr bwMode="auto">
            <a:xfrm>
              <a:off x="5244" y="1863"/>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9" name="Rectangle 46"/>
            <p:cNvSpPr>
              <a:spLocks noChangeArrowheads="1"/>
            </p:cNvSpPr>
            <p:nvPr/>
          </p:nvSpPr>
          <p:spPr bwMode="auto">
            <a:xfrm>
              <a:off x="399" y="2041"/>
              <a:ext cx="25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0" name="Rectangle 47"/>
            <p:cNvSpPr>
              <a:spLocks noChangeArrowheads="1"/>
            </p:cNvSpPr>
            <p:nvPr/>
          </p:nvSpPr>
          <p:spPr bwMode="auto">
            <a:xfrm>
              <a:off x="591" y="2041"/>
              <a:ext cx="6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Yhdessä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1" name="Rectangle 48"/>
            <p:cNvSpPr>
              <a:spLocks noChangeArrowheads="1"/>
            </p:cNvSpPr>
            <p:nvPr/>
          </p:nvSpPr>
          <p:spPr bwMode="auto">
            <a:xfrm>
              <a:off x="1151" y="2041"/>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2" name="Rectangle 49"/>
            <p:cNvSpPr>
              <a:spLocks noChangeArrowheads="1"/>
            </p:cNvSpPr>
            <p:nvPr/>
          </p:nvSpPr>
          <p:spPr bwMode="auto">
            <a:xfrm>
              <a:off x="1204" y="2041"/>
              <a:ext cx="27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palveluseteleitä on jaettu kolmelle perheelle.</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3" name="Rectangle 50"/>
            <p:cNvSpPr>
              <a:spLocks noChangeArrowheads="1"/>
            </p:cNvSpPr>
            <p:nvPr/>
          </p:nvSpPr>
          <p:spPr bwMode="auto">
            <a:xfrm>
              <a:off x="3873" y="2041"/>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4" name="Rectangle 51"/>
            <p:cNvSpPr>
              <a:spLocks noChangeArrowheads="1"/>
            </p:cNvSpPr>
            <p:nvPr/>
          </p:nvSpPr>
          <p:spPr bwMode="auto">
            <a:xfrm>
              <a:off x="399" y="2220"/>
              <a:ext cx="25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5" name="Rectangle 52"/>
            <p:cNvSpPr>
              <a:spLocks noChangeArrowheads="1"/>
            </p:cNvSpPr>
            <p:nvPr/>
          </p:nvSpPr>
          <p:spPr bwMode="auto">
            <a:xfrm>
              <a:off x="591" y="2220"/>
              <a:ext cx="100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Lapset Mielessä</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6" name="Rectangle 53"/>
            <p:cNvSpPr>
              <a:spLocks noChangeArrowheads="1"/>
            </p:cNvSpPr>
            <p:nvPr/>
          </p:nvSpPr>
          <p:spPr bwMode="auto">
            <a:xfrm>
              <a:off x="1543" y="2220"/>
              <a:ext cx="11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7" name="Rectangle 54"/>
            <p:cNvSpPr>
              <a:spLocks noChangeArrowheads="1"/>
            </p:cNvSpPr>
            <p:nvPr/>
          </p:nvSpPr>
          <p:spPr bwMode="auto">
            <a:xfrm>
              <a:off x="1596" y="2220"/>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8" name="Rectangle 55"/>
            <p:cNvSpPr>
              <a:spLocks noChangeArrowheads="1"/>
            </p:cNvSpPr>
            <p:nvPr/>
          </p:nvSpPr>
          <p:spPr bwMode="auto">
            <a:xfrm>
              <a:off x="1634" y="2220"/>
              <a:ext cx="340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ryhmään osallistui Augustinasta yksi vanhempi lapsineen.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9" name="Rectangle 56"/>
            <p:cNvSpPr>
              <a:spLocks noChangeArrowheads="1"/>
            </p:cNvSpPr>
            <p:nvPr/>
          </p:nvSpPr>
          <p:spPr bwMode="auto">
            <a:xfrm>
              <a:off x="4983" y="2246"/>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0" name="Rectangle 57"/>
            <p:cNvSpPr>
              <a:spLocks noChangeArrowheads="1"/>
            </p:cNvSpPr>
            <p:nvPr/>
          </p:nvSpPr>
          <p:spPr bwMode="auto">
            <a:xfrm>
              <a:off x="399" y="2398"/>
              <a:ext cx="20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1" name="Rectangle 58"/>
            <p:cNvSpPr>
              <a:spLocks noChangeArrowheads="1"/>
            </p:cNvSpPr>
            <p:nvPr/>
          </p:nvSpPr>
          <p:spPr bwMode="auto">
            <a:xfrm>
              <a:off x="539" y="239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72704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5"/>
            <a:ext cx="10515600" cy="1808908"/>
          </a:xfrm>
        </p:spPr>
        <p:txBody>
          <a:bodyPr>
            <a:normAutofit fontScale="90000"/>
          </a:bodyPr>
          <a:lstStyle/>
          <a:p>
            <a:r>
              <a:rPr lang="fi-FI" sz="2800" b="1" dirty="0" smtClean="0"/>
              <a:t>Forssan varhaiskasvatuksen yhteiset teemat ja tavoitteet </a:t>
            </a:r>
            <a:br>
              <a:rPr lang="fi-FI" sz="2800" b="1" dirty="0" smtClean="0"/>
            </a:br>
            <a:r>
              <a:rPr lang="fi-FI" sz="2800" b="1" dirty="0" smtClean="0"/>
              <a:t>toimintavuonna 2019-2020</a:t>
            </a:r>
            <a:r>
              <a:rPr lang="fi-FI" sz="1600" dirty="0" smtClean="0"/>
              <a:t/>
            </a:r>
            <a:br>
              <a:rPr lang="fi-FI" sz="1600" dirty="0" smtClean="0"/>
            </a:br>
            <a:r>
              <a:rPr lang="fi-FI" sz="1600" dirty="0" smtClean="0"/>
              <a:t/>
            </a:r>
            <a:br>
              <a:rPr lang="fi-FI" sz="1600" dirty="0" smtClean="0"/>
            </a:br>
            <a:r>
              <a:rPr lang="fi-FI" sz="1600" dirty="0" smtClean="0"/>
              <a:t/>
            </a:r>
            <a:br>
              <a:rPr lang="fi-FI" sz="1600" dirty="0" smtClean="0"/>
            </a:br>
            <a:r>
              <a:rPr lang="fi-FI" sz="1600" dirty="0" smtClean="0">
                <a:solidFill>
                  <a:srgbClr val="000000"/>
                </a:solidFill>
                <a:latin typeface="Calibri" panose="020F0502020204030204" pitchFamily="34" charset="0"/>
              </a:rPr>
              <a:t>”Forssalaista tapaa tukea lasten oppimista, kehitystä ja hyvinvointia eli meidän pedagogian kokonaisuutta kutsutaan TyykinTyyliksi. Lapsiystävällisessä toimintakulttuurissa aikuisten lasta kunnioittava, kuuntelevainen ja läsnä oleva työote konkretisoituu lapsihavainnointeihin perustuvassa, osallisuutta edistävässä arjessa.”      (VoxForssa 2017, s 20) </a:t>
            </a:r>
            <a:r>
              <a:rPr lang="fi-FI" sz="1800" dirty="0" smtClean="0">
                <a:solidFill>
                  <a:srgbClr val="000000"/>
                </a:solidFill>
                <a:latin typeface="Calibri" panose="020F0502020204030204" pitchFamily="34" charset="0"/>
              </a:rPr>
              <a:t> </a:t>
            </a:r>
            <a:endParaRPr lang="fi-FI" sz="1800" dirty="0"/>
          </a:p>
        </p:txBody>
      </p:sp>
      <p:sp>
        <p:nvSpPr>
          <p:cNvPr id="3" name="Sisällön paikkamerkki 2"/>
          <p:cNvSpPr>
            <a:spLocks noGrp="1"/>
          </p:cNvSpPr>
          <p:nvPr>
            <p:ph idx="1"/>
          </p:nvPr>
        </p:nvSpPr>
        <p:spPr>
          <a:xfrm>
            <a:off x="587829" y="2239347"/>
            <a:ext cx="10765970" cy="3937616"/>
          </a:xfrm>
        </p:spPr>
        <p:txBody>
          <a:bodyPr>
            <a:normAutofit/>
          </a:bodyPr>
          <a:lstStyle/>
          <a:p>
            <a:pPr marL="0" indent="0" fontAlgn="base">
              <a:buNone/>
            </a:pPr>
            <a:endParaRPr lang="fi-FI" sz="1500" dirty="0" smtClean="0"/>
          </a:p>
          <a:p>
            <a:pPr marL="0" indent="0" fontAlgn="base">
              <a:buNone/>
            </a:pPr>
            <a:r>
              <a:rPr lang="fi-FI" sz="1500" b="1" dirty="0" smtClean="0">
                <a:latin typeface="Comic Sans MS" panose="030F0702030302020204" pitchFamily="66" charset="0"/>
              </a:rPr>
              <a:t>VoxForssa2019</a:t>
            </a:r>
            <a:r>
              <a:rPr lang="fi-FI" sz="1500" b="1" dirty="0">
                <a:latin typeface="Comic Sans MS" panose="030F0702030302020204" pitchFamily="66" charset="0"/>
              </a:rPr>
              <a:t>  käyttöön ottaminen vähän kerrallaan</a:t>
            </a:r>
            <a:r>
              <a:rPr lang="en-US" sz="1500" b="1" dirty="0">
                <a:latin typeface="Comic Sans MS" panose="030F0702030302020204" pitchFamily="66" charset="0"/>
              </a:rPr>
              <a:t>​</a:t>
            </a:r>
          </a:p>
          <a:p>
            <a:pPr marL="0" indent="0" fontAlgn="base">
              <a:buNone/>
            </a:pPr>
            <a:r>
              <a:rPr lang="fi-FI" sz="1500" b="1" dirty="0">
                <a:latin typeface="Comic Sans MS" panose="030F0702030302020204" pitchFamily="66" charset="0"/>
              </a:rPr>
              <a:t>Ryhmävasujen laatiminen jokaisessa yksikössä</a:t>
            </a:r>
            <a:r>
              <a:rPr lang="en-US" sz="1500" b="1" dirty="0">
                <a:latin typeface="Comic Sans MS" panose="030F0702030302020204" pitchFamily="66" charset="0"/>
              </a:rPr>
              <a:t>​</a:t>
            </a:r>
          </a:p>
          <a:p>
            <a:pPr fontAlgn="base"/>
            <a:r>
              <a:rPr lang="fi-FI" sz="1500" dirty="0">
                <a:latin typeface="Comic Sans MS" panose="030F0702030302020204" pitchFamily="66" charset="0"/>
              </a:rPr>
              <a:t>Suunnitellaan miten kiireetön arki toteutuu varhaiskasvatuksessa</a:t>
            </a:r>
            <a:r>
              <a:rPr lang="en-US" sz="1500" dirty="0">
                <a:latin typeface="Comic Sans MS" panose="030F0702030302020204" pitchFamily="66" charset="0"/>
              </a:rPr>
              <a:t>​</a:t>
            </a:r>
          </a:p>
          <a:p>
            <a:pPr fontAlgn="base"/>
            <a:r>
              <a:rPr lang="fi-FI" sz="1500" dirty="0">
                <a:latin typeface="Comic Sans MS" panose="030F0702030302020204" pitchFamily="66" charset="0"/>
              </a:rPr>
              <a:t>Sisällöissä huomioidaan VoxForssan Oppimisympäristöt –luku</a:t>
            </a:r>
            <a:r>
              <a:rPr lang="en-US" sz="1500" dirty="0">
                <a:latin typeface="Comic Sans MS" panose="030F0702030302020204" pitchFamily="66" charset="0"/>
              </a:rPr>
              <a:t>​</a:t>
            </a:r>
          </a:p>
          <a:p>
            <a:pPr fontAlgn="base"/>
            <a:r>
              <a:rPr lang="fi-FI" sz="1500" dirty="0">
                <a:latin typeface="Comic Sans MS" panose="030F0702030302020204" pitchFamily="66" charset="0"/>
              </a:rPr>
              <a:t>Sisältää toista kunnioittavan käytöksen ryhmäkohtaiset tarkennukset ja toimenpiteiden toteutumisen seurannan</a:t>
            </a:r>
            <a:r>
              <a:rPr lang="en-US" sz="1500" dirty="0">
                <a:latin typeface="Comic Sans MS" panose="030F0702030302020204" pitchFamily="66" charset="0"/>
              </a:rPr>
              <a:t>​</a:t>
            </a:r>
          </a:p>
          <a:p>
            <a:pPr marL="0" indent="0" fontAlgn="base">
              <a:buNone/>
            </a:pPr>
            <a:r>
              <a:rPr lang="fi-FI" sz="1500" dirty="0">
                <a:latin typeface="Comic Sans MS" panose="030F0702030302020204" pitchFamily="66" charset="0"/>
              </a:rPr>
              <a:t>​</a:t>
            </a:r>
          </a:p>
          <a:p>
            <a:pPr marL="0" indent="0" fontAlgn="base">
              <a:buNone/>
            </a:pPr>
            <a:r>
              <a:rPr lang="fi-FI" sz="1500" b="1" dirty="0">
                <a:latin typeface="Comic Sans MS" panose="030F0702030302020204" pitchFamily="66" charset="0"/>
              </a:rPr>
              <a:t>Unicefin lapsiystävällinen kunta ja</a:t>
            </a:r>
            <a:r>
              <a:rPr lang="en-US" sz="1500" b="1" dirty="0" smtClean="0">
                <a:latin typeface="Comic Sans MS" panose="030F0702030302020204" pitchFamily="66" charset="0"/>
              </a:rPr>
              <a:t>​ </a:t>
            </a:r>
            <a:r>
              <a:rPr lang="fi-FI" sz="1500" b="1" dirty="0" smtClean="0">
                <a:latin typeface="Comic Sans MS" panose="030F0702030302020204" pitchFamily="66" charset="0"/>
              </a:rPr>
              <a:t>Järkivihreän </a:t>
            </a:r>
            <a:r>
              <a:rPr lang="fi-FI" sz="1500" b="1" dirty="0">
                <a:latin typeface="Comic Sans MS" panose="030F0702030302020204" pitchFamily="66" charset="0"/>
              </a:rPr>
              <a:t>Forssan sosiaalinen ja kulttuurinen kestävyys</a:t>
            </a:r>
            <a:r>
              <a:rPr lang="en-US" sz="1500" b="1" dirty="0">
                <a:latin typeface="Comic Sans MS" panose="030F0702030302020204" pitchFamily="66" charset="0"/>
              </a:rPr>
              <a:t>​</a:t>
            </a:r>
          </a:p>
          <a:p>
            <a:pPr marL="0" indent="0" fontAlgn="base">
              <a:buNone/>
            </a:pPr>
            <a:r>
              <a:rPr lang="fi-FI" sz="1500" b="1" dirty="0" smtClean="0">
                <a:latin typeface="Comic Sans MS" panose="030F0702030302020204" pitchFamily="66" charset="0"/>
              </a:rPr>
              <a:t>Hyvinvointi</a:t>
            </a:r>
            <a:endParaRPr lang="en-US" sz="1500" b="1" dirty="0">
              <a:latin typeface="Comic Sans MS" panose="030F0702030302020204" pitchFamily="66" charset="0"/>
            </a:endParaRPr>
          </a:p>
          <a:p>
            <a:pPr fontAlgn="base"/>
            <a:r>
              <a:rPr lang="fi-FI" sz="1500" dirty="0">
                <a:latin typeface="Comic Sans MS" panose="030F0702030302020204" pitchFamily="66" charset="0"/>
              </a:rPr>
              <a:t>Kiireetön arki</a:t>
            </a:r>
            <a:r>
              <a:rPr lang="en-US" sz="1500" dirty="0">
                <a:latin typeface="Comic Sans MS" panose="030F0702030302020204" pitchFamily="66" charset="0"/>
              </a:rPr>
              <a:t>​</a:t>
            </a:r>
          </a:p>
          <a:p>
            <a:pPr fontAlgn="base"/>
            <a:r>
              <a:rPr lang="fi-FI" sz="1500" dirty="0" smtClean="0">
                <a:latin typeface="Comic Sans MS" panose="030F0702030302020204" pitchFamily="66" charset="0"/>
              </a:rPr>
              <a:t>Osallisuus: Kehitellään menetelmiä kuulla niitä ihmisiä joiden kanssa ei syystä tai toisesta ole yhteistä kieltä.</a:t>
            </a:r>
            <a:endParaRPr lang="en-US" sz="1500" dirty="0">
              <a:latin typeface="Comic Sans MS" panose="030F0702030302020204" pitchFamily="66" charset="0"/>
            </a:endParaRPr>
          </a:p>
          <a:p>
            <a:endParaRPr lang="fi-FI" dirty="0"/>
          </a:p>
        </p:txBody>
      </p:sp>
      <p:sp>
        <p:nvSpPr>
          <p:cNvPr id="4" name="Dian numeron paikkamerkki 3"/>
          <p:cNvSpPr>
            <a:spLocks noGrp="1"/>
          </p:cNvSpPr>
          <p:nvPr>
            <p:ph type="sldNum" sz="quarter" idx="12"/>
          </p:nvPr>
        </p:nvSpPr>
        <p:spPr/>
        <p:txBody>
          <a:bodyPr/>
          <a:lstStyle/>
          <a:p>
            <a:fld id="{AB4B0F92-D1ED-4A64-B978-272720D84DB7}" type="slidenum">
              <a:rPr lang="fi-FI" smtClean="0"/>
              <a:t>15</a:t>
            </a:fld>
            <a:endParaRPr lang="fi-FI"/>
          </a:p>
        </p:txBody>
      </p:sp>
      <p:pic>
        <p:nvPicPr>
          <p:cNvPr id="8" name="Kuva 7"/>
          <p:cNvPicPr>
            <a:picLocks noChangeAspect="1"/>
          </p:cNvPicPr>
          <p:nvPr/>
        </p:nvPicPr>
        <p:blipFill>
          <a:blip r:embed="rId2"/>
          <a:stretch>
            <a:fillRect/>
          </a:stretch>
        </p:blipFill>
        <p:spPr>
          <a:xfrm>
            <a:off x="7184571" y="2174033"/>
            <a:ext cx="2079170" cy="1652920"/>
          </a:xfrm>
          <a:prstGeom prst="rect">
            <a:avLst/>
          </a:prstGeom>
        </p:spPr>
      </p:pic>
    </p:spTree>
    <p:extLst>
      <p:ext uri="{BB962C8B-B14F-4D97-AF65-F5344CB8AC3E}">
        <p14:creationId xmlns:p14="http://schemas.microsoft.com/office/powerpoint/2010/main" val="788771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4AEF5D-7FAC-4949-84D2-DA5A9BB3D225}"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Kuva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1203" y="2675999"/>
            <a:ext cx="4457468" cy="32240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kstiruutu 2"/>
          <p:cNvSpPr txBox="1"/>
          <p:nvPr/>
        </p:nvSpPr>
        <p:spPr>
          <a:xfrm>
            <a:off x="1283973" y="456185"/>
            <a:ext cx="6359236" cy="8094524"/>
          </a:xfrm>
          <a:prstGeom prst="rect">
            <a:avLst/>
          </a:prstGeom>
          <a:noFill/>
        </p:spPr>
        <p:txBody>
          <a:bodyPr wrap="square" rtlCol="0">
            <a:spAutoFit/>
          </a:bodyPr>
          <a:lstStyle/>
          <a:p>
            <a:r>
              <a:rPr lang="fi-FI" sz="2000" b="1" dirty="0" smtClean="0">
                <a:latin typeface="Calibri Light" panose="020F0302020204030204" pitchFamily="34" charset="0"/>
                <a:cs typeface="Calibri Light" panose="020F0302020204030204" pitchFamily="34" charset="0"/>
              </a:rPr>
              <a:t>TAVOITTEET PÄIVÄKOTI AUGUSTINASSA</a:t>
            </a:r>
          </a:p>
          <a:p>
            <a:endParaRPr lang="fi-FI" sz="1600" dirty="0">
              <a:latin typeface="Comic Sans MS" panose="030F0702030302020204" pitchFamily="66" charset="0"/>
            </a:endParaRPr>
          </a:p>
          <a:p>
            <a:endParaRPr lang="fi-FI" sz="1600" dirty="0">
              <a:latin typeface="Comic Sans MS" panose="030F0702030302020204" pitchFamily="66" charset="0"/>
            </a:endParaRPr>
          </a:p>
          <a:p>
            <a:r>
              <a:rPr lang="fi-FI" sz="1600" dirty="0" smtClean="0">
                <a:latin typeface="Comic Sans MS" panose="030F0702030302020204" pitchFamily="66" charset="0"/>
              </a:rPr>
              <a:t>Tavoite: </a:t>
            </a:r>
            <a:br>
              <a:rPr lang="fi-FI" sz="1600" dirty="0" smtClean="0">
                <a:latin typeface="Comic Sans MS" panose="030F0702030302020204" pitchFamily="66" charset="0"/>
              </a:rPr>
            </a:br>
            <a:r>
              <a:rPr lang="fi-FI" sz="1600" dirty="0" smtClean="0">
                <a:latin typeface="Comic Sans MS" panose="030F0702030302020204" pitchFamily="66" charset="0"/>
              </a:rPr>
              <a:t>Ryhmävasut on laadittu ja niiden sisältöä toteutetaan arjen toiminnassa sekä toteutumista arvioidaan ja dokumentoidaan</a:t>
            </a:r>
            <a:br>
              <a:rPr lang="fi-FI" sz="1600" dirty="0" smtClean="0">
                <a:latin typeface="Comic Sans MS" panose="030F0702030302020204" pitchFamily="66" charset="0"/>
              </a:rPr>
            </a:br>
            <a:endParaRPr lang="fi-FI" sz="1600" dirty="0">
              <a:latin typeface="Comic Sans MS" panose="030F0702030302020204" pitchFamily="66" charset="0"/>
            </a:endParaRPr>
          </a:p>
          <a:p>
            <a:r>
              <a:rPr lang="fi-FI" sz="1200" dirty="0" smtClean="0">
                <a:latin typeface="Comic Sans MS" panose="030F0702030302020204" pitchFamily="66" charset="0"/>
              </a:rPr>
              <a:t>- Ryhmävasulomake valmistuu ja otetaan käyttöön syksyllä 2019 varhaiskasvatuksen opettajien laatiman yhtenäisen rungon pohjalta. </a:t>
            </a:r>
          </a:p>
          <a:p>
            <a:r>
              <a:rPr lang="fi-FI" sz="1200" dirty="0" smtClean="0">
                <a:latin typeface="Comic Sans MS" panose="030F0702030302020204" pitchFamily="66" charset="0"/>
              </a:rPr>
              <a:t>- arvioinnissa huomioidaan varhaiskasvatuksen laadun arvioinnin perusteet ja suositukset sekä laadun prosessitekijöitä kuvaavat indikaattorit. Tarkastelun keskiössä ovat mm. henkilöstön ja lapsen välinen vuorovaikutus, vertaisvuorovaikutus ja ryhmän ilmapiiri sekä pedagoginen suunnittelu, dokumentointi, arviointi ja kehittäminen.</a:t>
            </a:r>
            <a:r>
              <a:rPr lang="fi-FI" sz="1600" dirty="0" smtClean="0">
                <a:latin typeface="Comic Sans MS" panose="030F0702030302020204" pitchFamily="66" charset="0"/>
              </a:rPr>
              <a:t/>
            </a:r>
            <a:br>
              <a:rPr lang="fi-FI" sz="1600" dirty="0" smtClean="0">
                <a:latin typeface="Comic Sans MS" panose="030F0702030302020204" pitchFamily="66" charset="0"/>
              </a:rPr>
            </a:br>
            <a:r>
              <a:rPr lang="fi-FI" sz="1200" dirty="0" smtClean="0">
                <a:latin typeface="Comic Sans MS" panose="030F0702030302020204" pitchFamily="66" charset="0"/>
              </a:rPr>
              <a:t>Arviointi</a:t>
            </a:r>
            <a:r>
              <a:rPr lang="fi-FI" sz="1600" dirty="0" smtClean="0">
                <a:latin typeface="Comic Sans MS" panose="030F0702030302020204" pitchFamily="66" charset="0"/>
              </a:rPr>
              <a:t>:</a:t>
            </a:r>
          </a:p>
          <a:p>
            <a:endParaRPr lang="fi-FI" sz="1600" dirty="0">
              <a:latin typeface="Comic Sans MS" panose="030F0702030302020204" pitchFamily="66" charset="0"/>
            </a:endParaRPr>
          </a:p>
          <a:p>
            <a:r>
              <a:rPr lang="fi-FI" sz="1600" dirty="0" smtClean="0">
                <a:latin typeface="Comic Sans MS" panose="030F0702030302020204" pitchFamily="66" charset="0"/>
              </a:rPr>
              <a:t>Tavoite:</a:t>
            </a:r>
            <a:endParaRPr lang="fi-FI" sz="1600" dirty="0">
              <a:latin typeface="Comic Sans MS" panose="030F0702030302020204" pitchFamily="66" charset="0"/>
            </a:endParaRPr>
          </a:p>
          <a:p>
            <a:r>
              <a:rPr lang="fi-FI" sz="1600" dirty="0" smtClean="0">
                <a:latin typeface="Comic Sans MS" panose="030F0702030302020204" pitchFamily="66" charset="0"/>
              </a:rPr>
              <a:t>Oppimisympäristöihin kiinnitetään huomiota toimintakulttuurin ja pedagogian tukemisen näkökulmasta, VoxForssan mukaisesti</a:t>
            </a:r>
            <a:br>
              <a:rPr lang="fi-FI" sz="1600" dirty="0" smtClean="0">
                <a:latin typeface="Comic Sans MS" panose="030F0702030302020204" pitchFamily="66" charset="0"/>
              </a:rPr>
            </a:br>
            <a:r>
              <a:rPr lang="fi-FI" sz="1600" dirty="0" smtClean="0">
                <a:latin typeface="Comic Sans MS" panose="030F0702030302020204" pitchFamily="66" charset="0"/>
              </a:rPr>
              <a:t/>
            </a:r>
            <a:br>
              <a:rPr lang="fi-FI" sz="1600" dirty="0" smtClean="0">
                <a:latin typeface="Comic Sans MS" panose="030F0702030302020204" pitchFamily="66" charset="0"/>
              </a:rPr>
            </a:br>
            <a:r>
              <a:rPr lang="fi-FI" sz="1200" dirty="0" smtClean="0">
                <a:latin typeface="Comic Sans MS" panose="030F0702030302020204" pitchFamily="66" charset="0"/>
              </a:rPr>
              <a:t>-  Henkilökunta tuntee VoxForssan sisällön aiheesta ja käyttää sitä toiminnan</a:t>
            </a:r>
            <a:br>
              <a:rPr lang="fi-FI" sz="1200" dirty="0" smtClean="0">
                <a:latin typeface="Comic Sans MS" panose="030F0702030302020204" pitchFamily="66" charset="0"/>
              </a:rPr>
            </a:br>
            <a:r>
              <a:rPr lang="fi-FI" sz="1200" dirty="0" smtClean="0">
                <a:latin typeface="Comic Sans MS" panose="030F0702030302020204" pitchFamily="66" charset="0"/>
              </a:rPr>
              <a:t>   suunnittelun pohjana</a:t>
            </a:r>
          </a:p>
          <a:p>
            <a:pPr marL="171450" indent="-171450">
              <a:buFontTx/>
              <a:buChar char="-"/>
            </a:pPr>
            <a:r>
              <a:rPr lang="fi-FI" sz="1200" dirty="0" smtClean="0">
                <a:latin typeface="Comic Sans MS" panose="030F0702030302020204" pitchFamily="66" charset="0"/>
              </a:rPr>
              <a:t>Kuullaan ja huomioidaan lasten kiinnostuksen ja mielenkiinnon kohteet</a:t>
            </a:r>
          </a:p>
          <a:p>
            <a:pPr marL="171450" indent="-171450">
              <a:buFontTx/>
              <a:buChar char="-"/>
            </a:pPr>
            <a:r>
              <a:rPr lang="fi-FI" sz="1200" dirty="0" smtClean="0">
                <a:latin typeface="Comic Sans MS" panose="030F0702030302020204" pitchFamily="66" charset="0"/>
              </a:rPr>
              <a:t>Välineistö on riittävän monipuolista, vaihtelevaa ja lapsen kiinnostusta herättelevää</a:t>
            </a:r>
          </a:p>
          <a:p>
            <a:pPr marL="171450" indent="-171450">
              <a:buFontTx/>
              <a:buChar char="-"/>
            </a:pPr>
            <a:r>
              <a:rPr lang="fi-FI" sz="1200" dirty="0" smtClean="0">
                <a:latin typeface="Comic Sans MS" panose="030F0702030302020204" pitchFamily="66" charset="0"/>
              </a:rPr>
              <a:t>Toimintaympäristöä muokataan sellaiseksi, että se kannustaa lapsia leikkimään, tutkimaan, liikkumaan, luomaan ja ilmaisemaan</a:t>
            </a:r>
          </a:p>
          <a:p>
            <a:pPr marL="171450" indent="-171450">
              <a:buFontTx/>
              <a:buChar char="-"/>
            </a:pPr>
            <a:r>
              <a:rPr lang="fi-FI" sz="1200" dirty="0" smtClean="0">
                <a:latin typeface="Comic Sans MS" panose="030F0702030302020204" pitchFamily="66" charset="0"/>
              </a:rPr>
              <a:t>Havainnointia ja arviointia tehdään säännöllisesti; lapset, vanhemmat ja henkilöstö</a:t>
            </a:r>
          </a:p>
          <a:p>
            <a:pPr marL="171450" indent="-171450">
              <a:buFontTx/>
              <a:buChar char="-"/>
            </a:pPr>
            <a:endParaRPr lang="fi-FI" sz="1200" dirty="0" smtClean="0">
              <a:latin typeface="Comic Sans MS" panose="030F0702030302020204" pitchFamily="66" charset="0"/>
            </a:endParaRPr>
          </a:p>
          <a:p>
            <a:r>
              <a:rPr lang="fi-FI" sz="1200" dirty="0" smtClean="0">
                <a:latin typeface="Comic Sans MS" panose="030F0702030302020204" pitchFamily="66" charset="0"/>
              </a:rPr>
              <a:t>Arviointi:</a:t>
            </a:r>
          </a:p>
          <a:p>
            <a:endParaRPr lang="fi-FI" sz="1600" dirty="0" smtClean="0">
              <a:latin typeface="Comic Sans MS" panose="030F0702030302020204" pitchFamily="66" charset="0"/>
            </a:endParaRPr>
          </a:p>
          <a:p>
            <a:endParaRPr lang="fi-FI" sz="1600" dirty="0" smtClean="0">
              <a:latin typeface="Comic Sans MS" panose="030F0702030302020204" pitchFamily="66" charset="0"/>
            </a:endParaRPr>
          </a:p>
          <a:p>
            <a:endParaRPr lang="fi-FI" sz="1600" dirty="0">
              <a:latin typeface="Comic Sans MS" panose="030F0702030302020204" pitchFamily="66" charset="0"/>
            </a:endParaRPr>
          </a:p>
          <a:p>
            <a:endParaRPr lang="fi-FI" sz="1600" dirty="0" smtClean="0">
              <a:latin typeface="Comic Sans MS" panose="030F0702030302020204" pitchFamily="66" charset="0"/>
            </a:endParaRPr>
          </a:p>
          <a:p>
            <a:endParaRPr lang="fi-FI" sz="1600" dirty="0">
              <a:latin typeface="Comic Sans MS" panose="030F0702030302020204" pitchFamily="66" charset="0"/>
            </a:endParaRPr>
          </a:p>
          <a:p>
            <a:endParaRPr lang="fi-FI" sz="1600" dirty="0">
              <a:latin typeface="Comic Sans MS" panose="030F0702030302020204" pitchFamily="66" charset="0"/>
            </a:endParaRPr>
          </a:p>
          <a:p>
            <a:endParaRPr lang="fi-FI" sz="1600" dirty="0">
              <a:latin typeface="Comic Sans MS" panose="030F0702030302020204" pitchFamily="66" charset="0"/>
            </a:endParaRPr>
          </a:p>
        </p:txBody>
      </p:sp>
    </p:spTree>
    <p:extLst>
      <p:ext uri="{BB962C8B-B14F-4D97-AF65-F5344CB8AC3E}">
        <p14:creationId xmlns:p14="http://schemas.microsoft.com/office/powerpoint/2010/main" val="914471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17</a:t>
            </a:fld>
            <a:endParaRPr lang="fi-FI"/>
          </a:p>
        </p:txBody>
      </p:sp>
      <p:pic>
        <p:nvPicPr>
          <p:cNvPr id="3" name="Kuv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437" y="590666"/>
            <a:ext cx="781159" cy="1171739"/>
          </a:xfrm>
          <a:prstGeom prst="rect">
            <a:avLst/>
          </a:prstGeom>
        </p:spPr>
      </p:pic>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7400" y="666534"/>
            <a:ext cx="2108200" cy="1625816"/>
          </a:xfrm>
          <a:prstGeom prst="rect">
            <a:avLst/>
          </a:prstGeom>
        </p:spPr>
      </p:pic>
      <p:sp>
        <p:nvSpPr>
          <p:cNvPr id="5" name="Tekstiruutu 4"/>
          <p:cNvSpPr txBox="1"/>
          <p:nvPr/>
        </p:nvSpPr>
        <p:spPr>
          <a:xfrm>
            <a:off x="1195648" y="911822"/>
            <a:ext cx="8786552" cy="5632311"/>
          </a:xfrm>
          <a:prstGeom prst="rect">
            <a:avLst/>
          </a:prstGeom>
          <a:noFill/>
        </p:spPr>
        <p:txBody>
          <a:bodyPr wrap="square" rtlCol="0">
            <a:spAutoFit/>
          </a:bodyPr>
          <a:lstStyle/>
          <a:p>
            <a:r>
              <a:rPr lang="fi-FI" sz="1600" dirty="0">
                <a:latin typeface="Comic Sans MS" panose="030F0702030302020204" pitchFamily="66" charset="0"/>
              </a:rPr>
              <a:t>Tavoite:</a:t>
            </a:r>
            <a:endParaRPr lang="fi-FI" sz="1600" dirty="0" smtClean="0">
              <a:latin typeface="Comic Sans MS" panose="030F0702030302020204" pitchFamily="66" charset="0"/>
            </a:endParaRPr>
          </a:p>
          <a:p>
            <a:r>
              <a:rPr lang="fi-FI" sz="1600" dirty="0" smtClean="0">
                <a:latin typeface="Comic Sans MS" panose="030F0702030302020204" pitchFamily="66" charset="0"/>
              </a:rPr>
              <a:t>Unicefin lapsiystävällisen kunnan periaatteiden mukainen lapsen osallisuus</a:t>
            </a:r>
            <a:br>
              <a:rPr lang="fi-FI" sz="1600" dirty="0" smtClean="0">
                <a:latin typeface="Comic Sans MS" panose="030F0702030302020204" pitchFamily="66" charset="0"/>
              </a:rPr>
            </a:br>
            <a:endParaRPr lang="fi-FI" sz="1600" dirty="0">
              <a:latin typeface="Comic Sans MS" panose="030F0702030302020204" pitchFamily="66" charset="0"/>
            </a:endParaRPr>
          </a:p>
          <a:p>
            <a:r>
              <a:rPr lang="fi-FI" sz="1200" dirty="0" smtClean="0">
                <a:latin typeface="Comic Sans MS" panose="030F0702030302020204" pitchFamily="66" charset="0"/>
              </a:rPr>
              <a:t>- lasten näkemykset otetaan huomioon heitä tai heidän ympäristöään koskevissa asioissa. Lasten osallisuus ei</a:t>
            </a:r>
            <a:br>
              <a:rPr lang="fi-FI" sz="1200" dirty="0" smtClean="0">
                <a:latin typeface="Comic Sans MS" panose="030F0702030302020204" pitchFamily="66" charset="0"/>
              </a:rPr>
            </a:br>
            <a:r>
              <a:rPr lang="fi-FI" sz="1200" dirty="0" smtClean="0">
                <a:latin typeface="Comic Sans MS" panose="030F0702030302020204" pitchFamily="66" charset="0"/>
              </a:rPr>
              <a:t>  kuitenkaan merkitse päätösvaltaa, vaan aikuisella on aina vastuu ja velvollisuus päätöksenteossa</a:t>
            </a:r>
            <a:br>
              <a:rPr lang="fi-FI" sz="1200" dirty="0" smtClean="0">
                <a:latin typeface="Comic Sans MS" panose="030F0702030302020204" pitchFamily="66" charset="0"/>
              </a:rPr>
            </a:br>
            <a:r>
              <a:rPr lang="fi-FI" sz="1200" dirty="0" smtClean="0">
                <a:latin typeface="Comic Sans MS" panose="030F0702030302020204" pitchFamily="66" charset="0"/>
              </a:rPr>
              <a:t>- lapsille opetetaan ikänsä mukaisia taitoja ilmaista itseään ja mielipiteitään, lapsella on oikeus myös kieltäytyä</a:t>
            </a:r>
            <a:br>
              <a:rPr lang="fi-FI" sz="1200" dirty="0" smtClean="0">
                <a:latin typeface="Comic Sans MS" panose="030F0702030302020204" pitchFamily="66" charset="0"/>
              </a:rPr>
            </a:br>
            <a:r>
              <a:rPr lang="fi-FI" sz="1200" dirty="0" smtClean="0">
                <a:latin typeface="Comic Sans MS" panose="030F0702030302020204" pitchFamily="66" charset="0"/>
              </a:rPr>
              <a:t>- tarjoamme tiedon sellaisessa muodossa, että lapsi pystyy sen ymmärtämään</a:t>
            </a:r>
            <a:br>
              <a:rPr lang="fi-FI" sz="1200" dirty="0" smtClean="0">
                <a:latin typeface="Comic Sans MS" panose="030F0702030302020204" pitchFamily="66" charset="0"/>
              </a:rPr>
            </a:br>
            <a:r>
              <a:rPr lang="fi-FI" sz="1200" dirty="0" smtClean="0">
                <a:latin typeface="Comic Sans MS" panose="030F0702030302020204" pitchFamily="66" charset="0"/>
              </a:rPr>
              <a:t>- käytämme kuulemisessa lapsen ikätasoon soveltuvia menetelmiä</a:t>
            </a:r>
          </a:p>
          <a:p>
            <a:pPr marL="285750" indent="-285750">
              <a:buFontTx/>
              <a:buChar char="-"/>
            </a:pPr>
            <a:endParaRPr lang="fi-FI" sz="1200" dirty="0">
              <a:latin typeface="Comic Sans MS" panose="030F0702030302020204" pitchFamily="66" charset="0"/>
            </a:endParaRPr>
          </a:p>
          <a:p>
            <a:r>
              <a:rPr lang="fi-FI" sz="1200" dirty="0" smtClean="0">
                <a:latin typeface="Comic Sans MS" panose="030F0702030302020204" pitchFamily="66" charset="0"/>
              </a:rPr>
              <a:t>Arviointi:</a:t>
            </a:r>
          </a:p>
          <a:p>
            <a:endParaRPr lang="fi-FI" sz="1200" dirty="0">
              <a:latin typeface="Comic Sans MS" panose="030F0702030302020204" pitchFamily="66" charset="0"/>
            </a:endParaRPr>
          </a:p>
          <a:p>
            <a:endParaRPr lang="fi-FI" sz="1200" dirty="0" smtClean="0">
              <a:latin typeface="Comic Sans MS" panose="030F0702030302020204" pitchFamily="66" charset="0"/>
            </a:endParaRPr>
          </a:p>
          <a:p>
            <a:endParaRPr lang="fi-FI" sz="1200" dirty="0">
              <a:latin typeface="Comic Sans MS" panose="030F0702030302020204" pitchFamily="66" charset="0"/>
            </a:endParaRPr>
          </a:p>
          <a:p>
            <a:r>
              <a:rPr lang="fi-FI" sz="1600" dirty="0" smtClean="0">
                <a:latin typeface="Comic Sans MS" panose="030F0702030302020204" pitchFamily="66" charset="0"/>
              </a:rPr>
              <a:t>Tavoite:</a:t>
            </a:r>
            <a:br>
              <a:rPr lang="fi-FI" sz="1600" dirty="0" smtClean="0">
                <a:latin typeface="Comic Sans MS" panose="030F0702030302020204" pitchFamily="66" charset="0"/>
              </a:rPr>
            </a:br>
            <a:r>
              <a:rPr lang="fi-FI" sz="1600" dirty="0">
                <a:latin typeface="Comic Sans MS" panose="030F0702030302020204" pitchFamily="66" charset="0"/>
              </a:rPr>
              <a:t>Järkivihreän Forssan </a:t>
            </a:r>
            <a:br>
              <a:rPr lang="fi-FI" sz="1600" dirty="0">
                <a:latin typeface="Comic Sans MS" panose="030F0702030302020204" pitchFamily="66" charset="0"/>
              </a:rPr>
            </a:br>
            <a:r>
              <a:rPr lang="fi-FI" sz="1600" dirty="0">
                <a:latin typeface="Comic Sans MS" panose="030F0702030302020204" pitchFamily="66" charset="0"/>
              </a:rPr>
              <a:t>sosiaalinen ja kulttuurinen kestävyys huomioitu toiminnassa</a:t>
            </a:r>
          </a:p>
          <a:p>
            <a:r>
              <a:rPr lang="fi-FI" sz="1600" dirty="0" smtClean="0">
                <a:latin typeface="Comic Sans MS" panose="030F0702030302020204" pitchFamily="66" charset="0"/>
              </a:rPr>
              <a:t/>
            </a:r>
            <a:br>
              <a:rPr lang="fi-FI" sz="1600" dirty="0" smtClean="0">
                <a:latin typeface="Comic Sans MS" panose="030F0702030302020204" pitchFamily="66" charset="0"/>
              </a:rPr>
            </a:br>
            <a:r>
              <a:rPr lang="fi-FI" sz="1200" dirty="0" smtClean="0">
                <a:latin typeface="Comic Sans MS" panose="030F0702030302020204" pitchFamily="66" charset="0"/>
              </a:rPr>
              <a:t>-  keskiössä on pyrkiä turvaamaan hyvinvoinnin edellytysten siirtyminen sukupolvelta toiselle. </a:t>
            </a:r>
            <a:r>
              <a:rPr lang="fi-FI" sz="1200" dirty="0">
                <a:latin typeface="Comic Sans MS" panose="030F0702030302020204" pitchFamily="66" charset="0"/>
              </a:rPr>
              <a:t/>
            </a:r>
            <a:br>
              <a:rPr lang="fi-FI" sz="1200" dirty="0">
                <a:latin typeface="Comic Sans MS" panose="030F0702030302020204" pitchFamily="66" charset="0"/>
              </a:rPr>
            </a:br>
            <a:r>
              <a:rPr lang="fi-FI" sz="1200" dirty="0" smtClean="0">
                <a:latin typeface="Comic Sans MS" panose="030F0702030302020204" pitchFamily="66" charset="0"/>
              </a:rPr>
              <a:t>-  pohdimme lasten kanssa ruokahävikkiin liittyviä asioita ja miten voimme kukin vaikuttaa asiaan</a:t>
            </a:r>
            <a:br>
              <a:rPr lang="fi-FI" sz="1200" dirty="0" smtClean="0">
                <a:latin typeface="Comic Sans MS" panose="030F0702030302020204" pitchFamily="66" charset="0"/>
              </a:rPr>
            </a:br>
            <a:r>
              <a:rPr lang="fi-FI" sz="1200" dirty="0" smtClean="0">
                <a:latin typeface="Comic Sans MS" panose="030F0702030302020204" pitchFamily="66" charset="0"/>
              </a:rPr>
              <a:t>-  ohjaamme lapsia kierrätykseen. Päiväkodilla on oma ”kierrätyskeskus”, josta ryhmät huolehtivat vuorotellen</a:t>
            </a:r>
          </a:p>
          <a:p>
            <a:pPr marL="171450" indent="-171450">
              <a:buFontTx/>
              <a:buChar char="-"/>
            </a:pPr>
            <a:r>
              <a:rPr lang="fi-FI" sz="1200" dirty="0" smtClean="0">
                <a:latin typeface="Comic Sans MS" panose="030F0702030302020204" pitchFamily="66" charset="0"/>
              </a:rPr>
              <a:t>oman luonto- ja kaupunkiympäristön tunnistaminen ja siitä huolehtiminen. Vastuunottaminen oman päiväkodin tiloista ja </a:t>
            </a:r>
            <a:br>
              <a:rPr lang="fi-FI" sz="1200" dirty="0" smtClean="0">
                <a:latin typeface="Comic Sans MS" panose="030F0702030302020204" pitchFamily="66" charset="0"/>
              </a:rPr>
            </a:br>
            <a:r>
              <a:rPr lang="fi-FI" sz="1200" dirty="0" smtClean="0">
                <a:latin typeface="Comic Sans MS" panose="030F0702030302020204" pitchFamily="66" charset="0"/>
              </a:rPr>
              <a:t>tavaroista</a:t>
            </a:r>
          </a:p>
          <a:p>
            <a:r>
              <a:rPr lang="fi-FI" sz="1200" dirty="0" smtClean="0">
                <a:latin typeface="Comic Sans MS" panose="030F0702030302020204" pitchFamily="66" charset="0"/>
              </a:rPr>
              <a:t>-  </a:t>
            </a:r>
            <a:r>
              <a:rPr lang="fi-FI" sz="1200" dirty="0">
                <a:latin typeface="Comic Sans MS" panose="030F0702030302020204" pitchFamily="66" charset="0"/>
              </a:rPr>
              <a:t>k</a:t>
            </a:r>
            <a:r>
              <a:rPr lang="fi-FI" sz="1200" dirty="0" smtClean="0">
                <a:latin typeface="Comic Sans MS" panose="030F0702030302020204" pitchFamily="66" charset="0"/>
              </a:rPr>
              <a:t>aupungin ja päiväkodin historian esiintuominen, yhteisöllisyyden tunteen luominen</a:t>
            </a:r>
            <a:br>
              <a:rPr lang="fi-FI" sz="1200" dirty="0" smtClean="0">
                <a:latin typeface="Comic Sans MS" panose="030F0702030302020204" pitchFamily="66" charset="0"/>
              </a:rPr>
            </a:br>
            <a:r>
              <a:rPr lang="fi-FI" sz="1200" dirty="0" smtClean="0">
                <a:latin typeface="Comic Sans MS" panose="030F0702030302020204" pitchFamily="66" charset="0"/>
              </a:rPr>
              <a:t/>
            </a:r>
            <a:br>
              <a:rPr lang="fi-FI" sz="1200" dirty="0" smtClean="0">
                <a:latin typeface="Comic Sans MS" panose="030F0702030302020204" pitchFamily="66" charset="0"/>
              </a:rPr>
            </a:br>
            <a:r>
              <a:rPr lang="fi-FI" sz="1200" dirty="0" smtClean="0">
                <a:latin typeface="Comic Sans MS" panose="030F0702030302020204" pitchFamily="66" charset="0"/>
              </a:rPr>
              <a:t>Arviointi:</a:t>
            </a:r>
          </a:p>
          <a:p>
            <a:endParaRPr lang="fi-FI" sz="1600" dirty="0" smtClean="0">
              <a:latin typeface="Comic Sans MS" panose="030F0702030302020204" pitchFamily="66" charset="0"/>
            </a:endParaRPr>
          </a:p>
          <a:p>
            <a:endParaRPr lang="fi-FI" sz="1600" dirty="0">
              <a:latin typeface="Comic Sans MS" panose="030F0702030302020204" pitchFamily="66" charset="0"/>
            </a:endParaRPr>
          </a:p>
        </p:txBody>
      </p:sp>
    </p:spTree>
    <p:extLst>
      <p:ext uri="{BB962C8B-B14F-4D97-AF65-F5344CB8AC3E}">
        <p14:creationId xmlns:p14="http://schemas.microsoft.com/office/powerpoint/2010/main" val="3103294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18</a:t>
            </a:fld>
            <a:endParaRPr lang="fi-FI" dirty="0"/>
          </a:p>
        </p:txBody>
      </p:sp>
      <p:sp>
        <p:nvSpPr>
          <p:cNvPr id="3" name="Suorakulmio 2"/>
          <p:cNvSpPr/>
          <p:nvPr/>
        </p:nvSpPr>
        <p:spPr>
          <a:xfrm>
            <a:off x="457200" y="474029"/>
            <a:ext cx="8636924" cy="6124754"/>
          </a:xfrm>
          <a:prstGeom prst="rect">
            <a:avLst/>
          </a:prstGeom>
        </p:spPr>
        <p:txBody>
          <a:bodyPr wrap="square">
            <a:spAutoFit/>
          </a:bodyPr>
          <a:lstStyle/>
          <a:p>
            <a:r>
              <a:rPr lang="fi-FI" sz="1600" dirty="0">
                <a:solidFill>
                  <a:prstClr val="black"/>
                </a:solidFill>
                <a:latin typeface="Comic Sans MS" panose="030F0702030302020204" pitchFamily="66" charset="0"/>
              </a:rPr>
              <a:t>Tavoite:</a:t>
            </a:r>
          </a:p>
          <a:p>
            <a:r>
              <a:rPr lang="fi-FI" sz="1600" dirty="0" smtClean="0">
                <a:solidFill>
                  <a:prstClr val="black"/>
                </a:solidFill>
                <a:latin typeface="Comic Sans MS" panose="030F0702030302020204" pitchFamily="66" charset="0"/>
              </a:rPr>
              <a:t>Arjen </a:t>
            </a:r>
            <a:r>
              <a:rPr lang="fi-FI" sz="1600" dirty="0">
                <a:solidFill>
                  <a:prstClr val="black"/>
                </a:solidFill>
                <a:latin typeface="Comic Sans MS" panose="030F0702030302020204" pitchFamily="66" charset="0"/>
              </a:rPr>
              <a:t>kiireettömyys ja aikuisten rauhallinen tapa kohdata </a:t>
            </a:r>
            <a:r>
              <a:rPr lang="fi-FI" sz="1600" dirty="0" smtClean="0">
                <a:solidFill>
                  <a:prstClr val="black"/>
                </a:solidFill>
                <a:latin typeface="Comic Sans MS" panose="030F0702030302020204" pitchFamily="66" charset="0"/>
              </a:rPr>
              <a:t>lapsi</a:t>
            </a:r>
            <a:r>
              <a:rPr lang="fi-FI" sz="1600" dirty="0">
                <a:solidFill>
                  <a:prstClr val="black"/>
                </a:solidFill>
                <a:latin typeface="Comic Sans MS" panose="030F0702030302020204" pitchFamily="66" charset="0"/>
              </a:rPr>
              <a:t/>
            </a:r>
            <a:br>
              <a:rPr lang="fi-FI" sz="1600" dirty="0">
                <a:solidFill>
                  <a:prstClr val="black"/>
                </a:solidFill>
                <a:latin typeface="Comic Sans MS" panose="030F0702030302020204" pitchFamily="66" charset="0"/>
              </a:rPr>
            </a:br>
            <a:r>
              <a:rPr lang="fi-FI" sz="1600" dirty="0" smtClean="0">
                <a:solidFill>
                  <a:prstClr val="black"/>
                </a:solidFill>
                <a:latin typeface="Comic Sans MS" panose="030F0702030302020204" pitchFamily="66" charset="0"/>
              </a:rPr>
              <a:t/>
            </a:r>
            <a:br>
              <a:rPr lang="fi-FI" sz="1600" dirty="0" smtClean="0">
                <a:solidFill>
                  <a:prstClr val="black"/>
                </a:solidFill>
                <a:latin typeface="Comic Sans MS" panose="030F0702030302020204" pitchFamily="66" charset="0"/>
              </a:rPr>
            </a:br>
            <a:r>
              <a:rPr lang="fi-FI" sz="1600" dirty="0" smtClean="0">
                <a:solidFill>
                  <a:prstClr val="black"/>
                </a:solidFill>
                <a:latin typeface="Comic Sans MS" panose="030F0702030302020204" pitchFamily="66" charset="0"/>
              </a:rPr>
              <a:t>- </a:t>
            </a:r>
            <a:r>
              <a:rPr lang="fi-FI" sz="1200" dirty="0" smtClean="0">
                <a:solidFill>
                  <a:prstClr val="black"/>
                </a:solidFill>
                <a:latin typeface="Comic Sans MS" panose="030F0702030302020204" pitchFamily="66" charset="0"/>
              </a:rPr>
              <a:t>Palvelulupauksien mukaisesti aikuinen toimii esimerkkinä lapsille</a:t>
            </a:r>
            <a:br>
              <a:rPr lang="fi-FI" sz="1200" dirty="0" smtClean="0">
                <a:solidFill>
                  <a:prstClr val="black"/>
                </a:solidFill>
                <a:latin typeface="Comic Sans MS" panose="030F0702030302020204" pitchFamily="66" charset="0"/>
              </a:rPr>
            </a:br>
            <a:r>
              <a:rPr lang="fi-FI" sz="1200" dirty="0" smtClean="0">
                <a:solidFill>
                  <a:prstClr val="black"/>
                </a:solidFill>
                <a:latin typeface="Comic Sans MS" panose="030F0702030302020204" pitchFamily="66" charset="0"/>
              </a:rPr>
              <a:t>- vanhempien valinta kuuden ällän pedagogiikan sisältöalueista vuodelle 2019-2020: tärkeimpänä läsnäolo.</a:t>
            </a:r>
            <a:br>
              <a:rPr lang="fi-FI" sz="1200" dirty="0" smtClean="0">
                <a:solidFill>
                  <a:prstClr val="black"/>
                </a:solidFill>
                <a:latin typeface="Comic Sans MS" panose="030F0702030302020204" pitchFamily="66" charset="0"/>
              </a:rPr>
            </a:br>
            <a:r>
              <a:rPr lang="fi-FI" sz="1200" dirty="0" smtClean="0">
                <a:solidFill>
                  <a:prstClr val="black"/>
                </a:solidFill>
                <a:latin typeface="Comic Sans MS" panose="030F0702030302020204" pitchFamily="66" charset="0"/>
              </a:rPr>
              <a:t>- Jokaisen lapsen tasavertainen huomioiminen ja lasten päivittäisten kuulumisten jakaminen sekä lapselta ryhmänsä</a:t>
            </a:r>
            <a:br>
              <a:rPr lang="fi-FI" sz="1200" dirty="0" smtClean="0">
                <a:solidFill>
                  <a:prstClr val="black"/>
                </a:solidFill>
                <a:latin typeface="Comic Sans MS" panose="030F0702030302020204" pitchFamily="66" charset="0"/>
              </a:rPr>
            </a:br>
            <a:r>
              <a:rPr lang="fi-FI" sz="1200" dirty="0" smtClean="0">
                <a:solidFill>
                  <a:prstClr val="black"/>
                </a:solidFill>
                <a:latin typeface="Comic Sans MS" panose="030F0702030302020204" pitchFamily="66" charset="0"/>
              </a:rPr>
              <a:t>  aikuiselle kuin henkilökunnalta huoltajille.</a:t>
            </a:r>
          </a:p>
          <a:p>
            <a:pPr lvl="0"/>
            <a:r>
              <a:rPr lang="fi-FI" sz="1200" dirty="0" smtClean="0">
                <a:solidFill>
                  <a:prstClr val="black"/>
                </a:solidFill>
                <a:latin typeface="Comic Sans MS" panose="030F0702030302020204" pitchFamily="66" charset="0"/>
              </a:rPr>
              <a:t>- pohditaan arjen tilanteet, ennakoidaan ja sovitaan toimintatavat ja järjestelyt, joiden myötä kiireettömyys välittyy</a:t>
            </a:r>
            <a:br>
              <a:rPr lang="fi-FI" sz="1200" dirty="0" smtClean="0">
                <a:solidFill>
                  <a:prstClr val="black"/>
                </a:solidFill>
                <a:latin typeface="Comic Sans MS" panose="030F0702030302020204" pitchFamily="66" charset="0"/>
              </a:rPr>
            </a:br>
            <a:r>
              <a:rPr lang="fi-FI" sz="1200" dirty="0" smtClean="0">
                <a:solidFill>
                  <a:prstClr val="black"/>
                </a:solidFill>
                <a:latin typeface="Comic Sans MS" panose="030F0702030302020204" pitchFamily="66" charset="0"/>
              </a:rPr>
              <a:t>  lapselle parhaiten </a:t>
            </a:r>
            <a:endParaRPr lang="fi-FI" sz="1600" dirty="0" smtClean="0">
              <a:solidFill>
                <a:prstClr val="black"/>
              </a:solidFill>
              <a:latin typeface="Comic Sans MS" panose="030F0702030302020204" pitchFamily="66" charset="0"/>
            </a:endParaRPr>
          </a:p>
          <a:p>
            <a:pPr lvl="0"/>
            <a:endParaRPr lang="fi-FI" sz="1200" dirty="0">
              <a:solidFill>
                <a:prstClr val="black"/>
              </a:solidFill>
              <a:latin typeface="Comic Sans MS" panose="030F0702030302020204" pitchFamily="66" charset="0"/>
            </a:endParaRPr>
          </a:p>
          <a:p>
            <a:pPr lvl="0"/>
            <a:r>
              <a:rPr lang="fi-FI" sz="1200" dirty="0" smtClean="0">
                <a:solidFill>
                  <a:prstClr val="black"/>
                </a:solidFill>
                <a:latin typeface="Comic Sans MS" panose="030F0702030302020204" pitchFamily="66" charset="0"/>
              </a:rPr>
              <a:t>Arviointi:</a:t>
            </a:r>
          </a:p>
          <a:p>
            <a:pPr lvl="0"/>
            <a:endParaRPr lang="fi-FI" sz="1200" dirty="0" smtClean="0">
              <a:solidFill>
                <a:prstClr val="black"/>
              </a:solidFill>
              <a:latin typeface="Comic Sans MS" panose="030F0702030302020204" pitchFamily="66" charset="0"/>
            </a:endParaRPr>
          </a:p>
          <a:p>
            <a:pPr lvl="0"/>
            <a:endParaRPr lang="fi-FI" sz="1200" dirty="0" smtClean="0">
              <a:solidFill>
                <a:prstClr val="black"/>
              </a:solidFill>
              <a:latin typeface="Comic Sans MS" panose="030F0702030302020204" pitchFamily="66" charset="0"/>
            </a:endParaRPr>
          </a:p>
          <a:p>
            <a:r>
              <a:rPr lang="fi-FI" sz="1600" dirty="0">
                <a:solidFill>
                  <a:prstClr val="black"/>
                </a:solidFill>
                <a:latin typeface="Comic Sans MS" panose="030F0702030302020204" pitchFamily="66" charset="0"/>
              </a:rPr>
              <a:t>Tavoite:</a:t>
            </a:r>
          </a:p>
          <a:p>
            <a:pPr lvl="0"/>
            <a:r>
              <a:rPr lang="fi-FI" sz="1600" dirty="0" smtClean="0">
                <a:solidFill>
                  <a:prstClr val="black"/>
                </a:solidFill>
                <a:latin typeface="Comic Sans MS" panose="030F0702030302020204" pitchFamily="66" charset="0"/>
              </a:rPr>
              <a:t>VoxForssa 2019:n käyttöön ottaminen vähän kerrallaan. TyykinTyylin ja Kuuden ällän pedagogiikan toteuttamisen jatkaminen</a:t>
            </a:r>
            <a:br>
              <a:rPr lang="fi-FI" sz="1600" dirty="0" smtClean="0">
                <a:solidFill>
                  <a:prstClr val="black"/>
                </a:solidFill>
                <a:latin typeface="Comic Sans MS" panose="030F0702030302020204" pitchFamily="66" charset="0"/>
              </a:rPr>
            </a:br>
            <a:endParaRPr lang="fi-FI" sz="1600" dirty="0" smtClean="0">
              <a:solidFill>
                <a:prstClr val="black"/>
              </a:solidFill>
              <a:latin typeface="Comic Sans MS" panose="030F0702030302020204" pitchFamily="66" charset="0"/>
            </a:endParaRPr>
          </a:p>
          <a:p>
            <a:pPr lvl="0"/>
            <a:r>
              <a:rPr lang="fi-FI" sz="1200" dirty="0" smtClean="0">
                <a:solidFill>
                  <a:prstClr val="black"/>
                </a:solidFill>
                <a:latin typeface="Comic Sans MS" panose="030F0702030302020204" pitchFamily="66" charset="0"/>
              </a:rPr>
              <a:t>- Ohjenuorana lapsiystävällisen kunnan toimintaperiaatteiden mukainen tapa tehdä työtä. Henkilökunnan vahvan </a:t>
            </a:r>
            <a:br>
              <a:rPr lang="fi-FI" sz="1200" dirty="0" smtClean="0">
                <a:solidFill>
                  <a:prstClr val="black"/>
                </a:solidFill>
                <a:latin typeface="Comic Sans MS" panose="030F0702030302020204" pitchFamily="66" charset="0"/>
              </a:rPr>
            </a:br>
            <a:r>
              <a:rPr lang="fi-FI" sz="1200" dirty="0" smtClean="0">
                <a:solidFill>
                  <a:prstClr val="black"/>
                </a:solidFill>
                <a:latin typeface="Comic Sans MS" panose="030F0702030302020204" pitchFamily="66" charset="0"/>
              </a:rPr>
              <a:t>  ammatillisen osaamisen arvostus ja hyödyntäminen työn toteutuksessa.</a:t>
            </a:r>
          </a:p>
          <a:p>
            <a:pPr lvl="0"/>
            <a:r>
              <a:rPr lang="fi-FI" sz="1200" dirty="0" smtClean="0">
                <a:solidFill>
                  <a:prstClr val="black"/>
                </a:solidFill>
                <a:latin typeface="Comic Sans MS" panose="030F0702030302020204" pitchFamily="66" charset="0"/>
              </a:rPr>
              <a:t>- Lapsen osallisuuden ja hyvinvoinnin näkyminen sekä lapsen vasussa, kuin myös suunnitelmasta arkeen vietynä </a:t>
            </a:r>
            <a:br>
              <a:rPr lang="fi-FI" sz="1200" dirty="0" smtClean="0">
                <a:solidFill>
                  <a:prstClr val="black"/>
                </a:solidFill>
                <a:latin typeface="Comic Sans MS" panose="030F0702030302020204" pitchFamily="66" charset="0"/>
              </a:rPr>
            </a:br>
            <a:r>
              <a:rPr lang="fi-FI" sz="1200" dirty="0" smtClean="0">
                <a:solidFill>
                  <a:prstClr val="black"/>
                </a:solidFill>
                <a:latin typeface="Comic Sans MS" panose="030F0702030302020204" pitchFamily="66" charset="0"/>
              </a:rPr>
              <a:t>  käytännössä. Dokumentoidaan lapsen kasvunkansioon.</a:t>
            </a:r>
          </a:p>
          <a:p>
            <a:pPr lvl="0"/>
            <a:r>
              <a:rPr lang="fi-FI" sz="1200" dirty="0" smtClean="0">
                <a:solidFill>
                  <a:prstClr val="black"/>
                </a:solidFill>
                <a:latin typeface="Comic Sans MS" panose="030F0702030302020204" pitchFamily="66" charset="0"/>
              </a:rPr>
              <a:t>- Kuusi ällää näkyvät vahvasti arjessa. Menetelmiä ja toimintatapoja kirjataan ylös, vuosisuunnitelmaa arvioidaan</a:t>
            </a:r>
            <a:br>
              <a:rPr lang="fi-FI" sz="1200" dirty="0" smtClean="0">
                <a:solidFill>
                  <a:prstClr val="black"/>
                </a:solidFill>
                <a:latin typeface="Comic Sans MS" panose="030F0702030302020204" pitchFamily="66" charset="0"/>
              </a:rPr>
            </a:br>
            <a:r>
              <a:rPr lang="fi-FI" sz="1200" dirty="0" smtClean="0">
                <a:solidFill>
                  <a:prstClr val="black"/>
                </a:solidFill>
                <a:latin typeface="Comic Sans MS" panose="030F0702030302020204" pitchFamily="66" charset="0"/>
              </a:rPr>
              <a:t>  tiimeissä ja dokumentoidaan säännöllisesti sen toteuttamista. </a:t>
            </a:r>
            <a:br>
              <a:rPr lang="fi-FI" sz="1200" dirty="0" smtClean="0">
                <a:solidFill>
                  <a:prstClr val="black"/>
                </a:solidFill>
                <a:latin typeface="Comic Sans MS" panose="030F0702030302020204" pitchFamily="66" charset="0"/>
              </a:rPr>
            </a:br>
            <a:endParaRPr lang="fi-FI" sz="1200" dirty="0">
              <a:solidFill>
                <a:prstClr val="black"/>
              </a:solidFill>
              <a:latin typeface="Comic Sans MS" panose="030F0702030302020204" pitchFamily="66" charset="0"/>
            </a:endParaRPr>
          </a:p>
          <a:p>
            <a:pPr lvl="0"/>
            <a:r>
              <a:rPr lang="fi-FI" sz="1200" dirty="0" smtClean="0">
                <a:solidFill>
                  <a:prstClr val="black"/>
                </a:solidFill>
                <a:latin typeface="Comic Sans MS" panose="030F0702030302020204" pitchFamily="66" charset="0"/>
              </a:rPr>
              <a:t>Arviointi:</a:t>
            </a:r>
          </a:p>
          <a:p>
            <a:pPr lvl="0"/>
            <a:endParaRPr lang="fi-FI" sz="1200" dirty="0">
              <a:solidFill>
                <a:prstClr val="black"/>
              </a:solidFill>
              <a:latin typeface="Comic Sans MS" panose="030F0702030302020204" pitchFamily="66" charset="0"/>
            </a:endParaRPr>
          </a:p>
          <a:p>
            <a:pPr lvl="0"/>
            <a:endParaRPr lang="fi-FI" sz="1200" dirty="0" smtClean="0">
              <a:solidFill>
                <a:prstClr val="black"/>
              </a:solidFill>
              <a:latin typeface="Comic Sans MS" panose="030F0702030302020204" pitchFamily="66" charset="0"/>
            </a:endParaRPr>
          </a:p>
          <a:p>
            <a:pPr lvl="0"/>
            <a:r>
              <a:rPr lang="fi-FI" sz="1200" b="1" dirty="0" smtClean="0">
                <a:solidFill>
                  <a:prstClr val="black"/>
                </a:solidFill>
                <a:latin typeface="Comic Sans MS" panose="030F0702030302020204" pitchFamily="66" charset="0"/>
              </a:rPr>
              <a:t>Taustamateriaalina mm: </a:t>
            </a:r>
            <a:r>
              <a:rPr lang="fi-FI" sz="1200" dirty="0" smtClean="0">
                <a:solidFill>
                  <a:prstClr val="black"/>
                </a:solidFill>
                <a:latin typeface="Comic Sans MS" panose="030F0702030302020204" pitchFamily="66" charset="0"/>
              </a:rPr>
              <a:t>VoxForssa, Palvelulupaukset, Unicefin lapsiystävällinen kunta-materiaali, Kansallinen koulutuksen arviointikeskus: Varhaiskasvatuksen laadun arvioinnin perusteet ja suositukset, Päiväkoti Augustinan vuosisuunnitelman 2018-2019 ryhmäkohtaiset arvioinnit, vanhemmilta saatu palaute</a:t>
            </a:r>
            <a:endParaRPr lang="fi-FI" sz="12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8327" y="3990109"/>
            <a:ext cx="2755530" cy="19930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Kuv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2200" y="590666"/>
            <a:ext cx="1256607" cy="1884911"/>
          </a:xfrm>
          <a:prstGeom prst="rect">
            <a:avLst/>
          </a:prstGeom>
        </p:spPr>
      </p:pic>
    </p:spTree>
    <p:extLst>
      <p:ext uri="{BB962C8B-B14F-4D97-AF65-F5344CB8AC3E}">
        <p14:creationId xmlns:p14="http://schemas.microsoft.com/office/powerpoint/2010/main" val="3796758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a:xfrm>
            <a:off x="3193961" y="333636"/>
            <a:ext cx="2608289" cy="543641"/>
          </a:xfrm>
        </p:spPr>
        <p:txBody>
          <a:bodyPr>
            <a:normAutofit/>
          </a:bodyPr>
          <a:lstStyle/>
          <a:p>
            <a:r>
              <a:rPr lang="fi-FI" sz="2400" dirty="0">
                <a:latin typeface="+mn-lt"/>
              </a:rPr>
              <a:t>Sisällys</a:t>
            </a:r>
          </a:p>
        </p:txBody>
      </p:sp>
      <p:sp>
        <p:nvSpPr>
          <p:cNvPr id="6" name="Sisällön paikkamerkki 5"/>
          <p:cNvSpPr>
            <a:spLocks noGrp="1"/>
          </p:cNvSpPr>
          <p:nvPr>
            <p:ph idx="1"/>
          </p:nvPr>
        </p:nvSpPr>
        <p:spPr>
          <a:xfrm>
            <a:off x="1725433" y="1304013"/>
            <a:ext cx="10154167" cy="5264211"/>
          </a:xfrm>
        </p:spPr>
        <p:txBody>
          <a:bodyPr vert="horz" lIns="91440" tIns="45720" rIns="91440" bIns="45720" rtlCol="0" anchor="t">
            <a:normAutofit/>
          </a:bodyPr>
          <a:lstStyle/>
          <a:p>
            <a:pPr marL="514350" indent="-514350">
              <a:buFont typeface="+mj-lt"/>
              <a:buAutoNum type="arabicPeriod"/>
            </a:pPr>
            <a:r>
              <a:rPr lang="fi-FI" sz="1800" dirty="0" smtClean="0"/>
              <a:t> Päiväkodin tiedot </a:t>
            </a:r>
          </a:p>
          <a:p>
            <a:pPr marL="0" indent="0">
              <a:buNone/>
            </a:pPr>
            <a:r>
              <a:rPr lang="fi-FI" sz="1800" dirty="0"/>
              <a:t> </a:t>
            </a:r>
            <a:r>
              <a:rPr lang="fi-FI" sz="1800" dirty="0" smtClean="0"/>
              <a:t>          </a:t>
            </a:r>
            <a:r>
              <a:rPr lang="fi-FI" sz="1800" dirty="0" smtClean="0">
                <a:latin typeface="Calibri" panose="020F0502020204030204" pitchFamily="34" charset="0"/>
              </a:rPr>
              <a:t>Ryhmät</a:t>
            </a:r>
            <a:r>
              <a:rPr lang="fi-FI" sz="1800" dirty="0">
                <a:latin typeface="Calibri" panose="020F0502020204030204" pitchFamily="34" charset="0"/>
              </a:rPr>
              <a:t>, niiden rakenteelliset paikat ja </a:t>
            </a:r>
            <a:r>
              <a:rPr lang="fi-FI" sz="1800" dirty="0" smtClean="0">
                <a:latin typeface="Calibri" panose="020F0502020204030204" pitchFamily="34" charset="0"/>
              </a:rPr>
              <a:t>henkilöstö s.3-4</a:t>
            </a:r>
            <a:r>
              <a:rPr lang="fi-FI" sz="1800" dirty="0" smtClean="0"/>
              <a:t/>
            </a:r>
            <a:br>
              <a:rPr lang="fi-FI" sz="1800" dirty="0" smtClean="0"/>
            </a:br>
            <a:r>
              <a:rPr lang="fi-FI" sz="1800" dirty="0" smtClean="0"/>
              <a:t> </a:t>
            </a:r>
            <a:br>
              <a:rPr lang="fi-FI" sz="1800" dirty="0" smtClean="0"/>
            </a:br>
            <a:endParaRPr lang="fi-FI" sz="1800" dirty="0" smtClean="0"/>
          </a:p>
          <a:p>
            <a:pPr marL="0" lvl="0" indent="0">
              <a:lnSpc>
                <a:spcPct val="100000"/>
              </a:lnSpc>
              <a:spcBef>
                <a:spcPts val="0"/>
              </a:spcBef>
              <a:buNone/>
              <a:defRPr/>
            </a:pPr>
            <a:r>
              <a:rPr lang="fi-FI" sz="1800" dirty="0" smtClean="0">
                <a:solidFill>
                  <a:prstClr val="black"/>
                </a:solidFill>
                <a:latin typeface="Calibri" panose="020F0502020204030204" pitchFamily="34" charset="0"/>
                <a:cs typeface="Calibri" panose="020F0502020204030204" pitchFamily="34" charset="0"/>
              </a:rPr>
              <a:t>2</a:t>
            </a:r>
            <a:r>
              <a:rPr lang="fi-FI" sz="1800" dirty="0">
                <a:solidFill>
                  <a:prstClr val="black"/>
                </a:solidFill>
                <a:latin typeface="Calibri" panose="020F0502020204030204" pitchFamily="34" charset="0"/>
                <a:cs typeface="Calibri" panose="020F0502020204030204" pitchFamily="34" charset="0"/>
              </a:rPr>
              <a:t>. </a:t>
            </a:r>
            <a:r>
              <a:rPr lang="fi-FI" sz="1800" dirty="0" smtClean="0">
                <a:solidFill>
                  <a:prstClr val="black"/>
                </a:solidFill>
                <a:latin typeface="Calibri" panose="020F0502020204030204" pitchFamily="34" charset="0"/>
                <a:cs typeface="Calibri" panose="020F0502020204030204" pitchFamily="34" charset="0"/>
              </a:rPr>
              <a:t>      Toimintavuoden 2018-2019 varhaiskasvatuksen yhteisten tavoitteiden arviointi s. 5-9</a:t>
            </a:r>
            <a:br>
              <a:rPr lang="fi-FI" sz="1800" dirty="0" smtClean="0">
                <a:solidFill>
                  <a:prstClr val="black"/>
                </a:solidFill>
                <a:latin typeface="Calibri" panose="020F0502020204030204" pitchFamily="34" charset="0"/>
                <a:cs typeface="Calibri" panose="020F0502020204030204" pitchFamily="34" charset="0"/>
              </a:rPr>
            </a:br>
            <a:endParaRPr lang="fi-FI" sz="1800" dirty="0">
              <a:solidFill>
                <a:prstClr val="black"/>
              </a:solidFill>
              <a:latin typeface="Calibri" panose="020F0502020204030204" pitchFamily="34" charset="0"/>
              <a:cs typeface="Calibri" panose="020F0502020204030204" pitchFamily="34" charset="0"/>
            </a:endParaRPr>
          </a:p>
          <a:p>
            <a:pPr marL="342900" indent="-342900">
              <a:buAutoNum type="arabicPeriod" startAt="3"/>
            </a:pPr>
            <a:r>
              <a:rPr lang="fi-FI" sz="1800" dirty="0" smtClean="0">
                <a:latin typeface="Calibri" panose="020F0502020204030204" pitchFamily="34" charset="0"/>
                <a:cs typeface="Calibri" panose="020F0502020204030204" pitchFamily="34" charset="0"/>
              </a:rPr>
              <a:t>    Päiväkoti Augustinan </a:t>
            </a:r>
            <a:r>
              <a:rPr lang="fi-FI" sz="1800" dirty="0" smtClean="0">
                <a:latin typeface="Calibri" panose="020F0502020204030204" pitchFamily="34" charset="0"/>
                <a:cs typeface="Calibri" panose="020F0502020204030204" pitchFamily="34" charset="0"/>
              </a:rPr>
              <a:t>tavoitteiden arviointi </a:t>
            </a:r>
            <a:r>
              <a:rPr lang="fi-FI" sz="1800" dirty="0" smtClean="0">
                <a:latin typeface="Calibri" panose="020F0502020204030204" pitchFamily="34" charset="0"/>
                <a:cs typeface="Calibri" panose="020F0502020204030204" pitchFamily="34" charset="0"/>
              </a:rPr>
              <a:t> toimintavuodelta 2018-2019  </a:t>
            </a:r>
            <a:r>
              <a:rPr lang="fi-FI" sz="1800" dirty="0" smtClean="0">
                <a:latin typeface="Calibri" panose="020F0502020204030204" pitchFamily="34" charset="0"/>
                <a:cs typeface="Calibri" panose="020F0502020204030204" pitchFamily="34" charset="0"/>
              </a:rPr>
              <a:t>s. 9-14</a:t>
            </a:r>
            <a:br>
              <a:rPr lang="fi-FI" sz="1800" dirty="0" smtClean="0">
                <a:latin typeface="Calibri" panose="020F0502020204030204" pitchFamily="34" charset="0"/>
                <a:cs typeface="Calibri" panose="020F0502020204030204" pitchFamily="34" charset="0"/>
              </a:rPr>
            </a:br>
            <a:endParaRPr lang="fi-FI" sz="1800" dirty="0" smtClean="0">
              <a:latin typeface="Calibri" panose="020F0502020204030204" pitchFamily="34" charset="0"/>
              <a:cs typeface="Calibri" panose="020F0502020204030204" pitchFamily="34" charset="0"/>
            </a:endParaRPr>
          </a:p>
          <a:p>
            <a:pPr marL="342900" indent="-342900">
              <a:buFont typeface="Arial" panose="020B0604020202020204" pitchFamily="34" charset="0"/>
              <a:buAutoNum type="arabicPeriod" startAt="3"/>
            </a:pPr>
            <a:r>
              <a:rPr lang="fi-FI" sz="1800" dirty="0" smtClean="0">
                <a:latin typeface="Calibri" panose="020F0502020204030204" pitchFamily="34" charset="0"/>
              </a:rPr>
              <a:t>    Forssan </a:t>
            </a:r>
            <a:r>
              <a:rPr lang="fi-FI" sz="1800" dirty="0">
                <a:latin typeface="Calibri" panose="020F0502020204030204" pitchFamily="34" charset="0"/>
              </a:rPr>
              <a:t>varhaiskasvatuksen teemat ja tavoitteet </a:t>
            </a:r>
            <a:r>
              <a:rPr lang="fi-FI" sz="1800" dirty="0" smtClean="0">
                <a:latin typeface="Calibri" panose="020F0502020204030204" pitchFamily="34" charset="0"/>
              </a:rPr>
              <a:t>toimintavuonna 2019-2020 s. 15</a:t>
            </a:r>
          </a:p>
          <a:p>
            <a:pPr marL="342900" indent="-342900">
              <a:buFont typeface="Arial" panose="020B0604020202020204" pitchFamily="34" charset="0"/>
              <a:buAutoNum type="arabicPeriod" startAt="3"/>
            </a:pPr>
            <a:endParaRPr lang="fi-FI" sz="1800" dirty="0">
              <a:latin typeface="Calibri" panose="020F0502020204030204" pitchFamily="34" charset="0"/>
            </a:endParaRPr>
          </a:p>
          <a:p>
            <a:pPr marL="0" indent="0">
              <a:buNone/>
            </a:pPr>
            <a:r>
              <a:rPr lang="fi-FI" sz="1800" dirty="0" smtClean="0"/>
              <a:t>5.       Teemojen mukaiset tavoitteet Päiväkoti Augustinassa v. 2019-2020 s. 16-18</a:t>
            </a:r>
            <a:br>
              <a:rPr lang="fi-FI" sz="1800" dirty="0" smtClean="0"/>
            </a:br>
            <a:endParaRPr lang="fi-FI" sz="1800" dirty="0" smtClean="0"/>
          </a:p>
          <a:p>
            <a:pPr marL="0" indent="0">
              <a:buNone/>
            </a:pPr>
            <a:r>
              <a:rPr lang="fi-FI" sz="1800" dirty="0" smtClean="0"/>
              <a:t>              </a:t>
            </a:r>
          </a:p>
          <a:p>
            <a:pPr marL="0" indent="0">
              <a:buNone/>
            </a:pPr>
            <a:r>
              <a:rPr lang="fi-FI" sz="1800" dirty="0" smtClean="0"/>
              <a:t>                              </a:t>
            </a:r>
          </a:p>
          <a:p>
            <a:pPr marL="0" indent="0">
              <a:buNone/>
            </a:pPr>
            <a:r>
              <a:rPr lang="fi-FI" sz="1800" dirty="0" smtClean="0"/>
              <a:t>                                                                                                                                                </a:t>
            </a:r>
          </a:p>
          <a:p>
            <a:pPr marL="0" indent="0">
              <a:buNone/>
            </a:pPr>
            <a:endParaRPr lang="fi-FI" sz="1800" dirty="0" smtClean="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4AEF5D-7FAC-4949-84D2-DA5A9BB3D225}"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Kuv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2" name="Kuva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19" y="5288798"/>
            <a:ext cx="1123950" cy="866775"/>
          </a:xfrm>
          <a:prstGeom prst="rect">
            <a:avLst/>
          </a:prstGeom>
        </p:spPr>
      </p:pic>
    </p:spTree>
    <p:extLst>
      <p:ext uri="{BB962C8B-B14F-4D97-AF65-F5344CB8AC3E}">
        <p14:creationId xmlns:p14="http://schemas.microsoft.com/office/powerpoint/2010/main" val="3553095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585177" y="416643"/>
            <a:ext cx="7056548" cy="819730"/>
          </a:xfrm>
        </p:spPr>
        <p:txBody>
          <a:bodyPr>
            <a:normAutofit/>
          </a:bodyPr>
          <a:lstStyle/>
          <a:p>
            <a:r>
              <a:rPr lang="fi-FI" sz="2200" dirty="0" smtClean="0">
                <a:latin typeface="+mn-lt"/>
              </a:rPr>
              <a:t>1. Päiväkoti Augustina</a:t>
            </a:r>
            <a:endParaRPr lang="fi-FI" sz="2200" dirty="0">
              <a:latin typeface="+mn-lt"/>
            </a:endParaRPr>
          </a:p>
        </p:txBody>
      </p:sp>
      <p:sp>
        <p:nvSpPr>
          <p:cNvPr id="3" name="Sisällön paikkamerkki 2"/>
          <p:cNvSpPr>
            <a:spLocks noGrp="1"/>
          </p:cNvSpPr>
          <p:nvPr>
            <p:ph idx="1"/>
          </p:nvPr>
        </p:nvSpPr>
        <p:spPr>
          <a:xfrm>
            <a:off x="1584101" y="1223493"/>
            <a:ext cx="9769699" cy="5074276"/>
          </a:xfrm>
        </p:spPr>
        <p:txBody>
          <a:bodyPr>
            <a:normAutofit/>
          </a:bodyPr>
          <a:lstStyle/>
          <a:p>
            <a:pPr marL="0" indent="0">
              <a:buNone/>
            </a:pPr>
            <a:r>
              <a:rPr lang="fi-FI" sz="1600" b="1" dirty="0" smtClean="0"/>
              <a:t>Tarjoamme varhaiskasvatusta 1-5 –vuotiaille </a:t>
            </a:r>
          </a:p>
          <a:p>
            <a:pPr marL="0" indent="0">
              <a:buNone/>
            </a:pPr>
            <a:r>
              <a:rPr lang="fi-FI" sz="1600" dirty="0" smtClean="0"/>
              <a:t>1. Päiväkodissa (Hämeentie 13)</a:t>
            </a:r>
            <a:br>
              <a:rPr lang="fi-FI" sz="1600" dirty="0" smtClean="0"/>
            </a:br>
            <a:r>
              <a:rPr lang="fi-FI" sz="1600" dirty="0" smtClean="0"/>
              <a:t>2. Perhepäivähoidossa (omassa kodissa työskentelevät perhepäivähoitajat)</a:t>
            </a:r>
            <a:br>
              <a:rPr lang="fi-FI" sz="1600" dirty="0" smtClean="0"/>
            </a:br>
            <a:endParaRPr lang="fi-FI" sz="1600" dirty="0" smtClean="0"/>
          </a:p>
          <a:p>
            <a:pPr marL="0" indent="0">
              <a:buNone/>
            </a:pPr>
            <a:r>
              <a:rPr lang="fi-FI" sz="1600" b="1" dirty="0" smtClean="0"/>
              <a:t>Hoitopaikkojen lukumäärä</a:t>
            </a:r>
          </a:p>
          <a:p>
            <a:pPr marL="0" indent="0">
              <a:buNone/>
            </a:pPr>
            <a:r>
              <a:rPr lang="fi-FI" sz="1600" dirty="0" smtClean="0"/>
              <a:t>Päiväkodissa on 72 hoitopaikkaa ja perhepäivähoidossa 22 </a:t>
            </a:r>
          </a:p>
          <a:p>
            <a:pPr marL="0" indent="0">
              <a:buNone/>
            </a:pPr>
            <a:r>
              <a:rPr lang="fi-FI" sz="1600" b="1" dirty="0" smtClean="0"/>
              <a:t>Henkilöstö toimintavuotena 2019-2020</a:t>
            </a:r>
          </a:p>
          <a:p>
            <a:pPr marL="0" indent="0">
              <a:buNone/>
            </a:pPr>
            <a:r>
              <a:rPr lang="fi-FI" sz="1600" dirty="0" smtClean="0"/>
              <a:t>Vakinaiset:</a:t>
            </a:r>
            <a:br>
              <a:rPr lang="fi-FI" sz="1600" dirty="0" smtClean="0"/>
            </a:br>
            <a:r>
              <a:rPr lang="fi-FI" sz="1600" dirty="0" smtClean="0"/>
              <a:t>Johtaja, </a:t>
            </a:r>
            <a:r>
              <a:rPr lang="fi-FI" sz="1600" dirty="0"/>
              <a:t>4</a:t>
            </a:r>
            <a:r>
              <a:rPr lang="fi-FI" sz="1600" dirty="0" smtClean="0"/>
              <a:t> varhaiskasvatuksen opettajaa, </a:t>
            </a:r>
            <a:r>
              <a:rPr lang="fi-FI" sz="1600" dirty="0"/>
              <a:t>5</a:t>
            </a:r>
            <a:r>
              <a:rPr lang="fi-FI" sz="1600" dirty="0" smtClean="0"/>
              <a:t> varhaiskasvatuksen lastenhoitajaa, </a:t>
            </a:r>
            <a:r>
              <a:rPr lang="fi-FI" sz="1600" dirty="0"/>
              <a:t>4</a:t>
            </a:r>
            <a:r>
              <a:rPr lang="fi-FI" sz="1600" dirty="0" smtClean="0"/>
              <a:t> omassa kodissa työskentelevää perhepäivähoitajaa ,  1 perhepäivähoidon varahoitaja</a:t>
            </a:r>
            <a:br>
              <a:rPr lang="fi-FI" sz="1600" dirty="0" smtClean="0"/>
            </a:br>
            <a:r>
              <a:rPr lang="fi-FI" sz="1600" dirty="0" smtClean="0"/>
              <a:t/>
            </a:r>
            <a:br>
              <a:rPr lang="fi-FI" sz="1600" dirty="0" smtClean="0"/>
            </a:br>
            <a:r>
              <a:rPr lang="fi-FI" sz="1600" dirty="0" smtClean="0"/>
              <a:t>Määräaikainen </a:t>
            </a:r>
            <a:r>
              <a:rPr lang="fi-FI" sz="1600" dirty="0"/>
              <a:t>henkilöstö: </a:t>
            </a:r>
            <a:br>
              <a:rPr lang="fi-FI" sz="1600" dirty="0"/>
            </a:br>
            <a:r>
              <a:rPr lang="fi-FI" sz="1600" dirty="0"/>
              <a:t>1</a:t>
            </a:r>
            <a:r>
              <a:rPr lang="fi-FI" sz="1600" dirty="0" smtClean="0"/>
              <a:t> varhaiskasvatuksen opettaja ja </a:t>
            </a:r>
            <a:r>
              <a:rPr lang="fi-FI" sz="1600" dirty="0"/>
              <a:t>1</a:t>
            </a:r>
            <a:r>
              <a:rPr lang="fi-FI" sz="1600" dirty="0" smtClean="0"/>
              <a:t> varhaiskasvatuksen lastenhoitaja. 2 omassa kodissa työskentelevää perhepäivähoitajaa (oppisopimuskoulutuksessa).</a:t>
            </a:r>
            <a:endParaRPr lang="fi-FI" sz="1600" dirty="0"/>
          </a:p>
          <a:p>
            <a:pPr marL="0" indent="0">
              <a:buNone/>
            </a:pPr>
            <a:r>
              <a:rPr lang="fi-FI" sz="1600" dirty="0" smtClean="0"/>
              <a:t>Varhaiserityiskasvatuksen henkilöstö: </a:t>
            </a:r>
            <a:br>
              <a:rPr lang="fi-FI" sz="1600" dirty="0" smtClean="0"/>
            </a:br>
            <a:r>
              <a:rPr lang="fi-FI" sz="1600" dirty="0" smtClean="0"/>
              <a:t>1 varhaiskasvatuksen erityisopettaja ryhmässä</a:t>
            </a:r>
            <a:r>
              <a:rPr lang="fi-FI" sz="1600" dirty="0"/>
              <a:t> </a:t>
            </a:r>
            <a:r>
              <a:rPr lang="fi-FI" sz="1600" dirty="0" smtClean="0"/>
              <a:t>ja ja 1 määräaikainen varhaisen tuen ohjaaja </a:t>
            </a:r>
          </a:p>
          <a:p>
            <a:pPr marL="0" indent="0">
              <a:buNone/>
            </a:pPr>
            <a:endParaRPr lang="fi-FI" sz="1800" dirty="0"/>
          </a:p>
          <a:p>
            <a:pPr marL="0" indent="0">
              <a:buNone/>
            </a:pPr>
            <a:endParaRPr lang="fi-FI" sz="1800" dirty="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4AEF5D-7FAC-4949-84D2-DA5A9BB3D225}"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i-FI"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5" name="Kuv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spTree>
    <p:extLst>
      <p:ext uri="{BB962C8B-B14F-4D97-AF65-F5344CB8AC3E}">
        <p14:creationId xmlns:p14="http://schemas.microsoft.com/office/powerpoint/2010/main" val="1101548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83973" y="291408"/>
            <a:ext cx="7630812" cy="478420"/>
          </a:xfrm>
        </p:spPr>
        <p:txBody>
          <a:bodyPr>
            <a:normAutofit/>
          </a:bodyPr>
          <a:lstStyle/>
          <a:p>
            <a:r>
              <a:rPr lang="fi-FI" sz="1800" b="1" dirty="0" smtClean="0">
                <a:latin typeface="Calibri" panose="020F0502020204030204" pitchFamily="34" charset="0"/>
              </a:rPr>
              <a:t>Ryhmät, niiden rakenteelliset paikat ja henkilöstö 2019-2020</a:t>
            </a:r>
            <a:endParaRPr lang="fi-FI" sz="1800" b="1" dirty="0">
              <a:latin typeface="Calibri" panose="020F0502020204030204" pitchFamily="34" charset="0"/>
            </a:endParaRPr>
          </a:p>
        </p:txBody>
      </p:sp>
      <p:sp>
        <p:nvSpPr>
          <p:cNvPr id="3" name="Sisällön paikkamerkki 2"/>
          <p:cNvSpPr>
            <a:spLocks noGrp="1"/>
          </p:cNvSpPr>
          <p:nvPr>
            <p:ph idx="1"/>
          </p:nvPr>
        </p:nvSpPr>
        <p:spPr>
          <a:xfrm>
            <a:off x="1283973" y="1073020"/>
            <a:ext cx="9831287" cy="5648455"/>
          </a:xfrm>
        </p:spPr>
        <p:txBody>
          <a:bodyPr>
            <a:normAutofit/>
          </a:bodyPr>
          <a:lstStyle/>
          <a:p>
            <a:pPr marL="342900" indent="-342900">
              <a:buAutoNum type="arabicPeriod"/>
            </a:pPr>
            <a:r>
              <a:rPr lang="fi-FI" sz="1400" b="1" dirty="0" smtClean="0">
                <a:latin typeface="Calibri" panose="020F0502020204030204" pitchFamily="34" charset="0"/>
              </a:rPr>
              <a:t>Pumpulit, alle 3v., 12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Anna Peltonen, vo, varajohtaja</a:t>
            </a:r>
            <a:br>
              <a:rPr lang="fi-FI" sz="1400" dirty="0" smtClean="0">
                <a:latin typeface="Calibri" panose="020F0502020204030204" pitchFamily="34" charset="0"/>
              </a:rPr>
            </a:br>
            <a:r>
              <a:rPr lang="fi-FI" sz="1400" dirty="0" smtClean="0">
                <a:latin typeface="Calibri" panose="020F0502020204030204" pitchFamily="34" charset="0"/>
              </a:rPr>
              <a:t>  * Susanna Hietaoja, vlh</a:t>
            </a:r>
            <a:br>
              <a:rPr lang="fi-FI" sz="1400" dirty="0" smtClean="0">
                <a:latin typeface="Calibri" panose="020F0502020204030204" pitchFamily="34" charset="0"/>
              </a:rPr>
            </a:br>
            <a:r>
              <a:rPr lang="fi-FI" sz="1400" dirty="0" smtClean="0">
                <a:latin typeface="Calibri" panose="020F0502020204030204" pitchFamily="34" charset="0"/>
              </a:rPr>
              <a:t>  * Jonna Blomerus, vlh</a:t>
            </a:r>
          </a:p>
          <a:p>
            <a:pPr marL="342900" indent="-342900">
              <a:buAutoNum type="arabicPeriod"/>
            </a:pPr>
            <a:r>
              <a:rPr lang="fi-FI" sz="1400" b="1" dirty="0" smtClean="0">
                <a:latin typeface="Calibri" panose="020F0502020204030204" pitchFamily="34" charset="0"/>
              </a:rPr>
              <a:t>Untuvat</a:t>
            </a:r>
            <a:r>
              <a:rPr lang="fi-FI" sz="1400" dirty="0" smtClean="0">
                <a:latin typeface="Calibri" panose="020F0502020204030204" pitchFamily="34" charset="0"/>
              </a:rPr>
              <a:t>, </a:t>
            </a:r>
            <a:r>
              <a:rPr lang="fi-FI" sz="1400" b="1" dirty="0" smtClean="0">
                <a:latin typeface="Calibri" panose="020F0502020204030204" pitchFamily="34" charset="0"/>
              </a:rPr>
              <a:t>alle 3v., 4 paikkaa </a:t>
            </a:r>
            <a:r>
              <a:rPr lang="fi-FI" sz="1400" dirty="0" smtClean="0">
                <a:latin typeface="Calibri" panose="020F0502020204030204" pitchFamily="34" charset="0"/>
              </a:rPr>
              <a:t>(+ perhepäivähoidon varahoito 4 paikkaa)</a:t>
            </a:r>
            <a:br>
              <a:rPr lang="fi-FI" sz="1400" dirty="0" smtClean="0">
                <a:latin typeface="Calibri" panose="020F0502020204030204" pitchFamily="34" charset="0"/>
              </a:rPr>
            </a:br>
            <a:r>
              <a:rPr lang="fi-FI" sz="1400" dirty="0" smtClean="0">
                <a:latin typeface="Calibri" panose="020F0502020204030204" pitchFamily="34" charset="0"/>
              </a:rPr>
              <a:t>   * Katja Kajander, vlh, määräaikainen</a:t>
            </a:r>
            <a:br>
              <a:rPr lang="fi-FI" sz="1400" dirty="0" smtClean="0">
                <a:latin typeface="Calibri" panose="020F0502020204030204" pitchFamily="34" charset="0"/>
              </a:rPr>
            </a:br>
            <a:r>
              <a:rPr lang="fi-FI" sz="1400" dirty="0" smtClean="0">
                <a:latin typeface="Calibri" panose="020F0502020204030204" pitchFamily="34" charset="0"/>
              </a:rPr>
              <a:t>   * Marjut Huhtala, pph, vlh</a:t>
            </a:r>
          </a:p>
          <a:p>
            <a:pPr marL="342900" indent="-342900">
              <a:buAutoNum type="arabicPeriod"/>
            </a:pPr>
            <a:r>
              <a:rPr lang="fi-FI" sz="1400" b="1" dirty="0" smtClean="0">
                <a:latin typeface="Calibri" panose="020F0502020204030204" pitchFamily="34" charset="0"/>
              </a:rPr>
              <a:t>Kehrääjät</a:t>
            </a:r>
            <a:r>
              <a:rPr lang="fi-FI" sz="1400" dirty="0" smtClean="0">
                <a:latin typeface="Calibri" panose="020F0502020204030204" pitchFamily="34" charset="0"/>
              </a:rPr>
              <a:t>, </a:t>
            </a:r>
            <a:r>
              <a:rPr lang="fi-FI" sz="1400" b="1" dirty="0" smtClean="0">
                <a:latin typeface="Calibri" panose="020F0502020204030204" pitchFamily="34" charset="0"/>
              </a:rPr>
              <a:t>3-5v., 21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Johanna Koskela, vo, veo</a:t>
            </a:r>
            <a:br>
              <a:rPr lang="fi-FI" sz="1400" dirty="0" smtClean="0">
                <a:latin typeface="Calibri" panose="020F0502020204030204" pitchFamily="34" charset="0"/>
              </a:rPr>
            </a:br>
            <a:r>
              <a:rPr lang="fi-FI" sz="1400" dirty="0" smtClean="0">
                <a:latin typeface="Calibri" panose="020F0502020204030204" pitchFamily="34" charset="0"/>
              </a:rPr>
              <a:t>   * Salla- Mari Pettersson, vo</a:t>
            </a:r>
            <a:br>
              <a:rPr lang="fi-FI" sz="1400" dirty="0" smtClean="0">
                <a:latin typeface="Calibri" panose="020F0502020204030204" pitchFamily="34" charset="0"/>
              </a:rPr>
            </a:br>
            <a:r>
              <a:rPr lang="fi-FI" sz="1400" dirty="0" smtClean="0">
                <a:latin typeface="Calibri" panose="020F0502020204030204" pitchFamily="34" charset="0"/>
              </a:rPr>
              <a:t>   * Ritva Lehtinen, vlh</a:t>
            </a:r>
            <a:br>
              <a:rPr lang="fi-FI" sz="1400" dirty="0" smtClean="0">
                <a:latin typeface="Calibri" panose="020F0502020204030204" pitchFamily="34" charset="0"/>
              </a:rPr>
            </a:br>
            <a:r>
              <a:rPr lang="fi-FI" sz="1400" dirty="0" smtClean="0">
                <a:latin typeface="Calibri" panose="020F0502020204030204" pitchFamily="34" charset="0"/>
              </a:rPr>
              <a:t>   * Terhi Ohvo, vto</a:t>
            </a:r>
          </a:p>
          <a:p>
            <a:pPr marL="342900" indent="-342900">
              <a:buAutoNum type="arabicPeriod"/>
            </a:pPr>
            <a:r>
              <a:rPr lang="fi-FI" sz="1400" b="1" dirty="0" smtClean="0">
                <a:latin typeface="Calibri" panose="020F0502020204030204" pitchFamily="34" charset="0"/>
              </a:rPr>
              <a:t>Rallaajat</a:t>
            </a:r>
            <a:r>
              <a:rPr lang="fi-FI" sz="1400" dirty="0" smtClean="0">
                <a:latin typeface="Calibri" panose="020F0502020204030204" pitchFamily="34" charset="0"/>
              </a:rPr>
              <a:t>, </a:t>
            </a:r>
            <a:r>
              <a:rPr lang="fi-FI" sz="1400" b="1" dirty="0" smtClean="0">
                <a:latin typeface="Calibri" panose="020F0502020204030204" pitchFamily="34" charset="0"/>
              </a:rPr>
              <a:t>3-5 v., 14 paikkaa                                                                                                                          </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Mirella Parikka, vo, määräaikainen</a:t>
            </a:r>
            <a:br>
              <a:rPr lang="fi-FI" sz="1400" dirty="0" smtClean="0">
                <a:latin typeface="Calibri" panose="020F0502020204030204" pitchFamily="34" charset="0"/>
              </a:rPr>
            </a:br>
            <a:r>
              <a:rPr lang="fi-FI" sz="1400" dirty="0" smtClean="0">
                <a:latin typeface="Calibri" panose="020F0502020204030204" pitchFamily="34" charset="0"/>
              </a:rPr>
              <a:t>   * Sirkku Parilo, vlh      </a:t>
            </a:r>
          </a:p>
          <a:p>
            <a:pPr marL="342900" indent="-342900">
              <a:buAutoNum type="arabicPeriod"/>
            </a:pPr>
            <a:r>
              <a:rPr lang="fi-FI" sz="1400" b="1" dirty="0" smtClean="0">
                <a:latin typeface="Calibri" panose="020F0502020204030204" pitchFamily="34" charset="0"/>
              </a:rPr>
              <a:t>Värjärit</a:t>
            </a:r>
            <a:r>
              <a:rPr lang="fi-FI" sz="1400" dirty="0" smtClean="0">
                <a:latin typeface="Calibri" panose="020F0502020204030204" pitchFamily="34" charset="0"/>
              </a:rPr>
              <a:t>, </a:t>
            </a:r>
            <a:r>
              <a:rPr lang="fi-FI" sz="1400" b="1" dirty="0" smtClean="0">
                <a:latin typeface="Calibri" panose="020F0502020204030204" pitchFamily="34" charset="0"/>
              </a:rPr>
              <a:t>3-5 v., 21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Elina Lujasmaa, vo</a:t>
            </a:r>
            <a:br>
              <a:rPr lang="fi-FI" sz="1400" dirty="0" smtClean="0">
                <a:latin typeface="Calibri" panose="020F0502020204030204" pitchFamily="34" charset="0"/>
              </a:rPr>
            </a:br>
            <a:r>
              <a:rPr lang="fi-FI" sz="1400" dirty="0" smtClean="0">
                <a:latin typeface="Calibri" panose="020F0502020204030204" pitchFamily="34" charset="0"/>
              </a:rPr>
              <a:t>   * Elsa Hautala, vo</a:t>
            </a:r>
            <a:br>
              <a:rPr lang="fi-FI" sz="1400" dirty="0" smtClean="0">
                <a:latin typeface="Calibri" panose="020F0502020204030204" pitchFamily="34" charset="0"/>
              </a:rPr>
            </a:br>
            <a:r>
              <a:rPr lang="fi-FI" sz="1400" dirty="0" smtClean="0">
                <a:latin typeface="Calibri" panose="020F0502020204030204" pitchFamily="34" charset="0"/>
              </a:rPr>
              <a:t>   * Päivi Hämäläinen, vlh</a:t>
            </a:r>
          </a:p>
          <a:p>
            <a:pPr marL="342900" indent="-342900">
              <a:buAutoNum type="arabicPeriod"/>
            </a:pPr>
            <a:r>
              <a:rPr lang="fi-FI" sz="1400" b="1" dirty="0" smtClean="0">
                <a:latin typeface="Calibri" panose="020F0502020204030204" pitchFamily="34" charset="0"/>
              </a:rPr>
              <a:t>Perhepäivähoito, </a:t>
            </a:r>
            <a:r>
              <a:rPr lang="fi-FI" sz="1400" dirty="0" smtClean="0">
                <a:latin typeface="Calibri" panose="020F0502020204030204" pitchFamily="34" charset="0"/>
              </a:rPr>
              <a:t>omassa kodissa työskentelevät perhepäivähoitajat, </a:t>
            </a:r>
            <a:r>
              <a:rPr lang="fi-FI" sz="1400" b="1" dirty="0" smtClean="0">
                <a:latin typeface="Calibri" panose="020F0502020204030204" pitchFamily="34" charset="0"/>
              </a:rPr>
              <a:t>yhteensä 22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Emmi Ahlman, Arja Haake, Sonja Lehti, Tarja Lehti, Silja Syyri ja Susanna Vehmanen</a:t>
            </a:r>
            <a:br>
              <a:rPr lang="fi-FI" sz="1400" dirty="0" smtClean="0">
                <a:latin typeface="Calibri" panose="020F0502020204030204" pitchFamily="34" charset="0"/>
              </a:rPr>
            </a:br>
            <a:endParaRPr lang="fi-FI" sz="1400" dirty="0" smtClean="0">
              <a:latin typeface="Calibri" panose="020F0502020204030204" pitchFamily="34" charset="0"/>
            </a:endParaRPr>
          </a:p>
          <a:p>
            <a:pPr marL="0" indent="0">
              <a:buNone/>
            </a:pPr>
            <a:endParaRPr lang="fi-FI" sz="1800" dirty="0" smtClean="0">
              <a:latin typeface="Berlin Sans FB" panose="020E0602020502020306" pitchFamily="34" charset="0"/>
            </a:endParaRPr>
          </a:p>
          <a:p>
            <a:pPr marL="0" indent="0">
              <a:buNone/>
            </a:pPr>
            <a:endParaRPr lang="fi-FI" sz="1800" dirty="0">
              <a:latin typeface="Berlin Sans FB" panose="020E0602020502020306" pitchFamily="34" charset="0"/>
            </a:endParaRPr>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4AEF5D-7FAC-4949-84D2-DA5A9BB3D225}"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5" name="Kuv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1030" name="Picture 6" descr="Kuvahaun tulos haulle aikuinen ja laps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9583" y="1820850"/>
            <a:ext cx="4277800" cy="3484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393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5</a:t>
            </a:fld>
            <a:endParaRPr lang="fi-FI"/>
          </a:p>
        </p:txBody>
      </p:sp>
      <p:sp>
        <p:nvSpPr>
          <p:cNvPr id="3" name="Suorakulmio 2"/>
          <p:cNvSpPr/>
          <p:nvPr/>
        </p:nvSpPr>
        <p:spPr>
          <a:xfrm>
            <a:off x="573577" y="382385"/>
            <a:ext cx="11108349" cy="5885201"/>
          </a:xfrm>
          <a:prstGeom prst="rect">
            <a:avLst/>
          </a:prstGeom>
        </p:spPr>
        <p:txBody>
          <a:bodyPr wrap="square">
            <a:spAutoFit/>
          </a:bodyPr>
          <a:lstStyle/>
          <a:p>
            <a:pPr>
              <a:spcAft>
                <a:spcPts val="0"/>
              </a:spcAft>
            </a:pPr>
            <a:r>
              <a:rPr lang="fi-FI"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Forssan varhaiskasvatuksen yhteiset teemat ja tavoitteet v. </a:t>
            </a:r>
            <a:r>
              <a:rPr lang="fi-FI" sz="20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2018-2019 </a:t>
            </a:r>
          </a:p>
          <a:p>
            <a:pPr>
              <a:spcAft>
                <a:spcPts val="0"/>
              </a:spcAft>
            </a:pPr>
            <a:r>
              <a:rPr lang="fi-FI" sz="20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Arviointia tavoitteiden toteutumisesta</a:t>
            </a:r>
            <a:endParaRPr lang="fi-FI" sz="2000" dirty="0">
              <a:latin typeface="Times New Roman" panose="02020603050405020304" pitchFamily="18" charset="0"/>
              <a:ea typeface="Times New Roman" panose="02020603050405020304" pitchFamily="18" charset="0"/>
            </a:endParaRPr>
          </a:p>
          <a:p>
            <a:pPr>
              <a:lnSpc>
                <a:spcPct val="115000"/>
              </a:lnSpc>
              <a:spcAft>
                <a:spcPts val="1000"/>
              </a:spcAft>
            </a:pPr>
            <a:r>
              <a:rPr lang="fi-FI" sz="1200"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0"/>
              </a:spcAft>
            </a:pPr>
            <a:r>
              <a:rPr lang="fi-FI"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”Forssalaista tapaa tukea lasten oppimista, kehitystä ja hyvinvointia eli meidän pedagogian kokonaisuutta kutsutaan TyykinTyyliksi. Lapsiystävällisessä toimintakulttuurissa aikuisten lasta kunnioittava, kuuntelevainen ja läsnä oleva työote konkretisoituu lapsihavainnointeihin perustuvassa, osallisuutta edistävässä arjessa.”</a:t>
            </a:r>
            <a:endParaRPr lang="fi-FI"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i-FI"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(VoxForssa 2017, s 20) </a:t>
            </a:r>
            <a:r>
              <a:rPr lang="fi-FI" sz="1600" b="1"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p>
          <a:p>
            <a:pPr>
              <a:lnSpc>
                <a:spcPct val="115000"/>
              </a:lnSpc>
              <a:spcAft>
                <a:spcPts val="0"/>
              </a:spcAft>
            </a:pPr>
            <a:r>
              <a:rPr lang="fi-FI" b="1"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endParaRPr lang="fi-FI"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i-FI" sz="1600" b="1"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Lasten Forssan kuusi ällää</a:t>
            </a:r>
            <a:endParaRPr lang="fi-FI"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i-FI" sz="1600" b="1"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Tavoite:</a:t>
            </a:r>
            <a:endParaRPr lang="fi-FI" sz="16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Lst>
            </a:pPr>
            <a:r>
              <a:rPr lang="fi-FI" sz="1600"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Varhaiskasvatuksen </a:t>
            </a:r>
            <a:r>
              <a:rPr lang="fi-FI" sz="1600"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näyttely Vinkkelissä</a:t>
            </a:r>
            <a:endParaRPr lang="fi-FI" sz="16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fi-FI" sz="1600"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            </a:t>
            </a:r>
            <a:r>
              <a:rPr lang="fi-FI" sz="1600"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13.-31.5.2019 teeman pohjalta</a:t>
            </a:r>
            <a:endParaRPr lang="fi-FI"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Lst>
            </a:pPr>
            <a:r>
              <a:rPr lang="fi-FI" sz="1600"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Helminpäivän laulajaiset 7.5.2019 torilla </a:t>
            </a:r>
            <a:br>
              <a:rPr lang="fi-FI" sz="1600"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br>
            <a:endParaRPr lang="fi-FI" sz="16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fi-FI" sz="1600" b="1" dirty="0" smtClean="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Arviointi </a:t>
            </a:r>
            <a:r>
              <a:rPr lang="fi-FI" sz="1600" b="1" dirty="0">
                <a:solidFill>
                  <a:srgbClr val="000000"/>
                </a:solidFill>
                <a:latin typeface="Comic Sans MS" panose="030F0702030302020204" pitchFamily="66" charset="0"/>
                <a:ea typeface="Times New Roman" panose="02020603050405020304" pitchFamily="18" charset="0"/>
                <a:cs typeface="Times New Roman" panose="02020603050405020304" pitchFamily="18" charset="0"/>
              </a:rPr>
              <a:t>/Augustina: </a:t>
            </a:r>
            <a:endParaRPr lang="fi-FI" sz="1600"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fi-FI" sz="1600" dirty="0">
                <a:solidFill>
                  <a:srgbClr val="000000"/>
                </a:solidFill>
                <a:latin typeface="Comic Sans MS" panose="030F0702030302020204" pitchFamily="66" charset="0"/>
                <a:ea typeface="Times New Roman" panose="02020603050405020304" pitchFamily="18" charset="0"/>
              </a:rPr>
              <a:t>Osallistuimme </a:t>
            </a:r>
            <a:r>
              <a:rPr lang="fi-FI" sz="1600" dirty="0" smtClean="0">
                <a:solidFill>
                  <a:srgbClr val="000000"/>
                </a:solidFill>
                <a:latin typeface="Comic Sans MS" panose="030F0702030302020204" pitchFamily="66" charset="0"/>
                <a:ea typeface="Times New Roman" panose="02020603050405020304" pitchFamily="18" charset="0"/>
              </a:rPr>
              <a:t>näyttelyn toteuttamiseen, </a:t>
            </a:r>
            <a:r>
              <a:rPr lang="fi-FI" sz="1600" dirty="0">
                <a:solidFill>
                  <a:srgbClr val="000000"/>
                </a:solidFill>
                <a:latin typeface="Comic Sans MS" panose="030F0702030302020204" pitchFamily="66" charset="0"/>
                <a:ea typeface="Times New Roman" panose="02020603050405020304" pitchFamily="18" charset="0"/>
              </a:rPr>
              <a:t>myös Päiväkoti Augustinan perhepäivähoito ja avoin varhaiskasvatus olivat mukana. Aiheena oli kuuden ällän pedagogiikka, joista jokainen </a:t>
            </a:r>
            <a:r>
              <a:rPr lang="fi-FI" sz="1600" dirty="0" smtClean="0">
                <a:solidFill>
                  <a:srgbClr val="000000"/>
                </a:solidFill>
                <a:latin typeface="Comic Sans MS" panose="030F0702030302020204" pitchFamily="66" charset="0"/>
                <a:ea typeface="Times New Roman" panose="02020603050405020304" pitchFamily="18" charset="0"/>
              </a:rPr>
              <a:t>lapsiryhmä esitteli yhden</a:t>
            </a:r>
            <a:r>
              <a:rPr lang="fi-FI" sz="1600" dirty="0">
                <a:solidFill>
                  <a:srgbClr val="000000"/>
                </a:solidFill>
                <a:latin typeface="Comic Sans MS" panose="030F0702030302020204" pitchFamily="66" charset="0"/>
                <a:ea typeface="Times New Roman" panose="02020603050405020304" pitchFamily="18" charset="0"/>
              </a:rPr>
              <a:t> </a:t>
            </a:r>
            <a:r>
              <a:rPr lang="fi-FI" sz="1600" dirty="0" smtClean="0">
                <a:solidFill>
                  <a:srgbClr val="000000"/>
                </a:solidFill>
                <a:latin typeface="Comic Sans MS" panose="030F0702030302020204" pitchFamily="66" charset="0"/>
                <a:ea typeface="Times New Roman" panose="02020603050405020304" pitchFamily="18" charset="0"/>
              </a:rPr>
              <a:t>valitun </a:t>
            </a:r>
            <a:r>
              <a:rPr lang="fi-FI" sz="1600" dirty="0">
                <a:solidFill>
                  <a:srgbClr val="000000"/>
                </a:solidFill>
                <a:latin typeface="Comic Sans MS" panose="030F0702030302020204" pitchFamily="66" charset="0"/>
                <a:ea typeface="Times New Roman" panose="02020603050405020304" pitchFamily="18" charset="0"/>
              </a:rPr>
              <a:t>teeman. Perheet tutustuivat yhdessä lastensa kanssa näyttelyyn 16.5. vietetyn päiväkodin ulkoilutapahtuman yhteydessä.</a:t>
            </a:r>
            <a:endParaRPr lang="fi-FI" sz="1600" dirty="0">
              <a:latin typeface="Times New Roman" panose="02020603050405020304" pitchFamily="18" charset="0"/>
              <a:ea typeface="Times New Roman" panose="02020603050405020304" pitchFamily="18" charset="0"/>
            </a:endParaRPr>
          </a:p>
          <a:p>
            <a:pPr marL="457200">
              <a:spcAft>
                <a:spcPts val="0"/>
              </a:spcAft>
            </a:pPr>
            <a:r>
              <a:rPr lang="fi-FI" sz="1600" dirty="0">
                <a:solidFill>
                  <a:srgbClr val="000000"/>
                </a:solidFill>
                <a:latin typeface="Comic Sans MS" panose="030F0702030302020204" pitchFamily="66" charset="0"/>
                <a:ea typeface="Times New Roman" panose="02020603050405020304" pitchFamily="18" charset="0"/>
              </a:rPr>
              <a:t>Helminpäivän laulajaisiin osallistuminen </a:t>
            </a:r>
            <a:r>
              <a:rPr lang="fi-FI" sz="1600" dirty="0" smtClean="0">
                <a:solidFill>
                  <a:srgbClr val="000000"/>
                </a:solidFill>
                <a:latin typeface="Comic Sans MS" panose="030F0702030302020204" pitchFamily="66" charset="0"/>
                <a:ea typeface="Times New Roman" panose="02020603050405020304" pitchFamily="18" charset="0"/>
              </a:rPr>
              <a:t>on yksi päiväkotimme perinne, jota lapset ilolla odottavat.</a:t>
            </a:r>
            <a:endParaRPr lang="fi-FI" sz="1600" dirty="0">
              <a:latin typeface="Times New Roman" panose="02020603050405020304" pitchFamily="18" charset="0"/>
              <a:ea typeface="Times New Roman" panose="02020603050405020304" pitchFamily="18" charset="0"/>
            </a:endParaRPr>
          </a:p>
          <a:p>
            <a:pPr>
              <a:lnSpc>
                <a:spcPct val="115000"/>
              </a:lnSpc>
              <a:spcAft>
                <a:spcPts val="0"/>
              </a:spcAft>
            </a:pPr>
            <a:r>
              <a:rPr lang="fi-FI"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6603" y="216593"/>
            <a:ext cx="781159" cy="1171739"/>
          </a:xfrm>
          <a:prstGeom prst="rect">
            <a:avLst/>
          </a:prstGeom>
        </p:spPr>
      </p:pic>
    </p:spTree>
    <p:extLst>
      <p:ext uri="{BB962C8B-B14F-4D97-AF65-F5344CB8AC3E}">
        <p14:creationId xmlns:p14="http://schemas.microsoft.com/office/powerpoint/2010/main" val="1031329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6</a:t>
            </a:fld>
            <a:endParaRPr lang="fi-FI"/>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grpSp>
        <p:nvGrpSpPr>
          <p:cNvPr id="5" name="Group 4"/>
          <p:cNvGrpSpPr>
            <a:grpSpLocks noChangeAspect="1"/>
          </p:cNvGrpSpPr>
          <p:nvPr/>
        </p:nvGrpSpPr>
        <p:grpSpPr bwMode="auto">
          <a:xfrm>
            <a:off x="1819363" y="952500"/>
            <a:ext cx="8737600" cy="5403850"/>
            <a:chOff x="1167" y="553"/>
            <a:chExt cx="5504" cy="3404"/>
          </a:xfrm>
        </p:grpSpPr>
        <p:sp>
          <p:nvSpPr>
            <p:cNvPr id="7" name="Rectangle 5"/>
            <p:cNvSpPr>
              <a:spLocks noChangeArrowheads="1"/>
            </p:cNvSpPr>
            <p:nvPr/>
          </p:nvSpPr>
          <p:spPr bwMode="auto">
            <a:xfrm>
              <a:off x="1167" y="553"/>
              <a:ext cx="446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Varhaiskasvatussuunnitelma VoxForssan käyttöönottaminen askeleittain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5576" y="553"/>
              <a:ext cx="11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1167" y="732"/>
              <a:ext cx="51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Tavoite:</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626" y="787"/>
              <a:ext cx="6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1490" y="936"/>
              <a:ext cx="102"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1535" y="936"/>
              <a:ext cx="92"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1634" y="912"/>
              <a:ext cx="418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Ryhmävasun sisällön ja muodon yhtenäistäminen varhaiskasvatuksessa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5770" y="938"/>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490" y="1115"/>
              <a:ext cx="102"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1535" y="1115"/>
              <a:ext cx="92"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1634" y="1091"/>
              <a:ext cx="79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Toteutetaan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2375" y="1091"/>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2413" y="1091"/>
              <a:ext cx="267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arviointia vuosiympyrään kirjatuista asioista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5035" y="1117"/>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1490" y="1294"/>
              <a:ext cx="102"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1535" y="1294"/>
              <a:ext cx="92"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1634" y="1270"/>
              <a:ext cx="295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Pedagoginen arviointi VoxForssan ja talon tapaan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4538" y="1296"/>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1167" y="1450"/>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6" name="Rectangle 24"/>
            <p:cNvSpPr>
              <a:spLocks noChangeArrowheads="1"/>
            </p:cNvSpPr>
            <p:nvPr/>
          </p:nvSpPr>
          <p:spPr bwMode="auto">
            <a:xfrm>
              <a:off x="1167" y="1596"/>
              <a:ext cx="58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Arviointi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1687" y="1596"/>
              <a:ext cx="13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1753" y="1596"/>
              <a:ext cx="11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1809" y="1596"/>
              <a:ext cx="65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Augustina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2401" y="1596"/>
              <a:ext cx="11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2457" y="1596"/>
              <a:ext cx="11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2" name="Rectangle 30"/>
            <p:cNvSpPr>
              <a:spLocks noChangeArrowheads="1"/>
            </p:cNvSpPr>
            <p:nvPr/>
          </p:nvSpPr>
          <p:spPr bwMode="auto">
            <a:xfrm>
              <a:off x="1474" y="1775"/>
              <a:ext cx="491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Ryhmänvasun muodon ja sisällön yhtenäistäminen on aloitettu, mutta sen valmiiksi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1474" y="1954"/>
              <a:ext cx="2075"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saattaminen siirtyi syksyyn 2019.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4" name="Rectangle 32"/>
            <p:cNvSpPr>
              <a:spLocks noChangeArrowheads="1"/>
            </p:cNvSpPr>
            <p:nvPr/>
          </p:nvSpPr>
          <p:spPr bwMode="auto">
            <a:xfrm>
              <a:off x="3492" y="1954"/>
              <a:ext cx="126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Varhaiskasvatuksen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5" name="Rectangle 33"/>
            <p:cNvSpPr>
              <a:spLocks noChangeArrowheads="1"/>
            </p:cNvSpPr>
            <p:nvPr/>
          </p:nvSpPr>
          <p:spPr bwMode="auto">
            <a:xfrm>
              <a:off x="4700" y="1954"/>
              <a:ext cx="197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opettajat pohtivat ja koostavat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1474" y="2133"/>
              <a:ext cx="269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yhteisen ehdotuksen ryhmävasun pohjaksi</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35"/>
            <p:cNvSpPr>
              <a:spLocks noChangeArrowheads="1"/>
            </p:cNvSpPr>
            <p:nvPr/>
          </p:nvSpPr>
          <p:spPr bwMode="auto">
            <a:xfrm>
              <a:off x="3966" y="2133"/>
              <a:ext cx="9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3997" y="213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38"/>
            <p:cNvSpPr>
              <a:spLocks noChangeArrowheads="1"/>
            </p:cNvSpPr>
            <p:nvPr/>
          </p:nvSpPr>
          <p:spPr bwMode="auto">
            <a:xfrm>
              <a:off x="5329" y="2133"/>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2" name="Rectangle 40"/>
            <p:cNvSpPr>
              <a:spLocks noChangeArrowheads="1"/>
            </p:cNvSpPr>
            <p:nvPr/>
          </p:nvSpPr>
          <p:spPr bwMode="auto">
            <a:xfrm>
              <a:off x="1474"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3" name="Rectangle 41"/>
            <p:cNvSpPr>
              <a:spLocks noChangeArrowheads="1"/>
            </p:cNvSpPr>
            <p:nvPr/>
          </p:nvSpPr>
          <p:spPr bwMode="auto">
            <a:xfrm>
              <a:off x="2362" y="231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5" name="Rectangle 43"/>
            <p:cNvSpPr>
              <a:spLocks noChangeArrowheads="1"/>
            </p:cNvSpPr>
            <p:nvPr/>
          </p:nvSpPr>
          <p:spPr bwMode="auto">
            <a:xfrm>
              <a:off x="2693"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45"/>
            <p:cNvSpPr>
              <a:spLocks noChangeArrowheads="1"/>
            </p:cNvSpPr>
            <p:nvPr/>
          </p:nvSpPr>
          <p:spPr bwMode="auto">
            <a:xfrm>
              <a:off x="3039"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8" name="Rectangle 46"/>
            <p:cNvSpPr>
              <a:spLocks noChangeArrowheads="1"/>
            </p:cNvSpPr>
            <p:nvPr/>
          </p:nvSpPr>
          <p:spPr bwMode="auto">
            <a:xfrm>
              <a:off x="3077"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48"/>
            <p:cNvSpPr>
              <a:spLocks noChangeArrowheads="1"/>
            </p:cNvSpPr>
            <p:nvPr/>
          </p:nvSpPr>
          <p:spPr bwMode="auto">
            <a:xfrm>
              <a:off x="3935"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1" name="Rectangle 49"/>
            <p:cNvSpPr>
              <a:spLocks noChangeArrowheads="1"/>
            </p:cNvSpPr>
            <p:nvPr/>
          </p:nvSpPr>
          <p:spPr bwMode="auto">
            <a:xfrm>
              <a:off x="4070" y="231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2" name="Rectangle 50"/>
            <p:cNvSpPr>
              <a:spLocks noChangeArrowheads="1"/>
            </p:cNvSpPr>
            <p:nvPr/>
          </p:nvSpPr>
          <p:spPr bwMode="auto">
            <a:xfrm>
              <a:off x="4108"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51"/>
            <p:cNvSpPr>
              <a:spLocks noChangeArrowheads="1"/>
            </p:cNvSpPr>
            <p:nvPr/>
          </p:nvSpPr>
          <p:spPr bwMode="auto">
            <a:xfrm>
              <a:off x="4546"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4" name="Rectangle 52"/>
            <p:cNvSpPr>
              <a:spLocks noChangeArrowheads="1"/>
            </p:cNvSpPr>
            <p:nvPr/>
          </p:nvSpPr>
          <p:spPr bwMode="auto">
            <a:xfrm>
              <a:off x="5368" y="231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5" name="Rectangle 53"/>
            <p:cNvSpPr>
              <a:spLocks noChangeArrowheads="1"/>
            </p:cNvSpPr>
            <p:nvPr/>
          </p:nvSpPr>
          <p:spPr bwMode="auto">
            <a:xfrm>
              <a:off x="5406"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6" name="Rectangle 54"/>
            <p:cNvSpPr>
              <a:spLocks noChangeArrowheads="1"/>
            </p:cNvSpPr>
            <p:nvPr/>
          </p:nvSpPr>
          <p:spPr bwMode="auto">
            <a:xfrm>
              <a:off x="6098" y="231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7" name="Rectangle 55"/>
            <p:cNvSpPr>
              <a:spLocks noChangeArrowheads="1"/>
            </p:cNvSpPr>
            <p:nvPr/>
          </p:nvSpPr>
          <p:spPr bwMode="auto">
            <a:xfrm>
              <a:off x="6136" y="231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9" name="Rectangle 57"/>
            <p:cNvSpPr>
              <a:spLocks noChangeArrowheads="1"/>
            </p:cNvSpPr>
            <p:nvPr/>
          </p:nvSpPr>
          <p:spPr bwMode="auto">
            <a:xfrm>
              <a:off x="2191" y="2491"/>
              <a:ext cx="3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60" name="Rectangle 58"/>
            <p:cNvSpPr>
              <a:spLocks noChangeArrowheads="1"/>
            </p:cNvSpPr>
            <p:nvPr/>
          </p:nvSpPr>
          <p:spPr bwMode="auto">
            <a:xfrm>
              <a:off x="2662" y="249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63" name="Rectangle 61"/>
            <p:cNvSpPr>
              <a:spLocks noChangeArrowheads="1"/>
            </p:cNvSpPr>
            <p:nvPr/>
          </p:nvSpPr>
          <p:spPr bwMode="auto">
            <a:xfrm>
              <a:off x="1474" y="2670"/>
              <a:ext cx="466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Pedagogista arviointia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64" name="Rectangle 62"/>
            <p:cNvSpPr>
              <a:spLocks noChangeArrowheads="1"/>
            </p:cNvSpPr>
            <p:nvPr/>
          </p:nvSpPr>
          <p:spPr bwMode="auto">
            <a:xfrm>
              <a:off x="2814" y="2670"/>
              <a:ext cx="340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käydään läpi Vox Forssaan kirjatun laadunarviointimallin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65" name="Rectangle 63"/>
            <p:cNvSpPr>
              <a:spLocks noChangeArrowheads="1"/>
            </p:cNvSpPr>
            <p:nvPr/>
          </p:nvSpPr>
          <p:spPr bwMode="auto">
            <a:xfrm>
              <a:off x="1474" y="2848"/>
              <a:ext cx="491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mukaisesti. Osittain arviointia tehdään asiasta riippuen harvemmin, tietyt tekijät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6" name="Rectangle 64"/>
            <p:cNvSpPr>
              <a:spLocks noChangeArrowheads="1"/>
            </p:cNvSpPr>
            <p:nvPr/>
          </p:nvSpPr>
          <p:spPr bwMode="auto">
            <a:xfrm>
              <a:off x="1474" y="3027"/>
              <a:ext cx="365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arvioidaan viikoittain tai päivittäin. Päiväkodin johtaja arvioi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7" name="Rectangle 65"/>
            <p:cNvSpPr>
              <a:spLocks noChangeArrowheads="1"/>
            </p:cNvSpPr>
            <p:nvPr/>
          </p:nvSpPr>
          <p:spPr bwMode="auto">
            <a:xfrm>
              <a:off x="5070" y="3027"/>
              <a:ext cx="150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osaltaan palvelutason ja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8" name="Rectangle 66"/>
            <p:cNvSpPr>
              <a:spLocks noChangeArrowheads="1"/>
            </p:cNvSpPr>
            <p:nvPr/>
          </p:nvSpPr>
          <p:spPr bwMode="auto">
            <a:xfrm>
              <a:off x="1474" y="3206"/>
              <a:ext cx="23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pui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1644" y="3206"/>
              <a:ext cx="460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tetekijöiden lisäksi muitakin vaikuttavuustekijöitä oman yksikön ohella myös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70" name="Rectangle 68"/>
            <p:cNvSpPr>
              <a:spLocks noChangeArrowheads="1"/>
            </p:cNvSpPr>
            <p:nvPr/>
          </p:nvSpPr>
          <p:spPr bwMode="auto">
            <a:xfrm>
              <a:off x="1474" y="3385"/>
              <a:ext cx="258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palvelualueen kokonaisuuden näkökulmasta.</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71" name="Rectangle 69"/>
            <p:cNvSpPr>
              <a:spLocks noChangeArrowheads="1"/>
            </p:cNvSpPr>
            <p:nvPr/>
          </p:nvSpPr>
          <p:spPr bwMode="auto">
            <a:xfrm>
              <a:off x="4006" y="3385"/>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2" name="Rectangle 70"/>
            <p:cNvSpPr>
              <a:spLocks noChangeArrowheads="1"/>
            </p:cNvSpPr>
            <p:nvPr/>
          </p:nvSpPr>
          <p:spPr bwMode="auto">
            <a:xfrm>
              <a:off x="1474" y="3564"/>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3" name="Rectangle 71"/>
            <p:cNvSpPr>
              <a:spLocks noChangeArrowheads="1"/>
            </p:cNvSpPr>
            <p:nvPr/>
          </p:nvSpPr>
          <p:spPr bwMode="auto">
            <a:xfrm>
              <a:off x="1474" y="374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444465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7</a:t>
            </a:fld>
            <a:endParaRPr lang="fi-FI"/>
          </a:p>
        </p:txBody>
      </p:sp>
      <p:pic>
        <p:nvPicPr>
          <p:cNvPr id="5" name="Kuv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896093"/>
            <a:ext cx="1962150" cy="1513183"/>
          </a:xfrm>
          <a:prstGeom prst="rect">
            <a:avLst/>
          </a:prstGeom>
        </p:spPr>
      </p:pic>
      <p:grpSp>
        <p:nvGrpSpPr>
          <p:cNvPr id="4" name="Group 4"/>
          <p:cNvGrpSpPr>
            <a:grpSpLocks noChangeAspect="1"/>
          </p:cNvGrpSpPr>
          <p:nvPr/>
        </p:nvGrpSpPr>
        <p:grpSpPr bwMode="auto">
          <a:xfrm>
            <a:off x="1325563" y="436563"/>
            <a:ext cx="9229724" cy="5919787"/>
            <a:chOff x="835" y="275"/>
            <a:chExt cx="5814" cy="3729"/>
          </a:xfrm>
        </p:grpSpPr>
        <p:sp>
          <p:nvSpPr>
            <p:cNvPr id="6" name="AutoShape 3"/>
            <p:cNvSpPr>
              <a:spLocks noChangeAspect="1" noChangeArrowheads="1" noTextEdit="1"/>
            </p:cNvSpPr>
            <p:nvPr/>
          </p:nvSpPr>
          <p:spPr bwMode="auto">
            <a:xfrm>
              <a:off x="835" y="275"/>
              <a:ext cx="5603" cy="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Rectangle 5"/>
            <p:cNvSpPr>
              <a:spLocks noChangeArrowheads="1"/>
            </p:cNvSpPr>
            <p:nvPr/>
          </p:nvSpPr>
          <p:spPr bwMode="auto">
            <a:xfrm>
              <a:off x="835" y="276"/>
              <a:ext cx="1993"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Unicefin lapsiystävällinen kunta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2768" y="276"/>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835" y="457"/>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835" y="602"/>
              <a:ext cx="52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Tavoite</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1293" y="602"/>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1349" y="619"/>
              <a:ext cx="338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4464" y="657"/>
              <a:ext cx="6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979" y="807"/>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025" y="807"/>
              <a:ext cx="9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1124" y="782"/>
              <a:ext cx="86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Lasten juhla,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1925" y="782"/>
              <a:ext cx="198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lapsiystävällisyyspäivä 7.12.2018</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3849" y="808"/>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979" y="986"/>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1025" y="986"/>
              <a:ext cx="9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1124" y="961"/>
              <a:ext cx="101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Lapsen oikeudet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2083" y="987"/>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979" y="1165"/>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1025" y="1165"/>
              <a:ext cx="9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1124" y="1140"/>
              <a:ext cx="65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Osallisuus</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6" name="Rectangle 24"/>
            <p:cNvSpPr>
              <a:spLocks noChangeArrowheads="1"/>
            </p:cNvSpPr>
            <p:nvPr/>
          </p:nvSpPr>
          <p:spPr bwMode="auto">
            <a:xfrm>
              <a:off x="1719" y="1166"/>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979" y="1344"/>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1025" y="1344"/>
              <a:ext cx="9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1124" y="1319"/>
              <a:ext cx="290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Lapset osallistuvat ryhmän sääntöjen laadintaan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3971" y="1345"/>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979" y="1522"/>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2" name="Rectangle 30"/>
            <p:cNvSpPr>
              <a:spLocks noChangeArrowheads="1"/>
            </p:cNvSpPr>
            <p:nvPr/>
          </p:nvSpPr>
          <p:spPr bwMode="auto">
            <a:xfrm>
              <a:off x="1025" y="1522"/>
              <a:ext cx="9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1124" y="1497"/>
              <a:ext cx="213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Lasten kuuleminen, toiveet ja ideat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32"/>
            <p:cNvSpPr>
              <a:spLocks noChangeArrowheads="1"/>
            </p:cNvSpPr>
            <p:nvPr/>
          </p:nvSpPr>
          <p:spPr bwMode="auto">
            <a:xfrm>
              <a:off x="3209" y="1523"/>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5" name="Rectangle 33"/>
            <p:cNvSpPr>
              <a:spLocks noChangeArrowheads="1"/>
            </p:cNvSpPr>
            <p:nvPr/>
          </p:nvSpPr>
          <p:spPr bwMode="auto">
            <a:xfrm>
              <a:off x="835" y="1675"/>
              <a:ext cx="135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Arviointi</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1355" y="1675"/>
              <a:ext cx="13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7" name="Rectangle 35"/>
            <p:cNvSpPr>
              <a:spLocks noChangeArrowheads="1"/>
            </p:cNvSpPr>
            <p:nvPr/>
          </p:nvSpPr>
          <p:spPr bwMode="auto">
            <a:xfrm>
              <a:off x="1421" y="1675"/>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1477" y="1675"/>
              <a:ext cx="65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Augustina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9" name="Rectangle 37"/>
            <p:cNvSpPr>
              <a:spLocks noChangeArrowheads="1"/>
            </p:cNvSpPr>
            <p:nvPr/>
          </p:nvSpPr>
          <p:spPr bwMode="auto">
            <a:xfrm>
              <a:off x="2069" y="1675"/>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0" name="Rectangle 38"/>
            <p:cNvSpPr>
              <a:spLocks noChangeArrowheads="1"/>
            </p:cNvSpPr>
            <p:nvPr/>
          </p:nvSpPr>
          <p:spPr bwMode="auto">
            <a:xfrm>
              <a:off x="2125" y="1675"/>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1" name="Rectangle 39"/>
            <p:cNvSpPr>
              <a:spLocks noChangeArrowheads="1"/>
            </p:cNvSpPr>
            <p:nvPr/>
          </p:nvSpPr>
          <p:spPr bwMode="auto">
            <a:xfrm>
              <a:off x="1064" y="1855"/>
              <a:ext cx="558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Lasten juhlaa vietettiin Augustinassa 7.12.2018. Lapsilta</a:t>
              </a:r>
              <a:r>
                <a:rPr kumimoji="0" lang="fi-FI" altLang="fi-FI" sz="1600" b="0" i="0" u="none" strike="noStrike" cap="none" normalizeH="0" dirty="0" smtClean="0">
                  <a:ln>
                    <a:noFill/>
                  </a:ln>
                  <a:solidFill>
                    <a:srgbClr val="000000"/>
                  </a:solidFill>
                  <a:effectLst/>
                  <a:latin typeface="Comic Sans MS" panose="030F0702030302020204" pitchFamily="66" charset="0"/>
                </a:rPr>
                <a:t> kysyttiin</a:t>
              </a:r>
              <a:r>
                <a:rPr kumimoji="0" lang="fi-FI" altLang="fi-FI" sz="1600" b="0" i="0" u="none" strike="noStrike" cap="none" normalizeH="0" baseline="0" dirty="0" smtClean="0">
                  <a:ln>
                    <a:noFill/>
                  </a:ln>
                  <a:solidFill>
                    <a:srgbClr val="000000"/>
                  </a:solidFill>
                  <a:effectLst/>
                  <a:latin typeface="Comic Sans MS" panose="030F0702030302020204" pitchFamily="66" charset="0"/>
                </a:rPr>
                <a:t> etukäteen heidän toiveensa</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2" name="Rectangle 40"/>
            <p:cNvSpPr>
              <a:spLocks noChangeArrowheads="1"/>
            </p:cNvSpPr>
            <p:nvPr/>
          </p:nvSpPr>
          <p:spPr bwMode="auto">
            <a:xfrm>
              <a:off x="6411" y="1855"/>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3" name="Rectangle 41"/>
            <p:cNvSpPr>
              <a:spLocks noChangeArrowheads="1"/>
            </p:cNvSpPr>
            <p:nvPr/>
          </p:nvSpPr>
          <p:spPr bwMode="auto">
            <a:xfrm>
              <a:off x="1064" y="2034"/>
              <a:ext cx="559"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juhlien 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4" name="Rectangle 42"/>
            <p:cNvSpPr>
              <a:spLocks noChangeArrowheads="1"/>
            </p:cNvSpPr>
            <p:nvPr/>
          </p:nvSpPr>
          <p:spPr bwMode="auto">
            <a:xfrm>
              <a:off x="1563" y="2034"/>
              <a:ext cx="38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oteut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5" name="Rectangle 43"/>
            <p:cNvSpPr>
              <a:spLocks noChangeArrowheads="1"/>
            </p:cNvSpPr>
            <p:nvPr/>
          </p:nvSpPr>
          <p:spPr bwMode="auto">
            <a:xfrm>
              <a:off x="1888" y="2034"/>
              <a:ext cx="166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uksen suhteen. Leikki nousi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6" name="Rectangle 44"/>
            <p:cNvSpPr>
              <a:spLocks noChangeArrowheads="1"/>
            </p:cNvSpPr>
            <p:nvPr/>
          </p:nvSpPr>
          <p:spPr bwMode="auto">
            <a:xfrm>
              <a:off x="3494" y="2034"/>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7" name="Rectangle 45"/>
            <p:cNvSpPr>
              <a:spLocks noChangeArrowheads="1"/>
            </p:cNvSpPr>
            <p:nvPr/>
          </p:nvSpPr>
          <p:spPr bwMode="auto">
            <a:xfrm>
              <a:off x="3532" y="2034"/>
              <a:ext cx="161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tärkeimmäksi toiveeksi ja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8" name="Rectangle 46"/>
            <p:cNvSpPr>
              <a:spLocks noChangeArrowheads="1"/>
            </p:cNvSpPr>
            <p:nvPr/>
          </p:nvSpPr>
          <p:spPr bwMode="auto">
            <a:xfrm>
              <a:off x="5095" y="2034"/>
              <a:ext cx="93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kyselyn myötä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9" name="Rectangle 47"/>
            <p:cNvSpPr>
              <a:spLocks noChangeArrowheads="1"/>
            </p:cNvSpPr>
            <p:nvPr/>
          </p:nvSpPr>
          <p:spPr bwMode="auto">
            <a:xfrm>
              <a:off x="1064" y="2213"/>
              <a:ext cx="144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toteutettiin päiväkotiin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0" name="Rectangle 48"/>
            <p:cNvSpPr>
              <a:spLocks noChangeArrowheads="1"/>
            </p:cNvSpPr>
            <p:nvPr/>
          </p:nvSpPr>
          <p:spPr bwMode="auto">
            <a:xfrm>
              <a:off x="2452" y="2213"/>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1" name="Rectangle 49"/>
            <p:cNvSpPr>
              <a:spLocks noChangeArrowheads="1"/>
            </p:cNvSpPr>
            <p:nvPr/>
          </p:nvSpPr>
          <p:spPr bwMode="auto">
            <a:xfrm>
              <a:off x="2490" y="2213"/>
              <a:ext cx="365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mm. keijukaishuone, dinosaurushuone ja junaleikki. Tarjoilut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2" name="Rectangle 50"/>
            <p:cNvSpPr>
              <a:spLocks noChangeArrowheads="1"/>
            </p:cNvSpPr>
            <p:nvPr/>
          </p:nvSpPr>
          <p:spPr bwMode="auto">
            <a:xfrm>
              <a:off x="1064" y="2392"/>
              <a:ext cx="147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kruunasivat juhlapäivän.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3" name="Rectangle 51"/>
            <p:cNvSpPr>
              <a:spLocks noChangeArrowheads="1"/>
            </p:cNvSpPr>
            <p:nvPr/>
          </p:nvSpPr>
          <p:spPr bwMode="auto">
            <a:xfrm>
              <a:off x="2477" y="239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4" name="Rectangle 52"/>
            <p:cNvSpPr>
              <a:spLocks noChangeArrowheads="1"/>
            </p:cNvSpPr>
            <p:nvPr/>
          </p:nvSpPr>
          <p:spPr bwMode="auto">
            <a:xfrm>
              <a:off x="1064" y="2570"/>
              <a:ext cx="83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Augustinassa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5" name="Rectangle 53"/>
            <p:cNvSpPr>
              <a:spLocks noChangeArrowheads="1"/>
            </p:cNvSpPr>
            <p:nvPr/>
          </p:nvSpPr>
          <p:spPr bwMode="auto">
            <a:xfrm>
              <a:off x="1840" y="2570"/>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6" name="Rectangle 54"/>
            <p:cNvSpPr>
              <a:spLocks noChangeArrowheads="1"/>
            </p:cNvSpPr>
            <p:nvPr/>
          </p:nvSpPr>
          <p:spPr bwMode="auto">
            <a:xfrm>
              <a:off x="1880" y="2570"/>
              <a:ext cx="97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lasten oikeudet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7" name="Rectangle 55"/>
            <p:cNvSpPr>
              <a:spLocks noChangeArrowheads="1"/>
            </p:cNvSpPr>
            <p:nvPr/>
          </p:nvSpPr>
          <p:spPr bwMode="auto">
            <a:xfrm>
              <a:off x="2794" y="2570"/>
              <a:ext cx="78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kuuleminen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8" name="Rectangle 56"/>
            <p:cNvSpPr>
              <a:spLocks noChangeArrowheads="1"/>
            </p:cNvSpPr>
            <p:nvPr/>
          </p:nvSpPr>
          <p:spPr bwMode="auto">
            <a:xfrm>
              <a:off x="3517" y="2570"/>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9" name="Rectangle 57"/>
            <p:cNvSpPr>
              <a:spLocks noChangeArrowheads="1"/>
            </p:cNvSpPr>
            <p:nvPr/>
          </p:nvSpPr>
          <p:spPr bwMode="auto">
            <a:xfrm>
              <a:off x="3555" y="2570"/>
              <a:ext cx="145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ja osallisuus toteutuvat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0" name="Rectangle 58"/>
            <p:cNvSpPr>
              <a:spLocks noChangeArrowheads="1"/>
            </p:cNvSpPr>
            <p:nvPr/>
          </p:nvSpPr>
          <p:spPr bwMode="auto">
            <a:xfrm>
              <a:off x="4951" y="2570"/>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1" name="Rectangle 59"/>
            <p:cNvSpPr>
              <a:spLocks noChangeArrowheads="1"/>
            </p:cNvSpPr>
            <p:nvPr/>
          </p:nvSpPr>
          <p:spPr bwMode="auto">
            <a:xfrm>
              <a:off x="4990" y="2570"/>
              <a:ext cx="124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arjessa esimerkiksi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2" name="Rectangle 60"/>
            <p:cNvSpPr>
              <a:spLocks noChangeArrowheads="1"/>
            </p:cNvSpPr>
            <p:nvPr/>
          </p:nvSpPr>
          <p:spPr bwMode="auto">
            <a:xfrm>
              <a:off x="1064" y="2749"/>
              <a:ext cx="4032"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siten, että lapsia tuetaan ilmaisemaan omia ajatuksiaan ja annetaan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3" name="Rectangle 61"/>
            <p:cNvSpPr>
              <a:spLocks noChangeArrowheads="1"/>
            </p:cNvSpPr>
            <p:nvPr/>
          </p:nvSpPr>
          <p:spPr bwMode="auto">
            <a:xfrm>
              <a:off x="5042" y="2749"/>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4" name="Rectangle 62"/>
            <p:cNvSpPr>
              <a:spLocks noChangeArrowheads="1"/>
            </p:cNvSpPr>
            <p:nvPr/>
          </p:nvSpPr>
          <p:spPr bwMode="auto">
            <a:xfrm>
              <a:off x="5081" y="2749"/>
              <a:ext cx="50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lapselle</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5" name="Rectangle 63"/>
            <p:cNvSpPr>
              <a:spLocks noChangeArrowheads="1"/>
            </p:cNvSpPr>
            <p:nvPr/>
          </p:nvSpPr>
          <p:spPr bwMode="auto">
            <a:xfrm>
              <a:off x="5522" y="2749"/>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6" name="Rectangle 64"/>
            <p:cNvSpPr>
              <a:spLocks noChangeArrowheads="1"/>
            </p:cNvSpPr>
            <p:nvPr/>
          </p:nvSpPr>
          <p:spPr bwMode="auto">
            <a:xfrm>
              <a:off x="5562" y="2749"/>
              <a:ext cx="84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mahdollisuus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7" name="Rectangle 65"/>
            <p:cNvSpPr>
              <a:spLocks noChangeArrowheads="1"/>
            </p:cNvSpPr>
            <p:nvPr/>
          </p:nvSpPr>
          <p:spPr bwMode="auto">
            <a:xfrm>
              <a:off x="1064" y="2928"/>
              <a:ext cx="102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myös kieltäytyä.</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8" name="Rectangle 66"/>
            <p:cNvSpPr>
              <a:spLocks noChangeArrowheads="1"/>
            </p:cNvSpPr>
            <p:nvPr/>
          </p:nvSpPr>
          <p:spPr bwMode="auto">
            <a:xfrm>
              <a:off x="2027" y="2928"/>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2065" y="2928"/>
              <a:ext cx="445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Toimintatapoina ovat esimerkiksi äänestykset, vaihtoehtojen tarjoaminen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0" name="Rectangle 68"/>
            <p:cNvSpPr>
              <a:spLocks noChangeArrowheads="1"/>
            </p:cNvSpPr>
            <p:nvPr/>
          </p:nvSpPr>
          <p:spPr bwMode="auto">
            <a:xfrm>
              <a:off x="1064" y="3107"/>
              <a:ext cx="17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ja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1" name="Rectangle 69"/>
            <p:cNvSpPr>
              <a:spLocks noChangeArrowheads="1"/>
            </p:cNvSpPr>
            <p:nvPr/>
          </p:nvSpPr>
          <p:spPr bwMode="auto">
            <a:xfrm>
              <a:off x="1181" y="310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2" name="Rectangle 70"/>
            <p:cNvSpPr>
              <a:spLocks noChangeArrowheads="1"/>
            </p:cNvSpPr>
            <p:nvPr/>
          </p:nvSpPr>
          <p:spPr bwMode="auto">
            <a:xfrm>
              <a:off x="1220" y="3107"/>
              <a:ext cx="46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lapsien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3" name="Rectangle 71"/>
            <p:cNvSpPr>
              <a:spLocks noChangeArrowheads="1"/>
            </p:cNvSpPr>
            <p:nvPr/>
          </p:nvSpPr>
          <p:spPr bwMode="auto">
            <a:xfrm>
              <a:off x="1624" y="310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4" name="Rectangle 72"/>
            <p:cNvSpPr>
              <a:spLocks noChangeArrowheads="1"/>
            </p:cNvSpPr>
            <p:nvPr/>
          </p:nvSpPr>
          <p:spPr bwMode="auto">
            <a:xfrm>
              <a:off x="1662" y="3107"/>
              <a:ext cx="83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haastattelut.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5" name="Rectangle 73"/>
            <p:cNvSpPr>
              <a:spLocks noChangeArrowheads="1"/>
            </p:cNvSpPr>
            <p:nvPr/>
          </p:nvSpPr>
          <p:spPr bwMode="auto">
            <a:xfrm>
              <a:off x="2441" y="310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6" name="Rectangle 74"/>
            <p:cNvSpPr>
              <a:spLocks noChangeArrowheads="1"/>
            </p:cNvSpPr>
            <p:nvPr/>
          </p:nvSpPr>
          <p:spPr bwMode="auto">
            <a:xfrm>
              <a:off x="2480" y="3107"/>
              <a:ext cx="45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Lapset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7" name="Rectangle 75"/>
            <p:cNvSpPr>
              <a:spLocks noChangeArrowheads="1"/>
            </p:cNvSpPr>
            <p:nvPr/>
          </p:nvSpPr>
          <p:spPr bwMode="auto">
            <a:xfrm>
              <a:off x="2878" y="310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8" name="Rectangle 76"/>
            <p:cNvSpPr>
              <a:spLocks noChangeArrowheads="1"/>
            </p:cNvSpPr>
            <p:nvPr/>
          </p:nvSpPr>
          <p:spPr bwMode="auto">
            <a:xfrm>
              <a:off x="2917" y="3107"/>
              <a:ext cx="33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osallistuivat oman ryhmänsä pelisääntöjen suunnitteluun.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9" name="Rectangle 77"/>
            <p:cNvSpPr>
              <a:spLocks noChangeArrowheads="1"/>
            </p:cNvSpPr>
            <p:nvPr/>
          </p:nvSpPr>
          <p:spPr bwMode="auto">
            <a:xfrm>
              <a:off x="6260" y="310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0" name="Rectangle 78"/>
            <p:cNvSpPr>
              <a:spLocks noChangeArrowheads="1"/>
            </p:cNvSpPr>
            <p:nvPr/>
          </p:nvSpPr>
          <p:spPr bwMode="auto">
            <a:xfrm>
              <a:off x="6299" y="310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1" name="Rectangle 79"/>
            <p:cNvSpPr>
              <a:spLocks noChangeArrowheads="1"/>
            </p:cNvSpPr>
            <p:nvPr/>
          </p:nvSpPr>
          <p:spPr bwMode="auto">
            <a:xfrm>
              <a:off x="1064" y="3287"/>
              <a:ext cx="502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Lasten näkemykset itseään koskevissa asioissa kuullaan ja otetaan huomioon, mutta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2" name="Rectangle 80"/>
            <p:cNvSpPr>
              <a:spLocks noChangeArrowheads="1"/>
            </p:cNvSpPr>
            <p:nvPr/>
          </p:nvSpPr>
          <p:spPr bwMode="auto">
            <a:xfrm>
              <a:off x="1064" y="3465"/>
              <a:ext cx="337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aikuisella on aina vastuu ja velvollisuus päätöksenteossa.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3" name="Rectangle 81"/>
            <p:cNvSpPr>
              <a:spLocks noChangeArrowheads="1"/>
            </p:cNvSpPr>
            <p:nvPr/>
          </p:nvSpPr>
          <p:spPr bwMode="auto">
            <a:xfrm>
              <a:off x="4386" y="3465"/>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4" name="Rectangle 82"/>
            <p:cNvSpPr>
              <a:spLocks noChangeArrowheads="1"/>
            </p:cNvSpPr>
            <p:nvPr/>
          </p:nvSpPr>
          <p:spPr bwMode="auto">
            <a:xfrm>
              <a:off x="1064" y="3644"/>
              <a:ext cx="6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5" name="Rectangle 83"/>
            <p:cNvSpPr>
              <a:spLocks noChangeArrowheads="1"/>
            </p:cNvSpPr>
            <p:nvPr/>
          </p:nvSpPr>
          <p:spPr bwMode="auto">
            <a:xfrm>
              <a:off x="835" y="3754"/>
              <a:ext cx="9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363495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8</a:t>
            </a:fld>
            <a:endParaRPr lang="fi-FI"/>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4261" y="410379"/>
            <a:ext cx="2542481" cy="2075126"/>
          </a:xfrm>
          <a:prstGeom prst="rect">
            <a:avLst/>
          </a:prstGeom>
          <a:effectLst>
            <a:softEdge rad="63500"/>
          </a:effectLst>
        </p:spPr>
      </p:pic>
      <p:grpSp>
        <p:nvGrpSpPr>
          <p:cNvPr id="5" name="Group 4"/>
          <p:cNvGrpSpPr>
            <a:grpSpLocks noChangeAspect="1"/>
          </p:cNvGrpSpPr>
          <p:nvPr/>
        </p:nvGrpSpPr>
        <p:grpSpPr bwMode="auto">
          <a:xfrm>
            <a:off x="747713" y="652462"/>
            <a:ext cx="8921749" cy="6021388"/>
            <a:chOff x="471" y="411"/>
            <a:chExt cx="5620" cy="3793"/>
          </a:xfrm>
        </p:grpSpPr>
        <p:sp>
          <p:nvSpPr>
            <p:cNvPr id="6" name="AutoShape 3"/>
            <p:cNvSpPr>
              <a:spLocks noChangeAspect="1" noChangeArrowheads="1" noTextEdit="1"/>
            </p:cNvSpPr>
            <p:nvPr/>
          </p:nvSpPr>
          <p:spPr bwMode="auto">
            <a:xfrm>
              <a:off x="502" y="443"/>
              <a:ext cx="5589" cy="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Rectangle 5"/>
            <p:cNvSpPr>
              <a:spLocks noChangeArrowheads="1"/>
            </p:cNvSpPr>
            <p:nvPr/>
          </p:nvSpPr>
          <p:spPr bwMode="auto">
            <a:xfrm>
              <a:off x="471" y="411"/>
              <a:ext cx="14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5</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549" y="411"/>
              <a:ext cx="14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626" y="411"/>
              <a:ext cx="191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vuotiaat varhaiskasvatuksessa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2476" y="411"/>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471" y="617"/>
              <a:ext cx="52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Tavoite</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929" y="617"/>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992" y="617"/>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615" y="928"/>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660" y="928"/>
              <a:ext cx="93"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759" y="903"/>
              <a:ext cx="87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Yhteisötaidot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1574" y="929"/>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615" y="1107"/>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660" y="1107"/>
              <a:ext cx="93"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759" y="1082"/>
              <a:ext cx="78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Tunnetaidot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1480" y="1108"/>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615" y="1287"/>
              <a:ext cx="1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660" y="1287"/>
              <a:ext cx="93"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Arial" panose="020B060402020202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759" y="1262"/>
              <a:ext cx="80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Arjen taidot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1505" y="1288"/>
              <a:ext cx="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6" name="Rectangle 24"/>
            <p:cNvSpPr>
              <a:spLocks noChangeArrowheads="1"/>
            </p:cNvSpPr>
            <p:nvPr/>
          </p:nvSpPr>
          <p:spPr bwMode="auto">
            <a:xfrm>
              <a:off x="471" y="1439"/>
              <a:ext cx="52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1"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Arviointi</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990" y="1439"/>
              <a:ext cx="67"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1"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1055" y="1439"/>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1111" y="1439"/>
              <a:ext cx="598"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1"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Augustina</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1702" y="1439"/>
              <a:ext cx="57"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1"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1758" y="1439"/>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2" name="Rectangle 30"/>
            <p:cNvSpPr>
              <a:spLocks noChangeArrowheads="1"/>
            </p:cNvSpPr>
            <p:nvPr/>
          </p:nvSpPr>
          <p:spPr bwMode="auto">
            <a:xfrm>
              <a:off x="627" y="1619"/>
              <a:ext cx="60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Painopiste</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1226" y="1619"/>
              <a:ext cx="20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err="1" smtClean="0">
                  <a:ln>
                    <a:noFill/>
                  </a:ln>
                  <a:solidFill>
                    <a:srgbClr val="000000"/>
                  </a:solidFill>
                  <a:effectLst/>
                  <a:latin typeface="Comic Sans MS" panose="030F0702030302020204" pitchFamily="66" charset="0"/>
                </a:rPr>
                <a:t>enä</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32"/>
            <p:cNvSpPr>
              <a:spLocks noChangeArrowheads="1"/>
            </p:cNvSpPr>
            <p:nvPr/>
          </p:nvSpPr>
          <p:spPr bwMode="auto">
            <a:xfrm>
              <a:off x="1429" y="1619"/>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5" name="Rectangle 33"/>
            <p:cNvSpPr>
              <a:spLocks noChangeArrowheads="1"/>
            </p:cNvSpPr>
            <p:nvPr/>
          </p:nvSpPr>
          <p:spPr bwMode="auto">
            <a:xfrm>
              <a:off x="1467" y="1619"/>
              <a:ext cx="2556"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toiminnassa on ollut yhteishengen luominen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3998" y="1619"/>
              <a:ext cx="1861"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 ystävyyssuhteiden solmiminen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35"/>
            <p:cNvSpPr>
              <a:spLocks noChangeArrowheads="1"/>
            </p:cNvSpPr>
            <p:nvPr/>
          </p:nvSpPr>
          <p:spPr bwMode="auto">
            <a:xfrm>
              <a:off x="5842" y="1619"/>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5881" y="1619"/>
              <a:ext cx="158"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ja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7"/>
            <p:cNvSpPr>
              <a:spLocks noChangeArrowheads="1"/>
            </p:cNvSpPr>
            <p:nvPr/>
          </p:nvSpPr>
          <p:spPr bwMode="auto">
            <a:xfrm>
              <a:off x="627" y="1798"/>
              <a:ext cx="3151"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kaikkien mukaantulo. Kuuntelutaitojen opetteluun on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38"/>
            <p:cNvSpPr>
              <a:spLocks noChangeArrowheads="1"/>
            </p:cNvSpPr>
            <p:nvPr/>
          </p:nvSpPr>
          <p:spPr bwMode="auto">
            <a:xfrm>
              <a:off x="3749" y="1798"/>
              <a:ext cx="228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keskitytty sekä pyritty rohkaisemaan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1" name="Rectangle 39"/>
            <p:cNvSpPr>
              <a:spLocks noChangeArrowheads="1"/>
            </p:cNvSpPr>
            <p:nvPr/>
          </p:nvSpPr>
          <p:spPr bwMode="auto">
            <a:xfrm>
              <a:off x="627" y="1977"/>
              <a:ext cx="1413"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lapsia itsensä ilmaisuun.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2" name="Rectangle 40"/>
            <p:cNvSpPr>
              <a:spLocks noChangeArrowheads="1"/>
            </p:cNvSpPr>
            <p:nvPr/>
          </p:nvSpPr>
          <p:spPr bwMode="auto">
            <a:xfrm>
              <a:off x="2024" y="1977"/>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3" name="Rectangle 41"/>
            <p:cNvSpPr>
              <a:spLocks noChangeArrowheads="1"/>
            </p:cNvSpPr>
            <p:nvPr/>
          </p:nvSpPr>
          <p:spPr bwMode="auto">
            <a:xfrm>
              <a:off x="2063" y="1977"/>
              <a:ext cx="3706"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Ristiriitatilanteita opeteltiin selvittämään positiivisin keinoin.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4" name="Rectangle 42"/>
            <p:cNvSpPr>
              <a:spLocks noChangeArrowheads="1"/>
            </p:cNvSpPr>
            <p:nvPr/>
          </p:nvSpPr>
          <p:spPr bwMode="auto">
            <a:xfrm>
              <a:off x="627" y="2156"/>
              <a:ext cx="5350"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Tavoitteena toiminnassa olivat myös oman vuoron odottaminen, keskittymisen harjoittelu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5" name="Rectangle 43"/>
            <p:cNvSpPr>
              <a:spLocks noChangeArrowheads="1"/>
            </p:cNvSpPr>
            <p:nvPr/>
          </p:nvSpPr>
          <p:spPr bwMode="auto">
            <a:xfrm>
              <a:off x="627" y="2334"/>
              <a:ext cx="2473"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600" b="0" i="0" u="none" strike="noStrike" cap="none" normalizeH="0" baseline="0" dirty="0" smtClean="0">
                <a:ln>
                  <a:noFill/>
                </a:ln>
                <a:solidFill>
                  <a:srgbClr val="000000"/>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sekä ohjeiden kuuntelu ja noudattaminen.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6" name="Rectangle 44"/>
            <p:cNvSpPr>
              <a:spLocks noChangeArrowheads="1"/>
            </p:cNvSpPr>
            <p:nvPr/>
          </p:nvSpPr>
          <p:spPr bwMode="auto">
            <a:xfrm>
              <a:off x="3075" y="2334"/>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7" name="Rectangle 45"/>
            <p:cNvSpPr>
              <a:spLocks noChangeArrowheads="1"/>
            </p:cNvSpPr>
            <p:nvPr/>
          </p:nvSpPr>
          <p:spPr bwMode="auto">
            <a:xfrm>
              <a:off x="627" y="2513"/>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8" name="Rectangle 46"/>
            <p:cNvSpPr>
              <a:spLocks noChangeArrowheads="1"/>
            </p:cNvSpPr>
            <p:nvPr/>
          </p:nvSpPr>
          <p:spPr bwMode="auto">
            <a:xfrm>
              <a:off x="471" y="2692"/>
              <a:ext cx="9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9" name="Rectangle 47"/>
            <p:cNvSpPr>
              <a:spLocks noChangeArrowheads="1"/>
            </p:cNvSpPr>
            <p:nvPr/>
          </p:nvSpPr>
          <p:spPr bwMode="auto">
            <a:xfrm>
              <a:off x="471" y="2952"/>
              <a:ext cx="34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Englannin kielen tuominen lasten tietoisuuteen arjessa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0" name="Rectangle 48"/>
            <p:cNvSpPr>
              <a:spLocks noChangeArrowheads="1"/>
            </p:cNvSpPr>
            <p:nvPr/>
          </p:nvSpPr>
          <p:spPr bwMode="auto">
            <a:xfrm>
              <a:off x="3806" y="3007"/>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1" name="Rectangle 49"/>
            <p:cNvSpPr>
              <a:spLocks noChangeArrowheads="1"/>
            </p:cNvSpPr>
            <p:nvPr/>
          </p:nvSpPr>
          <p:spPr bwMode="auto">
            <a:xfrm>
              <a:off x="471" y="3130"/>
              <a:ext cx="22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tal</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2" name="Rectangle 50"/>
            <p:cNvSpPr>
              <a:spLocks noChangeArrowheads="1"/>
            </p:cNvSpPr>
            <p:nvPr/>
          </p:nvSpPr>
          <p:spPr bwMode="auto">
            <a:xfrm>
              <a:off x="637" y="3130"/>
              <a:ext cx="66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on tapaan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3" name="Rectangle 51"/>
            <p:cNvSpPr>
              <a:spLocks noChangeArrowheads="1"/>
            </p:cNvSpPr>
            <p:nvPr/>
          </p:nvSpPr>
          <p:spPr bwMode="auto">
            <a:xfrm>
              <a:off x="1236" y="3130"/>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4" name="Rectangle 52"/>
            <p:cNvSpPr>
              <a:spLocks noChangeArrowheads="1"/>
            </p:cNvSpPr>
            <p:nvPr/>
          </p:nvSpPr>
          <p:spPr bwMode="auto">
            <a:xfrm>
              <a:off x="471" y="3421"/>
              <a:ext cx="583"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Arviointi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5" name="Rectangle 53"/>
            <p:cNvSpPr>
              <a:spLocks noChangeArrowheads="1"/>
            </p:cNvSpPr>
            <p:nvPr/>
          </p:nvSpPr>
          <p:spPr bwMode="auto">
            <a:xfrm>
              <a:off x="990" y="3421"/>
              <a:ext cx="13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6" name="Rectangle 54"/>
            <p:cNvSpPr>
              <a:spLocks noChangeArrowheads="1"/>
            </p:cNvSpPr>
            <p:nvPr/>
          </p:nvSpPr>
          <p:spPr bwMode="auto">
            <a:xfrm>
              <a:off x="1055" y="3421"/>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7" name="Rectangle 55"/>
            <p:cNvSpPr>
              <a:spLocks noChangeArrowheads="1"/>
            </p:cNvSpPr>
            <p:nvPr/>
          </p:nvSpPr>
          <p:spPr bwMode="auto">
            <a:xfrm>
              <a:off x="1111" y="3421"/>
              <a:ext cx="65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Augustina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8" name="Rectangle 56"/>
            <p:cNvSpPr>
              <a:spLocks noChangeArrowheads="1"/>
            </p:cNvSpPr>
            <p:nvPr/>
          </p:nvSpPr>
          <p:spPr bwMode="auto">
            <a:xfrm>
              <a:off x="1702" y="3421"/>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9" name="Rectangle 57"/>
            <p:cNvSpPr>
              <a:spLocks noChangeArrowheads="1"/>
            </p:cNvSpPr>
            <p:nvPr/>
          </p:nvSpPr>
          <p:spPr bwMode="auto">
            <a:xfrm>
              <a:off x="1758" y="3421"/>
              <a:ext cx="11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0" name="Rectangle 58"/>
            <p:cNvSpPr>
              <a:spLocks noChangeArrowheads="1"/>
            </p:cNvSpPr>
            <p:nvPr/>
          </p:nvSpPr>
          <p:spPr bwMode="auto">
            <a:xfrm>
              <a:off x="471" y="3601"/>
              <a:ext cx="17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1" name="Rectangle 59"/>
            <p:cNvSpPr>
              <a:spLocks noChangeArrowheads="1"/>
            </p:cNvSpPr>
            <p:nvPr/>
          </p:nvSpPr>
          <p:spPr bwMode="auto">
            <a:xfrm>
              <a:off x="582" y="3602"/>
              <a:ext cx="1531"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Toiminnan toteutuksessa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2" name="Rectangle 60"/>
            <p:cNvSpPr>
              <a:spLocks noChangeArrowheads="1"/>
            </p:cNvSpPr>
            <p:nvPr/>
          </p:nvSpPr>
          <p:spPr bwMode="auto">
            <a:xfrm>
              <a:off x="2054" y="360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3" name="Rectangle 61"/>
            <p:cNvSpPr>
              <a:spLocks noChangeArrowheads="1"/>
            </p:cNvSpPr>
            <p:nvPr/>
          </p:nvSpPr>
          <p:spPr bwMode="auto">
            <a:xfrm>
              <a:off x="2093" y="3602"/>
              <a:ext cx="80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on huomioitu</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4" name="Rectangle 62"/>
            <p:cNvSpPr>
              <a:spLocks noChangeArrowheads="1"/>
            </p:cNvSpPr>
            <p:nvPr/>
          </p:nvSpPr>
          <p:spPr bwMode="auto">
            <a:xfrm>
              <a:off x="2837" y="360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5" name="Rectangle 63"/>
            <p:cNvSpPr>
              <a:spLocks noChangeArrowheads="1"/>
            </p:cNvSpPr>
            <p:nvPr/>
          </p:nvSpPr>
          <p:spPr bwMode="auto">
            <a:xfrm>
              <a:off x="2876" y="3602"/>
              <a:ext cx="9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l</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6" name="Rectangle 64"/>
            <p:cNvSpPr>
              <a:spLocks noChangeArrowheads="1"/>
            </p:cNvSpPr>
            <p:nvPr/>
          </p:nvSpPr>
          <p:spPr bwMode="auto">
            <a:xfrm>
              <a:off x="2911" y="3602"/>
              <a:ext cx="12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a</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7" name="Rectangle 65"/>
            <p:cNvSpPr>
              <a:spLocks noChangeArrowheads="1"/>
            </p:cNvSpPr>
            <p:nvPr/>
          </p:nvSpPr>
          <p:spPr bwMode="auto">
            <a:xfrm>
              <a:off x="2976" y="3602"/>
              <a:ext cx="271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sten kiinnostuksen kohteet ja innostus asiaa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8" name="Rectangle 66"/>
            <p:cNvSpPr>
              <a:spLocks noChangeArrowheads="1"/>
            </p:cNvSpPr>
            <p:nvPr/>
          </p:nvSpPr>
          <p:spPr bwMode="auto">
            <a:xfrm>
              <a:off x="5637" y="3602"/>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471" y="3780"/>
              <a:ext cx="17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0" name="Rectangle 68"/>
            <p:cNvSpPr>
              <a:spLocks noChangeArrowheads="1"/>
            </p:cNvSpPr>
            <p:nvPr/>
          </p:nvSpPr>
          <p:spPr bwMode="auto">
            <a:xfrm>
              <a:off x="586" y="3780"/>
              <a:ext cx="56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kohtaan.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1" name="Rectangle 69"/>
            <p:cNvSpPr>
              <a:spLocks noChangeArrowheads="1"/>
            </p:cNvSpPr>
            <p:nvPr/>
          </p:nvSpPr>
          <p:spPr bwMode="auto">
            <a:xfrm>
              <a:off x="1086" y="3780"/>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2" name="Rectangle 70"/>
            <p:cNvSpPr>
              <a:spLocks noChangeArrowheads="1"/>
            </p:cNvSpPr>
            <p:nvPr/>
          </p:nvSpPr>
          <p:spPr bwMode="auto">
            <a:xfrm>
              <a:off x="1124" y="3780"/>
              <a:ext cx="9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3" name="Rectangle 71"/>
            <p:cNvSpPr>
              <a:spLocks noChangeArrowheads="1"/>
            </p:cNvSpPr>
            <p:nvPr/>
          </p:nvSpPr>
          <p:spPr bwMode="auto">
            <a:xfrm>
              <a:off x="471" y="4072"/>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3340846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AB4B0F92-D1ED-4A64-B978-272720D84DB7}" type="slidenum">
              <a:rPr lang="fi-FI" smtClean="0"/>
              <a:t>9</a:t>
            </a:fld>
            <a:endParaRPr lang="fi-FI"/>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grpSp>
        <p:nvGrpSpPr>
          <p:cNvPr id="5" name="Group 4"/>
          <p:cNvGrpSpPr>
            <a:grpSpLocks noChangeAspect="1"/>
          </p:cNvGrpSpPr>
          <p:nvPr/>
        </p:nvGrpSpPr>
        <p:grpSpPr bwMode="auto">
          <a:xfrm>
            <a:off x="1270001" y="647701"/>
            <a:ext cx="10139363" cy="5973763"/>
            <a:chOff x="800" y="408"/>
            <a:chExt cx="6387" cy="3763"/>
          </a:xfrm>
        </p:grpSpPr>
        <p:sp>
          <p:nvSpPr>
            <p:cNvPr id="6" name="AutoShape 3"/>
            <p:cNvSpPr>
              <a:spLocks noChangeAspect="1" noChangeArrowheads="1" noTextEdit="1"/>
            </p:cNvSpPr>
            <p:nvPr/>
          </p:nvSpPr>
          <p:spPr bwMode="auto">
            <a:xfrm>
              <a:off x="800" y="516"/>
              <a:ext cx="6387" cy="3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Rectangle 5"/>
            <p:cNvSpPr>
              <a:spLocks noChangeArrowheads="1"/>
            </p:cNvSpPr>
            <p:nvPr/>
          </p:nvSpPr>
          <p:spPr bwMode="auto">
            <a:xfrm>
              <a:off x="923" y="408"/>
              <a:ext cx="455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Lapset puheeksi</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1995" y="408"/>
              <a:ext cx="15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2080" y="408"/>
              <a:ext cx="214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menetelmän käyttöönottaminen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4162" y="408"/>
              <a:ext cx="13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923" y="587"/>
              <a:ext cx="25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1106" y="588"/>
              <a:ext cx="443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Henkilökuntaa on koulutettu menetelmään ja se on otettu käyttöön.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5476" y="587"/>
              <a:ext cx="13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5490" y="587"/>
              <a:ext cx="13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923" y="766"/>
              <a:ext cx="13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984" y="766"/>
              <a:ext cx="13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923" y="945"/>
              <a:ext cx="4038"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smtClean="0">
                  <a:ln>
                    <a:noFill/>
                  </a:ln>
                  <a:solidFill>
                    <a:srgbClr val="000000"/>
                  </a:solidFill>
                  <a:effectLst/>
                  <a:latin typeface="Comic Sans MS" panose="030F0702030302020204" pitchFamily="66" charset="0"/>
                </a:rPr>
                <a:t>Perheillä mahdollisuus osallistua Vahvuutta vanhemmuuteen</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4897" y="1000"/>
              <a:ext cx="6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923" y="1124"/>
              <a:ext cx="121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ja Lapset </a:t>
              </a:r>
              <a:r>
                <a:rPr kumimoji="0" lang="fi-FI" altLang="fi-FI" sz="1600" b="1" i="0" u="none" strike="noStrike" cap="none" normalizeH="0" baseline="0" dirty="0" smtClean="0">
                  <a:ln>
                    <a:noFill/>
                  </a:ln>
                  <a:solidFill>
                    <a:srgbClr val="000000"/>
                  </a:solidFill>
                  <a:effectLst/>
                  <a:latin typeface="Comic Sans MS" panose="030F0702030302020204" pitchFamily="66" charset="0"/>
                </a:rPr>
                <a:t>mielessä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2105" y="1124"/>
              <a:ext cx="22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2210" y="1124"/>
              <a:ext cx="60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ryhmiin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2749" y="1141"/>
              <a:ext cx="18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2856" y="1141"/>
              <a:ext cx="1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923" y="1319"/>
              <a:ext cx="29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1136" y="1303"/>
              <a:ext cx="738"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Kuten yllä.</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6" name="Rectangle 24"/>
            <p:cNvSpPr>
              <a:spLocks noChangeArrowheads="1"/>
            </p:cNvSpPr>
            <p:nvPr/>
          </p:nvSpPr>
          <p:spPr bwMode="auto">
            <a:xfrm>
              <a:off x="1808" y="1319"/>
              <a:ext cx="1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1861" y="1319"/>
              <a:ext cx="1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923" y="1480"/>
              <a:ext cx="1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923" y="1637"/>
              <a:ext cx="12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923" y="1757"/>
              <a:ext cx="40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1"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1242" y="1795"/>
              <a:ext cx="6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2" name="Rectangle 30"/>
            <p:cNvSpPr>
              <a:spLocks noChangeArrowheads="1"/>
            </p:cNvSpPr>
            <p:nvPr/>
          </p:nvSpPr>
          <p:spPr bwMode="auto">
            <a:xfrm>
              <a:off x="923" y="1905"/>
              <a:ext cx="10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923" y="2083"/>
              <a:ext cx="613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2000" b="1" i="0" u="none" strike="noStrike" cap="none" normalizeH="0" baseline="0" dirty="0" smtClean="0">
                  <a:ln>
                    <a:noFill/>
                  </a:ln>
                  <a:solidFill>
                    <a:srgbClr val="000000"/>
                  </a:solidFill>
                  <a:effectLst/>
                  <a:latin typeface="Calibri" panose="020F0502020204030204" pitchFamily="34" charset="0"/>
                </a:rPr>
                <a:t>Päiväkoti </a:t>
              </a:r>
              <a:r>
                <a:rPr kumimoji="0" lang="fi-FI" altLang="fi-FI" sz="2000" b="1" i="0" u="none" strike="noStrike" cap="none" normalizeH="0" baseline="0" dirty="0" smtClean="0">
                  <a:ln>
                    <a:noFill/>
                  </a:ln>
                  <a:solidFill>
                    <a:srgbClr val="000000"/>
                  </a:solidFill>
                  <a:effectLst/>
                  <a:latin typeface="Calibri" panose="020F0502020204030204" pitchFamily="34" charset="0"/>
                </a:rPr>
                <a:t>Augustinan </a:t>
              </a:r>
              <a:r>
                <a:rPr kumimoji="0" lang="fi-FI" altLang="fi-FI" sz="2000" b="1" i="0" u="none" strike="noStrike" cap="none" normalizeH="0" baseline="0" dirty="0" smtClean="0">
                  <a:ln>
                    <a:noFill/>
                  </a:ln>
                  <a:solidFill>
                    <a:srgbClr val="000000"/>
                  </a:solidFill>
                  <a:effectLst/>
                  <a:latin typeface="Calibri" panose="020F0502020204030204" pitchFamily="34" charset="0"/>
                </a:rPr>
                <a:t>tavoitteiden arviointi toimintavuodelta 2018-2019</a:t>
              </a:r>
              <a:endParaRPr kumimoji="0" lang="fi-FI" altLang="fi-FI" sz="2000" b="0" i="0" u="none" strike="noStrike" cap="none" normalizeH="0" baseline="0" dirty="0" smtClean="0">
                <a:ln>
                  <a:noFill/>
                </a:ln>
                <a:solidFill>
                  <a:schemeClr val="tx1"/>
                </a:solidFill>
                <a:effectLst/>
              </a:endParaRPr>
            </a:p>
          </p:txBody>
        </p:sp>
        <p:sp>
          <p:nvSpPr>
            <p:cNvPr id="34" name="Rectangle 32"/>
            <p:cNvSpPr>
              <a:spLocks noChangeArrowheads="1"/>
            </p:cNvSpPr>
            <p:nvPr/>
          </p:nvSpPr>
          <p:spPr bwMode="auto">
            <a:xfrm>
              <a:off x="3901" y="2083"/>
              <a:ext cx="167"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2400" b="1"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5" name="Rectangle 33"/>
            <p:cNvSpPr>
              <a:spLocks noChangeArrowheads="1"/>
            </p:cNvSpPr>
            <p:nvPr/>
          </p:nvSpPr>
          <p:spPr bwMode="auto">
            <a:xfrm>
              <a:off x="3948" y="208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5058" y="208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35"/>
            <p:cNvSpPr>
              <a:spLocks noChangeArrowheads="1"/>
            </p:cNvSpPr>
            <p:nvPr/>
          </p:nvSpPr>
          <p:spPr bwMode="auto">
            <a:xfrm>
              <a:off x="6289" y="208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7020" y="2083"/>
              <a:ext cx="167"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2400" b="1"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39" name="Rectangle 37"/>
            <p:cNvSpPr>
              <a:spLocks noChangeArrowheads="1"/>
            </p:cNvSpPr>
            <p:nvPr/>
          </p:nvSpPr>
          <p:spPr bwMode="auto">
            <a:xfrm>
              <a:off x="923" y="2353"/>
              <a:ext cx="344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2400" b="1" i="0" u="none" strike="noStrike" cap="none" normalizeH="0" baseline="0" dirty="0" smtClean="0">
                  <a:ln>
                    <a:noFill/>
                  </a:ln>
                  <a:solidFill>
                    <a:srgbClr val="000000"/>
                  </a:solidFill>
                  <a:effectLst/>
                  <a:latin typeface="Calibri" panose="020F0502020204030204" pitchFamily="34" charset="0"/>
                </a:rPr>
                <a:t>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38"/>
            <p:cNvSpPr>
              <a:spLocks noChangeArrowheads="1"/>
            </p:cNvSpPr>
            <p:nvPr/>
          </p:nvSpPr>
          <p:spPr bwMode="auto">
            <a:xfrm>
              <a:off x="2480" y="235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1" name="Rectangle 39"/>
            <p:cNvSpPr>
              <a:spLocks noChangeArrowheads="1"/>
            </p:cNvSpPr>
            <p:nvPr/>
          </p:nvSpPr>
          <p:spPr bwMode="auto">
            <a:xfrm>
              <a:off x="2906" y="235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2" name="Rectangle 40"/>
            <p:cNvSpPr>
              <a:spLocks noChangeArrowheads="1"/>
            </p:cNvSpPr>
            <p:nvPr/>
          </p:nvSpPr>
          <p:spPr bwMode="auto">
            <a:xfrm>
              <a:off x="2971" y="235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3" name="Rectangle 41"/>
            <p:cNvSpPr>
              <a:spLocks noChangeArrowheads="1"/>
            </p:cNvSpPr>
            <p:nvPr/>
          </p:nvSpPr>
          <p:spPr bwMode="auto">
            <a:xfrm>
              <a:off x="3397" y="2353"/>
              <a:ext cx="167"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2400" b="1"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4" name="Rectangle 42"/>
            <p:cNvSpPr>
              <a:spLocks noChangeArrowheads="1"/>
            </p:cNvSpPr>
            <p:nvPr/>
          </p:nvSpPr>
          <p:spPr bwMode="auto">
            <a:xfrm>
              <a:off x="923" y="2703"/>
              <a:ext cx="167"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2400" b="1" i="0" u="none" strike="noStrike" cap="none" normalizeH="0" baseline="0" smtClean="0">
                  <a:ln>
                    <a:noFill/>
                  </a:ln>
                  <a:solidFill>
                    <a:srgbClr val="000000"/>
                  </a:solidFill>
                  <a:effectLst/>
                  <a:latin typeface="Calibri" panose="020F0502020204030204" pitchFamily="34"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5" name="Rectangle 43"/>
            <p:cNvSpPr>
              <a:spLocks noChangeArrowheads="1"/>
            </p:cNvSpPr>
            <p:nvPr/>
          </p:nvSpPr>
          <p:spPr bwMode="auto">
            <a:xfrm>
              <a:off x="903" y="2542"/>
              <a:ext cx="173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Lasten </a:t>
              </a:r>
              <a:r>
                <a:rPr kumimoji="0" lang="fi-FI" altLang="fi-FI" sz="1600" b="1" i="0" u="none" strike="noStrike" cap="none" normalizeH="0" baseline="0" dirty="0" smtClean="0">
                  <a:ln>
                    <a:noFill/>
                  </a:ln>
                  <a:solidFill>
                    <a:srgbClr val="000000"/>
                  </a:solidFill>
                  <a:effectLst/>
                  <a:latin typeface="Comic Sans MS" panose="030F0702030302020204" pitchFamily="66" charset="0"/>
                </a:rPr>
                <a:t>Forssan kuusi ällää</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6" name="Rectangle 44"/>
            <p:cNvSpPr>
              <a:spLocks noChangeArrowheads="1"/>
            </p:cNvSpPr>
            <p:nvPr/>
          </p:nvSpPr>
          <p:spPr bwMode="auto">
            <a:xfrm>
              <a:off x="2699" y="3095"/>
              <a:ext cx="6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7" name="Rectangle 45"/>
            <p:cNvSpPr>
              <a:spLocks noChangeArrowheads="1"/>
            </p:cNvSpPr>
            <p:nvPr/>
          </p:nvSpPr>
          <p:spPr bwMode="auto">
            <a:xfrm>
              <a:off x="923" y="3015"/>
              <a:ext cx="489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Tavoite: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48" name="Rectangle 46"/>
            <p:cNvSpPr>
              <a:spLocks noChangeArrowheads="1"/>
            </p:cNvSpPr>
            <p:nvPr/>
          </p:nvSpPr>
          <p:spPr bwMode="auto">
            <a:xfrm>
              <a:off x="5737" y="3309"/>
              <a:ext cx="90"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49" name="Rectangle 47"/>
            <p:cNvSpPr>
              <a:spLocks noChangeArrowheads="1"/>
            </p:cNvSpPr>
            <p:nvPr/>
          </p:nvSpPr>
          <p:spPr bwMode="auto">
            <a:xfrm>
              <a:off x="923" y="3539"/>
              <a:ext cx="216"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4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0" name="Rectangle 48"/>
            <p:cNvSpPr>
              <a:spLocks noChangeArrowheads="1"/>
            </p:cNvSpPr>
            <p:nvPr/>
          </p:nvSpPr>
          <p:spPr bwMode="auto">
            <a:xfrm>
              <a:off x="1013" y="3249"/>
              <a:ext cx="548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 Toiminnan </a:t>
              </a:r>
              <a:r>
                <a:rPr kumimoji="0" lang="fi-FI" altLang="fi-FI" sz="1600" b="0" i="0" u="none" strike="noStrike" cap="none" normalizeH="0" baseline="0" dirty="0" smtClean="0">
                  <a:ln>
                    <a:noFill/>
                  </a:ln>
                  <a:solidFill>
                    <a:srgbClr val="000000"/>
                  </a:solidFill>
                  <a:effectLst/>
                  <a:latin typeface="Comic Sans MS" panose="030F0702030302020204" pitchFamily="66" charset="0"/>
                </a:rPr>
                <a:t>suunnittelussa ja toteutuksessa huomioidaan vanhempien sekä lasten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1" name="Rectangle 49"/>
            <p:cNvSpPr>
              <a:spLocks noChangeArrowheads="1"/>
            </p:cNvSpPr>
            <p:nvPr/>
          </p:nvSpPr>
          <p:spPr bwMode="auto">
            <a:xfrm>
              <a:off x="6209" y="3524"/>
              <a:ext cx="10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2" name="Rectangle 50"/>
            <p:cNvSpPr>
              <a:spLocks noChangeArrowheads="1"/>
            </p:cNvSpPr>
            <p:nvPr/>
          </p:nvSpPr>
          <p:spPr bwMode="auto">
            <a:xfrm>
              <a:off x="923" y="3685"/>
              <a:ext cx="233"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51"/>
            <p:cNvSpPr>
              <a:spLocks noChangeArrowheads="1"/>
            </p:cNvSpPr>
            <p:nvPr/>
          </p:nvSpPr>
          <p:spPr bwMode="auto">
            <a:xfrm>
              <a:off x="1030" y="3391"/>
              <a:ext cx="55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 toiveet </a:t>
              </a:r>
              <a:r>
                <a:rPr kumimoji="0" lang="fi-FI" altLang="fi-FI" sz="1600" b="0" i="0" u="none" strike="noStrike" cap="none" normalizeH="0" baseline="0" dirty="0" smtClean="0">
                  <a:ln>
                    <a:noFill/>
                  </a:ln>
                  <a:solidFill>
                    <a:srgbClr val="000000"/>
                  </a:solidFill>
                  <a:effectLst/>
                  <a:latin typeface="Comic Sans MS" panose="030F0702030302020204" pitchFamily="66" charset="0"/>
                </a:rPr>
                <a:t>ja ideat.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4" name="Rectangle 52"/>
            <p:cNvSpPr>
              <a:spLocks noChangeArrowheads="1"/>
            </p:cNvSpPr>
            <p:nvPr/>
          </p:nvSpPr>
          <p:spPr bwMode="auto">
            <a:xfrm>
              <a:off x="2105" y="3684"/>
              <a:ext cx="5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1" i="0" u="none" strike="noStrike" cap="none" normalizeH="0" baseline="0" dirty="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5" name="Rectangle 53"/>
            <p:cNvSpPr>
              <a:spLocks noChangeArrowheads="1"/>
            </p:cNvSpPr>
            <p:nvPr/>
          </p:nvSpPr>
          <p:spPr bwMode="auto">
            <a:xfrm>
              <a:off x="1995" y="3398"/>
              <a:ext cx="48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Painopisteinä</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6" name="Rectangle 54"/>
            <p:cNvSpPr>
              <a:spLocks noChangeArrowheads="1"/>
            </p:cNvSpPr>
            <p:nvPr/>
          </p:nvSpPr>
          <p:spPr bwMode="auto">
            <a:xfrm>
              <a:off x="3066" y="3685"/>
              <a:ext cx="10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7" name="Rectangle 55"/>
            <p:cNvSpPr>
              <a:spLocks noChangeArrowheads="1"/>
            </p:cNvSpPr>
            <p:nvPr/>
          </p:nvSpPr>
          <p:spPr bwMode="auto">
            <a:xfrm>
              <a:off x="2819" y="3411"/>
              <a:ext cx="201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Päiväkoti Augustinassa oli</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56"/>
            <p:cNvSpPr>
              <a:spLocks noChangeArrowheads="1"/>
            </p:cNvSpPr>
            <p:nvPr/>
          </p:nvSpPr>
          <p:spPr bwMode="auto">
            <a:xfrm>
              <a:off x="4770" y="3685"/>
              <a:ext cx="10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59" name="Rectangle 57"/>
            <p:cNvSpPr>
              <a:spLocks noChangeArrowheads="1"/>
            </p:cNvSpPr>
            <p:nvPr/>
          </p:nvSpPr>
          <p:spPr bwMode="auto">
            <a:xfrm>
              <a:off x="4367" y="3411"/>
              <a:ext cx="274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dirty="0" smtClean="0">
                  <a:ln>
                    <a:noFill/>
                  </a:ln>
                  <a:solidFill>
                    <a:srgbClr val="000000"/>
                  </a:solidFill>
                  <a:effectLst/>
                  <a:latin typeface="Comic Sans MS" panose="030F0702030302020204" pitchFamily="66" charset="0"/>
                </a:rPr>
                <a:t>kuudesta ällästä Läsnäolo ja Liike.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60" name="Rectangle 58"/>
            <p:cNvSpPr>
              <a:spLocks noChangeArrowheads="1"/>
            </p:cNvSpPr>
            <p:nvPr/>
          </p:nvSpPr>
          <p:spPr bwMode="auto">
            <a:xfrm>
              <a:off x="7054" y="3685"/>
              <a:ext cx="107"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Comic Sans MS" panose="030F0702030302020204" pitchFamily="66"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61" name="Rectangle 59"/>
            <p:cNvSpPr>
              <a:spLocks noChangeArrowheads="1"/>
            </p:cNvSpPr>
            <p:nvPr/>
          </p:nvSpPr>
          <p:spPr bwMode="auto">
            <a:xfrm>
              <a:off x="923" y="3929"/>
              <a:ext cx="90"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600" b="0" i="0" u="none" strike="noStrike" cap="none" normalizeH="0" baseline="0" smtClean="0">
                  <a:ln>
                    <a:noFill/>
                  </a:ln>
                  <a:solidFill>
                    <a:srgbClr val="000000"/>
                  </a:solidFill>
                  <a:effectLst/>
                  <a:latin typeface="Times New Roman" panose="02020603050405020304" pitchFamily="18" charset="0"/>
                </a:rPr>
                <a:t> </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4070300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780</TotalTime>
  <Words>871</Words>
  <Application>Microsoft Office PowerPoint</Application>
  <PresentationFormat>Laajakuva</PresentationFormat>
  <Paragraphs>479</Paragraphs>
  <Slides>18</Slides>
  <Notes>1</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18</vt:i4>
      </vt:variant>
    </vt:vector>
  </HeadingPairs>
  <TitlesOfParts>
    <vt:vector size="25" baseType="lpstr">
      <vt:lpstr>Arial</vt:lpstr>
      <vt:lpstr>Berlin Sans FB</vt:lpstr>
      <vt:lpstr>Calibri</vt:lpstr>
      <vt:lpstr>Calibri Light</vt:lpstr>
      <vt:lpstr>Comic Sans MS</vt:lpstr>
      <vt:lpstr>Times New Roman</vt:lpstr>
      <vt:lpstr>1_Office-teema</vt:lpstr>
      <vt:lpstr>PowerPoint-esitys</vt:lpstr>
      <vt:lpstr>Sisällys</vt:lpstr>
      <vt:lpstr>1. Päiväkoti Augustina</vt:lpstr>
      <vt:lpstr>Ryhmät, niiden rakenteelliset paikat ja henkilöstö 2019-2020</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Forssan varhaiskasvatuksen yhteiset teemat ja tavoitteet  toimintavuonna 2019-2020   ”Forssalaista tapaa tukea lasten oppimista, kehitystä ja hyvinvointia eli meidän pedagogian kokonaisuutta kutsutaan TyykinTyyliksi. Lapsiystävällisessä toimintakulttuurissa aikuisten lasta kunnioittava, kuuntelevainen ja läsnä oleva työote konkretisoituu lapsihavainnointeihin perustuvassa, osallisuutta edistävässä arjessa.”      (VoxForssa 2017, s 20)  </vt:lpstr>
      <vt:lpstr>PowerPoint-esitys</vt:lpstr>
      <vt:lpstr>PowerPoint-esitys</vt:lpstr>
      <vt:lpstr>PowerPoint-esitys</vt:lpstr>
    </vt:vector>
  </TitlesOfParts>
  <Company>Forssan kaupunki / Sivistustoimi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Erja Kaunisharju</dc:creator>
  <cp:lastModifiedBy>Erja Kaunisharju</cp:lastModifiedBy>
  <cp:revision>119</cp:revision>
  <cp:lastPrinted>2019-09-18T11:55:26Z</cp:lastPrinted>
  <dcterms:created xsi:type="dcterms:W3CDTF">2019-09-17T07:57:33Z</dcterms:created>
  <dcterms:modified xsi:type="dcterms:W3CDTF">2019-09-18T12:10:32Z</dcterms:modified>
</cp:coreProperties>
</file>