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9" r:id="rId5"/>
    <p:sldId id="258" r:id="rId6"/>
    <p:sldId id="260" r:id="rId7"/>
    <p:sldId id="262" r:id="rId8"/>
    <p:sldId id="263" r:id="rId9"/>
    <p:sldId id="264" r:id="rId10"/>
  </p:sldIdLst>
  <p:sldSz cx="12192000" cy="6858000"/>
  <p:notesSz cx="7559675" cy="106918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94660"/>
  </p:normalViewPr>
  <p:slideViewPr>
    <p:cSldViewPr snapToGrid="0">
      <p:cViewPr varScale="1">
        <p:scale>
          <a:sx n="62" d="100"/>
          <a:sy n="62" d="100"/>
        </p:scale>
        <p:origin x="83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27"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28"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3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3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32"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33"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35"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36"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37"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38"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39"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40"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47"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fi-FI"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49"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51"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52"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fi-FI"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56"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57"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58"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fi-FI"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6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6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62"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64"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65"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66"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68"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69"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7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7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73"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74"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76"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77"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78"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79"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80"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81"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8"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1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11"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fi-FI"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1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16"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17"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19"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2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21"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fi-FI" sz="1800" b="0" strike="noStrike" spc="-1">
              <a:solidFill>
                <a:srgbClr val="000000"/>
              </a:solidFill>
              <a:latin typeface="Calibri"/>
            </a:endParaRPr>
          </a:p>
        </p:txBody>
      </p:sp>
      <p:sp>
        <p:nvSpPr>
          <p:cNvPr id="2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fi-FI" sz="2800" b="0" strike="noStrike" spc="-1">
              <a:solidFill>
                <a:srgbClr val="000000"/>
              </a:solidFill>
              <a:latin typeface="Calibri"/>
            </a:endParaRPr>
          </a:p>
        </p:txBody>
      </p:sp>
      <p:sp>
        <p:nvSpPr>
          <p:cNvPr id="25"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fi-FI"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fi-FI" sz="6000" b="0" strike="noStrike" spc="-1">
                <a:solidFill>
                  <a:srgbClr val="000000"/>
                </a:solidFill>
                <a:latin typeface="Calibri Light"/>
              </a:rPr>
              <a:t>Muokkaa perustyyl. napsautt.</a:t>
            </a:r>
            <a:endParaRPr lang="fi-FI"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C584BC81-7C45-4045-9538-8420FCF6021D}" type="datetime">
              <a:rPr lang="fi-FI" sz="1200" b="0" strike="noStrike" spc="-1">
                <a:solidFill>
                  <a:srgbClr val="8B8B8B"/>
                </a:solidFill>
                <a:latin typeface="Calibri"/>
              </a:rPr>
              <a:t>28.6.2022</a:t>
            </a:fld>
            <a:endParaRPr lang="fi-FI"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fi-FI"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C5DA626E-86F6-4942-B705-2D16458BC994}" type="slidenum">
              <a:rPr lang="fi-FI" sz="1200" b="0" strike="noStrike" spc="-1">
                <a:solidFill>
                  <a:srgbClr val="8B8B8B"/>
                </a:solidFill>
                <a:latin typeface="Calibri"/>
              </a:rPr>
              <a:t>‹#›</a:t>
            </a:fld>
            <a:endParaRPr lang="fi-FI"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i-FI" sz="2800" b="0" strike="noStrike" spc="-1">
                <a:solidFill>
                  <a:srgbClr val="000000"/>
                </a:solidFill>
                <a:latin typeface="Calibri"/>
              </a:rPr>
              <a:t>Muokkaa jäsennyksen tekstimuotoa napsauttamalla</a:t>
            </a:r>
          </a:p>
          <a:p>
            <a:pPr marL="864000" lvl="1" indent="-324000">
              <a:spcBef>
                <a:spcPts val="1134"/>
              </a:spcBef>
              <a:buClr>
                <a:srgbClr val="000000"/>
              </a:buClr>
              <a:buSzPct val="75000"/>
              <a:buFont typeface="Symbol" charset="2"/>
              <a:buChar char=""/>
            </a:pPr>
            <a:r>
              <a:rPr lang="fi-FI" sz="2000" b="0" strike="noStrike" spc="-1">
                <a:solidFill>
                  <a:srgbClr val="000000"/>
                </a:solidFill>
                <a:latin typeface="Calibri"/>
              </a:rPr>
              <a:t>Toinen jäsennystaso</a:t>
            </a:r>
          </a:p>
          <a:p>
            <a:pPr marL="1296000" lvl="2" indent="-288000">
              <a:spcBef>
                <a:spcPts val="850"/>
              </a:spcBef>
              <a:buClr>
                <a:srgbClr val="000000"/>
              </a:buClr>
              <a:buSzPct val="45000"/>
              <a:buFont typeface="Wingdings" charset="2"/>
              <a:buChar char=""/>
            </a:pPr>
            <a:r>
              <a:rPr lang="fi-FI" sz="1800" b="0" strike="noStrike" spc="-1">
                <a:solidFill>
                  <a:srgbClr val="000000"/>
                </a:solidFill>
                <a:latin typeface="Calibri"/>
              </a:rPr>
              <a:t>Kolmas jäsennystaso</a:t>
            </a:r>
          </a:p>
          <a:p>
            <a:pPr marL="1728000" lvl="3" indent="-216000">
              <a:spcBef>
                <a:spcPts val="567"/>
              </a:spcBef>
              <a:buClr>
                <a:srgbClr val="000000"/>
              </a:buClr>
              <a:buSzPct val="75000"/>
              <a:buFont typeface="Symbol" charset="2"/>
              <a:buChar char=""/>
            </a:pPr>
            <a:r>
              <a:rPr lang="fi-FI" sz="1800" b="0" strike="noStrike" spc="-1">
                <a:solidFill>
                  <a:srgbClr val="000000"/>
                </a:solidFill>
                <a:latin typeface="Calibri"/>
              </a:rPr>
              <a:t>Neljäs jäsennystaso</a:t>
            </a:r>
          </a:p>
          <a:p>
            <a:pPr marL="2160000" lvl="4" indent="-216000">
              <a:spcBef>
                <a:spcPts val="283"/>
              </a:spcBef>
              <a:buClr>
                <a:srgbClr val="000000"/>
              </a:buClr>
              <a:buSzPct val="45000"/>
              <a:buFont typeface="Wingdings" charset="2"/>
              <a:buChar char=""/>
            </a:pPr>
            <a:r>
              <a:rPr lang="fi-FI" sz="2000" b="0" strike="noStrike" spc="-1">
                <a:solidFill>
                  <a:srgbClr val="000000"/>
                </a:solidFill>
                <a:latin typeface="Calibri"/>
              </a:rPr>
              <a:t>Viides jäsennystaso</a:t>
            </a:r>
          </a:p>
          <a:p>
            <a:pPr marL="2592000" lvl="5" indent="-216000">
              <a:spcBef>
                <a:spcPts val="283"/>
              </a:spcBef>
              <a:buClr>
                <a:srgbClr val="000000"/>
              </a:buClr>
              <a:buSzPct val="45000"/>
              <a:buFont typeface="Wingdings" charset="2"/>
              <a:buChar char=""/>
            </a:pPr>
            <a:r>
              <a:rPr lang="fi-FI" sz="2000" b="0" strike="noStrike" spc="-1">
                <a:solidFill>
                  <a:srgbClr val="000000"/>
                </a:solidFill>
                <a:latin typeface="Calibri"/>
              </a:rPr>
              <a:t>Kuudes jäsennystaso</a:t>
            </a:r>
          </a:p>
          <a:p>
            <a:pPr marL="3024000" lvl="6" indent="-216000">
              <a:spcBef>
                <a:spcPts val="283"/>
              </a:spcBef>
              <a:buClr>
                <a:srgbClr val="000000"/>
              </a:buClr>
              <a:buSzPct val="45000"/>
              <a:buFont typeface="Wingdings" charset="2"/>
              <a:buChar char=""/>
            </a:pPr>
            <a:r>
              <a:rPr lang="fi-FI" sz="2000" b="0" strike="noStrike" spc="-1">
                <a:solidFill>
                  <a:srgbClr val="000000"/>
                </a:solidFill>
                <a:latin typeface="Calibri"/>
              </a:rPr>
              <a:t>Seitsemäs jäsennystaso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fi-FI" sz="4400" b="0" strike="noStrike" spc="-1">
                <a:solidFill>
                  <a:srgbClr val="000000"/>
                </a:solidFill>
                <a:latin typeface="Calibri Light"/>
              </a:rPr>
              <a:t>Muokkaa perustyyl. napsautt.</a:t>
            </a:r>
            <a:endParaRPr lang="fi-FI" sz="4400" b="0" strike="noStrike" spc="-1">
              <a:solidFill>
                <a:srgbClr val="000000"/>
              </a:solidFill>
              <a:latin typeface="Calibri"/>
            </a:endParaRPr>
          </a:p>
        </p:txBody>
      </p:sp>
      <p:sp>
        <p:nvSpPr>
          <p:cNvPr id="42" name="PlaceHolder 2"/>
          <p:cNvSpPr>
            <a:spLocks noGrp="1"/>
          </p:cNvSpPr>
          <p:nvPr>
            <p:ph type="dt"/>
          </p:nvPr>
        </p:nvSpPr>
        <p:spPr>
          <a:xfrm>
            <a:off x="838080" y="6356520"/>
            <a:ext cx="2742840" cy="364680"/>
          </a:xfrm>
          <a:prstGeom prst="rect">
            <a:avLst/>
          </a:prstGeom>
        </p:spPr>
        <p:txBody>
          <a:bodyPr anchor="ctr"/>
          <a:lstStyle/>
          <a:p>
            <a:pPr>
              <a:lnSpc>
                <a:spcPct val="100000"/>
              </a:lnSpc>
            </a:pPr>
            <a:fld id="{F7FC4F89-660B-457B-A4DD-22890417C957}" type="datetime">
              <a:rPr lang="fi-FI" sz="1200" b="0" strike="noStrike" spc="-1">
                <a:solidFill>
                  <a:srgbClr val="8B8B8B"/>
                </a:solidFill>
                <a:latin typeface="Calibri"/>
              </a:rPr>
              <a:t>28.6.2022</a:t>
            </a:fld>
            <a:endParaRPr lang="fi-FI" sz="1200" b="0" strike="noStrike" spc="-1">
              <a:latin typeface="Times New Roman"/>
            </a:endParaRPr>
          </a:p>
        </p:txBody>
      </p:sp>
      <p:sp>
        <p:nvSpPr>
          <p:cNvPr id="43" name="PlaceHolder 3"/>
          <p:cNvSpPr>
            <a:spLocks noGrp="1"/>
          </p:cNvSpPr>
          <p:nvPr>
            <p:ph type="ftr"/>
          </p:nvPr>
        </p:nvSpPr>
        <p:spPr>
          <a:xfrm>
            <a:off x="4038480" y="6356520"/>
            <a:ext cx="4114440" cy="364680"/>
          </a:xfrm>
          <a:prstGeom prst="rect">
            <a:avLst/>
          </a:prstGeom>
        </p:spPr>
        <p:txBody>
          <a:bodyPr anchor="ctr"/>
          <a:lstStyle/>
          <a:p>
            <a:endParaRPr lang="fi-FI" sz="2400" b="0" strike="noStrike" spc="-1">
              <a:latin typeface="Times New Roman"/>
            </a:endParaRPr>
          </a:p>
        </p:txBody>
      </p:sp>
      <p:sp>
        <p:nvSpPr>
          <p:cNvPr id="44"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4205FAE8-5279-426E-9A8B-28B626956B45}" type="slidenum">
              <a:rPr lang="fi-FI" sz="1200" b="0" strike="noStrike" spc="-1">
                <a:solidFill>
                  <a:srgbClr val="8B8B8B"/>
                </a:solidFill>
                <a:latin typeface="Calibri"/>
              </a:rPr>
              <a:t>‹#›</a:t>
            </a:fld>
            <a:endParaRPr lang="fi-FI" sz="1200" b="0" strike="noStrike" spc="-1">
              <a:latin typeface="Times New Roman"/>
            </a:endParaRPr>
          </a:p>
        </p:txBody>
      </p:sp>
      <p:sp>
        <p:nvSpPr>
          <p:cNvPr id="45"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i-FI" sz="2800" b="0" strike="noStrike" spc="-1">
                <a:solidFill>
                  <a:srgbClr val="000000"/>
                </a:solidFill>
                <a:latin typeface="Calibri"/>
              </a:rPr>
              <a:t>Muokkaa jäsennyksen tekstimuotoa napsauttamalla</a:t>
            </a:r>
          </a:p>
          <a:p>
            <a:pPr marL="864000" lvl="1" indent="-324000">
              <a:spcBef>
                <a:spcPts val="1134"/>
              </a:spcBef>
              <a:buClr>
                <a:srgbClr val="000000"/>
              </a:buClr>
              <a:buSzPct val="75000"/>
              <a:buFont typeface="Symbol" charset="2"/>
              <a:buChar char=""/>
            </a:pPr>
            <a:r>
              <a:rPr lang="fi-FI" sz="2000" b="0" strike="noStrike" spc="-1">
                <a:solidFill>
                  <a:srgbClr val="000000"/>
                </a:solidFill>
                <a:latin typeface="Calibri"/>
              </a:rPr>
              <a:t>Toinen jäsennystaso</a:t>
            </a:r>
          </a:p>
          <a:p>
            <a:pPr marL="1296000" lvl="2" indent="-288000">
              <a:spcBef>
                <a:spcPts val="850"/>
              </a:spcBef>
              <a:buClr>
                <a:srgbClr val="000000"/>
              </a:buClr>
              <a:buSzPct val="45000"/>
              <a:buFont typeface="Wingdings" charset="2"/>
              <a:buChar char=""/>
            </a:pPr>
            <a:r>
              <a:rPr lang="fi-FI" sz="1800" b="0" strike="noStrike" spc="-1">
                <a:solidFill>
                  <a:srgbClr val="000000"/>
                </a:solidFill>
                <a:latin typeface="Calibri"/>
              </a:rPr>
              <a:t>Kolmas jäsennystaso</a:t>
            </a:r>
          </a:p>
          <a:p>
            <a:pPr marL="1728000" lvl="3" indent="-216000">
              <a:spcBef>
                <a:spcPts val="567"/>
              </a:spcBef>
              <a:buClr>
                <a:srgbClr val="000000"/>
              </a:buClr>
              <a:buSzPct val="75000"/>
              <a:buFont typeface="Symbol" charset="2"/>
              <a:buChar char=""/>
            </a:pPr>
            <a:r>
              <a:rPr lang="fi-FI" sz="1800" b="0" strike="noStrike" spc="-1">
                <a:solidFill>
                  <a:srgbClr val="000000"/>
                </a:solidFill>
                <a:latin typeface="Calibri"/>
              </a:rPr>
              <a:t>Neljäs jäsennystaso</a:t>
            </a:r>
          </a:p>
          <a:p>
            <a:pPr marL="2160000" lvl="4" indent="-216000">
              <a:spcBef>
                <a:spcPts val="283"/>
              </a:spcBef>
              <a:buClr>
                <a:srgbClr val="000000"/>
              </a:buClr>
              <a:buSzPct val="45000"/>
              <a:buFont typeface="Wingdings" charset="2"/>
              <a:buChar char=""/>
            </a:pPr>
            <a:r>
              <a:rPr lang="fi-FI" sz="2000" b="0" strike="noStrike" spc="-1">
                <a:solidFill>
                  <a:srgbClr val="000000"/>
                </a:solidFill>
                <a:latin typeface="Calibri"/>
              </a:rPr>
              <a:t>Viides jäsennystaso</a:t>
            </a:r>
          </a:p>
          <a:p>
            <a:pPr marL="2592000" lvl="5" indent="-216000">
              <a:spcBef>
                <a:spcPts val="283"/>
              </a:spcBef>
              <a:buClr>
                <a:srgbClr val="000000"/>
              </a:buClr>
              <a:buSzPct val="45000"/>
              <a:buFont typeface="Wingdings" charset="2"/>
              <a:buChar char=""/>
            </a:pPr>
            <a:r>
              <a:rPr lang="fi-FI" sz="2000" b="0" strike="noStrike" spc="-1">
                <a:solidFill>
                  <a:srgbClr val="000000"/>
                </a:solidFill>
                <a:latin typeface="Calibri"/>
              </a:rPr>
              <a:t>Kuudes jäsennystaso</a:t>
            </a:r>
          </a:p>
          <a:p>
            <a:pPr marL="3024000" lvl="6" indent="-216000">
              <a:spcBef>
                <a:spcPts val="283"/>
              </a:spcBef>
              <a:buClr>
                <a:srgbClr val="000000"/>
              </a:buClr>
              <a:buSzPct val="45000"/>
              <a:buFont typeface="Wingdings" charset="2"/>
              <a:buChar char=""/>
            </a:pPr>
            <a:r>
              <a:rPr lang="fi-FI" sz="2000" b="0" strike="noStrike" spc="-1">
                <a:solidFill>
                  <a:srgbClr val="000000"/>
                </a:solidFill>
                <a:latin typeface="Calibri"/>
              </a:rPr>
              <a:t>Seitsemäs jäsennystaso</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108440" y="969840"/>
            <a:ext cx="9716400" cy="1542240"/>
          </a:xfrm>
          <a:prstGeom prst="rect">
            <a:avLst/>
          </a:prstGeom>
          <a:noFill/>
          <a:ln>
            <a:noFill/>
          </a:ln>
        </p:spPr>
        <p:txBody>
          <a:bodyPr anchor="b">
            <a:normAutofit fontScale="55000" lnSpcReduction="20000"/>
          </a:bodyPr>
          <a:lstStyle/>
          <a:p>
            <a:pPr algn="ctr">
              <a:lnSpc>
                <a:spcPct val="90000"/>
              </a:lnSpc>
            </a:pPr>
            <a:r>
              <a:rPr lang="fi-FI" sz="4400" b="0" strike="noStrike" spc="-1" dirty="0">
                <a:solidFill>
                  <a:srgbClr val="000000"/>
                </a:solidFill>
                <a:latin typeface="Calibri Light"/>
              </a:rPr>
              <a:t>______________________________</a:t>
            </a:r>
          </a:p>
          <a:p>
            <a:pPr algn="ctr">
              <a:lnSpc>
                <a:spcPct val="90000"/>
              </a:lnSpc>
            </a:pPr>
            <a:r>
              <a:rPr lang="fi-FI" sz="4400" b="0" strike="noStrike" spc="-1" dirty="0">
                <a:solidFill>
                  <a:srgbClr val="000000"/>
                </a:solidFill>
                <a:latin typeface="Calibri Light"/>
              </a:rPr>
              <a:t> </a:t>
            </a:r>
            <a:br>
              <a:rPr dirty="0"/>
            </a:br>
            <a:r>
              <a:rPr lang="fi-FI" sz="9600" b="0" strike="noStrike" spc="-1" dirty="0">
                <a:solidFill>
                  <a:srgbClr val="000000"/>
                </a:solidFill>
                <a:latin typeface="Calibri Light"/>
              </a:rPr>
              <a:t>RYHMÄVASU</a:t>
            </a:r>
            <a:br>
              <a:rPr dirty="0"/>
            </a:br>
            <a:br>
              <a:rPr dirty="0"/>
            </a:br>
            <a:r>
              <a:rPr lang="fi-FI" sz="4400" b="0" strike="noStrike" spc="-1" dirty="0">
                <a:solidFill>
                  <a:srgbClr val="000000"/>
                </a:solidFill>
                <a:latin typeface="Calibri Light"/>
              </a:rPr>
              <a:t>Toimintakausi:___________ </a:t>
            </a:r>
            <a:endParaRPr lang="fi-FI" sz="4400" b="0" strike="noStrike" spc="-1" dirty="0">
              <a:solidFill>
                <a:srgbClr val="000000"/>
              </a:solidFill>
              <a:latin typeface="Calibri"/>
            </a:endParaRPr>
          </a:p>
        </p:txBody>
      </p:sp>
      <p:sp>
        <p:nvSpPr>
          <p:cNvPr id="83" name="TextShape 2"/>
          <p:cNvSpPr txBox="1"/>
          <p:nvPr/>
        </p:nvSpPr>
        <p:spPr>
          <a:xfrm>
            <a:off x="877320" y="2964600"/>
            <a:ext cx="10464480" cy="2686187"/>
          </a:xfrm>
          <a:prstGeom prst="rect">
            <a:avLst/>
          </a:prstGeom>
          <a:noFill/>
          <a:ln>
            <a:noFill/>
          </a:ln>
        </p:spPr>
        <p:txBody>
          <a:bodyPr/>
          <a:lstStyle/>
          <a:p>
            <a:pPr algn="ctr">
              <a:lnSpc>
                <a:spcPct val="90000"/>
              </a:lnSpc>
              <a:spcBef>
                <a:spcPts val="1001"/>
              </a:spcBef>
            </a:pPr>
            <a:r>
              <a:rPr lang="fi-FI" sz="2000" b="0" strike="noStrike" spc="-1" dirty="0">
                <a:solidFill>
                  <a:srgbClr val="000000"/>
                </a:solidFill>
                <a:latin typeface="Calibri"/>
              </a:rPr>
              <a:t>Ryhmän toimintaa määrittävä pedagoginen suunnitelma, jossa avataan konkreettisesti sovitut käytänteet, miten </a:t>
            </a:r>
            <a:r>
              <a:rPr lang="fi-FI" sz="2000" b="0" strike="noStrike" spc="-1" dirty="0" err="1">
                <a:solidFill>
                  <a:srgbClr val="000000"/>
                </a:solidFill>
                <a:latin typeface="Calibri"/>
              </a:rPr>
              <a:t>Vox</a:t>
            </a:r>
            <a:r>
              <a:rPr lang="fi-FI" sz="2000" b="0" strike="noStrike" spc="-1" dirty="0">
                <a:solidFill>
                  <a:srgbClr val="000000"/>
                </a:solidFill>
                <a:latin typeface="Calibri"/>
              </a:rPr>
              <a:t> Forssan mukainen pedagoginen kokonaisuus elää arjessa. </a:t>
            </a:r>
            <a:endParaRPr lang="fi-FI" sz="2000" b="0" strike="noStrike" spc="-1" dirty="0">
              <a:latin typeface="Arial"/>
            </a:endParaRPr>
          </a:p>
          <a:p>
            <a:pPr algn="ctr">
              <a:lnSpc>
                <a:spcPct val="90000"/>
              </a:lnSpc>
              <a:spcBef>
                <a:spcPts val="1001"/>
              </a:spcBef>
            </a:pPr>
            <a:endParaRPr lang="fi-FI" sz="2000" b="0" strike="noStrike" spc="-1" dirty="0">
              <a:latin typeface="Arial"/>
            </a:endParaRPr>
          </a:p>
          <a:p>
            <a:pPr algn="ctr">
              <a:lnSpc>
                <a:spcPct val="90000"/>
              </a:lnSpc>
              <a:spcBef>
                <a:spcPts val="1001"/>
              </a:spcBef>
            </a:pPr>
            <a:r>
              <a:rPr lang="fi-FI" sz="2000" b="0" strike="noStrike" spc="-1" dirty="0">
                <a:solidFill>
                  <a:srgbClr val="000000"/>
                </a:solidFill>
                <a:latin typeface="Calibri"/>
              </a:rPr>
              <a:t>Forssalaisen varhaiskasvatuksen tavoitteena on kokonaisvaltaisesti hyvinvoiva lapsi, joka uskoo itseensä ja mahdollisuuksiinsa, on utelias uusia asioita kohtaan, on valmis oppimaan ja välittää muista. Lapsuus on ainutkertainen vaihe ihmisenä kasvamisessa. Lasten hyvinvoinnin ja lapsuuden vaaliminen ovat varhaiskasvatuksen henkilöstön velvollisuus – </a:t>
            </a:r>
            <a:r>
              <a:rPr lang="fi-FI" sz="2000" spc="-1" dirty="0">
                <a:solidFill>
                  <a:srgbClr val="000000"/>
                </a:solidFill>
                <a:latin typeface="Calibri"/>
              </a:rPr>
              <a:t>aikuiset</a:t>
            </a:r>
            <a:r>
              <a:rPr lang="fi-FI" sz="2000" b="0" strike="noStrike" spc="-1" dirty="0">
                <a:solidFill>
                  <a:srgbClr val="000000"/>
                </a:solidFill>
                <a:latin typeface="Calibri"/>
              </a:rPr>
              <a:t> ovat olemassa lasta varten.</a:t>
            </a:r>
          </a:p>
          <a:p>
            <a:pPr algn="ctr">
              <a:lnSpc>
                <a:spcPct val="90000"/>
              </a:lnSpc>
              <a:spcBef>
                <a:spcPts val="1001"/>
              </a:spcBef>
            </a:pPr>
            <a:endParaRPr lang="fi-FI" sz="2000" spc="-1" dirty="0">
              <a:solidFill>
                <a:srgbClr val="000000"/>
              </a:solidFill>
              <a:latin typeface="Calibri"/>
            </a:endParaRPr>
          </a:p>
          <a:p>
            <a:pPr algn="ctr">
              <a:lnSpc>
                <a:spcPct val="90000"/>
              </a:lnSpc>
              <a:spcBef>
                <a:spcPts val="1001"/>
              </a:spcBef>
            </a:pPr>
            <a:r>
              <a:rPr lang="fi-FI" sz="1400" spc="-1" dirty="0">
                <a:solidFill>
                  <a:srgbClr val="000000"/>
                </a:solidFill>
                <a:latin typeface="Calibri"/>
              </a:rPr>
              <a:t>LIITE: </a:t>
            </a:r>
            <a:r>
              <a:rPr lang="fi-FI" sz="1400" dirty="0"/>
              <a:t>Oppimisympäristö toimintakulttuurissa </a:t>
            </a:r>
            <a:r>
              <a:rPr lang="fi-FI" sz="2000" spc="-1" dirty="0">
                <a:solidFill>
                  <a:srgbClr val="000000"/>
                </a:solidFill>
                <a:latin typeface="Calibri"/>
              </a:rPr>
              <a:t>	</a:t>
            </a:r>
            <a:endParaRPr lang="fi-FI" sz="20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397080" y="212400"/>
            <a:ext cx="11314080" cy="1477800"/>
          </a:xfrm>
          <a:prstGeom prst="rect">
            <a:avLst/>
          </a:prstGeom>
          <a:noFill/>
          <a:ln>
            <a:noFill/>
          </a:ln>
        </p:spPr>
        <p:txBody>
          <a:bodyPr anchor="ctr"/>
          <a:lstStyle/>
          <a:p>
            <a:pPr algn="ctr"/>
            <a:r>
              <a:rPr lang="fi-FI" sz="3600" b="0" strike="noStrike" spc="-1" dirty="0">
                <a:solidFill>
                  <a:srgbClr val="000000"/>
                </a:solidFill>
                <a:latin typeface="Calibri Light"/>
                <a:ea typeface="Microsoft YaHei"/>
              </a:rPr>
              <a:t>KASVAN, LIIKUN JA KEHITYN</a:t>
            </a:r>
            <a:br>
              <a:rPr dirty="0"/>
            </a:br>
            <a:r>
              <a:rPr lang="fi-FI" sz="1600" dirty="0"/>
              <a:t>Tavoitteena luoda pohja lasten terveyttä ja hyvinvointia arvostavalle sekä </a:t>
            </a:r>
          </a:p>
          <a:p>
            <a:pPr algn="ctr"/>
            <a:r>
              <a:rPr lang="fi-FI" sz="1600" dirty="0"/>
              <a:t>fyysistä aktiivisuutta edistävälle elämäntavalle yhdessä huoltajien kanssa. </a:t>
            </a:r>
          </a:p>
          <a:p>
            <a:pPr algn="ctr"/>
            <a:r>
              <a:rPr lang="fi-FI" sz="1600" dirty="0"/>
              <a:t>Tämä oppimisen alue tukee erityisesti itsestä huolehtimisen ja arjen taitoihin liittyvää laaja-alaista osaamista, </a:t>
            </a:r>
          </a:p>
          <a:p>
            <a:pPr algn="ctr"/>
            <a:r>
              <a:rPr lang="fi-FI" sz="1600" dirty="0"/>
              <a:t>kuten pukemista, syömistä, wc:ssä käyntiä, omatoimisuutta, motoriikkaa sekä työskentelytaitoja.</a:t>
            </a:r>
          </a:p>
          <a:p>
            <a:pPr algn="just"/>
            <a:endParaRPr lang="fi-FI" sz="1300" b="0" strike="noStrike" spc="-1" dirty="0">
              <a:solidFill>
                <a:srgbClr val="000000"/>
              </a:solidFill>
              <a:latin typeface="Calibri"/>
            </a:endParaRPr>
          </a:p>
        </p:txBody>
      </p:sp>
      <p:graphicFrame>
        <p:nvGraphicFramePr>
          <p:cNvPr id="85" name="Table 2"/>
          <p:cNvGraphicFramePr/>
          <p:nvPr/>
        </p:nvGraphicFramePr>
        <p:xfrm>
          <a:off x="591120" y="1690560"/>
          <a:ext cx="11120400" cy="4676400"/>
        </p:xfrm>
        <a:graphic>
          <a:graphicData uri="http://schemas.openxmlformats.org/drawingml/2006/table">
            <a:tbl>
              <a:tblPr/>
              <a:tblGrid>
                <a:gridCol w="3706560">
                  <a:extLst>
                    <a:ext uri="{9D8B030D-6E8A-4147-A177-3AD203B41FA5}">
                      <a16:colId xmlns:a16="http://schemas.microsoft.com/office/drawing/2014/main" val="20000"/>
                    </a:ext>
                  </a:extLst>
                </a:gridCol>
                <a:gridCol w="3706560">
                  <a:extLst>
                    <a:ext uri="{9D8B030D-6E8A-4147-A177-3AD203B41FA5}">
                      <a16:colId xmlns:a16="http://schemas.microsoft.com/office/drawing/2014/main" val="20001"/>
                    </a:ext>
                  </a:extLst>
                </a:gridCol>
                <a:gridCol w="3707280">
                  <a:extLst>
                    <a:ext uri="{9D8B030D-6E8A-4147-A177-3AD203B41FA5}">
                      <a16:colId xmlns:a16="http://schemas.microsoft.com/office/drawing/2014/main" val="20002"/>
                    </a:ext>
                  </a:extLst>
                </a:gridCol>
              </a:tblGrid>
              <a:tr h="415080">
                <a:tc>
                  <a:txBody>
                    <a:bodyPr/>
                    <a:lstStyle/>
                    <a:p>
                      <a:pPr algn="ctr">
                        <a:lnSpc>
                          <a:spcPct val="100000"/>
                        </a:lnSpc>
                      </a:pPr>
                      <a:r>
                        <a:rPr lang="fi-FI" sz="2400" b="0" strike="noStrike" spc="-1">
                          <a:solidFill>
                            <a:srgbClr val="000000"/>
                          </a:solidFill>
                          <a:latin typeface="Calibri"/>
                        </a:rPr>
                        <a:t>Ryhmän tavoitteet</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dirty="0">
                          <a:solidFill>
                            <a:srgbClr val="000000"/>
                          </a:solidFill>
                          <a:latin typeface="Calibri"/>
                        </a:rPr>
                        <a:t>Miten/menetelmät</a:t>
                      </a:r>
                      <a:endParaRPr lang="fi-FI" sz="2400" b="0" strike="noStrike" spc="-1" dirty="0">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a:solidFill>
                            <a:srgbClr val="000000"/>
                          </a:solidFill>
                          <a:latin typeface="Calibri"/>
                        </a:rPr>
                        <a:t>Arviointi</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140616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140616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140688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397080" y="212400"/>
            <a:ext cx="11314080" cy="1287627"/>
          </a:xfrm>
          <a:prstGeom prst="rect">
            <a:avLst/>
          </a:prstGeom>
          <a:noFill/>
          <a:ln>
            <a:noFill/>
          </a:ln>
        </p:spPr>
        <p:txBody>
          <a:bodyPr anchor="ctr"/>
          <a:lstStyle/>
          <a:p>
            <a:pPr algn="ctr">
              <a:lnSpc>
                <a:spcPct val="90000"/>
              </a:lnSpc>
            </a:pPr>
            <a:r>
              <a:rPr lang="fi-FI" sz="3600" b="0" strike="noStrike" spc="-1" dirty="0">
                <a:solidFill>
                  <a:srgbClr val="000000"/>
                </a:solidFill>
                <a:latin typeface="Calibri Light"/>
              </a:rPr>
              <a:t>LEIKKI</a:t>
            </a:r>
            <a:br>
              <a:rPr dirty="0"/>
            </a:br>
            <a:r>
              <a:rPr lang="fi-FI" sz="1600" dirty="0"/>
              <a:t>Tavoitteena on mahdollistaa monipuolisia leikkejä ja keskittyminen leikkiin. </a:t>
            </a:r>
          </a:p>
          <a:p>
            <a:pPr algn="ctr">
              <a:lnSpc>
                <a:spcPct val="90000"/>
              </a:lnSpc>
            </a:pPr>
            <a:r>
              <a:rPr lang="fi-FI" sz="1600" dirty="0"/>
              <a:t>Leikkiympäristöjä kehitetään ja muokataan yhdessä lasten kanssa. </a:t>
            </a:r>
          </a:p>
          <a:p>
            <a:pPr algn="ctr">
              <a:lnSpc>
                <a:spcPct val="90000"/>
              </a:lnSpc>
            </a:pPr>
            <a:r>
              <a:rPr lang="fi-FI" sz="1600" dirty="0"/>
              <a:t>(Leikkitaidot, leikkiin liittyminen, pitkäkestoinen leikki, leikkisäännöt)</a:t>
            </a:r>
          </a:p>
          <a:p>
            <a:pPr algn="ctr">
              <a:lnSpc>
                <a:spcPct val="90000"/>
              </a:lnSpc>
            </a:pPr>
            <a:endParaRPr lang="fi-FI" sz="1800" b="0" strike="noStrike" spc="-1" dirty="0">
              <a:solidFill>
                <a:srgbClr val="000000"/>
              </a:solidFill>
              <a:latin typeface="Calibri"/>
            </a:endParaRPr>
          </a:p>
        </p:txBody>
      </p:sp>
      <p:graphicFrame>
        <p:nvGraphicFramePr>
          <p:cNvPr id="89" name="Table 2"/>
          <p:cNvGraphicFramePr/>
          <p:nvPr/>
        </p:nvGraphicFramePr>
        <p:xfrm>
          <a:off x="591120" y="1690560"/>
          <a:ext cx="11120400" cy="4676400"/>
        </p:xfrm>
        <a:graphic>
          <a:graphicData uri="http://schemas.openxmlformats.org/drawingml/2006/table">
            <a:tbl>
              <a:tblPr/>
              <a:tblGrid>
                <a:gridCol w="3706560">
                  <a:extLst>
                    <a:ext uri="{9D8B030D-6E8A-4147-A177-3AD203B41FA5}">
                      <a16:colId xmlns:a16="http://schemas.microsoft.com/office/drawing/2014/main" val="20000"/>
                    </a:ext>
                  </a:extLst>
                </a:gridCol>
                <a:gridCol w="3706560">
                  <a:extLst>
                    <a:ext uri="{9D8B030D-6E8A-4147-A177-3AD203B41FA5}">
                      <a16:colId xmlns:a16="http://schemas.microsoft.com/office/drawing/2014/main" val="20001"/>
                    </a:ext>
                  </a:extLst>
                </a:gridCol>
                <a:gridCol w="3707280">
                  <a:extLst>
                    <a:ext uri="{9D8B030D-6E8A-4147-A177-3AD203B41FA5}">
                      <a16:colId xmlns:a16="http://schemas.microsoft.com/office/drawing/2014/main" val="20002"/>
                    </a:ext>
                  </a:extLst>
                </a:gridCol>
              </a:tblGrid>
              <a:tr h="415080">
                <a:tc>
                  <a:txBody>
                    <a:bodyPr/>
                    <a:lstStyle/>
                    <a:p>
                      <a:pPr algn="ctr">
                        <a:lnSpc>
                          <a:spcPct val="100000"/>
                        </a:lnSpc>
                      </a:pPr>
                      <a:r>
                        <a:rPr lang="fi-FI" sz="2400" b="0" strike="noStrike" spc="-1">
                          <a:solidFill>
                            <a:srgbClr val="000000"/>
                          </a:solidFill>
                          <a:latin typeface="Calibri"/>
                        </a:rPr>
                        <a:t>Ryhmän tavoitteet</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a:solidFill>
                            <a:srgbClr val="000000"/>
                          </a:solidFill>
                          <a:latin typeface="Calibri"/>
                        </a:rPr>
                        <a:t>Miten/menetelmät</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a:solidFill>
                            <a:srgbClr val="000000"/>
                          </a:solidFill>
                          <a:latin typeface="Calibri"/>
                        </a:rPr>
                        <a:t>Arviointi</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140616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140616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140688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397080" y="212400"/>
            <a:ext cx="11314080" cy="1369820"/>
          </a:xfrm>
          <a:prstGeom prst="rect">
            <a:avLst/>
          </a:prstGeom>
          <a:noFill/>
          <a:ln>
            <a:noFill/>
          </a:ln>
        </p:spPr>
        <p:txBody>
          <a:bodyPr anchor="ctr"/>
          <a:lstStyle/>
          <a:p>
            <a:pPr algn="ctr"/>
            <a:r>
              <a:rPr lang="fi-FI" sz="3600" spc="-1" dirty="0">
                <a:solidFill>
                  <a:srgbClr val="000000"/>
                </a:solidFill>
                <a:latin typeface="Calibri Light"/>
              </a:rPr>
              <a:t>ILMAISUN MONET MUODOT</a:t>
            </a:r>
            <a:br>
              <a:rPr dirty="0"/>
            </a:br>
            <a:r>
              <a:rPr lang="fi-FI" dirty="0"/>
              <a:t> </a:t>
            </a:r>
            <a:r>
              <a:rPr lang="fi-FI" sz="1600" dirty="0"/>
              <a:t>Tavoitteena on tukea lasten musiikillisen, kuvallisen, käsityöllisen sekä sanallisen ja</a:t>
            </a:r>
          </a:p>
          <a:p>
            <a:pPr algn="ctr"/>
            <a:r>
              <a:rPr lang="fi-FI" sz="1600" dirty="0"/>
              <a:t> kehollisen ilmaisun kehittymistä sekä tutustuttaa heitä </a:t>
            </a:r>
          </a:p>
          <a:p>
            <a:pPr algn="ctr"/>
            <a:r>
              <a:rPr lang="fi-FI" sz="1600" dirty="0"/>
              <a:t>eri taiteenaloihin ja kulttuuriperintöön. </a:t>
            </a:r>
            <a:endParaRPr lang="fi-FI" dirty="0"/>
          </a:p>
          <a:p>
            <a:pPr algn="ctr">
              <a:lnSpc>
                <a:spcPct val="90000"/>
              </a:lnSpc>
            </a:pPr>
            <a:endParaRPr lang="fi-FI" sz="1800" b="0" strike="noStrike" spc="-1" dirty="0">
              <a:solidFill>
                <a:srgbClr val="000000"/>
              </a:solidFill>
              <a:latin typeface="Calibri"/>
            </a:endParaRPr>
          </a:p>
        </p:txBody>
      </p:sp>
      <p:graphicFrame>
        <p:nvGraphicFramePr>
          <p:cNvPr id="87" name="Table 2"/>
          <p:cNvGraphicFramePr/>
          <p:nvPr/>
        </p:nvGraphicFramePr>
        <p:xfrm>
          <a:off x="591120" y="1690560"/>
          <a:ext cx="11120400" cy="4676400"/>
        </p:xfrm>
        <a:graphic>
          <a:graphicData uri="http://schemas.openxmlformats.org/drawingml/2006/table">
            <a:tbl>
              <a:tblPr/>
              <a:tblGrid>
                <a:gridCol w="3706560">
                  <a:extLst>
                    <a:ext uri="{9D8B030D-6E8A-4147-A177-3AD203B41FA5}">
                      <a16:colId xmlns:a16="http://schemas.microsoft.com/office/drawing/2014/main" val="20000"/>
                    </a:ext>
                  </a:extLst>
                </a:gridCol>
                <a:gridCol w="3706560">
                  <a:extLst>
                    <a:ext uri="{9D8B030D-6E8A-4147-A177-3AD203B41FA5}">
                      <a16:colId xmlns:a16="http://schemas.microsoft.com/office/drawing/2014/main" val="20001"/>
                    </a:ext>
                  </a:extLst>
                </a:gridCol>
                <a:gridCol w="3707280">
                  <a:extLst>
                    <a:ext uri="{9D8B030D-6E8A-4147-A177-3AD203B41FA5}">
                      <a16:colId xmlns:a16="http://schemas.microsoft.com/office/drawing/2014/main" val="20002"/>
                    </a:ext>
                  </a:extLst>
                </a:gridCol>
              </a:tblGrid>
              <a:tr h="415080">
                <a:tc>
                  <a:txBody>
                    <a:bodyPr/>
                    <a:lstStyle/>
                    <a:p>
                      <a:pPr algn="ctr">
                        <a:lnSpc>
                          <a:spcPct val="100000"/>
                        </a:lnSpc>
                      </a:pPr>
                      <a:r>
                        <a:rPr lang="fi-FI" sz="2400" b="0" strike="noStrike" spc="-1" dirty="0">
                          <a:solidFill>
                            <a:srgbClr val="000000"/>
                          </a:solidFill>
                          <a:latin typeface="Calibri"/>
                        </a:rPr>
                        <a:t>Ryhmän tavoitteet</a:t>
                      </a:r>
                      <a:endParaRPr lang="fi-FI" sz="2400" b="0" strike="noStrike" spc="-1" dirty="0">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a:solidFill>
                            <a:srgbClr val="000000"/>
                          </a:solidFill>
                          <a:latin typeface="Calibri"/>
                        </a:rPr>
                        <a:t>Miten/menetelmät</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a:solidFill>
                            <a:srgbClr val="000000"/>
                          </a:solidFill>
                          <a:latin typeface="Calibri"/>
                        </a:rPr>
                        <a:t>Arviointi</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1406160">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140616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140688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397080" y="212400"/>
            <a:ext cx="11314080" cy="1503384"/>
          </a:xfrm>
          <a:prstGeom prst="rect">
            <a:avLst/>
          </a:prstGeom>
          <a:noFill/>
          <a:ln>
            <a:noFill/>
          </a:ln>
        </p:spPr>
        <p:txBody>
          <a:bodyPr anchor="ctr"/>
          <a:lstStyle/>
          <a:p>
            <a:pPr algn="ctr">
              <a:lnSpc>
                <a:spcPct val="90000"/>
              </a:lnSpc>
            </a:pPr>
            <a:r>
              <a:rPr lang="fi-FI" sz="3600" b="0" strike="noStrike" spc="-1" dirty="0">
                <a:solidFill>
                  <a:srgbClr val="000000"/>
                </a:solidFill>
                <a:latin typeface="Calibri Light"/>
              </a:rPr>
              <a:t>KIELTEN RIKAS MAAILMA</a:t>
            </a:r>
            <a:br>
              <a:rPr lang="fi-FI" dirty="0"/>
            </a:br>
            <a:r>
              <a:rPr lang="fi-FI" sz="1600" dirty="0"/>
              <a:t>Tavoitteena on vahvistaa lasten kielellisten taitojen ja valmiuksien sekä kielellisten identiteettien kehittymistä.</a:t>
            </a:r>
          </a:p>
          <a:p>
            <a:pPr algn="ctr">
              <a:lnSpc>
                <a:spcPct val="90000"/>
              </a:lnSpc>
            </a:pPr>
            <a:r>
              <a:rPr lang="fi-FI" sz="1600" dirty="0"/>
              <a:t> Tuetaan uteliaisuutta ja kiinnostusta kieliin, teksteihin ja kulttuureihin. Tuetaan vieras- ja monikielisten lasten suomen kielen oppimista. (Äänteet, lukeminen, monilukutaito, sadut, lorut, kuvatuki)</a:t>
            </a:r>
          </a:p>
          <a:p>
            <a:pPr algn="ctr">
              <a:lnSpc>
                <a:spcPct val="90000"/>
              </a:lnSpc>
            </a:pPr>
            <a:r>
              <a:rPr lang="fi-FI" sz="1600" dirty="0"/>
              <a:t> Lapset saavat uusia vaikuttamisen keinoja, mahdollisuuksia osallisuuteen ja aktiiviseen toimijuuteen.</a:t>
            </a:r>
            <a:endParaRPr lang="fi-FI" sz="1600" b="0" strike="noStrike" spc="-1" dirty="0">
              <a:solidFill>
                <a:srgbClr val="000000"/>
              </a:solidFill>
              <a:latin typeface="Calibri"/>
            </a:endParaRPr>
          </a:p>
        </p:txBody>
      </p:sp>
      <p:graphicFrame>
        <p:nvGraphicFramePr>
          <p:cNvPr id="91" name="Table 2"/>
          <p:cNvGraphicFramePr/>
          <p:nvPr>
            <p:extLst>
              <p:ext uri="{D42A27DB-BD31-4B8C-83A1-F6EECF244321}">
                <p14:modId xmlns:p14="http://schemas.microsoft.com/office/powerpoint/2010/main" val="1134955967"/>
              </p:ext>
            </p:extLst>
          </p:nvPr>
        </p:nvGraphicFramePr>
        <p:xfrm>
          <a:off x="535800" y="1885768"/>
          <a:ext cx="11120400" cy="4676400"/>
        </p:xfrm>
        <a:graphic>
          <a:graphicData uri="http://schemas.openxmlformats.org/drawingml/2006/table">
            <a:tbl>
              <a:tblPr/>
              <a:tblGrid>
                <a:gridCol w="3706560">
                  <a:extLst>
                    <a:ext uri="{9D8B030D-6E8A-4147-A177-3AD203B41FA5}">
                      <a16:colId xmlns:a16="http://schemas.microsoft.com/office/drawing/2014/main" val="20000"/>
                    </a:ext>
                  </a:extLst>
                </a:gridCol>
                <a:gridCol w="3706560">
                  <a:extLst>
                    <a:ext uri="{9D8B030D-6E8A-4147-A177-3AD203B41FA5}">
                      <a16:colId xmlns:a16="http://schemas.microsoft.com/office/drawing/2014/main" val="20001"/>
                    </a:ext>
                  </a:extLst>
                </a:gridCol>
                <a:gridCol w="3707280">
                  <a:extLst>
                    <a:ext uri="{9D8B030D-6E8A-4147-A177-3AD203B41FA5}">
                      <a16:colId xmlns:a16="http://schemas.microsoft.com/office/drawing/2014/main" val="20002"/>
                    </a:ext>
                  </a:extLst>
                </a:gridCol>
              </a:tblGrid>
              <a:tr h="415080">
                <a:tc>
                  <a:txBody>
                    <a:bodyPr/>
                    <a:lstStyle/>
                    <a:p>
                      <a:pPr algn="ctr">
                        <a:lnSpc>
                          <a:spcPct val="100000"/>
                        </a:lnSpc>
                      </a:pPr>
                      <a:r>
                        <a:rPr lang="fi-FI" sz="2400" b="0" strike="noStrike" spc="-1" dirty="0">
                          <a:solidFill>
                            <a:srgbClr val="000000"/>
                          </a:solidFill>
                          <a:latin typeface="Calibri"/>
                        </a:rPr>
                        <a:t>Ryhmän tavoitteet</a:t>
                      </a:r>
                      <a:endParaRPr lang="fi-FI" sz="2400" b="0" strike="noStrike" spc="-1" dirty="0">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a:solidFill>
                            <a:srgbClr val="000000"/>
                          </a:solidFill>
                          <a:latin typeface="Calibri"/>
                        </a:rPr>
                        <a:t>Miten/menetelmät</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a:solidFill>
                            <a:srgbClr val="000000"/>
                          </a:solidFill>
                          <a:latin typeface="Calibri"/>
                        </a:rPr>
                        <a:t>Arviointi</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140616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140616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140688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397080" y="212400"/>
            <a:ext cx="11314080" cy="1477800"/>
          </a:xfrm>
          <a:prstGeom prst="rect">
            <a:avLst/>
          </a:prstGeom>
          <a:noFill/>
          <a:ln>
            <a:noFill/>
          </a:ln>
        </p:spPr>
        <p:txBody>
          <a:bodyPr anchor="ctr"/>
          <a:lstStyle/>
          <a:p>
            <a:pPr algn="ctr">
              <a:lnSpc>
                <a:spcPct val="90000"/>
              </a:lnSpc>
            </a:pPr>
            <a:r>
              <a:rPr lang="fi-FI" sz="3600" spc="-1" dirty="0">
                <a:solidFill>
                  <a:srgbClr val="000000"/>
                </a:solidFill>
                <a:latin typeface="Calibri Light"/>
              </a:rPr>
              <a:t>TUTKIN JA TOIMIN YMPÄRISTÖSSÄNI</a:t>
            </a:r>
            <a:br>
              <a:rPr lang="fi-FI" dirty="0"/>
            </a:br>
            <a:r>
              <a:rPr lang="fi-FI" sz="1600" dirty="0"/>
              <a:t>Tavoitteena</a:t>
            </a:r>
            <a:r>
              <a:rPr lang="fi-FI" sz="1600" dirty="0">
                <a:effectLst/>
                <a:ea typeface="Calibri" panose="020F0502020204030204" pitchFamily="34" charset="0"/>
                <a:cs typeface="ITCGaramondStd-Lt"/>
              </a:rPr>
              <a:t> on antaa lapsille valmiuksia havainnoida, jäsentää ja ymmärtää ympäristöään. </a:t>
            </a:r>
            <a:r>
              <a:rPr lang="fi-FI" sz="1600" dirty="0">
                <a:ea typeface="Calibri" panose="020F0502020204030204" pitchFamily="34" charset="0"/>
                <a:cs typeface="ITCGaramondStd-Lt"/>
              </a:rPr>
              <a:t>Tuetaan</a:t>
            </a:r>
            <a:r>
              <a:rPr lang="fi-FI" sz="1600" dirty="0">
                <a:effectLst/>
                <a:ea typeface="Calibri" panose="020F0502020204030204" pitchFamily="34" charset="0"/>
                <a:cs typeface="ITCGaramondStd-Lt"/>
              </a:rPr>
              <a:t> lasten </a:t>
            </a:r>
            <a:r>
              <a:rPr lang="fi-FI" sz="1600" dirty="0">
                <a:effectLst/>
                <a:ea typeface="Calibri" panose="020F0502020204030204" pitchFamily="34" charset="0"/>
                <a:cs typeface="ITCGaramondStd-Bd"/>
              </a:rPr>
              <a:t>matemaattisen ajattelun </a:t>
            </a:r>
            <a:r>
              <a:rPr lang="fi-FI" sz="1600" dirty="0">
                <a:effectLst/>
                <a:ea typeface="Calibri" panose="020F0502020204030204" pitchFamily="34" charset="0"/>
                <a:cs typeface="ITCGaramondStd-Lt"/>
              </a:rPr>
              <a:t>kehittymistä sekä vahvistetaan myönteistä suhtautumista matematiikkaan. </a:t>
            </a:r>
            <a:r>
              <a:rPr lang="fi-FI" sz="1600" dirty="0">
                <a:ea typeface="Calibri" panose="020F0502020204030204" pitchFamily="34" charset="0"/>
                <a:cs typeface="ITCGaramondStd-Lt"/>
              </a:rPr>
              <a:t>V</a:t>
            </a:r>
            <a:r>
              <a:rPr lang="fi-FI" sz="1600" dirty="0">
                <a:effectLst/>
                <a:ea typeface="Calibri" panose="020F0502020204030204" pitchFamily="34" charset="0"/>
                <a:cs typeface="ITCGaramondStd-Lt"/>
              </a:rPr>
              <a:t>ahvistetaan lasten luontosuhdetta ja vastuullista toimimista ympäristössä sekä ohjataan kohti kestävää elämäntapaa. </a:t>
            </a:r>
            <a:r>
              <a:rPr lang="fi-FI" sz="1600" dirty="0">
                <a:ea typeface="Calibri" panose="020F0502020204030204" pitchFamily="34" charset="0"/>
                <a:cs typeface="ITCGaramondStd-Lt"/>
              </a:rPr>
              <a:t>T</a:t>
            </a:r>
            <a:r>
              <a:rPr lang="fi-FI" sz="1600" dirty="0">
                <a:effectLst/>
                <a:ea typeface="Calibri" panose="020F0502020204030204" pitchFamily="34" charset="0"/>
                <a:cs typeface="ITCGaramondStd-Lt"/>
              </a:rPr>
              <a:t>utustutaan tutkivaan ja kokeilevaan työtapaan, havainnoidaan arjen teknisiä ratkaisuja sekä tutustutaan </a:t>
            </a:r>
            <a:r>
              <a:rPr lang="fi-FI" sz="1600" dirty="0">
                <a:effectLst/>
                <a:ea typeface="Calibri" panose="020F0502020204030204" pitchFamily="34" charset="0"/>
              </a:rPr>
              <a:t>digitaalisiin laitteisiin ja sovelluksiin</a:t>
            </a:r>
            <a:r>
              <a:rPr lang="fi-FI" sz="1600" dirty="0">
                <a:effectLst/>
                <a:ea typeface="Calibri" panose="020F0502020204030204" pitchFamily="34" charset="0"/>
                <a:cs typeface="ITCGaramondStd-Lt"/>
              </a:rPr>
              <a:t>.  </a:t>
            </a:r>
            <a:endParaRPr lang="fi-FI" sz="1600" b="0" strike="noStrike" spc="-1" dirty="0">
              <a:solidFill>
                <a:srgbClr val="000000"/>
              </a:solidFill>
            </a:endParaRPr>
          </a:p>
        </p:txBody>
      </p:sp>
      <p:graphicFrame>
        <p:nvGraphicFramePr>
          <p:cNvPr id="95" name="Table 2"/>
          <p:cNvGraphicFramePr/>
          <p:nvPr>
            <p:extLst>
              <p:ext uri="{D42A27DB-BD31-4B8C-83A1-F6EECF244321}">
                <p14:modId xmlns:p14="http://schemas.microsoft.com/office/powerpoint/2010/main" val="2301932963"/>
              </p:ext>
            </p:extLst>
          </p:nvPr>
        </p:nvGraphicFramePr>
        <p:xfrm>
          <a:off x="591120" y="1808713"/>
          <a:ext cx="11120400" cy="4699966"/>
        </p:xfrm>
        <a:graphic>
          <a:graphicData uri="http://schemas.openxmlformats.org/drawingml/2006/table">
            <a:tbl>
              <a:tblPr/>
              <a:tblGrid>
                <a:gridCol w="3706560">
                  <a:extLst>
                    <a:ext uri="{9D8B030D-6E8A-4147-A177-3AD203B41FA5}">
                      <a16:colId xmlns:a16="http://schemas.microsoft.com/office/drawing/2014/main" val="20000"/>
                    </a:ext>
                  </a:extLst>
                </a:gridCol>
                <a:gridCol w="3706560">
                  <a:extLst>
                    <a:ext uri="{9D8B030D-6E8A-4147-A177-3AD203B41FA5}">
                      <a16:colId xmlns:a16="http://schemas.microsoft.com/office/drawing/2014/main" val="20001"/>
                    </a:ext>
                  </a:extLst>
                </a:gridCol>
                <a:gridCol w="3707280">
                  <a:extLst>
                    <a:ext uri="{9D8B030D-6E8A-4147-A177-3AD203B41FA5}">
                      <a16:colId xmlns:a16="http://schemas.microsoft.com/office/drawing/2014/main" val="20002"/>
                    </a:ext>
                  </a:extLst>
                </a:gridCol>
              </a:tblGrid>
              <a:tr h="339047">
                <a:tc>
                  <a:txBody>
                    <a:bodyPr/>
                    <a:lstStyle/>
                    <a:p>
                      <a:pPr algn="ctr">
                        <a:lnSpc>
                          <a:spcPct val="100000"/>
                        </a:lnSpc>
                      </a:pPr>
                      <a:r>
                        <a:rPr lang="fi-FI" sz="2400" b="0" strike="noStrike" spc="-1" dirty="0">
                          <a:solidFill>
                            <a:srgbClr val="000000"/>
                          </a:solidFill>
                          <a:latin typeface="Calibri"/>
                        </a:rPr>
                        <a:t>Ryhmän tavoitteet</a:t>
                      </a:r>
                      <a:endParaRPr lang="fi-FI" sz="2400" b="0" strike="noStrike" spc="-1" dirty="0">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dirty="0">
                          <a:solidFill>
                            <a:srgbClr val="000000"/>
                          </a:solidFill>
                          <a:latin typeface="Calibri"/>
                        </a:rPr>
                        <a:t>Miten/menetelmät</a:t>
                      </a:r>
                      <a:endParaRPr lang="fi-FI" sz="2400" b="0" strike="noStrike" spc="-1" dirty="0">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dirty="0">
                          <a:solidFill>
                            <a:srgbClr val="000000"/>
                          </a:solidFill>
                          <a:latin typeface="Calibri"/>
                        </a:rPr>
                        <a:t>Arviointi</a:t>
                      </a:r>
                      <a:endParaRPr lang="fi-FI" sz="2400" b="0" strike="noStrike" spc="-1" dirty="0">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1283809">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140616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1552797">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Shape 1"/>
          <p:cNvSpPr txBox="1"/>
          <p:nvPr/>
        </p:nvSpPr>
        <p:spPr>
          <a:xfrm>
            <a:off x="397080" y="212400"/>
            <a:ext cx="11314080" cy="1400643"/>
          </a:xfrm>
          <a:prstGeom prst="rect">
            <a:avLst/>
          </a:prstGeom>
          <a:noFill/>
          <a:ln>
            <a:noFill/>
          </a:ln>
        </p:spPr>
        <p:txBody>
          <a:bodyPr anchor="ctr"/>
          <a:lstStyle/>
          <a:p>
            <a:pPr algn="ctr">
              <a:lnSpc>
                <a:spcPct val="90000"/>
              </a:lnSpc>
            </a:pPr>
            <a:r>
              <a:rPr lang="fi-FI" sz="3600" b="0" strike="noStrike" spc="-1" dirty="0">
                <a:solidFill>
                  <a:srgbClr val="000000"/>
                </a:solidFill>
                <a:latin typeface="Calibri Light"/>
              </a:rPr>
              <a:t>MINÄ JA MEIDÄN YHTEISÖMME</a:t>
            </a:r>
            <a:br>
              <a:rPr dirty="0"/>
            </a:br>
            <a:r>
              <a:rPr lang="fi-FI" sz="1600" dirty="0"/>
              <a:t>Tavoitteena on sosiaalisten ja tunnetaitojen vahvistaminen. Harjoitellaan yhdessä toimimista ja oppimista sekä ohjataan toista kunnioittavaan käytökseen. Vahvistetaan lasten itsetuntoa, positiivista minäkuvaa ja vertaisvuorovaikutussuhteita. Tavoitteena on kehittää lasten valmiuksia ymmärtää lähiyhteisön monimuotoisuutta ja harjoitella siinä toimimista. </a:t>
            </a:r>
          </a:p>
        </p:txBody>
      </p:sp>
      <p:graphicFrame>
        <p:nvGraphicFramePr>
          <p:cNvPr id="97" name="Table 2"/>
          <p:cNvGraphicFramePr/>
          <p:nvPr/>
        </p:nvGraphicFramePr>
        <p:xfrm>
          <a:off x="591120" y="1690560"/>
          <a:ext cx="11120400" cy="4676400"/>
        </p:xfrm>
        <a:graphic>
          <a:graphicData uri="http://schemas.openxmlformats.org/drawingml/2006/table">
            <a:tbl>
              <a:tblPr/>
              <a:tblGrid>
                <a:gridCol w="3706560">
                  <a:extLst>
                    <a:ext uri="{9D8B030D-6E8A-4147-A177-3AD203B41FA5}">
                      <a16:colId xmlns:a16="http://schemas.microsoft.com/office/drawing/2014/main" val="20000"/>
                    </a:ext>
                  </a:extLst>
                </a:gridCol>
                <a:gridCol w="3706560">
                  <a:extLst>
                    <a:ext uri="{9D8B030D-6E8A-4147-A177-3AD203B41FA5}">
                      <a16:colId xmlns:a16="http://schemas.microsoft.com/office/drawing/2014/main" val="20001"/>
                    </a:ext>
                  </a:extLst>
                </a:gridCol>
                <a:gridCol w="3707280">
                  <a:extLst>
                    <a:ext uri="{9D8B030D-6E8A-4147-A177-3AD203B41FA5}">
                      <a16:colId xmlns:a16="http://schemas.microsoft.com/office/drawing/2014/main" val="20002"/>
                    </a:ext>
                  </a:extLst>
                </a:gridCol>
              </a:tblGrid>
              <a:tr h="415080">
                <a:tc>
                  <a:txBody>
                    <a:bodyPr/>
                    <a:lstStyle/>
                    <a:p>
                      <a:pPr algn="ctr">
                        <a:lnSpc>
                          <a:spcPct val="100000"/>
                        </a:lnSpc>
                      </a:pPr>
                      <a:r>
                        <a:rPr lang="fi-FI" sz="2400" b="0" strike="noStrike" spc="-1" dirty="0">
                          <a:solidFill>
                            <a:srgbClr val="000000"/>
                          </a:solidFill>
                          <a:latin typeface="Calibri"/>
                        </a:rPr>
                        <a:t>Ryhmän tavoitteet</a:t>
                      </a:r>
                      <a:endParaRPr lang="fi-FI" sz="2400" b="0" strike="noStrike" spc="-1" dirty="0">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a:solidFill>
                            <a:srgbClr val="000000"/>
                          </a:solidFill>
                          <a:latin typeface="Calibri"/>
                        </a:rPr>
                        <a:t>Miten/menetelmät</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a:solidFill>
                            <a:srgbClr val="000000"/>
                          </a:solidFill>
                          <a:latin typeface="Calibri"/>
                        </a:rPr>
                        <a:t>Arviointi</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140616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140616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140688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dirty="0"/>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397080" y="212400"/>
            <a:ext cx="11314080" cy="1477800"/>
          </a:xfrm>
          <a:prstGeom prst="rect">
            <a:avLst/>
          </a:prstGeom>
          <a:noFill/>
          <a:ln>
            <a:noFill/>
          </a:ln>
        </p:spPr>
        <p:txBody>
          <a:bodyPr anchor="ctr"/>
          <a:lstStyle/>
          <a:p>
            <a:pPr algn="ctr"/>
            <a:r>
              <a:rPr lang="fi-FI" sz="3600" b="0" strike="noStrike" spc="-1" dirty="0">
                <a:solidFill>
                  <a:srgbClr val="000000"/>
                </a:solidFill>
                <a:latin typeface="Calibri Light"/>
              </a:rPr>
              <a:t>5-VUOTIAIDEN PEDAGOGIIKKA</a:t>
            </a:r>
            <a:br>
              <a:rPr dirty="0"/>
            </a:br>
            <a:r>
              <a:rPr lang="fi-FI" dirty="0"/>
              <a:t>Miten huomioidaan ja toteutetaan käytännössä 5-v pedagogiikka ryhmässä?</a:t>
            </a:r>
          </a:p>
        </p:txBody>
      </p:sp>
      <p:graphicFrame>
        <p:nvGraphicFramePr>
          <p:cNvPr id="99" name="Table 2"/>
          <p:cNvGraphicFramePr/>
          <p:nvPr/>
        </p:nvGraphicFramePr>
        <p:xfrm>
          <a:off x="591120" y="1690560"/>
          <a:ext cx="11120400" cy="4676400"/>
        </p:xfrm>
        <a:graphic>
          <a:graphicData uri="http://schemas.openxmlformats.org/drawingml/2006/table">
            <a:tbl>
              <a:tblPr/>
              <a:tblGrid>
                <a:gridCol w="3706560">
                  <a:extLst>
                    <a:ext uri="{9D8B030D-6E8A-4147-A177-3AD203B41FA5}">
                      <a16:colId xmlns:a16="http://schemas.microsoft.com/office/drawing/2014/main" val="20000"/>
                    </a:ext>
                  </a:extLst>
                </a:gridCol>
                <a:gridCol w="3706560">
                  <a:extLst>
                    <a:ext uri="{9D8B030D-6E8A-4147-A177-3AD203B41FA5}">
                      <a16:colId xmlns:a16="http://schemas.microsoft.com/office/drawing/2014/main" val="20001"/>
                    </a:ext>
                  </a:extLst>
                </a:gridCol>
                <a:gridCol w="3707280">
                  <a:extLst>
                    <a:ext uri="{9D8B030D-6E8A-4147-A177-3AD203B41FA5}">
                      <a16:colId xmlns:a16="http://schemas.microsoft.com/office/drawing/2014/main" val="20002"/>
                    </a:ext>
                  </a:extLst>
                </a:gridCol>
              </a:tblGrid>
              <a:tr h="415080">
                <a:tc>
                  <a:txBody>
                    <a:bodyPr/>
                    <a:lstStyle/>
                    <a:p>
                      <a:pPr algn="ctr">
                        <a:lnSpc>
                          <a:spcPct val="100000"/>
                        </a:lnSpc>
                      </a:pPr>
                      <a:r>
                        <a:rPr lang="fi-FI" sz="2400" b="0" strike="noStrike" spc="-1">
                          <a:solidFill>
                            <a:srgbClr val="000000"/>
                          </a:solidFill>
                          <a:latin typeface="Calibri"/>
                        </a:rPr>
                        <a:t>Ryhmän tavoitteet</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a:solidFill>
                            <a:srgbClr val="000000"/>
                          </a:solidFill>
                          <a:latin typeface="Calibri"/>
                        </a:rPr>
                        <a:t>Miten/menetelmät</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fi-FI" sz="2400" b="0" strike="noStrike" spc="-1">
                          <a:solidFill>
                            <a:srgbClr val="000000"/>
                          </a:solidFill>
                          <a:latin typeface="Calibri"/>
                        </a:rPr>
                        <a:t>Arviointi</a:t>
                      </a:r>
                      <a:endParaRPr lang="fi-FI" sz="2400" b="0" strike="noStrike" spc="-1">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140616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140616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1406880">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fi-FI"/>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TotalTime>
  <Words>416</Words>
  <Application>Microsoft Office PowerPoint</Application>
  <PresentationFormat>Laajakuva</PresentationFormat>
  <Paragraphs>44</Paragraphs>
  <Slides>8</Slides>
  <Notes>0</Notes>
  <HiddenSlides>0</HiddenSlides>
  <MMClips>0</MMClips>
  <ScaleCrop>false</ScaleCrop>
  <HeadingPairs>
    <vt:vector size="6" baseType="variant">
      <vt:variant>
        <vt:lpstr>Käytetyt fontit</vt:lpstr>
      </vt:variant>
      <vt:variant>
        <vt:i4>6</vt:i4>
      </vt:variant>
      <vt:variant>
        <vt:lpstr>Teema</vt:lpstr>
      </vt:variant>
      <vt:variant>
        <vt:i4>2</vt:i4>
      </vt:variant>
      <vt:variant>
        <vt:lpstr>Dian otsikot</vt:lpstr>
      </vt:variant>
      <vt:variant>
        <vt:i4>8</vt:i4>
      </vt:variant>
    </vt:vector>
  </HeadingPairs>
  <TitlesOfParts>
    <vt:vector size="16" baseType="lpstr">
      <vt:lpstr>Arial</vt:lpstr>
      <vt:lpstr>Calibri</vt:lpstr>
      <vt:lpstr>Calibri Light</vt:lpstr>
      <vt:lpstr>Symbol</vt:lpstr>
      <vt:lpstr>Times New Roman</vt:lpstr>
      <vt:lpstr>Wingdings</vt:lpstr>
      <vt:lpstr>Office Theme</vt:lpstr>
      <vt:lpstr>Office Theme</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Forssan kaupunki / Sivistustoimi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_________________ RYHMÄN PEDAGOGINEN TOIMINTASUUNNITELMA</dc:title>
  <dc:subject/>
  <dc:creator>Henna Raatikainen</dc:creator>
  <dc:description/>
  <cp:lastModifiedBy>Sanna Hintsala</cp:lastModifiedBy>
  <cp:revision>14</cp:revision>
  <cp:lastPrinted>2019-12-04T17:20:50Z</cp:lastPrinted>
  <dcterms:created xsi:type="dcterms:W3CDTF">2019-10-22T14:28:41Z</dcterms:created>
  <dcterms:modified xsi:type="dcterms:W3CDTF">2022-06-28T07:45:12Z</dcterms:modified>
  <dc:language>fi-FI</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Forssan kaupunki / Sivistustoimi</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PresentationFormat">
    <vt:lpwstr>Laajakuva</vt:lpwstr>
  </property>
  <property fmtid="{D5CDD505-2E9C-101B-9397-08002B2CF9AE}" pid="10" name="ScaleCrop">
    <vt:bool>false</vt:bool>
  </property>
  <property fmtid="{D5CDD505-2E9C-101B-9397-08002B2CF9AE}" pid="11" name="ShareDoc">
    <vt:bool>false</vt:bool>
  </property>
  <property fmtid="{D5CDD505-2E9C-101B-9397-08002B2CF9AE}" pid="12" name="Slides">
    <vt:i4>9</vt:i4>
  </property>
</Properties>
</file>