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7" r:id="rId6"/>
    <p:sldId id="278" r:id="rId7"/>
    <p:sldId id="258" r:id="rId8"/>
    <p:sldId id="259" r:id="rId9"/>
    <p:sldId id="276" r:id="rId10"/>
    <p:sldId id="261" r:id="rId11"/>
    <p:sldId id="279" r:id="rId12"/>
    <p:sldId id="262" r:id="rId13"/>
    <p:sldId id="266" r:id="rId14"/>
    <p:sldId id="281" r:id="rId15"/>
    <p:sldId id="271" r:id="rId16"/>
    <p:sldId id="272" r:id="rId17"/>
    <p:sldId id="282" r:id="rId18"/>
    <p:sldId id="260" r:id="rId19"/>
    <p:sldId id="263" r:id="rId20"/>
    <p:sldId id="280" r:id="rId21"/>
    <p:sldId id="267" r:id="rId22"/>
    <p:sldId id="273" r:id="rId23"/>
    <p:sldId id="269" r:id="rId24"/>
    <p:sldId id="268" r:id="rId25"/>
    <p:sldId id="274" r:id="rId26"/>
    <p:sldId id="283" r:id="rId27"/>
  </p:sldIdLst>
  <p:sldSz cx="12192000" cy="6858000"/>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9A54AF-7171-4E87-BA99-9E7949872049}" v="3" dt="2019-09-03T12:29:51.601"/>
    <p1510:client id="{34032652-5C6B-4E34-B1E1-B058F94C6C12}" v="220" dt="2019-09-03T12:08:21.837"/>
    <p1510:client id="{5342C46B-F231-9CEC-9F71-1D3553611A30}" v="887" dt="2019-09-02T12:48:30.024"/>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77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6D042487-C878-4C22-8943-E48FEBD40432}" type="datetimeFigureOut">
              <a:rPr lang="fi-FI" smtClean="0"/>
              <a:t>3.9.2019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4279107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D042487-C878-4C22-8943-E48FEBD40432}" type="datetimeFigureOut">
              <a:rPr lang="fi-FI" smtClean="0"/>
              <a:t>3.9.2019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1278083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D042487-C878-4C22-8943-E48FEBD40432}" type="datetimeFigureOut">
              <a:rPr lang="fi-FI" smtClean="0"/>
              <a:t>3.9.2019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246460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D042487-C878-4C22-8943-E48FEBD40432}" type="datetimeFigureOut">
              <a:rPr lang="fi-FI" smtClean="0"/>
              <a:t>3.9.2019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2467545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6D042487-C878-4C22-8943-E48FEBD40432}" type="datetimeFigureOut">
              <a:rPr lang="fi-FI" smtClean="0"/>
              <a:t>3.9.2019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2937477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6D042487-C878-4C22-8943-E48FEBD40432}" type="datetimeFigureOut">
              <a:rPr lang="fi-FI" smtClean="0"/>
              <a:t>3.9.2019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3601855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6D042487-C878-4C22-8943-E48FEBD40432}" type="datetimeFigureOut">
              <a:rPr lang="fi-FI" smtClean="0"/>
              <a:t>3.9.2019</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2926557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6D042487-C878-4C22-8943-E48FEBD40432}" type="datetimeFigureOut">
              <a:rPr lang="fi-FI" smtClean="0"/>
              <a:t>3.9.2019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1238797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6D042487-C878-4C22-8943-E48FEBD40432}" type="datetimeFigureOut">
              <a:rPr lang="fi-FI" smtClean="0"/>
              <a:t>3.9.2019</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2740237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6D042487-C878-4C22-8943-E48FEBD40432}" type="datetimeFigureOut">
              <a:rPr lang="fi-FI" smtClean="0"/>
              <a:t>3.9.2019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278017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6D042487-C878-4C22-8943-E48FEBD40432}" type="datetimeFigureOut">
              <a:rPr lang="fi-FI" smtClean="0"/>
              <a:t>3.9.2019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7C1E0F46-66CC-4CC9-9622-8AF09C04531A}" type="slidenum">
              <a:rPr lang="fi-FI" smtClean="0"/>
              <a:t>‹#›</a:t>
            </a:fld>
            <a:endParaRPr lang="fi-FI"/>
          </a:p>
        </p:txBody>
      </p:sp>
    </p:spTree>
    <p:extLst>
      <p:ext uri="{BB962C8B-B14F-4D97-AF65-F5344CB8AC3E}">
        <p14:creationId xmlns:p14="http://schemas.microsoft.com/office/powerpoint/2010/main" val="1418214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042487-C878-4C22-8943-E48FEBD40432}" type="datetimeFigureOut">
              <a:rPr lang="fi-FI" smtClean="0"/>
              <a:t>3.9.2019</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1E0F46-66CC-4CC9-9622-8AF09C04531A}" type="slidenum">
              <a:rPr lang="fi-FI" smtClean="0"/>
              <a:t>‹#›</a:t>
            </a:fld>
            <a:endParaRPr lang="fi-FI"/>
          </a:p>
        </p:txBody>
      </p:sp>
    </p:spTree>
    <p:extLst>
      <p:ext uri="{BB962C8B-B14F-4D97-AF65-F5344CB8AC3E}">
        <p14:creationId xmlns:p14="http://schemas.microsoft.com/office/powerpoint/2010/main" val="4127860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peda.net/forssa/ops2016/fkl/fk:file/download/93fbea15a698b1fa3eccb095d98d6d1bfe155319/Forssan%20Kulttuurikasvatussu.pdf" TargetMode="External"/><Relationship Id="rId2" Type="http://schemas.openxmlformats.org/officeDocument/2006/relationships/hyperlink" Target="https://peda.net/forssa/ops2016/ol/l3ptjtl2/telaol/ovjvl" TargetMode="External"/><Relationship Id="rId1" Type="http://schemas.openxmlformats.org/officeDocument/2006/relationships/slideLayout" Target="../slideLayouts/slideLayout4.xml"/><Relationship Id="rId5" Type="http://schemas.openxmlformats.org/officeDocument/2006/relationships/image" Target="../media/image2.jfif"/><Relationship Id="rId4" Type="http://schemas.openxmlformats.org/officeDocument/2006/relationships/hyperlink" Target="https://peda.net/forssa/ops2016/ol/l3ptjtl2/telaol/ajol"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elina.leppakoski@fshky.fi" TargetMode="External"/><Relationship Id="rId2" Type="http://schemas.openxmlformats.org/officeDocument/2006/relationships/hyperlink" Target="mailto:katja.suvanto@fshky.fi" TargetMode="External"/><Relationship Id="rId1" Type="http://schemas.openxmlformats.org/officeDocument/2006/relationships/slideLayout" Target="../slideLayouts/slideLayout2.xml"/><Relationship Id="rId4" Type="http://schemas.openxmlformats.org/officeDocument/2006/relationships/hyperlink" Target="mailto:mona.paajarvi@fshky.fi"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kivakoulu.fi/"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mailto:elina.leppakoski@fshky.fi" TargetMode="External"/><Relationship Id="rId3" Type="http://schemas.openxmlformats.org/officeDocument/2006/relationships/hyperlink" Target="https://peda.net/forssa/perusopetus/heikan-koulu" TargetMode="External"/><Relationship Id="rId7" Type="http://schemas.openxmlformats.org/officeDocument/2006/relationships/hyperlink" Target="mailto:mona.paajarvi@fshky.fi" TargetMode="External"/><Relationship Id="rId2" Type="http://schemas.openxmlformats.org/officeDocument/2006/relationships/hyperlink" Target="https://goo.gl/maps/9qSzxjowFDBLG9Z46" TargetMode="External"/><Relationship Id="rId1" Type="http://schemas.openxmlformats.org/officeDocument/2006/relationships/slideLayout" Target="../slideLayouts/slideLayout2.xml"/><Relationship Id="rId6" Type="http://schemas.openxmlformats.org/officeDocument/2006/relationships/hyperlink" Target="mailto:katja.suvanto@fshky.fi" TargetMode="External"/><Relationship Id="rId5" Type="http://schemas.openxmlformats.org/officeDocument/2006/relationships/hyperlink" Target="mailto:katja.ahti@edu.forssa.fi" TargetMode="External"/><Relationship Id="rId4" Type="http://schemas.openxmlformats.org/officeDocument/2006/relationships/hyperlink" Target="mailto:olavi.ulmonen@forssa.fi"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http://www.liikkuvakoulu.fi/liikkuva-koulu"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8642" y="693339"/>
            <a:ext cx="10089727" cy="6089846"/>
          </a:xfrm>
          <a:prstGeom prst="rect">
            <a:avLst/>
          </a:prstGeom>
        </p:spPr>
      </p:pic>
      <p:sp>
        <p:nvSpPr>
          <p:cNvPr id="2" name="Otsikko 1"/>
          <p:cNvSpPr>
            <a:spLocks noGrp="1"/>
          </p:cNvSpPr>
          <p:nvPr>
            <p:ph type="ctrTitle"/>
          </p:nvPr>
        </p:nvSpPr>
        <p:spPr>
          <a:xfrm>
            <a:off x="-350312" y="2074969"/>
            <a:ext cx="10642928" cy="663136"/>
          </a:xfrm>
        </p:spPr>
        <p:txBody>
          <a:bodyPr>
            <a:normAutofit fontScale="90000"/>
          </a:bodyPr>
          <a:lstStyle/>
          <a:p>
            <a:r>
              <a:rPr lang="fi-FI"/>
              <a:t/>
            </a:r>
            <a:br>
              <a:rPr lang="fi-FI"/>
            </a:br>
            <a:r>
              <a:rPr lang="fi-FI"/>
              <a:t/>
            </a:r>
            <a:br>
              <a:rPr lang="fi-FI"/>
            </a:br>
            <a:r>
              <a:rPr lang="fi-FI"/>
              <a:t/>
            </a:r>
            <a:br>
              <a:rPr lang="fi-FI"/>
            </a:br>
            <a:r>
              <a:rPr lang="fi-FI"/>
              <a:t/>
            </a:r>
            <a:br>
              <a:rPr lang="fi-FI"/>
            </a:br>
            <a:r>
              <a:rPr lang="fi-FI"/>
              <a:t/>
            </a:r>
            <a:br>
              <a:rPr lang="fi-FI"/>
            </a:br>
            <a:r>
              <a:rPr lang="fi-FI"/>
              <a:t/>
            </a:r>
            <a:br>
              <a:rPr lang="fi-FI"/>
            </a:br>
            <a:r>
              <a:rPr lang="fi-FI"/>
              <a:t/>
            </a:r>
            <a:br>
              <a:rPr lang="fi-FI"/>
            </a:br>
            <a:r>
              <a:rPr lang="fi-FI"/>
              <a:t/>
            </a:r>
            <a:br>
              <a:rPr lang="fi-FI"/>
            </a:br>
            <a:r>
              <a:rPr lang="fi-FI" sz="2200"/>
              <a:t/>
            </a:r>
            <a:br>
              <a:rPr lang="fi-FI" sz="2200"/>
            </a:br>
            <a:r>
              <a:rPr lang="fi-FI" sz="2200"/>
              <a:t/>
            </a:r>
            <a:br>
              <a:rPr lang="fi-FI" sz="2200"/>
            </a:br>
            <a:r>
              <a:rPr lang="fi-FI" sz="2200"/>
              <a:t/>
            </a:r>
            <a:br>
              <a:rPr lang="fi-FI" sz="2200"/>
            </a:br>
            <a:r>
              <a:rPr lang="fi-FI" sz="2200"/>
              <a:t/>
            </a:r>
            <a:br>
              <a:rPr lang="fi-FI" sz="2200"/>
            </a:br>
            <a:r>
              <a:rPr lang="fi-FI" sz="2200"/>
              <a:t/>
            </a:r>
            <a:br>
              <a:rPr lang="fi-FI" sz="2200"/>
            </a:br>
            <a:r>
              <a:rPr lang="fi-FI"/>
              <a:t/>
            </a:r>
            <a:br>
              <a:rPr lang="fi-FI"/>
            </a:br>
            <a:r>
              <a:rPr lang="fi-FI"/>
              <a:t/>
            </a:r>
            <a:br>
              <a:rPr lang="fi-FI"/>
            </a:br>
            <a:r>
              <a:rPr lang="fi-FI"/>
              <a:t/>
            </a:r>
            <a:br>
              <a:rPr lang="fi-FI"/>
            </a:br>
            <a:r>
              <a:rPr lang="fi-FI"/>
              <a:t/>
            </a:r>
            <a:br>
              <a:rPr lang="fi-FI"/>
            </a:br>
            <a:r>
              <a:rPr lang="fi-FI"/>
              <a:t>     LUKUVUOSISUUNNITELMA</a:t>
            </a:r>
            <a:br>
              <a:rPr lang="fi-FI"/>
            </a:br>
            <a:r>
              <a:rPr lang="fi-FI"/>
              <a:t>2019-2020</a:t>
            </a:r>
            <a:br>
              <a:rPr lang="fi-FI"/>
            </a:br>
            <a:r>
              <a:rPr lang="fi-FI"/>
              <a:t/>
            </a:r>
            <a:br>
              <a:rPr lang="fi-FI"/>
            </a:br>
            <a:r>
              <a:rPr lang="fi-FI" b="1"/>
              <a:t>Heik</a:t>
            </a:r>
            <a:r>
              <a:rPr lang="fi-FI" sz="5300" b="1"/>
              <a:t>an</a:t>
            </a:r>
            <a:r>
              <a:rPr lang="fi-FI" b="1"/>
              <a:t> koulu</a:t>
            </a:r>
            <a:br>
              <a:rPr lang="fi-FI" b="1"/>
            </a:br>
            <a:r>
              <a:rPr lang="fi-FI"/>
              <a:t>Saksankatu 23</a:t>
            </a:r>
            <a:br>
              <a:rPr lang="fi-FI"/>
            </a:br>
            <a:r>
              <a:rPr lang="fi-FI"/>
              <a:t>30100 Forssa</a:t>
            </a:r>
          </a:p>
        </p:txBody>
      </p:sp>
    </p:spTree>
    <p:extLst>
      <p:ext uri="{BB962C8B-B14F-4D97-AF65-F5344CB8AC3E}">
        <p14:creationId xmlns:p14="http://schemas.microsoft.com/office/powerpoint/2010/main" val="3732353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Lukuvuoden 2019-2020 toimintakalenteri</a:t>
            </a:r>
          </a:p>
        </p:txBody>
      </p:sp>
      <p:sp>
        <p:nvSpPr>
          <p:cNvPr id="3" name="Sisällön paikkamerkki 2"/>
          <p:cNvSpPr>
            <a:spLocks noGrp="1"/>
          </p:cNvSpPr>
          <p:nvPr>
            <p:ph sz="half" idx="1"/>
          </p:nvPr>
        </p:nvSpPr>
        <p:spPr/>
        <p:txBody>
          <a:bodyPr>
            <a:normAutofit/>
          </a:bodyPr>
          <a:lstStyle/>
          <a:p>
            <a:r>
              <a:rPr lang="fi-FI" sz="1200"/>
              <a:t>Elokuu</a:t>
            </a:r>
          </a:p>
          <a:p>
            <a:pPr lvl="1"/>
            <a:r>
              <a:rPr lang="fi-FI" sz="800"/>
              <a:t>12.8.2019 lukuvuosi alkaa</a:t>
            </a:r>
          </a:p>
          <a:p>
            <a:pPr lvl="1"/>
            <a:r>
              <a:rPr lang="fi-FI" sz="800"/>
              <a:t>16.8.2019 retki syyskirkkoon</a:t>
            </a:r>
          </a:p>
          <a:p>
            <a:pPr lvl="1"/>
            <a:r>
              <a:rPr lang="fi-FI" sz="800"/>
              <a:t>28.8.-30.8.2019 Mykkäelokuvafestivaalit</a:t>
            </a:r>
          </a:p>
          <a:p>
            <a:r>
              <a:rPr lang="fi-FI" sz="1200"/>
              <a:t>Syyskuu</a:t>
            </a:r>
          </a:p>
          <a:p>
            <a:pPr lvl="1"/>
            <a:r>
              <a:rPr lang="fi-FI" sz="800"/>
              <a:t>Lukutunti-kampanjaan osallistuminen</a:t>
            </a:r>
          </a:p>
          <a:p>
            <a:pPr lvl="1"/>
            <a:r>
              <a:rPr lang="fi-FI" sz="800"/>
              <a:t>19.9.2019 kouluvalokuvaus</a:t>
            </a:r>
          </a:p>
          <a:p>
            <a:pPr lvl="1"/>
            <a:r>
              <a:rPr lang="fi-FI" sz="800"/>
              <a:t>26.9.2019 vanhempainilta</a:t>
            </a:r>
          </a:p>
          <a:p>
            <a:r>
              <a:rPr lang="fi-FI" sz="1200"/>
              <a:t>Lokakuu </a:t>
            </a:r>
          </a:p>
          <a:p>
            <a:pPr lvl="1"/>
            <a:r>
              <a:rPr lang="fi-FI" sz="800"/>
              <a:t>syysloma viikko 42  </a:t>
            </a:r>
          </a:p>
          <a:p>
            <a:pPr lvl="1"/>
            <a:r>
              <a:rPr lang="fi-FI" sz="800"/>
              <a:t>uintivuorot Vesihelmessä</a:t>
            </a:r>
          </a:p>
          <a:p>
            <a:r>
              <a:rPr lang="fi-FI" sz="1200"/>
              <a:t>Marraskuu </a:t>
            </a:r>
          </a:p>
          <a:p>
            <a:r>
              <a:rPr lang="fi-FI" sz="1200"/>
              <a:t>Joulukuu </a:t>
            </a:r>
          </a:p>
          <a:p>
            <a:pPr lvl="1"/>
            <a:endParaRPr lang="fi-FI" sz="800"/>
          </a:p>
          <a:p>
            <a:pPr lvl="1"/>
            <a:r>
              <a:rPr lang="fi-FI" sz="800"/>
              <a:t>joulujuhla</a:t>
            </a:r>
          </a:p>
          <a:p>
            <a:pPr lvl="1"/>
            <a:r>
              <a:rPr lang="fi-FI" sz="800"/>
              <a:t>syyslukukausi päättyy 21.12.2019</a:t>
            </a:r>
          </a:p>
        </p:txBody>
      </p:sp>
      <p:sp>
        <p:nvSpPr>
          <p:cNvPr id="4" name="Sisällön paikkamerkki 3"/>
          <p:cNvSpPr>
            <a:spLocks noGrp="1"/>
          </p:cNvSpPr>
          <p:nvPr>
            <p:ph sz="half" idx="2"/>
          </p:nvPr>
        </p:nvSpPr>
        <p:spPr/>
        <p:txBody>
          <a:bodyPr>
            <a:normAutofit/>
          </a:bodyPr>
          <a:lstStyle/>
          <a:p>
            <a:r>
              <a:rPr lang="fi-FI" sz="1200"/>
              <a:t>Tammikuu</a:t>
            </a:r>
            <a:r>
              <a:rPr lang="fi-FI"/>
              <a:t> </a:t>
            </a:r>
          </a:p>
          <a:p>
            <a:pPr lvl="1"/>
            <a:r>
              <a:rPr lang="fi-FI" sz="800"/>
              <a:t>7.1.2020 kevätlukukausi alkaa</a:t>
            </a:r>
          </a:p>
          <a:p>
            <a:pPr lvl="1"/>
            <a:r>
              <a:rPr lang="fi-FI" sz="800"/>
              <a:t>16.1.2020 Ice </a:t>
            </a:r>
            <a:r>
              <a:rPr lang="fi-FI" sz="800" err="1"/>
              <a:t>Skating-tour</a:t>
            </a:r>
            <a:r>
              <a:rPr lang="fi-FI" sz="800"/>
              <a:t> jäähallissa</a:t>
            </a:r>
          </a:p>
          <a:p>
            <a:r>
              <a:rPr lang="fi-FI" sz="1200"/>
              <a:t>Helmikuu</a:t>
            </a:r>
          </a:p>
          <a:p>
            <a:pPr lvl="1"/>
            <a:r>
              <a:rPr lang="fi-FI" sz="800"/>
              <a:t>ystävänpäivä 14.2.2020</a:t>
            </a:r>
          </a:p>
          <a:p>
            <a:pPr lvl="1"/>
            <a:r>
              <a:rPr lang="fi-FI" sz="800"/>
              <a:t>vanhojentanssit</a:t>
            </a:r>
          </a:p>
          <a:p>
            <a:pPr lvl="1"/>
            <a:r>
              <a:rPr lang="fi-FI" sz="800"/>
              <a:t>talviliikuntapäivä 21.2.2020 </a:t>
            </a:r>
          </a:p>
          <a:p>
            <a:pPr lvl="1"/>
            <a:r>
              <a:rPr lang="fi-FI" sz="800"/>
              <a:t>24.2-1.3.2020 talviloma </a:t>
            </a:r>
          </a:p>
          <a:p>
            <a:pPr lvl="1"/>
            <a:r>
              <a:rPr lang="fi-FI" sz="800"/>
              <a:t>uintivuorot Vesihelmessä</a:t>
            </a:r>
          </a:p>
          <a:p>
            <a:r>
              <a:rPr lang="fi-FI" sz="1200"/>
              <a:t>Maaliskuu </a:t>
            </a:r>
          </a:p>
          <a:p>
            <a:pPr lvl="1"/>
            <a:r>
              <a:rPr lang="fi-FI" sz="800"/>
              <a:t>28.3.2020 lauantaityöpäivä: oppilaiden esityksiä isovanhemmille</a:t>
            </a:r>
          </a:p>
          <a:p>
            <a:r>
              <a:rPr lang="fi-FI" sz="1200"/>
              <a:t>Huhtikuu</a:t>
            </a:r>
          </a:p>
          <a:p>
            <a:r>
              <a:rPr lang="fi-FI" sz="1200"/>
              <a:t>Toukokuu</a:t>
            </a:r>
          </a:p>
          <a:p>
            <a:pPr lvl="1"/>
            <a:r>
              <a:rPr lang="fi-FI" sz="800"/>
              <a:t>28.5.2020 kevätjuhla </a:t>
            </a:r>
          </a:p>
          <a:p>
            <a:pPr lvl="1"/>
            <a:r>
              <a:rPr lang="fi-FI" sz="800" err="1"/>
              <a:t>Unisef</a:t>
            </a:r>
            <a:r>
              <a:rPr lang="fi-FI" sz="800"/>
              <a:t>-kävely</a:t>
            </a:r>
          </a:p>
          <a:p>
            <a:pPr lvl="1"/>
            <a:r>
              <a:rPr lang="fi-FI" sz="800"/>
              <a:t>30.5.2020 lukuvuosi päättyy, todistusten jako</a:t>
            </a:r>
          </a:p>
        </p:txBody>
      </p:sp>
    </p:spTree>
    <p:extLst>
      <p:ext uri="{BB962C8B-B14F-4D97-AF65-F5344CB8AC3E}">
        <p14:creationId xmlns:p14="http://schemas.microsoft.com/office/powerpoint/2010/main" val="3535167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r>
              <a:rPr lang="fi-FI"/>
              <a:t>Lukuvuoden 2019-2020 painopistealueet ja monialaiset oppimiskokonaisuudet</a:t>
            </a:r>
          </a:p>
        </p:txBody>
      </p:sp>
      <p:sp>
        <p:nvSpPr>
          <p:cNvPr id="6" name="Sisällön paikkamerkki 5"/>
          <p:cNvSpPr>
            <a:spLocks noGrp="1"/>
          </p:cNvSpPr>
          <p:nvPr>
            <p:ph idx="1"/>
          </p:nvPr>
        </p:nvSpPr>
        <p:spPr/>
        <p:txBody>
          <a:bodyPr vert="horz" lIns="91440" tIns="45720" rIns="91440" bIns="45720" rtlCol="0" anchor="t">
            <a:normAutofit fontScale="92500" lnSpcReduction="20000"/>
          </a:bodyPr>
          <a:lstStyle/>
          <a:p>
            <a:r>
              <a:rPr lang="fi-FI"/>
              <a:t>Jokainen oppilas osallistuu kouluvuoden aikana monialaiseen oppimiskokonaisuuteen, </a:t>
            </a:r>
            <a:r>
              <a:rPr lang="fi-FI">
                <a:ea typeface="+mn-lt"/>
                <a:cs typeface="+mn-lt"/>
              </a:rPr>
              <a:t>jonka kesto on vähintään yhden kouluviikon määrän. Kokonaisuus voidaan toteuttaa joko yhden viikon aikana tai hajautettuna pidemmälle ajalle.</a:t>
            </a:r>
            <a:r>
              <a:rPr lang="fi-FI"/>
              <a:t> </a:t>
            </a:r>
          </a:p>
          <a:p>
            <a:r>
              <a:rPr lang="fi-FI"/>
              <a:t>Lukuvuonna 2019-2020 Heikan koulun kokonaisuuden teemana on ”Minä osana yhteisöä”. </a:t>
            </a:r>
          </a:p>
          <a:p>
            <a:r>
              <a:rPr lang="fi-FI"/>
              <a:t>Lukuvuoden edetessä pohdimme, millainen oppiva yhteisö meistä muodostuu, ja mitä hyvää kukin yhteisöön tuo. Koko koulun yhteisellä toiminnalla pyrimme vahvistamaan yhteenkuuluvuutta ja yhteishenkeä. </a:t>
            </a:r>
          </a:p>
          <a:p>
            <a:r>
              <a:rPr lang="fi-FI"/>
              <a:t>Oppimiskokonaisuus hajautetaan koko lukuvuodelle ja teemaa käsitellään eri oppiaineiden kautta ja oppiaineita integroiden. </a:t>
            </a:r>
          </a:p>
          <a:p>
            <a:r>
              <a:rPr lang="fi-FI"/>
              <a:t>Oppilaat </a:t>
            </a:r>
            <a:r>
              <a:rPr lang="fi-FI" err="1"/>
              <a:t>osallistetaan</a:t>
            </a:r>
            <a:r>
              <a:rPr lang="fi-FI"/>
              <a:t> kokonaisuuden suunnitteluun ja toteuttamiseen.</a:t>
            </a:r>
          </a:p>
          <a:p>
            <a:r>
              <a:rPr lang="fi-FI"/>
              <a:t>Kokonaisuuden etenemistä dokumentoidaan koulun </a:t>
            </a:r>
            <a:r>
              <a:rPr lang="fi-FI" err="1"/>
              <a:t>Pedanet</a:t>
            </a:r>
            <a:r>
              <a:rPr lang="fi-FI"/>
              <a:t>-sivustolle.</a:t>
            </a:r>
          </a:p>
        </p:txBody>
      </p:sp>
    </p:spTree>
    <p:extLst>
      <p:ext uri="{BB962C8B-B14F-4D97-AF65-F5344CB8AC3E}">
        <p14:creationId xmlns:p14="http://schemas.microsoft.com/office/powerpoint/2010/main" val="4059126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a:t>Laaja-alaiset osaamiskokonaisuudet </a:t>
            </a:r>
            <a:endParaRPr lang="fi-FI"/>
          </a:p>
        </p:txBody>
      </p:sp>
      <p:sp>
        <p:nvSpPr>
          <p:cNvPr id="4" name="Sisällön paikkamerkki 3"/>
          <p:cNvSpPr>
            <a:spLocks noGrp="1"/>
          </p:cNvSpPr>
          <p:nvPr>
            <p:ph sz="half" idx="1"/>
          </p:nvPr>
        </p:nvSpPr>
        <p:spPr>
          <a:xfrm>
            <a:off x="838200" y="1584556"/>
            <a:ext cx="6452062" cy="5273444"/>
          </a:xfrm>
        </p:spPr>
        <p:txBody>
          <a:bodyPr>
            <a:normAutofit fontScale="47500" lnSpcReduction="20000"/>
          </a:bodyPr>
          <a:lstStyle/>
          <a:p>
            <a:r>
              <a:rPr lang="fi-FI"/>
              <a:t>Jatkamme viime lukuvuonna toteutettujen osaamisalueiden (L7: Osallistuminen, vaikuttaminen ja kestävän tulevaisuuden rakentaminen) syventämistä. </a:t>
            </a:r>
            <a:r>
              <a:rPr lang="fi-FI">
                <a:hlinkClick r:id="rId2"/>
              </a:rPr>
              <a:t>https://peda.net/forssa/ops2016/ol/l3ptjtl2/telaol/ovjvl</a:t>
            </a:r>
            <a:endParaRPr lang="fi-FI"/>
          </a:p>
          <a:p>
            <a:r>
              <a:rPr lang="fi-FI"/>
              <a:t>Huolehdimme edelleen kierrätyksestä sekä vähennämme syntyvän jätteen määrää. </a:t>
            </a:r>
          </a:p>
          <a:p>
            <a:r>
              <a:rPr lang="fi-FI"/>
              <a:t>Kiinnitämme edelleen huomiota tasa-arvo- ja yhdenvertaisuustyöhön sekä toteutamme kaupungin yhteistä kulttuurikasvatussuunnitelmaa. </a:t>
            </a:r>
            <a:r>
              <a:rPr lang="fi-FI">
                <a:hlinkClick r:id="rId3"/>
              </a:rPr>
              <a:t>https://peda.net/forssa/ops2016/fkl/fk:file/download/93fbea15a698b1fa3eccb095d98d6d1bfe155319/Forssan%20Kulttuurikasvatussu.pdf</a:t>
            </a:r>
            <a:endParaRPr lang="fi-FI"/>
          </a:p>
          <a:p>
            <a:r>
              <a:rPr lang="fi-FI"/>
              <a:t>Lukuvuoden 2019-2020 uutena osaamisalueena on L1: Ajattelu ja oppimaan oppiminen. </a:t>
            </a:r>
            <a:r>
              <a:rPr lang="fi-FI">
                <a:hlinkClick r:id="rId4"/>
              </a:rPr>
              <a:t>https://peda.net/forssa/ops2016/ol/l3ptjtl2/telaol/ajol</a:t>
            </a:r>
            <a:endParaRPr lang="fi-FI"/>
          </a:p>
          <a:p>
            <a:r>
              <a:rPr lang="fi-FI"/>
              <a:t>Osaamiskokonaisuus L1 on läsnä koulun jokapäiväisessä arjessa sekä etenkin monialaisten oppimiskokonaisuuksien yhteydessä.  Teemalla ”Minä osana yhteisöä” pohdimme lukuvuoden kuluessa erilaisin teemahetkin ja –päivin sitä, mitä hyvää kukin tuo kouluyhteisöön ja millainen yhteisö me olemme. </a:t>
            </a:r>
          </a:p>
          <a:p>
            <a:r>
              <a:rPr lang="fi-FI"/>
              <a:t>Oppimaan oppimisen taitoja vahvistetaan kaikissa opiskelutilanteissa. Oppilaita ohjataan tunnistamaan itselle luontevimmat tavat oppia ja kiinnittämään huomiota omiin opiskelutapoihin. Työn suunnittelua, tavoitteiden asettamista sekä työskentelyn ja edistymisen arviointia harjoitellaan (OPS 2016)</a:t>
            </a:r>
          </a:p>
          <a:p>
            <a:r>
              <a:rPr lang="fi-FI"/>
              <a:t>Oppilaita kannustetaan kuuntelemaan toisten näkemyksiä ja samalla pohtimaan myös omaa sisäistä tietoaan. Ajattelun taitoja harjoitellaan ongelmanratkaisu- ja päättelytehtävin sekä uteliaisuutta, mielikuvitusta, kekseliäisyyttä ja toiminnallisuutta hyödyntävin ja edistävin työskentelytavoin. Oppilaita rohkaistaan käyttämään kuvittelukykyään luoviin ratkaisuihin ja olemassa olevien rajojen ylittämiseen. (OPS 2016)</a:t>
            </a:r>
          </a:p>
          <a:p>
            <a:r>
              <a:rPr lang="fi-FI"/>
              <a:t>Monipuolinen liikkuminen ja motoriset harjoitukset tukevat ajattelun kehittymistä ja oppimista. Muistin, mielikuvituksen sekä eettisen ja esteettisen ajattelun kehittymistä tuetaan satujen ja tarinoiden, pelien, lorujen, laulujen ja leikkien, taiteen eri muotojen sekä monipuolisen vuorovaikutuksen avulla. (OPS 2016)</a:t>
            </a:r>
          </a:p>
          <a:p>
            <a:pPr marL="0" indent="0">
              <a:buNone/>
            </a:pPr>
            <a:r>
              <a:rPr lang="fi-FI" b="1"/>
              <a:t/>
            </a:r>
            <a:br>
              <a:rPr lang="fi-FI" b="1"/>
            </a:br>
            <a:endParaRPr lang="fi-FI"/>
          </a:p>
        </p:txBody>
      </p:sp>
      <p:pic>
        <p:nvPicPr>
          <p:cNvPr id="6" name="Sisällön paikkamerkki 5"/>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7553362" y="1800687"/>
            <a:ext cx="3800438" cy="3694026"/>
          </a:xfrm>
        </p:spPr>
      </p:pic>
    </p:spTree>
    <p:extLst>
      <p:ext uri="{BB962C8B-B14F-4D97-AF65-F5344CB8AC3E}">
        <p14:creationId xmlns:p14="http://schemas.microsoft.com/office/powerpoint/2010/main" val="3967626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Monimateriaalikäsityöt</a:t>
            </a:r>
          </a:p>
        </p:txBody>
      </p:sp>
      <p:sp>
        <p:nvSpPr>
          <p:cNvPr id="3" name="Sisällön paikkamerkki 2"/>
          <p:cNvSpPr>
            <a:spLocks noGrp="1"/>
          </p:cNvSpPr>
          <p:nvPr>
            <p:ph idx="1"/>
          </p:nvPr>
        </p:nvSpPr>
        <p:spPr/>
        <p:txBody>
          <a:bodyPr vert="horz" lIns="91440" tIns="45720" rIns="91440" bIns="45720" rtlCol="0" anchor="t">
            <a:normAutofit fontScale="92500"/>
          </a:bodyPr>
          <a:lstStyle/>
          <a:p>
            <a:r>
              <a:rPr lang="fi-FI"/>
              <a:t>Käsityöt ja käsillä tekeminen sekä omista työvälineistä ja -tiloista huolehtiminen ovat tärkeä osa arjen taitoja. Opetussuunnitelman mukaisesti käsitöihin kuuluu myös se, että oppilas suunnittelee ja arvioi omaa työtään ja työskentelyään sekä dokumentoi omia työvaiheitaan.</a:t>
            </a:r>
          </a:p>
          <a:p>
            <a:pPr marL="0" indent="0">
              <a:buNone/>
            </a:pPr>
            <a:endParaRPr lang="fi-FI"/>
          </a:p>
          <a:p>
            <a:r>
              <a:rPr lang="fi-FI"/>
              <a:t>Käsitöissä käytetään useita eri tekniikoita ja materiaaleja. Ryhmiä jaetaan tekstiili- ja teknisen työn luokkiin turvallisuussyistä, mutta oppilailla on mahdollisuus vaihtaa joustavasti työtilaa työvaiheen tarpeiden mukaan, kuitenkin ryhmäkoko huomioiden. Oppilas voi omilla valinnoillaan vaikuttaa työmenetelmiinsä ja painottaa käsitöitä omille vahvuusalueilleen.</a:t>
            </a:r>
          </a:p>
          <a:p>
            <a:pPr marL="0" indent="0">
              <a:buNone/>
            </a:pPr>
            <a:endParaRPr lang="fi-FI"/>
          </a:p>
        </p:txBody>
      </p:sp>
    </p:spTree>
    <p:extLst>
      <p:ext uri="{BB962C8B-B14F-4D97-AF65-F5344CB8AC3E}">
        <p14:creationId xmlns:p14="http://schemas.microsoft.com/office/powerpoint/2010/main" val="2175560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Arviointi</a:t>
            </a:r>
          </a:p>
        </p:txBody>
      </p:sp>
      <p:sp>
        <p:nvSpPr>
          <p:cNvPr id="3" name="Sisällön paikkamerkki 2"/>
          <p:cNvSpPr>
            <a:spLocks noGrp="1"/>
          </p:cNvSpPr>
          <p:nvPr>
            <p:ph idx="1"/>
          </p:nvPr>
        </p:nvSpPr>
        <p:spPr/>
        <p:txBody>
          <a:bodyPr vert="horz" lIns="91440" tIns="45720" rIns="91440" bIns="45720" rtlCol="0" anchor="t">
            <a:normAutofit fontScale="92500" lnSpcReduction="20000"/>
          </a:bodyPr>
          <a:lstStyle/>
          <a:p>
            <a:r>
              <a:rPr lang="fi-FI">
                <a:cs typeface="Calibri"/>
              </a:rPr>
              <a:t>Arviointi perustuu opetussuunnitelmaan.</a:t>
            </a:r>
            <a:r>
              <a:rPr lang="fi-FI"/>
              <a:t> </a:t>
            </a:r>
          </a:p>
          <a:p>
            <a:r>
              <a:rPr lang="fi-FI"/>
              <a:t>Arvioinnin tehtävänä on ohjata ja kannustaa opiskelua sekä kehittää oppilaan edellytyksiä itsearviointiin. </a:t>
            </a:r>
            <a:endParaRPr lang="fi-FI">
              <a:cs typeface="Calibri"/>
            </a:endParaRPr>
          </a:p>
          <a:p>
            <a:r>
              <a:rPr lang="fi-FI">
                <a:cs typeface="Calibri"/>
              </a:rPr>
              <a:t>Arvioinnilla saatu tieto auttaa opettajia suuntaamaan opetustaan oppilaiden tarpeiden mukaisesti. Se luo perustaa opetuksen eriyttämiselle ja auttaa oppilaiden mahdollisten tuen tarpeiden tunnistamisessa.</a:t>
            </a:r>
            <a:endParaRPr lang="en-US">
              <a:ea typeface="+mn-lt"/>
              <a:cs typeface="+mn-lt"/>
            </a:endParaRPr>
          </a:p>
          <a:p>
            <a:r>
              <a:rPr lang="fi-FI"/>
              <a:t>Oppilaan oppimista, työskentelyä ja käyttäytymistä arvioidaan monipuolisesti ja niistä annetaan ohjaavaa palautetta. </a:t>
            </a:r>
            <a:endParaRPr lang="fi-FI">
              <a:cs typeface="Calibri" panose="020F0502020204030204"/>
            </a:endParaRPr>
          </a:p>
          <a:p>
            <a:r>
              <a:rPr lang="fi-FI">
                <a:ea typeface="+mn-lt"/>
                <a:cs typeface="+mn-lt"/>
              </a:rPr>
              <a:t>Suuri osa arvioinnista on opettajien ja oppilaiden välistä vuorovaikutusta. </a:t>
            </a:r>
          </a:p>
          <a:p>
            <a:r>
              <a:rPr lang="fi-FI">
                <a:ea typeface="+mn-lt"/>
                <a:cs typeface="+mn-lt"/>
              </a:rPr>
              <a:t>Oppilaan opintojen edistymisestä sekä oppilaan työskentelystä ja käyttäytymisestä annetaan riittävän usein tietoa oppilaalle itselleen ja huoltajalle. </a:t>
            </a:r>
          </a:p>
          <a:p>
            <a:endParaRPr lang="fi-FI">
              <a:cs typeface="Calibri"/>
            </a:endParaRPr>
          </a:p>
          <a:p>
            <a:endParaRPr lang="fi-FI">
              <a:cs typeface="Calibri"/>
            </a:endParaRPr>
          </a:p>
          <a:p>
            <a:endParaRPr lang="fi-FI">
              <a:cs typeface="Calibri"/>
            </a:endParaRPr>
          </a:p>
        </p:txBody>
      </p:sp>
    </p:spTree>
    <p:extLst>
      <p:ext uri="{BB962C8B-B14F-4D97-AF65-F5344CB8AC3E}">
        <p14:creationId xmlns:p14="http://schemas.microsoft.com/office/powerpoint/2010/main" val="3193714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Laaja-alainen erityisopetus</a:t>
            </a:r>
          </a:p>
        </p:txBody>
      </p:sp>
      <p:sp>
        <p:nvSpPr>
          <p:cNvPr id="3" name="Sisällön paikkamerkki 2"/>
          <p:cNvSpPr>
            <a:spLocks noGrp="1"/>
          </p:cNvSpPr>
          <p:nvPr>
            <p:ph idx="1"/>
          </p:nvPr>
        </p:nvSpPr>
        <p:spPr/>
        <p:txBody>
          <a:bodyPr vert="horz" lIns="91440" tIns="45720" rIns="91440" bIns="45720" rtlCol="0" anchor="t">
            <a:normAutofit fontScale="85000" lnSpcReduction="20000"/>
          </a:bodyPr>
          <a:lstStyle/>
          <a:p>
            <a:r>
              <a:rPr lang="fi-FI"/>
              <a:t>Laaja-alainen erityisopetus toimii kaikilla tuen asteilla; yleisessä, tehostetussa sekä erityisessä tuessa.</a:t>
            </a:r>
          </a:p>
          <a:p>
            <a:r>
              <a:rPr lang="fi-FI"/>
              <a:t>Heikan koulun laaja-alaisena erityisopettajana toimii kelpoisuuden omaava erityisopettaja Olavi </a:t>
            </a:r>
            <a:r>
              <a:rPr lang="fi-FI" err="1"/>
              <a:t>Ulmonen</a:t>
            </a:r>
            <a:r>
              <a:rPr lang="fi-FI"/>
              <a:t>.</a:t>
            </a:r>
            <a:endParaRPr lang="fi-FI">
              <a:cs typeface="Calibri"/>
            </a:endParaRPr>
          </a:p>
          <a:p>
            <a:r>
              <a:rPr lang="fi-FI"/>
              <a:t>Heikan koulussa laaja-alaista erityisopetusta annetaan 16h viikossa. Jokaiselle luokalle on merkitty lukujärjestykseen 2h, jolloin erityisopettaja toimii luokassa samanaikaisopettajana tai pienemmän oppilasryhmän kanssa erityisopettajan luokassa. </a:t>
            </a:r>
          </a:p>
          <a:p>
            <a:r>
              <a:rPr lang="fi-FI"/>
              <a:t>Erityisopettajan tehtävänä on yhteistyössä luokanopettajan tai aineenopettajan kanssa auttaa ja tukea niitä oppilaita, joilla on lieviä oppimiseen tai koulunkäyntiin liittyviä vaikeuksia. Näitä vaikeuksia voi ilmetä lukemisen, kirjoittamisen, laskemisen tai muun opiskelun yhteydessä. </a:t>
            </a:r>
            <a:endParaRPr lang="fi-FI">
              <a:cs typeface="Calibri"/>
            </a:endParaRPr>
          </a:p>
          <a:p>
            <a:r>
              <a:rPr lang="fi-FI"/>
              <a:t>Puheopetusta annetaan alkuopetuksen luokilla. </a:t>
            </a:r>
            <a:endParaRPr lang="fi-FI">
              <a:cs typeface="Calibri"/>
            </a:endParaRPr>
          </a:p>
        </p:txBody>
      </p:sp>
    </p:spTree>
    <p:extLst>
      <p:ext uri="{BB962C8B-B14F-4D97-AF65-F5344CB8AC3E}">
        <p14:creationId xmlns:p14="http://schemas.microsoft.com/office/powerpoint/2010/main" val="1381653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6"/>
            <a:ext cx="10515600" cy="635772"/>
          </a:xfrm>
        </p:spPr>
        <p:txBody>
          <a:bodyPr>
            <a:normAutofit fontScale="90000"/>
          </a:bodyPr>
          <a:lstStyle/>
          <a:p>
            <a:r>
              <a:rPr lang="fi-FI"/>
              <a:t>Oppilashuolto</a:t>
            </a:r>
          </a:p>
        </p:txBody>
      </p:sp>
      <p:sp>
        <p:nvSpPr>
          <p:cNvPr id="3" name="Sisällön paikkamerkki 2"/>
          <p:cNvSpPr>
            <a:spLocks noGrp="1"/>
          </p:cNvSpPr>
          <p:nvPr>
            <p:ph idx="1"/>
          </p:nvPr>
        </p:nvSpPr>
        <p:spPr>
          <a:xfrm>
            <a:off x="568568" y="1210484"/>
            <a:ext cx="10528436" cy="5315007"/>
          </a:xfrm>
        </p:spPr>
        <p:txBody>
          <a:bodyPr vert="horz" lIns="91440" tIns="45720" rIns="91440" bIns="45720" rtlCol="0" anchor="t">
            <a:noAutofit/>
          </a:bodyPr>
          <a:lstStyle/>
          <a:p>
            <a:r>
              <a:rPr lang="fi-FI" sz="1500" b="1">
                <a:latin typeface="Calibri"/>
                <a:cs typeface="Calibri"/>
              </a:rPr>
              <a:t>Terveydenhuolto</a:t>
            </a:r>
            <a:r>
              <a:rPr lang="fi-FI" sz="1500">
                <a:latin typeface="Calibri" panose="020F0502020204030204" pitchFamily="34" charset="0"/>
              </a:rPr>
              <a:t/>
            </a:r>
            <a:br>
              <a:rPr lang="fi-FI" sz="1500">
                <a:latin typeface="Calibri" panose="020F0502020204030204" pitchFamily="34" charset="0"/>
              </a:rPr>
            </a:br>
            <a:r>
              <a:rPr lang="fi-FI" sz="1500">
                <a:latin typeface="Calibri"/>
                <a:cs typeface="Calibri"/>
              </a:rPr>
              <a:t>Terveydenhoitaja Katja Suvanto on Heikan koululla tiistaisin. Terveydenhoitajan tavoittaa parhaiten Wilman kautta.                            Puh. 045 6576300 tai </a:t>
            </a:r>
            <a:r>
              <a:rPr lang="fi-FI" sz="1500">
                <a:latin typeface="Calibri"/>
                <a:cs typeface="Calibri"/>
                <a:hlinkClick r:id="rId2"/>
              </a:rPr>
              <a:t>katja.suvanto@fshky.fi</a:t>
            </a:r>
            <a:r>
              <a:rPr lang="fi-FI" sz="1500">
                <a:latin typeface="Calibri"/>
                <a:cs typeface="Calibri"/>
              </a:rPr>
              <a:t>.</a:t>
            </a:r>
          </a:p>
          <a:p>
            <a:r>
              <a:rPr lang="fi-FI" sz="1500" b="1">
                <a:latin typeface="Calibri"/>
                <a:cs typeface="Calibri"/>
              </a:rPr>
              <a:t>Koulukuraattori</a:t>
            </a:r>
            <a:r>
              <a:rPr lang="fi-FI" sz="1500">
                <a:latin typeface="Calibri" panose="020F0502020204030204" pitchFamily="34" charset="0"/>
              </a:rPr>
              <a:t/>
            </a:r>
            <a:br>
              <a:rPr lang="fi-FI" sz="1500">
                <a:latin typeface="Calibri" panose="020F0502020204030204" pitchFamily="34" charset="0"/>
              </a:rPr>
            </a:br>
            <a:r>
              <a:rPr lang="fi-FI" sz="1500">
                <a:latin typeface="Calibri"/>
                <a:cs typeface="Calibri"/>
              </a:rPr>
              <a:t>Koulukuraattori pyrkii yhdessä opettajien ja muun henkilökunnan kanssa edistämään kouluyhteisön hyvinvointia. Koulukuraattorin työ on yksilö- ja perhetyötä sekä konsultaatiotyötä. Kuraattori työskentelee yhteistyössä eri tahojen kanssa ja ohjaa sopivien tukitoimien piiriin. Koulukuraattoriin voi olla yhteydessä, kun lapsella tai nuorella on sosiaalisia pulmia ihmissuhteissa, tunne-elämän vaikeuksia tai käyttäytymisongelmia. Myös elämäntilanteen muutoksissa voi hakea tukea kuraattorilta. Kiusaaminen, poissaolot ja kaverisuhteet ovat myös aiheita, joissa kuraattori on tukena ja auttamassa koulunkäynnin onnistumiseksi. Koulukuraattorin palvelut ovat maksuttomia ja luottamuksellisia. Koulukuraattori Elina Leppäkoski on tavoitettavissa Heikan koululla keskiviikkoisin. Puh. 0504094988 tai </a:t>
            </a:r>
            <a:r>
              <a:rPr lang="fi-FI" sz="1500">
                <a:latin typeface="Calibri"/>
                <a:cs typeface="Calibri"/>
                <a:hlinkClick r:id="rId3"/>
              </a:rPr>
              <a:t>elina.leppakoski@fshky.fi</a:t>
            </a:r>
            <a:r>
              <a:rPr lang="fi-FI" sz="1500">
                <a:latin typeface="Calibri"/>
                <a:cs typeface="Calibri"/>
              </a:rPr>
              <a:t> </a:t>
            </a:r>
            <a:endParaRPr lang="fi-FI" sz="1500">
              <a:latin typeface="Calibri" panose="020F0502020204030204" pitchFamily="34" charset="0"/>
              <a:cs typeface="Calibri"/>
            </a:endParaRPr>
          </a:p>
          <a:p>
            <a:r>
              <a:rPr lang="fi-FI" sz="1500" b="1" err="1">
                <a:latin typeface="Calibri"/>
                <a:cs typeface="Calibri"/>
              </a:rPr>
              <a:t>Koulupsylogi</a:t>
            </a:r>
            <a:r>
              <a:rPr lang="fi-FI" sz="1500">
                <a:latin typeface="Calibri" panose="020F0502020204030204" pitchFamily="34" charset="0"/>
              </a:rPr>
              <a:t/>
            </a:r>
            <a:br>
              <a:rPr lang="fi-FI" sz="1500">
                <a:latin typeface="Calibri" panose="020F0502020204030204" pitchFamily="34" charset="0"/>
              </a:rPr>
            </a:br>
            <a:r>
              <a:rPr lang="fi-FI" sz="1500">
                <a:latin typeface="Calibri"/>
                <a:cs typeface="Calibri"/>
              </a:rPr>
              <a:t>Koulupsykologi työskentelee yhteistyössä opettajien, koulun muun henkilöstön, oppilaiden ja vanhempien kanssa. Psykologiin voi ottaa yhteyttä esim. oppimiseen, toverisuhteisiin, kasvatukseen ja kehitykseen liittyvissä kysymyksissä.</a:t>
            </a:r>
            <a:r>
              <a:rPr lang="fi-FI" sz="1500">
                <a:latin typeface="Calibri" panose="020F0502020204030204" pitchFamily="34" charset="0"/>
              </a:rPr>
              <a:t/>
            </a:r>
            <a:br>
              <a:rPr lang="fi-FI" sz="1500">
                <a:latin typeface="Calibri" panose="020F0502020204030204" pitchFamily="34" charset="0"/>
              </a:rPr>
            </a:br>
            <a:r>
              <a:rPr lang="fi-FI" sz="1500">
                <a:latin typeface="Calibri"/>
                <a:cs typeface="Calibri"/>
              </a:rPr>
              <a:t>Koulupsykologin erityisalaa ovat koulunkäynnin aloittamiseen, oppimisvaikeuksiin ja erityisluokkasiirtoihin liittyvät psykologiset tutkimukset. Hän on myös mielenterveystyön asiantuntija. Koulupsykologin palvelut ovat maksuttomia ja luottamuksellisia. Koulupsykologina toimii Mona Pääjärvi, puh. 0505824435 tai </a:t>
            </a:r>
            <a:r>
              <a:rPr lang="fi-FI" sz="1500">
                <a:latin typeface="Calibri"/>
                <a:cs typeface="Calibri"/>
                <a:hlinkClick r:id="rId4"/>
              </a:rPr>
              <a:t>mona.paajarvi@fshky.fi</a:t>
            </a:r>
            <a:endParaRPr lang="fi-FI" sz="1500">
              <a:latin typeface="Calibri"/>
              <a:cs typeface="Calibri"/>
            </a:endParaRPr>
          </a:p>
          <a:p>
            <a:r>
              <a:rPr lang="fi-FI" sz="1500" b="1">
                <a:latin typeface="Calibri"/>
                <a:cs typeface="Calibri"/>
              </a:rPr>
              <a:t>Oppilashuoltoryhmä</a:t>
            </a:r>
            <a:r>
              <a:rPr lang="fi-FI" sz="1500" b="1">
                <a:latin typeface="Calibri" panose="020F0502020204030204" pitchFamily="34" charset="0"/>
                <a:cs typeface="Calibri"/>
              </a:rPr>
              <a:t/>
            </a:r>
            <a:br>
              <a:rPr lang="fi-FI" sz="1500" b="1">
                <a:latin typeface="Calibri" panose="020F0502020204030204" pitchFamily="34" charset="0"/>
                <a:cs typeface="Calibri"/>
              </a:rPr>
            </a:br>
            <a:r>
              <a:rPr lang="fi-FI" sz="1500">
                <a:latin typeface="Calibri"/>
                <a:cs typeface="Calibri"/>
              </a:rPr>
              <a:t>Koulussa toimii oppilashuoltoryhmä. Oppilashuoltoryhmä kokoontuu sovitusti säännöllisesti. Oppilashuoltoryhmään kuuluvat</a:t>
            </a:r>
            <a:r>
              <a:rPr lang="fi-FI" sz="1500" b="1">
                <a:latin typeface="Calibri"/>
                <a:cs typeface="Calibri"/>
              </a:rPr>
              <a:t> </a:t>
            </a:r>
            <a:r>
              <a:rPr lang="fi-FI" sz="1500">
                <a:latin typeface="Calibri"/>
                <a:cs typeface="Calibri"/>
              </a:rPr>
              <a:t>koulunjohtaja Olavi </a:t>
            </a:r>
            <a:r>
              <a:rPr lang="fi-FI" sz="1500" err="1">
                <a:latin typeface="Calibri"/>
                <a:cs typeface="Calibri"/>
              </a:rPr>
              <a:t>Ulmonen</a:t>
            </a:r>
            <a:r>
              <a:rPr lang="fi-FI" sz="1500">
                <a:latin typeface="Calibri"/>
                <a:cs typeface="Calibri"/>
              </a:rPr>
              <a:t>, terveydenhoitaja Katja Suvanto, koulukuraattori Elina Leppäkoski sekä tarvittaessa asiantuntijoina esim. koulupsykologi Mona Pääjärvi tai koululääkäri.</a:t>
            </a:r>
            <a:endParaRPr lang="en-US" sz="1500">
              <a:latin typeface="Calibri"/>
              <a:ea typeface="+mn-lt"/>
              <a:cs typeface="+mn-lt"/>
            </a:endParaRPr>
          </a:p>
          <a:p>
            <a:pPr marL="0" indent="0">
              <a:buNone/>
            </a:pPr>
            <a:r>
              <a:rPr lang="fi-FI" sz="1500">
                <a:latin typeface="Calibri" panose="020F0502020204030204" pitchFamily="34" charset="0"/>
              </a:rPr>
              <a:t/>
            </a:r>
            <a:br>
              <a:rPr lang="fi-FI" sz="1500">
                <a:latin typeface="Calibri" panose="020F0502020204030204" pitchFamily="34" charset="0"/>
              </a:rPr>
            </a:br>
            <a:endParaRPr lang="fi-FI" sz="1500">
              <a:latin typeface="Calibri" panose="020F0502020204030204" pitchFamily="34" charset="0"/>
              <a:cs typeface="Calibri"/>
            </a:endParaRPr>
          </a:p>
        </p:txBody>
      </p:sp>
    </p:spTree>
    <p:extLst>
      <p:ext uri="{BB962C8B-B14F-4D97-AF65-F5344CB8AC3E}">
        <p14:creationId xmlns:p14="http://schemas.microsoft.com/office/powerpoint/2010/main" val="429034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Oppilashuolto (jatkuu)</a:t>
            </a:r>
          </a:p>
        </p:txBody>
      </p:sp>
      <p:sp>
        <p:nvSpPr>
          <p:cNvPr id="3" name="Sisällön paikkamerkki 2"/>
          <p:cNvSpPr>
            <a:spLocks noGrp="1"/>
          </p:cNvSpPr>
          <p:nvPr>
            <p:ph idx="1"/>
          </p:nvPr>
        </p:nvSpPr>
        <p:spPr>
          <a:xfrm>
            <a:off x="838200" y="1617807"/>
            <a:ext cx="10515600" cy="4351338"/>
          </a:xfrm>
        </p:spPr>
        <p:txBody>
          <a:bodyPr vert="horz" lIns="91440" tIns="45720" rIns="91440" bIns="45720" rtlCol="0" anchor="t">
            <a:normAutofit fontScale="62500" lnSpcReduction="20000"/>
          </a:bodyPr>
          <a:lstStyle/>
          <a:p>
            <a:pPr>
              <a:buFont typeface="Arial"/>
              <a:buChar char="•"/>
            </a:pPr>
            <a:r>
              <a:rPr lang="fi-FI">
                <a:latin typeface="Calibri"/>
                <a:cs typeface="Calibri"/>
              </a:rPr>
              <a:t>Yhteisöllinen oppilashuolto käsittelee koulumme arkeen liittyviä asioita. Kokouksissa käsitellään mm Oppilashuollon käsikirjaa ja oppimisen tuen vaiheita yleisellä tasolla. Yksilökohtaisessa oppilashuollossa käsitellään yksittäisen oppilaan opiskeluun liittyviä asioita. Huoltajiin ollaan yhteydessä ja sovitaan monialaisen asiantuntijaryhmän kokoonpano. Luokanopettaja, erityisopettaja, oppilas, huoltaja sekä </a:t>
            </a:r>
            <a:r>
              <a:rPr lang="fi-FI" err="1">
                <a:latin typeface="Calibri"/>
                <a:cs typeface="Calibri"/>
              </a:rPr>
              <a:t>FSHKY:n</a:t>
            </a:r>
            <a:r>
              <a:rPr lang="fi-FI">
                <a:latin typeface="Calibri"/>
                <a:cs typeface="Calibri"/>
              </a:rPr>
              <a:t> asiantuntijat (kuraattori, terveydenhoitaja sekä tarvittaessa koulupsykologi).</a:t>
            </a:r>
            <a:endParaRPr lang="en-US">
              <a:ea typeface="+mn-lt"/>
              <a:cs typeface="+mn-lt"/>
            </a:endParaRPr>
          </a:p>
          <a:p>
            <a:r>
              <a:rPr lang="fi-FI" b="1">
                <a:latin typeface="Calibri"/>
                <a:cs typeface="Calibri"/>
              </a:rPr>
              <a:t>Hammashoito</a:t>
            </a:r>
            <a:r>
              <a:rPr lang="fi-FI">
                <a:latin typeface="Calibri" panose="020F0502020204030204" pitchFamily="34" charset="0"/>
              </a:rPr>
              <a:t/>
            </a:r>
            <a:br>
              <a:rPr lang="fi-FI">
                <a:latin typeface="Calibri" panose="020F0502020204030204" pitchFamily="34" charset="0"/>
              </a:rPr>
            </a:br>
            <a:r>
              <a:rPr lang="fi-FI">
                <a:latin typeface="Calibri"/>
                <a:cs typeface="Calibri"/>
              </a:rPr>
              <a:t>Peruskoululaisten hammashoito hoidetaan Forssan seudun terveydenhuollon </a:t>
            </a:r>
            <a:r>
              <a:rPr lang="fi-FI" err="1">
                <a:latin typeface="Calibri"/>
                <a:cs typeface="Calibri"/>
              </a:rPr>
              <a:t>ky:n</a:t>
            </a:r>
            <a:r>
              <a:rPr lang="fi-FI">
                <a:latin typeface="Calibri"/>
                <a:cs typeface="Calibri"/>
              </a:rPr>
              <a:t> hammashoidon toimesta oppilaan kotikunnassa. Hammashoitoon liittyviä asioista voi tiedustella hammashoitolasta, puh. 03 41911.</a:t>
            </a:r>
            <a:endParaRPr lang="fi-FI">
              <a:latin typeface="Calibri" panose="020F0502020204030204" pitchFamily="34" charset="0"/>
            </a:endParaRPr>
          </a:p>
          <a:p>
            <a:r>
              <a:rPr lang="fi-FI" b="1">
                <a:latin typeface="Calibri" panose="020F0502020204030204" pitchFamily="34" charset="0"/>
              </a:rPr>
              <a:t>Vakuutukset</a:t>
            </a:r>
            <a:r>
              <a:rPr lang="fi-FI">
                <a:latin typeface="Calibri" panose="020F0502020204030204" pitchFamily="34" charset="0"/>
              </a:rPr>
              <a:t/>
            </a:r>
            <a:br>
              <a:rPr lang="fi-FI">
                <a:latin typeface="Calibri" panose="020F0502020204030204" pitchFamily="34" charset="0"/>
              </a:rPr>
            </a:br>
            <a:r>
              <a:rPr lang="fi-FI">
                <a:latin typeface="Calibri" panose="020F0502020204030204" pitchFamily="34" charset="0"/>
              </a:rPr>
              <a:t>Kaupunki ylläpitää tapaturmavakuutusta, joka korvaa koulussa ja koulumatkoilla sattuneiden tapaturmien hoitokulut. Mikäli vanhemmat vievät lapsen koulumatkalla sattuneen tapaturman vuoksi hoitoon terveyskeskukseen tai sairaalan poliklinikalle, on asiasta ilmoitettava koulunjohtajalle, joka tekee asiasta ilmoituksen vakuutusyhtiöön.</a:t>
            </a:r>
          </a:p>
          <a:p>
            <a:r>
              <a:rPr lang="fi-FI" b="1">
                <a:latin typeface="Calibri" panose="020F0502020204030204" pitchFamily="34" charset="0"/>
              </a:rPr>
              <a:t>Salassapito</a:t>
            </a:r>
            <a:r>
              <a:rPr lang="fi-FI">
                <a:latin typeface="Calibri" panose="020F0502020204030204" pitchFamily="34" charset="0"/>
              </a:rPr>
              <a:t/>
            </a:r>
            <a:br>
              <a:rPr lang="fi-FI">
                <a:latin typeface="Calibri" panose="020F0502020204030204" pitchFamily="34" charset="0"/>
              </a:rPr>
            </a:br>
            <a:r>
              <a:rPr lang="fi-FI">
                <a:latin typeface="Calibri" panose="020F0502020204030204" pitchFamily="34" charset="0"/>
              </a:rPr>
              <a:t>Kaupungin palveluksessa oleva henkilökunta sekä luottamushenkilöt eivät saa luvattomasti ilmaista sivullisille sitä, mitä ovat tehtäviään hoitaessaan saaneet tietää oppilaan/perheen henkilökohtaisista oloista ja taloudellisesta asemasta. Oppilaan koulunkäynnin asianmukaisen järjestämisen edellyttämiä välttämättömiä tietoja salassapitovelvollisuus ei kuitenkaan estä antamasta.</a:t>
            </a:r>
          </a:p>
          <a:p>
            <a:endParaRPr lang="fi-FI"/>
          </a:p>
        </p:txBody>
      </p:sp>
    </p:spTree>
    <p:extLst>
      <p:ext uri="{BB962C8B-B14F-4D97-AF65-F5344CB8AC3E}">
        <p14:creationId xmlns:p14="http://schemas.microsoft.com/office/powerpoint/2010/main" val="2950241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96389" y="838951"/>
            <a:ext cx="10515600" cy="1325563"/>
          </a:xfrm>
        </p:spPr>
        <p:txBody>
          <a:bodyPr>
            <a:normAutofit/>
          </a:bodyPr>
          <a:lstStyle/>
          <a:p>
            <a:r>
              <a:rPr lang="fi-FI" b="1"/>
              <a:t>KiVa Koulu </a:t>
            </a:r>
            <a:br>
              <a:rPr lang="fi-FI" b="1"/>
            </a:br>
            <a:endParaRPr lang="fi-FI"/>
          </a:p>
        </p:txBody>
      </p:sp>
      <p:sp>
        <p:nvSpPr>
          <p:cNvPr id="3" name="Sisällön paikkamerkki 2"/>
          <p:cNvSpPr>
            <a:spLocks noGrp="1"/>
          </p:cNvSpPr>
          <p:nvPr>
            <p:ph idx="1"/>
          </p:nvPr>
        </p:nvSpPr>
        <p:spPr/>
        <p:txBody>
          <a:bodyPr>
            <a:normAutofit fontScale="55000" lnSpcReduction="20000"/>
          </a:bodyPr>
          <a:lstStyle/>
          <a:p>
            <a:pPr marL="0" indent="0">
              <a:buNone/>
            </a:pPr>
            <a:r>
              <a:rPr lang="fi-FI"/>
              <a:t> </a:t>
            </a:r>
          </a:p>
          <a:p>
            <a:r>
              <a:rPr lang="fi-FI"/>
              <a:t>KiVa Koulu on opetusministeriön rahoituksella Turun yliopistossa kehitetty toimenpideohjelma koulukiusaamisen vähentämiseksi.</a:t>
            </a:r>
          </a:p>
          <a:p>
            <a:r>
              <a:rPr lang="fi-FI"/>
              <a:t>KiVa-lyhenne muodostuu sanoista kiusaamisen vastainen tai kiusaamista vastustava. </a:t>
            </a:r>
          </a:p>
          <a:p>
            <a:r>
              <a:rPr lang="fi-FI"/>
              <a:t>KiVa Koulun on todettu vähentävän kiusaamista ja lisäävän kouluhyvinvointia.</a:t>
            </a:r>
          </a:p>
          <a:p>
            <a:r>
              <a:rPr lang="fi-FI"/>
              <a:t>KiVa Koulu on erityisesti suomalaiseen kouluympäristöön soveltuva koko koulun toimintatapaohjelma, jossa kiusaamisen vähentämisessä ja ennaltaehkäisemisessä korostetaan jokaisen oppilaan vastuuta yhteisestä hyvinvoinnista.</a:t>
            </a:r>
          </a:p>
          <a:p>
            <a:endParaRPr lang="fi-FI"/>
          </a:p>
          <a:p>
            <a:r>
              <a:rPr lang="fi-FI" sz="3200"/>
              <a:t>Koulussamme toimii  kolmen opettajan muodostama työryhmä, KiVa-tiimi. Tiimiä vetää luokanopettaja Pilvi Seipäjärvi ja siihen kuuluvat myös erityisopettaja Olavi Ulmonen ja luokanopettaja Marita Antila. Kaikki tiimin jäsenet ovat saaneet koulutuksen tehtävään. Tiimi selvittää yhteistyössä luokanopettajan kanssa esiin tulevia kiusaamistapauksia.  </a:t>
            </a:r>
            <a:r>
              <a:rPr lang="fi-FI" sz="3200">
                <a:hlinkClick r:id="rId2"/>
              </a:rPr>
              <a:t>www.kivakoulu.fi</a:t>
            </a:r>
            <a:endParaRPr lang="fi-FI" sz="3200"/>
          </a:p>
          <a:p>
            <a:endParaRPr lang="fi-FI"/>
          </a:p>
          <a:p>
            <a:pPr marL="0" indent="0">
              <a:buNone/>
            </a:pPr>
            <a:r>
              <a:rPr lang="fi-FI"/>
              <a:t/>
            </a:r>
            <a:br>
              <a:rPr lang="fi-FI"/>
            </a:br>
            <a:endParaRPr lang="fi-FI"/>
          </a:p>
        </p:txBody>
      </p:sp>
    </p:spTree>
    <p:extLst>
      <p:ext uri="{BB962C8B-B14F-4D97-AF65-F5344CB8AC3E}">
        <p14:creationId xmlns:p14="http://schemas.microsoft.com/office/powerpoint/2010/main" val="3031741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Oppilaskunnan toimintasuunnitelma</a:t>
            </a:r>
          </a:p>
        </p:txBody>
      </p:sp>
      <p:sp>
        <p:nvSpPr>
          <p:cNvPr id="3" name="Sisällön paikkamerkki 2"/>
          <p:cNvSpPr>
            <a:spLocks noGrp="1"/>
          </p:cNvSpPr>
          <p:nvPr>
            <p:ph idx="1"/>
          </p:nvPr>
        </p:nvSpPr>
        <p:spPr/>
        <p:txBody>
          <a:bodyPr vert="horz" lIns="91440" tIns="45720" rIns="91440" bIns="45720" rtlCol="0" anchor="t">
            <a:normAutofit fontScale="92500" lnSpcReduction="10000"/>
          </a:bodyPr>
          <a:lstStyle/>
          <a:p>
            <a:pPr marL="457200" indent="-457200"/>
            <a:r>
              <a:rPr lang="fi-FI"/>
              <a:t>Heikan koulussa toimii oppilaskunta, jolla on kaksi ohjaavaa opettajaa. </a:t>
            </a:r>
          </a:p>
          <a:p>
            <a:pPr marL="457200" indent="-457200"/>
            <a:r>
              <a:rPr lang="fi-FI">
                <a:ea typeface="+mn-lt"/>
                <a:cs typeface="+mn-lt"/>
              </a:rPr>
              <a:t>Oppilaskunnan toiminta pyrkii edistämään oppilaiden osallistamista sekä yhteistyötaitoja. </a:t>
            </a:r>
          </a:p>
          <a:p>
            <a:pPr marL="457200" indent="-457200"/>
            <a:r>
              <a:rPr lang="fi-FI"/>
              <a:t>Oppilaat ovat äänestäneet jokaisesta luokasta kaksi oppilaskunnan edustajaa, jotka osallistuvat kokouksiin noin kerran kuukaudessa. Kokouksissa käsitellään koko koulun toimintaan ja kouluviihtyvyyteen liittyviä asioita. </a:t>
            </a:r>
            <a:endParaRPr lang="fi-FI">
              <a:cs typeface="Calibri" panose="020F0502020204030204"/>
            </a:endParaRPr>
          </a:p>
          <a:p>
            <a:pPr marL="457200" indent="-457200"/>
            <a:r>
              <a:rPr lang="fi-FI"/>
              <a:t>Oppilaskunnan edustajat voivat kokoontua varsinaisten kokousten välillä pienemmissä ryhmissä toteuttaakseen kokouksessa suunniteltuja projekteja.</a:t>
            </a:r>
            <a:br>
              <a:rPr lang="fi-FI"/>
            </a:br>
            <a:endParaRPr lang="fi-FI">
              <a:cs typeface="Calibri"/>
            </a:endParaRPr>
          </a:p>
        </p:txBody>
      </p:sp>
    </p:spTree>
    <p:extLst>
      <p:ext uri="{BB962C8B-B14F-4D97-AF65-F5344CB8AC3E}">
        <p14:creationId xmlns:p14="http://schemas.microsoft.com/office/powerpoint/2010/main" val="3980963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Yhteystiedot</a:t>
            </a:r>
          </a:p>
        </p:txBody>
      </p:sp>
      <p:sp>
        <p:nvSpPr>
          <p:cNvPr id="3" name="Sisällön paikkamerkki 2"/>
          <p:cNvSpPr>
            <a:spLocks noGrp="1"/>
          </p:cNvSpPr>
          <p:nvPr>
            <p:ph idx="1"/>
          </p:nvPr>
        </p:nvSpPr>
        <p:spPr>
          <a:xfrm>
            <a:off x="838200" y="1584556"/>
            <a:ext cx="6842760" cy="4999124"/>
          </a:xfrm>
        </p:spPr>
        <p:txBody>
          <a:bodyPr vert="horz" lIns="91440" tIns="45720" rIns="91440" bIns="45720" rtlCol="0" anchor="t">
            <a:normAutofit fontScale="40000" lnSpcReduction="20000"/>
          </a:bodyPr>
          <a:lstStyle/>
          <a:p>
            <a:r>
              <a:rPr lang="fi-FI"/>
              <a:t>Heikan koulu, Saksankatu 23, 30100 Forssa</a:t>
            </a:r>
          </a:p>
          <a:p>
            <a:pPr lvl="1"/>
            <a:r>
              <a:rPr lang="fi-FI"/>
              <a:t>Kartta: </a:t>
            </a:r>
            <a:r>
              <a:rPr lang="fi-FI">
                <a:hlinkClick r:id="rId2"/>
              </a:rPr>
              <a:t>https://goo.gl/maps/9qSzxjowFDBLG9Z46</a:t>
            </a:r>
            <a:endParaRPr lang="fi-FI"/>
          </a:p>
          <a:p>
            <a:pPr lvl="1"/>
            <a:r>
              <a:rPr lang="fi-FI"/>
              <a:t>Kotisivu: </a:t>
            </a:r>
            <a:r>
              <a:rPr lang="fi-FI">
                <a:hlinkClick r:id="rId3"/>
              </a:rPr>
              <a:t>https://peda.net/forssa/perusopetus/heikan-koulu</a:t>
            </a:r>
            <a:endParaRPr lang="fi-FI"/>
          </a:p>
          <a:p>
            <a:pPr lvl="1"/>
            <a:endParaRPr lang="fi-FI"/>
          </a:p>
          <a:p>
            <a:r>
              <a:rPr lang="fi-FI"/>
              <a:t>Koulunjohtaja Olavi </a:t>
            </a:r>
            <a:r>
              <a:rPr lang="fi-FI" err="1"/>
              <a:t>Ulmonen</a:t>
            </a:r>
            <a:r>
              <a:rPr lang="fi-FI"/>
              <a:t>, puh. 050 4309 968, </a:t>
            </a:r>
            <a:r>
              <a:rPr lang="fi-FI">
                <a:hlinkClick r:id="rId4"/>
              </a:rPr>
              <a:t>olavi.ulmonen@forssa.fi</a:t>
            </a:r>
            <a:endParaRPr lang="fi-FI"/>
          </a:p>
          <a:p>
            <a:pPr marL="0" indent="0">
              <a:buNone/>
            </a:pPr>
            <a:endParaRPr lang="fi-FI"/>
          </a:p>
          <a:p>
            <a:r>
              <a:rPr lang="fi-FI"/>
              <a:t>Varajohtaja Katja Ahti, puh. 03 4141 5425, </a:t>
            </a:r>
            <a:r>
              <a:rPr lang="fi-FI">
                <a:hlinkClick r:id="rId5"/>
              </a:rPr>
              <a:t>katja.ahti@edu.forssa.fi</a:t>
            </a:r>
            <a:endParaRPr lang="fi-FI"/>
          </a:p>
          <a:p>
            <a:pPr marL="0" indent="0">
              <a:buNone/>
            </a:pPr>
            <a:endParaRPr lang="fi-FI"/>
          </a:p>
          <a:p>
            <a:r>
              <a:rPr lang="fi-FI"/>
              <a:t>Opettajisto, puh. 03 4141 5426 </a:t>
            </a:r>
          </a:p>
          <a:p>
            <a:r>
              <a:rPr lang="fi-FI"/>
              <a:t>opettajien sähköposti: etunimi.sukunimi@edu.forssa.fi</a:t>
            </a:r>
            <a:endParaRPr lang="fi-FI">
              <a:cs typeface="Calibri"/>
            </a:endParaRPr>
          </a:p>
          <a:p>
            <a:pPr marL="0" indent="0">
              <a:buNone/>
            </a:pPr>
            <a:endParaRPr lang="fi-FI"/>
          </a:p>
          <a:p>
            <a:r>
              <a:rPr lang="fi-FI">
                <a:latin typeface="Calibri" panose="020F0502020204030204"/>
                <a:cs typeface="Calibri" panose="020F0502020204030204"/>
              </a:rPr>
              <a:t>Aamu- ja iltapäiväkerho, puh. 050 4658 523</a:t>
            </a:r>
            <a:endParaRPr lang="fi-FI"/>
          </a:p>
          <a:p>
            <a:endParaRPr lang="fi-FI"/>
          </a:p>
          <a:p>
            <a:r>
              <a:rPr lang="fi-FI"/>
              <a:t>Terveydenhoitaja Katja Suvanto, puh. </a:t>
            </a:r>
            <a:r>
              <a:rPr lang="fi-FI">
                <a:latin typeface="Calibri"/>
                <a:cs typeface="Calibri"/>
              </a:rPr>
              <a:t>045 6576 300, </a:t>
            </a:r>
            <a:r>
              <a:rPr lang="fi-FI">
                <a:latin typeface="Calibri"/>
                <a:cs typeface="Calibri"/>
                <a:hlinkClick r:id="rId6"/>
              </a:rPr>
              <a:t>katja.suvanto@fshky.fi</a:t>
            </a:r>
            <a:endParaRPr lang="fi-FI">
              <a:latin typeface="Calibri"/>
              <a:cs typeface="Calibri"/>
            </a:endParaRPr>
          </a:p>
          <a:p>
            <a:pPr marL="0" indent="0">
              <a:buNone/>
            </a:pPr>
            <a:endParaRPr lang="fi-FI">
              <a:latin typeface="Calibri" panose="020F0502020204030204" pitchFamily="34" charset="0"/>
            </a:endParaRPr>
          </a:p>
          <a:p>
            <a:r>
              <a:rPr lang="fi-FI"/>
              <a:t>Koulupsykologi Mona Pääjärvi, puh. 050 582 4435,</a:t>
            </a:r>
            <a:r>
              <a:rPr lang="fi-FI">
                <a:latin typeface="Calibri"/>
                <a:cs typeface="Calibri"/>
              </a:rPr>
              <a:t>  </a:t>
            </a:r>
            <a:r>
              <a:rPr lang="fi-FI">
                <a:latin typeface="Calibri"/>
                <a:cs typeface="Calibri"/>
                <a:hlinkClick r:id="rId7"/>
              </a:rPr>
              <a:t>mona.paajarvi@fshky.fi</a:t>
            </a:r>
            <a:endParaRPr lang="fi-FI">
              <a:latin typeface="Calibri"/>
              <a:cs typeface="Calibri"/>
            </a:endParaRPr>
          </a:p>
          <a:p>
            <a:pPr marL="0" indent="0">
              <a:buNone/>
            </a:pPr>
            <a:endParaRPr lang="fi-FI"/>
          </a:p>
          <a:p>
            <a:r>
              <a:rPr lang="fi-FI"/>
              <a:t>Koulukuraattori Elina Leppäkoski, puh. </a:t>
            </a:r>
            <a:r>
              <a:rPr lang="fi-FI">
                <a:latin typeface="Calibri"/>
                <a:cs typeface="Calibri"/>
              </a:rPr>
              <a:t>050 4094 988, </a:t>
            </a:r>
            <a:r>
              <a:rPr lang="fi-FI">
                <a:latin typeface="Calibri"/>
                <a:cs typeface="Calibri"/>
                <a:hlinkClick r:id="rId8"/>
              </a:rPr>
              <a:t>elina.leppakoski@fshky.fi</a:t>
            </a:r>
            <a:endParaRPr lang="fi-FI">
              <a:latin typeface="Calibri"/>
              <a:cs typeface="Calibri"/>
            </a:endParaRPr>
          </a:p>
          <a:p>
            <a:pPr marL="0" indent="0">
              <a:buNone/>
            </a:pPr>
            <a:endParaRPr lang="fi-FI">
              <a:latin typeface="Calibri" panose="020F0502020204030204" pitchFamily="34" charset="0"/>
            </a:endParaRPr>
          </a:p>
          <a:p>
            <a:r>
              <a:rPr lang="fi-FI"/>
              <a:t>Kiinteistönhoitaja Jari Vainio, puh. 050 5640033</a:t>
            </a:r>
            <a:br>
              <a:rPr lang="fi-FI"/>
            </a:br>
            <a:r>
              <a:rPr lang="fi-FI"/>
              <a:t/>
            </a:r>
            <a:br>
              <a:rPr lang="fi-FI"/>
            </a:br>
            <a:endParaRPr lang="fi-FI"/>
          </a:p>
        </p:txBody>
      </p:sp>
    </p:spTree>
    <p:extLst>
      <p:ext uri="{BB962C8B-B14F-4D97-AF65-F5344CB8AC3E}">
        <p14:creationId xmlns:p14="http://schemas.microsoft.com/office/powerpoint/2010/main" val="25799797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Liikkuva koulu</a:t>
            </a:r>
            <a:br>
              <a:rPr lang="fi-FI"/>
            </a:br>
            <a:endParaRPr lang="fi-FI"/>
          </a:p>
        </p:txBody>
      </p:sp>
      <p:sp>
        <p:nvSpPr>
          <p:cNvPr id="3" name="Sisällön paikkamerkki 2"/>
          <p:cNvSpPr>
            <a:spLocks noGrp="1"/>
          </p:cNvSpPr>
          <p:nvPr>
            <p:ph idx="1"/>
          </p:nvPr>
        </p:nvSpPr>
        <p:spPr>
          <a:xfrm>
            <a:off x="838200" y="1356360"/>
            <a:ext cx="10774680" cy="5059680"/>
          </a:xfrm>
        </p:spPr>
        <p:txBody>
          <a:bodyPr>
            <a:normAutofit fontScale="32500" lnSpcReduction="20000"/>
          </a:bodyPr>
          <a:lstStyle/>
          <a:p>
            <a:pPr marL="0" indent="0">
              <a:buNone/>
            </a:pPr>
            <a:r>
              <a:rPr lang="fi-FI" sz="4800"/>
              <a:t/>
            </a:r>
            <a:br>
              <a:rPr lang="fi-FI" sz="4800"/>
            </a:br>
            <a:endParaRPr lang="fi-FI" sz="6400"/>
          </a:p>
          <a:p>
            <a:r>
              <a:rPr lang="fi-FI" sz="6400"/>
              <a:t>Liikkuva koulu -ohjelman tavoitteena on tuoda lisää liikettä koulupäivään ja kaikille oppitunneille. Heikan koulu on ollut mukana valtakunnallisessa Liikkuva koulu -ohjelmassa syksystä 2015 lähtien. </a:t>
            </a:r>
            <a:br>
              <a:rPr lang="fi-FI" sz="6400"/>
            </a:br>
            <a:endParaRPr lang="fi-FI" sz="6400"/>
          </a:p>
          <a:p>
            <a:r>
              <a:rPr lang="fi-FI" sz="6400"/>
              <a:t>Heikalla oppimistilanteita luodaan siten, että lasten luontainen tarve liikkua tulee huomioiduksi. Koulupäivää rakennetaan toiminnalliseksi ja otetaan oppilaat mahdollisuuksien mukaan osaksi aktiivisen oppimisen suunnittelua, toteutusta ja arviointia.</a:t>
            </a:r>
            <a:br>
              <a:rPr lang="fi-FI" sz="6400"/>
            </a:br>
            <a:endParaRPr lang="fi-FI" sz="6400"/>
          </a:p>
          <a:p>
            <a:r>
              <a:rPr lang="fi-FI" sz="6400"/>
              <a:t>Liikkumisella pyritään vahvistamaan ajattelu- ja muistitoimintoja, lisäämään keskittymiskykyä ja tukemaan kouluviihtyvyyttä. Liikkuminen tarjoaa mahdollisuuksia useiden aistien käyttöön ja </a:t>
            </a:r>
            <a:r>
              <a:rPr lang="fi-FI" sz="6400" err="1"/>
              <a:t>osallistaa</a:t>
            </a:r>
            <a:r>
              <a:rPr lang="fi-FI" sz="6400"/>
              <a:t> oppilaita omissa oppimisprosesseissaan. </a:t>
            </a:r>
            <a:br>
              <a:rPr lang="fi-FI" sz="6400"/>
            </a:br>
            <a:endParaRPr lang="fi-FI" sz="6400"/>
          </a:p>
          <a:p>
            <a:r>
              <a:rPr lang="fi-FI" sz="6400"/>
              <a:t>Lisää Liikkuva koulu -ohjelmasta voi lukea osoitteesta </a:t>
            </a:r>
            <a:r>
              <a:rPr lang="fi-FI" sz="6400">
                <a:hlinkClick r:id="rId2"/>
              </a:rPr>
              <a:t>http://www.liikkuvakoulu.fi/liikkuva-koulu</a:t>
            </a:r>
            <a:endParaRPr lang="fi-FI" sz="6400"/>
          </a:p>
          <a:p>
            <a:pPr marL="0" indent="0">
              <a:buNone/>
            </a:pPr>
            <a:r>
              <a:rPr lang="fi-FI" sz="4800"/>
              <a:t/>
            </a:r>
            <a:br>
              <a:rPr lang="fi-FI" sz="4800"/>
            </a:br>
            <a:endParaRPr lang="fi-FI" sz="4800"/>
          </a:p>
          <a:p>
            <a:endParaRPr lang="fi-FI"/>
          </a:p>
        </p:txBody>
      </p:sp>
    </p:spTree>
    <p:extLst>
      <p:ext uri="{BB962C8B-B14F-4D97-AF65-F5344CB8AC3E}">
        <p14:creationId xmlns:p14="http://schemas.microsoft.com/office/powerpoint/2010/main" val="2788949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a:t>Aamu- ja iltapäiväkerhon toimintasuunnitelma</a:t>
            </a:r>
            <a:br>
              <a:rPr lang="fi-FI"/>
            </a:br>
            <a:endParaRPr lang="fi-FI"/>
          </a:p>
        </p:txBody>
      </p:sp>
      <p:sp>
        <p:nvSpPr>
          <p:cNvPr id="3" name="Sisällön paikkamerkki 2"/>
          <p:cNvSpPr>
            <a:spLocks noGrp="1"/>
          </p:cNvSpPr>
          <p:nvPr>
            <p:ph idx="1"/>
          </p:nvPr>
        </p:nvSpPr>
        <p:spPr/>
        <p:txBody>
          <a:bodyPr vert="horz" lIns="91440" tIns="45720" rIns="91440" bIns="45720" rtlCol="0" anchor="t">
            <a:normAutofit fontScale="70000" lnSpcReduction="20000"/>
          </a:bodyPr>
          <a:lstStyle/>
          <a:p>
            <a:r>
              <a:rPr lang="fi-FI"/>
              <a:t>Aamupäiväkerho ekaluokkalaisille on avoinna maanantaista perjantaihin klo 7.30-9.45.</a:t>
            </a:r>
          </a:p>
          <a:p>
            <a:r>
              <a:rPr lang="fi-FI"/>
              <a:t>Iltapäiväkerho 1-2 –luokan oppilaille on avoinna maanantaista perjantaihin klo 13 -16. </a:t>
            </a:r>
            <a:endParaRPr lang="fi-FI">
              <a:cs typeface="Calibri"/>
            </a:endParaRPr>
          </a:p>
          <a:p>
            <a:r>
              <a:rPr lang="fi-FI">
                <a:ea typeface="+mn-lt"/>
                <a:cs typeface="+mn-lt"/>
              </a:rPr>
              <a:t>Kerhossa on kaksi ohjaajaa, tarvittaessa kolme.</a:t>
            </a:r>
            <a:endParaRPr lang="en-US">
              <a:ea typeface="+mn-lt"/>
              <a:cs typeface="+mn-lt"/>
            </a:endParaRPr>
          </a:p>
          <a:p>
            <a:r>
              <a:rPr lang="fi-FI"/>
              <a:t>Ilmoittautuneita kerholaisia on 38. </a:t>
            </a:r>
          </a:p>
          <a:p>
            <a:r>
              <a:rPr lang="fi-FI">
                <a:ea typeface="+mn-lt"/>
                <a:cs typeface="+mn-lt"/>
              </a:rPr>
              <a:t>Kerho toimii omassa tilassaan. </a:t>
            </a:r>
          </a:p>
          <a:p>
            <a:r>
              <a:rPr lang="fi-FI"/>
              <a:t>Iltapäiväkerhossa tarjotaan päivittäin välipala noin klo 14.15 koulun ruokasalissa. </a:t>
            </a:r>
            <a:endParaRPr lang="fi-FI">
              <a:cs typeface="Calibri"/>
            </a:endParaRPr>
          </a:p>
          <a:p>
            <a:r>
              <a:rPr lang="fi-FI"/>
              <a:t>Kerhossa on samat järjestyssäännöt kuin koulussa. </a:t>
            </a:r>
            <a:endParaRPr lang="fi-FI">
              <a:cs typeface="Calibri"/>
            </a:endParaRPr>
          </a:p>
          <a:p>
            <a:r>
              <a:rPr lang="fi-FI"/>
              <a:t>Kerhossa leikitään esimerkiksi Legoilla, autoilla, nukeilla ja </a:t>
            </a:r>
            <a:r>
              <a:rPr lang="fi-FI" err="1"/>
              <a:t>PetShopeilla</a:t>
            </a:r>
            <a:r>
              <a:rPr lang="fi-FI"/>
              <a:t>. </a:t>
            </a:r>
            <a:endParaRPr lang="fi-FI">
              <a:cs typeface="Calibri"/>
            </a:endParaRPr>
          </a:p>
          <a:p>
            <a:r>
              <a:rPr lang="fi-FI"/>
              <a:t>Kerhossa voi askarrella ja kausiaskarteluja tehdään vuodenaikojen mukaan.  </a:t>
            </a:r>
            <a:endParaRPr lang="fi-FI">
              <a:cs typeface="Calibri"/>
            </a:endParaRPr>
          </a:p>
          <a:p>
            <a:r>
              <a:rPr lang="fi-FI">
                <a:ea typeface="+mn-lt"/>
                <a:cs typeface="+mn-lt"/>
              </a:rPr>
              <a:t>Kerhossa ulkoillaan päivittäin noin tunnin ajan, jolloin käytetään pihan liikuntamahdollisuuksia ja pelataan esimerkiksi jalkapalloa.  </a:t>
            </a:r>
            <a:endParaRPr lang="en-US">
              <a:ea typeface="+mn-lt"/>
              <a:cs typeface="+mn-lt"/>
            </a:endParaRPr>
          </a:p>
          <a:p>
            <a:r>
              <a:rPr lang="fi-FI">
                <a:cs typeface="Calibri"/>
              </a:rPr>
              <a:t>Liikuntasalia on kerhon käytössä, mikäli se on vapaana. Siellä voi esimerkiksi pelata salibandya, jalkapalloa, polttopalloa tai liikkua vapaasti. </a:t>
            </a:r>
            <a:endParaRPr lang="fi-FI"/>
          </a:p>
          <a:p>
            <a:endParaRPr lang="fi-FI">
              <a:cs typeface="Calibri"/>
            </a:endParaRPr>
          </a:p>
          <a:p>
            <a:endParaRPr lang="fi-FI"/>
          </a:p>
        </p:txBody>
      </p:sp>
    </p:spTree>
    <p:extLst>
      <p:ext uri="{BB962C8B-B14F-4D97-AF65-F5344CB8AC3E}">
        <p14:creationId xmlns:p14="http://schemas.microsoft.com/office/powerpoint/2010/main" val="26870478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Kerhotoiminta</a:t>
            </a:r>
          </a:p>
        </p:txBody>
      </p:sp>
      <p:sp>
        <p:nvSpPr>
          <p:cNvPr id="3" name="Sisällön paikkamerkki 2"/>
          <p:cNvSpPr>
            <a:spLocks noGrp="1"/>
          </p:cNvSpPr>
          <p:nvPr>
            <p:ph idx="1"/>
          </p:nvPr>
        </p:nvSpPr>
        <p:spPr/>
        <p:txBody>
          <a:bodyPr vert="horz" lIns="91440" tIns="45720" rIns="91440" bIns="45720" rtlCol="0" anchor="t">
            <a:normAutofit/>
          </a:bodyPr>
          <a:lstStyle/>
          <a:p>
            <a:r>
              <a:rPr lang="fi-FI"/>
              <a:t>Koulussamme toimii erilaisia kerhoja. Kerhojen suunnittelussa kuunnellaan oppilaiden toiveita. </a:t>
            </a:r>
          </a:p>
          <a:p>
            <a:r>
              <a:rPr lang="fi-FI"/>
              <a:t>Suosittuja kerhoja ovat esim. liikuntakerhot, puuhakerhot ja kokkikerhot.</a:t>
            </a:r>
            <a:endParaRPr lang="fi-FI">
              <a:cs typeface="Calibri"/>
            </a:endParaRPr>
          </a:p>
          <a:p>
            <a:r>
              <a:rPr lang="fi-FI">
                <a:cs typeface="Calibri"/>
              </a:rPr>
              <a:t>Myös liikuntaseurat ja järjestöt voivat pitää oppilaille omia kerhojaan koulun tiloissa.</a:t>
            </a:r>
          </a:p>
          <a:p>
            <a:endParaRPr lang="fi-FI">
              <a:cs typeface="Calibri"/>
            </a:endParaRPr>
          </a:p>
        </p:txBody>
      </p:sp>
    </p:spTree>
    <p:extLst>
      <p:ext uri="{BB962C8B-B14F-4D97-AF65-F5344CB8AC3E}">
        <p14:creationId xmlns:p14="http://schemas.microsoft.com/office/powerpoint/2010/main" val="2995330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7B41720-D84A-45BF-ACDF-89D168F8B919}"/>
              </a:ext>
            </a:extLst>
          </p:cNvPr>
          <p:cNvSpPr>
            <a:spLocks noGrp="1"/>
          </p:cNvSpPr>
          <p:nvPr>
            <p:ph type="title"/>
          </p:nvPr>
        </p:nvSpPr>
        <p:spPr/>
        <p:txBody>
          <a:bodyPr/>
          <a:lstStyle/>
          <a:p>
            <a:r>
              <a:rPr lang="fi-FI">
                <a:cs typeface="Calibri Light"/>
              </a:rPr>
              <a:t>Vanhempaintoimikunta</a:t>
            </a:r>
            <a:endParaRPr lang="fi-FI"/>
          </a:p>
        </p:txBody>
      </p:sp>
      <p:sp>
        <p:nvSpPr>
          <p:cNvPr id="3" name="Sisällön paikkamerkki 2">
            <a:extLst>
              <a:ext uri="{FF2B5EF4-FFF2-40B4-BE49-F238E27FC236}">
                <a16:creationId xmlns:a16="http://schemas.microsoft.com/office/drawing/2014/main" id="{78536282-6F11-4CC6-9A7A-C913FCE6F571}"/>
              </a:ext>
            </a:extLst>
          </p:cNvPr>
          <p:cNvSpPr>
            <a:spLocks noGrp="1"/>
          </p:cNvSpPr>
          <p:nvPr>
            <p:ph idx="1"/>
          </p:nvPr>
        </p:nvSpPr>
        <p:spPr/>
        <p:txBody>
          <a:bodyPr vert="horz" lIns="91440" tIns="45720" rIns="91440" bIns="45720" rtlCol="0" anchor="t">
            <a:normAutofit fontScale="55000" lnSpcReduction="20000"/>
          </a:bodyPr>
          <a:lstStyle/>
          <a:p>
            <a:r>
              <a:rPr lang="fi-FI">
                <a:ea typeface="+mn-lt"/>
                <a:cs typeface="+mn-lt"/>
              </a:rPr>
              <a:t>Vanhempaintoimikunta on vanhemmille mahdollisuus tulla toimimaan oppilaiden hyväksi ja osaltaan luomaan viihtyisää koulua.</a:t>
            </a:r>
            <a:endParaRPr lang="fi-FI">
              <a:cs typeface="Calibri" panose="020F0502020204030204"/>
            </a:endParaRPr>
          </a:p>
          <a:p>
            <a:r>
              <a:rPr lang="fi-FI">
                <a:ea typeface="+mn-lt"/>
                <a:cs typeface="+mn-lt"/>
              </a:rPr>
              <a:t>Heikan koulun vanhempaintoimikunta on toiminut monta vuotta vapaaehtoisin voimin rekisteröimättömänä yhdistyksenä.</a:t>
            </a:r>
            <a:endParaRPr lang="fi-FI"/>
          </a:p>
          <a:p>
            <a:r>
              <a:rPr lang="fi-FI">
                <a:ea typeface="+mn-lt"/>
                <a:cs typeface="+mn-lt"/>
              </a:rPr>
              <a:t>Oppilaiden huoltajia pyydetään liittymään mukaan vanhempaintoimikuntaa varten luodulle Facebook-sivustolle (Heikan koulun vanhempaintoimikunta). </a:t>
            </a:r>
          </a:p>
          <a:p>
            <a:pPr lvl="1"/>
            <a:r>
              <a:rPr lang="fi-FI">
                <a:ea typeface="+mn-lt"/>
                <a:cs typeface="+mn-lt"/>
              </a:rPr>
              <a:t>Sivusto toimii tiedotus-, keskustelu- ja suunnittelukanavana vanhempaintoimikunnan toiminnalle. Lisäksi vanhempaintoimikunta kokoontuu koululla tarvittaessa.</a:t>
            </a:r>
            <a:endParaRPr lang="fi-FI">
              <a:cs typeface="Calibri"/>
            </a:endParaRPr>
          </a:p>
          <a:p>
            <a:endParaRPr lang="fi-FI"/>
          </a:p>
          <a:p>
            <a:r>
              <a:rPr lang="fi-FI">
                <a:ea typeface="+mn-lt"/>
                <a:cs typeface="+mn-lt"/>
              </a:rPr>
              <a:t>Vanhempaintoimikunta järjestää varainhankintaa sekä yhteistä toimintaa oppilaiden ja vanhempien iloksi.</a:t>
            </a:r>
            <a:endParaRPr lang="fi-FI"/>
          </a:p>
          <a:p>
            <a:r>
              <a:rPr lang="fi-FI">
                <a:ea typeface="+mn-lt"/>
                <a:cs typeface="+mn-lt"/>
              </a:rPr>
              <a:t> Viime vuosina vanhempaintoimikunta on mm.</a:t>
            </a:r>
            <a:endParaRPr lang="fi-FI"/>
          </a:p>
          <a:p>
            <a:pPr lvl="1"/>
            <a:r>
              <a:rPr lang="fi-FI">
                <a:ea typeface="+mn-lt"/>
                <a:cs typeface="+mn-lt"/>
              </a:rPr>
              <a:t>kustantanut koko koululle elokuvanäytöksen Biokaaressa</a:t>
            </a:r>
            <a:endParaRPr lang="fi-FI">
              <a:cs typeface="Calibri"/>
            </a:endParaRPr>
          </a:p>
          <a:p>
            <a:pPr lvl="1"/>
            <a:r>
              <a:rPr lang="fi-FI">
                <a:ea typeface="+mn-lt"/>
                <a:cs typeface="+mn-lt"/>
              </a:rPr>
              <a:t>valinnut koulukuvauksen tekevän yrityksen</a:t>
            </a:r>
            <a:endParaRPr lang="fi-FI">
              <a:cs typeface="Calibri"/>
            </a:endParaRPr>
          </a:p>
          <a:p>
            <a:pPr lvl="1"/>
            <a:r>
              <a:rPr lang="fi-FI">
                <a:ea typeface="+mn-lt"/>
                <a:cs typeface="+mn-lt"/>
              </a:rPr>
              <a:t>järjestänyt myyjäisiä </a:t>
            </a:r>
            <a:endParaRPr lang="fi-FI">
              <a:cs typeface="Calibri"/>
            </a:endParaRPr>
          </a:p>
          <a:p>
            <a:pPr lvl="1"/>
            <a:r>
              <a:rPr lang="fi-FI">
                <a:ea typeface="+mn-lt"/>
                <a:cs typeface="+mn-lt"/>
              </a:rPr>
              <a:t>kustantanut oppilaille nokkahuilut</a:t>
            </a:r>
            <a:endParaRPr lang="fi-FI">
              <a:cs typeface="Calibri"/>
            </a:endParaRPr>
          </a:p>
          <a:p>
            <a:pPr lvl="1"/>
            <a:r>
              <a:rPr lang="fi-FI">
                <a:ea typeface="+mn-lt"/>
                <a:cs typeface="+mn-lt"/>
              </a:rPr>
              <a:t>ostanut liikunta- ja välituntivälineitä</a:t>
            </a:r>
            <a:endParaRPr lang="fi-FI">
              <a:cs typeface="Calibri"/>
            </a:endParaRPr>
          </a:p>
          <a:p>
            <a:pPr lvl="1"/>
            <a:r>
              <a:rPr lang="fi-FI">
                <a:ea typeface="+mn-lt"/>
                <a:cs typeface="+mn-lt"/>
              </a:rPr>
              <a:t>järjestänyt kahvitusta, makkaranpaistoa ym. tarjoilua koulun tapahtumissa</a:t>
            </a:r>
            <a:endParaRPr lang="fi-FI">
              <a:cs typeface="Calibri"/>
            </a:endParaRPr>
          </a:p>
          <a:p>
            <a:pPr lvl="1"/>
            <a:r>
              <a:rPr lang="fi-FI">
                <a:ea typeface="+mn-lt"/>
                <a:cs typeface="+mn-lt"/>
              </a:rPr>
              <a:t>kustantanut teatteriesityksiä, taikureita ja musiikkiesityksiä </a:t>
            </a:r>
            <a:endParaRPr lang="fi-FI">
              <a:cs typeface="Calibri"/>
            </a:endParaRPr>
          </a:p>
          <a:p>
            <a:endParaRPr lang="fi-FI"/>
          </a:p>
          <a:p>
            <a:r>
              <a:rPr lang="fi-FI">
                <a:ea typeface="+mn-lt"/>
                <a:cs typeface="+mn-lt"/>
              </a:rPr>
              <a:t>Vanhempaintoimikunta toteuttaa näitä toimia edelleen sopivina ajankohtina innon ja rahavarojen mukaan.</a:t>
            </a:r>
            <a:endParaRPr lang="fi-FI"/>
          </a:p>
        </p:txBody>
      </p:sp>
    </p:spTree>
    <p:extLst>
      <p:ext uri="{BB962C8B-B14F-4D97-AF65-F5344CB8AC3E}">
        <p14:creationId xmlns:p14="http://schemas.microsoft.com/office/powerpoint/2010/main" val="2713215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Koulun tiedot</a:t>
            </a:r>
          </a:p>
        </p:txBody>
      </p:sp>
      <p:sp>
        <p:nvSpPr>
          <p:cNvPr id="3" name="Sisällön paikkamerkki 2"/>
          <p:cNvSpPr>
            <a:spLocks noGrp="1"/>
          </p:cNvSpPr>
          <p:nvPr>
            <p:ph idx="1"/>
          </p:nvPr>
        </p:nvSpPr>
        <p:spPr/>
        <p:txBody>
          <a:bodyPr vert="horz" lIns="91440" tIns="45720" rIns="91440" bIns="45720" rtlCol="0" anchor="t">
            <a:normAutofit/>
          </a:bodyPr>
          <a:lstStyle/>
          <a:p>
            <a:r>
              <a:rPr lang="fi-FI"/>
              <a:t>perusopetuksen luokat 1-6 (luokkia 8)</a:t>
            </a:r>
          </a:p>
          <a:p>
            <a:r>
              <a:rPr lang="fi-FI"/>
              <a:t>yleisopetus 170 oppilasta </a:t>
            </a:r>
            <a:endParaRPr lang="fi-FI">
              <a:cs typeface="Calibri"/>
            </a:endParaRPr>
          </a:p>
          <a:p>
            <a:r>
              <a:rPr lang="fi-FI"/>
              <a:t>8 luokanopettajaa </a:t>
            </a:r>
            <a:endParaRPr lang="fi-FI">
              <a:cs typeface="Calibri"/>
            </a:endParaRPr>
          </a:p>
          <a:p>
            <a:r>
              <a:rPr lang="fi-FI"/>
              <a:t>1 englanninopettaja </a:t>
            </a:r>
            <a:endParaRPr lang="fi-FI">
              <a:cs typeface="Calibri"/>
            </a:endParaRPr>
          </a:p>
          <a:p>
            <a:r>
              <a:rPr lang="fi-FI"/>
              <a:t>1 erityisopettaja </a:t>
            </a:r>
            <a:endParaRPr lang="fi-FI">
              <a:cs typeface="Calibri"/>
            </a:endParaRPr>
          </a:p>
          <a:p>
            <a:r>
              <a:rPr lang="fi-FI"/>
              <a:t>4 koulunkäynninohjaajaa</a:t>
            </a:r>
            <a:endParaRPr lang="fi-FI">
              <a:cs typeface="Calibri"/>
            </a:endParaRPr>
          </a:p>
          <a:p>
            <a:endParaRPr lang="fi-FI"/>
          </a:p>
        </p:txBody>
      </p:sp>
    </p:spTree>
    <p:extLst>
      <p:ext uri="{BB962C8B-B14F-4D97-AF65-F5344CB8AC3E}">
        <p14:creationId xmlns:p14="http://schemas.microsoft.com/office/powerpoint/2010/main" val="3595030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234778"/>
            <a:ext cx="8614719" cy="395417"/>
          </a:xfrm>
        </p:spPr>
        <p:txBody>
          <a:bodyPr>
            <a:noAutofit/>
          </a:bodyPr>
          <a:lstStyle/>
          <a:p>
            <a:r>
              <a:rPr lang="fi-FI" sz="2000"/>
              <a:t>Opettajat ja oppilaat:</a:t>
            </a:r>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3749931111"/>
              </p:ext>
            </p:extLst>
          </p:nvPr>
        </p:nvGraphicFramePr>
        <p:xfrm>
          <a:off x="1087394" y="630203"/>
          <a:ext cx="10960062" cy="5897486"/>
        </p:xfrm>
        <a:graphic>
          <a:graphicData uri="http://schemas.openxmlformats.org/drawingml/2006/table">
            <a:tbl>
              <a:tblPr firstRow="1" bandRow="1">
                <a:tableStyleId>{5C22544A-7EE6-4342-B048-85BDC9FD1C3A}</a:tableStyleId>
              </a:tblPr>
              <a:tblGrid>
                <a:gridCol w="1826677">
                  <a:extLst>
                    <a:ext uri="{9D8B030D-6E8A-4147-A177-3AD203B41FA5}">
                      <a16:colId xmlns:a16="http://schemas.microsoft.com/office/drawing/2014/main" val="20000"/>
                    </a:ext>
                  </a:extLst>
                </a:gridCol>
                <a:gridCol w="1826677">
                  <a:extLst>
                    <a:ext uri="{9D8B030D-6E8A-4147-A177-3AD203B41FA5}">
                      <a16:colId xmlns:a16="http://schemas.microsoft.com/office/drawing/2014/main" val="20001"/>
                    </a:ext>
                  </a:extLst>
                </a:gridCol>
                <a:gridCol w="1826677">
                  <a:extLst>
                    <a:ext uri="{9D8B030D-6E8A-4147-A177-3AD203B41FA5}">
                      <a16:colId xmlns:a16="http://schemas.microsoft.com/office/drawing/2014/main" val="20002"/>
                    </a:ext>
                  </a:extLst>
                </a:gridCol>
                <a:gridCol w="1826677">
                  <a:extLst>
                    <a:ext uri="{9D8B030D-6E8A-4147-A177-3AD203B41FA5}">
                      <a16:colId xmlns:a16="http://schemas.microsoft.com/office/drawing/2014/main" val="20003"/>
                    </a:ext>
                  </a:extLst>
                </a:gridCol>
                <a:gridCol w="1826677">
                  <a:extLst>
                    <a:ext uri="{9D8B030D-6E8A-4147-A177-3AD203B41FA5}">
                      <a16:colId xmlns:a16="http://schemas.microsoft.com/office/drawing/2014/main" val="20004"/>
                    </a:ext>
                  </a:extLst>
                </a:gridCol>
                <a:gridCol w="1826677">
                  <a:extLst>
                    <a:ext uri="{9D8B030D-6E8A-4147-A177-3AD203B41FA5}">
                      <a16:colId xmlns:a16="http://schemas.microsoft.com/office/drawing/2014/main" val="20005"/>
                    </a:ext>
                  </a:extLst>
                </a:gridCol>
              </a:tblGrid>
              <a:tr h="448509">
                <a:tc>
                  <a:txBody>
                    <a:bodyPr/>
                    <a:lstStyle/>
                    <a:p>
                      <a:r>
                        <a:rPr lang="fi-FI"/>
                        <a:t>luokka</a:t>
                      </a:r>
                    </a:p>
                  </a:txBody>
                  <a:tcPr/>
                </a:tc>
                <a:tc>
                  <a:txBody>
                    <a:bodyPr/>
                    <a:lstStyle/>
                    <a:p>
                      <a:r>
                        <a:rPr lang="fi-FI"/>
                        <a:t>opettaja</a:t>
                      </a:r>
                    </a:p>
                  </a:txBody>
                  <a:tcPr/>
                </a:tc>
                <a:tc>
                  <a:txBody>
                    <a:bodyPr/>
                    <a:lstStyle/>
                    <a:p>
                      <a:r>
                        <a:rPr lang="fi-FI"/>
                        <a:t>tunnit</a:t>
                      </a:r>
                    </a:p>
                  </a:txBody>
                  <a:tcPr/>
                </a:tc>
                <a:tc>
                  <a:txBody>
                    <a:bodyPr/>
                    <a:lstStyle/>
                    <a:p>
                      <a:r>
                        <a:rPr lang="fi-FI"/>
                        <a:t>tyttöjä</a:t>
                      </a:r>
                    </a:p>
                  </a:txBody>
                  <a:tcPr/>
                </a:tc>
                <a:tc>
                  <a:txBody>
                    <a:bodyPr/>
                    <a:lstStyle/>
                    <a:p>
                      <a:r>
                        <a:rPr lang="fi-FI"/>
                        <a:t>poikia</a:t>
                      </a:r>
                    </a:p>
                  </a:txBody>
                  <a:tcPr/>
                </a:tc>
                <a:tc>
                  <a:txBody>
                    <a:bodyPr/>
                    <a:lstStyle/>
                    <a:p>
                      <a:r>
                        <a:rPr lang="fi-FI"/>
                        <a:t>Oppilaita yht.</a:t>
                      </a:r>
                    </a:p>
                  </a:txBody>
                  <a:tcPr/>
                </a:tc>
                <a:extLst>
                  <a:ext uri="{0D108BD9-81ED-4DB2-BD59-A6C34878D82A}">
                    <a16:rowId xmlns:a16="http://schemas.microsoft.com/office/drawing/2014/main" val="10000"/>
                  </a:ext>
                </a:extLst>
              </a:tr>
              <a:tr h="450329">
                <a:tc>
                  <a:txBody>
                    <a:bodyPr/>
                    <a:lstStyle/>
                    <a:p>
                      <a:r>
                        <a:rPr lang="fi-FI" sz="1200"/>
                        <a:t>1A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Satu Salko</a:t>
                      </a:r>
                    </a:p>
                    <a:p>
                      <a:endParaRPr lang="fi-FI" sz="1200"/>
                    </a:p>
                  </a:txBody>
                  <a:tcPr/>
                </a:tc>
                <a:tc>
                  <a:txBody>
                    <a:bodyPr/>
                    <a:lstStyle/>
                    <a:p>
                      <a:r>
                        <a:rPr lang="fi-FI" sz="1200"/>
                        <a:t>26</a:t>
                      </a:r>
                    </a:p>
                  </a:txBody>
                  <a:tcPr/>
                </a:tc>
                <a:tc>
                  <a:txBody>
                    <a:bodyPr/>
                    <a:lstStyle/>
                    <a:p>
                      <a:r>
                        <a:rPr lang="fi-FI" sz="1200"/>
                        <a:t>13</a:t>
                      </a:r>
                    </a:p>
                  </a:txBody>
                  <a:tcPr/>
                </a:tc>
                <a:tc>
                  <a:txBody>
                    <a:bodyPr/>
                    <a:lstStyle/>
                    <a:p>
                      <a:r>
                        <a:rPr lang="fi-FI" sz="1200"/>
                        <a:t>10</a:t>
                      </a:r>
                    </a:p>
                  </a:txBody>
                  <a:tcPr/>
                </a:tc>
                <a:tc>
                  <a:txBody>
                    <a:bodyPr/>
                    <a:lstStyle/>
                    <a:p>
                      <a:r>
                        <a:rPr lang="fi-FI" sz="1200"/>
                        <a:t>23</a:t>
                      </a:r>
                    </a:p>
                  </a:txBody>
                  <a:tcPr/>
                </a:tc>
                <a:extLst>
                  <a:ext uri="{0D108BD9-81ED-4DB2-BD59-A6C34878D82A}">
                    <a16:rowId xmlns:a16="http://schemas.microsoft.com/office/drawing/2014/main" val="10001"/>
                  </a:ext>
                </a:extLst>
              </a:tr>
              <a:tr h="450329">
                <a:tc>
                  <a:txBody>
                    <a:bodyPr/>
                    <a:lstStyle/>
                    <a:p>
                      <a:r>
                        <a:rPr lang="fi-FI" sz="1200"/>
                        <a:t>2A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Marita Antila</a:t>
                      </a:r>
                    </a:p>
                    <a:p>
                      <a:endParaRPr lang="fi-FI" sz="12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24</a:t>
                      </a:r>
                    </a:p>
                  </a:txBody>
                  <a:tcPr/>
                </a:tc>
                <a:tc>
                  <a:txBody>
                    <a:bodyPr/>
                    <a:lstStyle/>
                    <a:p>
                      <a:r>
                        <a:rPr lang="fi-FI" sz="1200"/>
                        <a:t>11</a:t>
                      </a:r>
                    </a:p>
                  </a:txBody>
                  <a:tcPr/>
                </a:tc>
                <a:tc>
                  <a:txBody>
                    <a:bodyPr/>
                    <a:lstStyle/>
                    <a:p>
                      <a:r>
                        <a:rPr lang="fi-FI" sz="1200"/>
                        <a:t>7</a:t>
                      </a:r>
                    </a:p>
                  </a:txBody>
                  <a:tcPr/>
                </a:tc>
                <a:tc>
                  <a:txBody>
                    <a:bodyPr/>
                    <a:lstStyle/>
                    <a:p>
                      <a:r>
                        <a:rPr lang="fi-FI" sz="1200"/>
                        <a:t>18</a:t>
                      </a:r>
                    </a:p>
                  </a:txBody>
                  <a:tcPr/>
                </a:tc>
                <a:extLst>
                  <a:ext uri="{0D108BD9-81ED-4DB2-BD59-A6C34878D82A}">
                    <a16:rowId xmlns:a16="http://schemas.microsoft.com/office/drawing/2014/main" val="3286362718"/>
                  </a:ext>
                </a:extLst>
              </a:tr>
              <a:tr h="450329">
                <a:tc>
                  <a:txBody>
                    <a:bodyPr/>
                    <a:lstStyle/>
                    <a:p>
                      <a:r>
                        <a:rPr lang="fi-FI" sz="1200"/>
                        <a:t>2B</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Elli Heikkilä</a:t>
                      </a:r>
                    </a:p>
                  </a:txBody>
                  <a:tcPr/>
                </a:tc>
                <a:tc>
                  <a:txBody>
                    <a:bodyPr/>
                    <a:lstStyle/>
                    <a:p>
                      <a:r>
                        <a:rPr lang="fi-FI" sz="1200"/>
                        <a:t>26</a:t>
                      </a:r>
                    </a:p>
                  </a:txBody>
                  <a:tcPr/>
                </a:tc>
                <a:tc>
                  <a:txBody>
                    <a:bodyPr/>
                    <a:lstStyle/>
                    <a:p>
                      <a:r>
                        <a:rPr lang="fi-FI" sz="1200"/>
                        <a:t>10</a:t>
                      </a:r>
                    </a:p>
                  </a:txBody>
                  <a:tcPr/>
                </a:tc>
                <a:tc>
                  <a:txBody>
                    <a:bodyPr/>
                    <a:lstStyle/>
                    <a:p>
                      <a:r>
                        <a:rPr lang="fi-FI" sz="1200"/>
                        <a:t>8</a:t>
                      </a:r>
                    </a:p>
                  </a:txBody>
                  <a:tcPr/>
                </a:tc>
                <a:tc>
                  <a:txBody>
                    <a:bodyPr/>
                    <a:lstStyle/>
                    <a:p>
                      <a:r>
                        <a:rPr lang="fi-FI" sz="1200"/>
                        <a:t>18</a:t>
                      </a:r>
                    </a:p>
                  </a:txBody>
                  <a:tcPr/>
                </a:tc>
                <a:extLst>
                  <a:ext uri="{0D108BD9-81ED-4DB2-BD59-A6C34878D82A}">
                    <a16:rowId xmlns:a16="http://schemas.microsoft.com/office/drawing/2014/main" val="10002"/>
                  </a:ext>
                </a:extLst>
              </a:tr>
              <a:tr h="448509">
                <a:tc>
                  <a:txBody>
                    <a:bodyPr/>
                    <a:lstStyle/>
                    <a:p>
                      <a:r>
                        <a:rPr lang="fi-FI" sz="1200"/>
                        <a:t>3A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Atte</a:t>
                      </a:r>
                      <a:r>
                        <a:rPr lang="fi-FI" sz="1200" baseline="0"/>
                        <a:t> Lähdekorpi</a:t>
                      </a:r>
                      <a:endParaRPr lang="fi-FI" sz="1200"/>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200"/>
                    </a:p>
                  </a:txBody>
                  <a:tcPr/>
                </a:tc>
                <a:tc>
                  <a:txBody>
                    <a:bodyPr/>
                    <a:lstStyle/>
                    <a:p>
                      <a:r>
                        <a:rPr lang="fi-FI" sz="1200"/>
                        <a:t>25</a:t>
                      </a:r>
                    </a:p>
                  </a:txBody>
                  <a:tcPr/>
                </a:tc>
                <a:tc>
                  <a:txBody>
                    <a:bodyPr/>
                    <a:lstStyle/>
                    <a:p>
                      <a:r>
                        <a:rPr lang="fi-FI" sz="1200"/>
                        <a:t>10</a:t>
                      </a:r>
                    </a:p>
                  </a:txBody>
                  <a:tcPr/>
                </a:tc>
                <a:tc>
                  <a:txBody>
                    <a:bodyPr/>
                    <a:lstStyle/>
                    <a:p>
                      <a:r>
                        <a:rPr lang="fi-FI" sz="1200"/>
                        <a:t>11</a:t>
                      </a:r>
                    </a:p>
                  </a:txBody>
                  <a:tcPr/>
                </a:tc>
                <a:tc>
                  <a:txBody>
                    <a:bodyPr/>
                    <a:lstStyle/>
                    <a:p>
                      <a:r>
                        <a:rPr lang="fi-FI" sz="1200"/>
                        <a:t>21</a:t>
                      </a:r>
                    </a:p>
                  </a:txBody>
                  <a:tcPr/>
                </a:tc>
                <a:extLst>
                  <a:ext uri="{0D108BD9-81ED-4DB2-BD59-A6C34878D82A}">
                    <a16:rowId xmlns:a16="http://schemas.microsoft.com/office/drawing/2014/main" val="10003"/>
                  </a:ext>
                </a:extLst>
              </a:tr>
              <a:tr h="450329">
                <a:tc>
                  <a:txBody>
                    <a:bodyPr/>
                    <a:lstStyle/>
                    <a:p>
                      <a:r>
                        <a:rPr lang="fi-FI" sz="1200"/>
                        <a:t>4A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Anne Kähkönen</a:t>
                      </a:r>
                    </a:p>
                    <a:p>
                      <a:endParaRPr lang="fi-FI" sz="1200"/>
                    </a:p>
                  </a:txBody>
                  <a:tcPr/>
                </a:tc>
                <a:tc>
                  <a:txBody>
                    <a:bodyPr/>
                    <a:lstStyle/>
                    <a:p>
                      <a:r>
                        <a:rPr lang="fi-FI" sz="1200"/>
                        <a:t>24</a:t>
                      </a:r>
                    </a:p>
                  </a:txBody>
                  <a:tcPr/>
                </a:tc>
                <a:tc>
                  <a:txBody>
                    <a:bodyPr/>
                    <a:lstStyle/>
                    <a:p>
                      <a:r>
                        <a:rPr lang="fi-FI" sz="1200"/>
                        <a:t>10</a:t>
                      </a:r>
                    </a:p>
                  </a:txBody>
                  <a:tcPr/>
                </a:tc>
                <a:tc>
                  <a:txBody>
                    <a:bodyPr/>
                    <a:lstStyle/>
                    <a:p>
                      <a:r>
                        <a:rPr lang="fi-FI" sz="1200"/>
                        <a:t>11</a:t>
                      </a:r>
                    </a:p>
                  </a:txBody>
                  <a:tcPr/>
                </a:tc>
                <a:tc>
                  <a:txBody>
                    <a:bodyPr/>
                    <a:lstStyle/>
                    <a:p>
                      <a:r>
                        <a:rPr lang="fi-FI" sz="1200"/>
                        <a:t>21</a:t>
                      </a:r>
                    </a:p>
                  </a:txBody>
                  <a:tcPr/>
                </a:tc>
                <a:extLst>
                  <a:ext uri="{0D108BD9-81ED-4DB2-BD59-A6C34878D82A}">
                    <a16:rowId xmlns:a16="http://schemas.microsoft.com/office/drawing/2014/main" val="10004"/>
                  </a:ext>
                </a:extLst>
              </a:tr>
              <a:tr h="448509">
                <a:tc>
                  <a:txBody>
                    <a:bodyPr/>
                    <a:lstStyle/>
                    <a:p>
                      <a:r>
                        <a:rPr lang="fi-FI" sz="1200"/>
                        <a:t>4B</a:t>
                      </a:r>
                    </a:p>
                  </a:txBody>
                  <a:tcPr/>
                </a:tc>
                <a:tc>
                  <a:txBody>
                    <a:bodyPr/>
                    <a:lstStyle/>
                    <a:p>
                      <a:pPr marL="0" marR="0" lvl="0" indent="0" algn="l" rtl="0" eaLnBrk="1" fontAlgn="auto" latinLnBrk="0" hangingPunct="1">
                        <a:lnSpc>
                          <a:spcPct val="100000"/>
                        </a:lnSpc>
                        <a:spcBef>
                          <a:spcPts val="0"/>
                        </a:spcBef>
                        <a:spcAft>
                          <a:spcPts val="0"/>
                        </a:spcAft>
                        <a:buFontTx/>
                        <a:buNone/>
                      </a:pPr>
                      <a:r>
                        <a:rPr lang="fi-FI" sz="1200"/>
                        <a:t>Katja Ahti </a:t>
                      </a:r>
                    </a:p>
                    <a:p>
                      <a:endParaRPr lang="fi-FI" sz="1200"/>
                    </a:p>
                  </a:txBody>
                  <a:tcPr/>
                </a:tc>
                <a:tc>
                  <a:txBody>
                    <a:bodyPr/>
                    <a:lstStyle/>
                    <a:p>
                      <a:r>
                        <a:rPr lang="fi-FI" sz="1200"/>
                        <a:t>25</a:t>
                      </a:r>
                    </a:p>
                  </a:txBody>
                  <a:tcPr/>
                </a:tc>
                <a:tc>
                  <a:txBody>
                    <a:bodyPr/>
                    <a:lstStyle/>
                    <a:p>
                      <a:r>
                        <a:rPr lang="fi-FI" sz="1200"/>
                        <a:t>10</a:t>
                      </a:r>
                    </a:p>
                  </a:txBody>
                  <a:tcPr/>
                </a:tc>
                <a:tc>
                  <a:txBody>
                    <a:bodyPr/>
                    <a:lstStyle/>
                    <a:p>
                      <a:r>
                        <a:rPr lang="fi-FI" sz="1200"/>
                        <a:t>11</a:t>
                      </a:r>
                    </a:p>
                  </a:txBody>
                  <a:tcPr/>
                </a:tc>
                <a:tc>
                  <a:txBody>
                    <a:bodyPr/>
                    <a:lstStyle/>
                    <a:p>
                      <a:r>
                        <a:rPr lang="fi-FI" sz="1200"/>
                        <a:t>21</a:t>
                      </a:r>
                    </a:p>
                  </a:txBody>
                  <a:tcPr/>
                </a:tc>
                <a:extLst>
                  <a:ext uri="{0D108BD9-81ED-4DB2-BD59-A6C34878D82A}">
                    <a16:rowId xmlns:a16="http://schemas.microsoft.com/office/drawing/2014/main" val="10005"/>
                  </a:ext>
                </a:extLst>
              </a:tr>
              <a:tr h="450329">
                <a:tc>
                  <a:txBody>
                    <a:bodyPr/>
                    <a:lstStyle/>
                    <a:p>
                      <a:r>
                        <a:rPr lang="fi-FI" sz="1200"/>
                        <a:t>5A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Pilvi </a:t>
                      </a:r>
                      <a:r>
                        <a:rPr lang="fi-FI" sz="1200" err="1"/>
                        <a:t>Seipäjärvi</a:t>
                      </a:r>
                      <a:endParaRPr lang="fi-FI" sz="1200"/>
                    </a:p>
                    <a:p>
                      <a:endParaRPr lang="fi-FI" sz="1200"/>
                    </a:p>
                  </a:txBody>
                  <a:tcPr/>
                </a:tc>
                <a:tc>
                  <a:txBody>
                    <a:bodyPr/>
                    <a:lstStyle/>
                    <a:p>
                      <a:r>
                        <a:rPr lang="fi-FI" sz="1200"/>
                        <a:t>26</a:t>
                      </a:r>
                    </a:p>
                  </a:txBody>
                  <a:tcPr/>
                </a:tc>
                <a:tc>
                  <a:txBody>
                    <a:bodyPr/>
                    <a:lstStyle/>
                    <a:p>
                      <a:r>
                        <a:rPr lang="fi-FI" sz="1200"/>
                        <a:t>13</a:t>
                      </a:r>
                    </a:p>
                  </a:txBody>
                  <a:tcPr/>
                </a:tc>
                <a:tc>
                  <a:txBody>
                    <a:bodyPr/>
                    <a:lstStyle/>
                    <a:p>
                      <a:r>
                        <a:rPr lang="fi-FI" sz="1200"/>
                        <a:t>9</a:t>
                      </a:r>
                    </a:p>
                  </a:txBody>
                  <a:tcPr/>
                </a:tc>
                <a:tc>
                  <a:txBody>
                    <a:bodyPr/>
                    <a:lstStyle/>
                    <a:p>
                      <a:r>
                        <a:rPr lang="fi-FI" sz="1200"/>
                        <a:t>22</a:t>
                      </a:r>
                    </a:p>
                  </a:txBody>
                  <a:tcPr/>
                </a:tc>
                <a:extLst>
                  <a:ext uri="{0D108BD9-81ED-4DB2-BD59-A6C34878D82A}">
                    <a16:rowId xmlns:a16="http://schemas.microsoft.com/office/drawing/2014/main" val="10006"/>
                  </a:ext>
                </a:extLst>
              </a:tr>
              <a:tr h="450329">
                <a:tc>
                  <a:txBody>
                    <a:bodyPr/>
                    <a:lstStyle/>
                    <a:p>
                      <a:r>
                        <a:rPr lang="fi-FI" sz="1200"/>
                        <a:t>6A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a:t>Petri</a:t>
                      </a:r>
                      <a:r>
                        <a:rPr lang="fi-FI" sz="1200" baseline="0"/>
                        <a:t> Saari</a:t>
                      </a:r>
                      <a:endParaRPr lang="fi-FI" sz="1200"/>
                    </a:p>
                    <a:p>
                      <a:endParaRPr lang="fi-FI" sz="1200"/>
                    </a:p>
                  </a:txBody>
                  <a:tcPr/>
                </a:tc>
                <a:tc>
                  <a:txBody>
                    <a:bodyPr/>
                    <a:lstStyle/>
                    <a:p>
                      <a:r>
                        <a:rPr lang="fi-FI" sz="1200"/>
                        <a:t>26</a:t>
                      </a:r>
                    </a:p>
                  </a:txBody>
                  <a:tcPr/>
                </a:tc>
                <a:tc>
                  <a:txBody>
                    <a:bodyPr/>
                    <a:lstStyle/>
                    <a:p>
                      <a:r>
                        <a:rPr lang="fi-FI" sz="1200"/>
                        <a:t>12</a:t>
                      </a:r>
                    </a:p>
                  </a:txBody>
                  <a:tcPr/>
                </a:tc>
                <a:tc>
                  <a:txBody>
                    <a:bodyPr/>
                    <a:lstStyle/>
                    <a:p>
                      <a:r>
                        <a:rPr lang="fi-FI" sz="1200"/>
                        <a:t>14</a:t>
                      </a:r>
                    </a:p>
                  </a:txBody>
                  <a:tcPr/>
                </a:tc>
                <a:tc>
                  <a:txBody>
                    <a:bodyPr/>
                    <a:lstStyle/>
                    <a:p>
                      <a:r>
                        <a:rPr lang="fi-FI" sz="1200"/>
                        <a:t>26</a:t>
                      </a:r>
                    </a:p>
                  </a:txBody>
                  <a:tcPr/>
                </a:tc>
                <a:extLst>
                  <a:ext uri="{0D108BD9-81ED-4DB2-BD59-A6C34878D82A}">
                    <a16:rowId xmlns:a16="http://schemas.microsoft.com/office/drawing/2014/main" val="10007"/>
                  </a:ext>
                </a:extLst>
              </a:tr>
              <a:tr h="450329">
                <a:tc>
                  <a:txBody>
                    <a:bodyPr/>
                    <a:lstStyle/>
                    <a:p>
                      <a:r>
                        <a:rPr lang="fi-FI" sz="1200"/>
                        <a:t>Ruotsi</a:t>
                      </a:r>
                    </a:p>
                    <a:p>
                      <a:endParaRPr lang="fi-FI" sz="1200"/>
                    </a:p>
                  </a:txBody>
                  <a:tcPr/>
                </a:tc>
                <a:tc>
                  <a:txBody>
                    <a:bodyPr/>
                    <a:lstStyle/>
                    <a:p>
                      <a:r>
                        <a:rPr lang="fi-FI" sz="1200"/>
                        <a:t>Satu</a:t>
                      </a:r>
                      <a:r>
                        <a:rPr lang="fi-FI" sz="1200" baseline="0"/>
                        <a:t> Salko</a:t>
                      </a:r>
                      <a:endParaRPr lang="fi-FI" sz="1200"/>
                    </a:p>
                  </a:txBody>
                  <a:tcPr/>
                </a:tc>
                <a:tc>
                  <a:txBody>
                    <a:bodyPr/>
                    <a:lstStyle/>
                    <a:p>
                      <a:r>
                        <a:rPr lang="fi-FI" sz="1200"/>
                        <a:t>3</a:t>
                      </a:r>
                    </a:p>
                  </a:txBody>
                  <a:tcPr/>
                </a:tc>
                <a:tc>
                  <a:txBody>
                    <a:bodyPr/>
                    <a:lstStyle/>
                    <a:p>
                      <a:endParaRPr lang="fi-FI" sz="1200"/>
                    </a:p>
                  </a:txBody>
                  <a:tcPr/>
                </a:tc>
                <a:tc>
                  <a:txBody>
                    <a:bodyPr/>
                    <a:lstStyle/>
                    <a:p>
                      <a:endParaRPr lang="fi-FI" sz="1200"/>
                    </a:p>
                  </a:txBody>
                  <a:tcPr/>
                </a:tc>
                <a:tc>
                  <a:txBody>
                    <a:bodyPr/>
                    <a:lstStyle/>
                    <a:p>
                      <a:endParaRPr lang="fi-FI" sz="1200"/>
                    </a:p>
                  </a:txBody>
                  <a:tcPr/>
                </a:tc>
                <a:extLst>
                  <a:ext uri="{0D108BD9-81ED-4DB2-BD59-A6C34878D82A}">
                    <a16:rowId xmlns:a16="http://schemas.microsoft.com/office/drawing/2014/main" val="10009"/>
                  </a:ext>
                </a:extLst>
              </a:tr>
              <a:tr h="448509">
                <a:tc>
                  <a:txBody>
                    <a:bodyPr/>
                    <a:lstStyle/>
                    <a:p>
                      <a:r>
                        <a:rPr lang="fi-FI" sz="1200"/>
                        <a:t>En</a:t>
                      </a:r>
                      <a:r>
                        <a:rPr lang="fi-FI" sz="1200" baseline="0"/>
                        <a:t>glanti</a:t>
                      </a:r>
                      <a:endParaRPr lang="fi-FI" sz="1200"/>
                    </a:p>
                  </a:txBody>
                  <a:tcPr/>
                </a:tc>
                <a:tc>
                  <a:txBody>
                    <a:bodyPr/>
                    <a:lstStyle/>
                    <a:p>
                      <a:r>
                        <a:rPr lang="fi-FI" sz="1200"/>
                        <a:t>Tiina Peltonen</a:t>
                      </a:r>
                    </a:p>
                  </a:txBody>
                  <a:tcPr/>
                </a:tc>
                <a:tc>
                  <a:txBody>
                    <a:bodyPr/>
                    <a:lstStyle/>
                    <a:p>
                      <a:r>
                        <a:rPr lang="fi-FI" sz="1200"/>
                        <a:t>24</a:t>
                      </a:r>
                    </a:p>
                  </a:txBody>
                  <a:tcPr/>
                </a:tc>
                <a:tc>
                  <a:txBody>
                    <a:bodyPr/>
                    <a:lstStyle/>
                    <a:p>
                      <a:endParaRPr lang="fi-FI" sz="1200"/>
                    </a:p>
                  </a:txBody>
                  <a:tcPr/>
                </a:tc>
                <a:tc>
                  <a:txBody>
                    <a:bodyPr/>
                    <a:lstStyle/>
                    <a:p>
                      <a:endParaRPr lang="fi-FI" sz="1200"/>
                    </a:p>
                  </a:txBody>
                  <a:tcPr/>
                </a:tc>
                <a:tc>
                  <a:txBody>
                    <a:bodyPr/>
                    <a:lstStyle/>
                    <a:p>
                      <a:endParaRPr lang="fi-FI" sz="1200"/>
                    </a:p>
                  </a:txBody>
                  <a:tcPr/>
                </a:tc>
                <a:extLst>
                  <a:ext uri="{0D108BD9-81ED-4DB2-BD59-A6C34878D82A}">
                    <a16:rowId xmlns:a16="http://schemas.microsoft.com/office/drawing/2014/main" val="10010"/>
                  </a:ext>
                </a:extLst>
              </a:tr>
              <a:tr h="476903">
                <a:tc>
                  <a:txBody>
                    <a:bodyPr/>
                    <a:lstStyle/>
                    <a:p>
                      <a:r>
                        <a:rPr lang="fi-FI" sz="1200" baseline="0"/>
                        <a:t>Erityisopetus</a:t>
                      </a:r>
                      <a:endParaRPr lang="fi-FI" sz="12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200" baseline="0"/>
                        <a:t>Olavi </a:t>
                      </a:r>
                      <a:r>
                        <a:rPr lang="fi-FI" sz="1200" baseline="0" err="1"/>
                        <a:t>Ulmonen</a:t>
                      </a:r>
                      <a:endParaRPr lang="fi-FI" sz="1200" err="1"/>
                    </a:p>
                    <a:p>
                      <a:endParaRPr lang="fi-FI" sz="1200"/>
                    </a:p>
                  </a:txBody>
                  <a:tcPr/>
                </a:tc>
                <a:tc>
                  <a:txBody>
                    <a:bodyPr/>
                    <a:lstStyle/>
                    <a:p>
                      <a:r>
                        <a:rPr lang="fi-FI" sz="1200"/>
                        <a:t>16</a:t>
                      </a:r>
                      <a:r>
                        <a:rPr lang="fi-FI" sz="1200" baseline="0"/>
                        <a:t> + 2h S2 opetus</a:t>
                      </a:r>
                      <a:endParaRPr lang="fi-FI" sz="1200"/>
                    </a:p>
                  </a:txBody>
                  <a:tcPr/>
                </a:tc>
                <a:tc>
                  <a:txBody>
                    <a:bodyPr/>
                    <a:lstStyle/>
                    <a:p>
                      <a:endParaRPr lang="fi-FI" sz="1200"/>
                    </a:p>
                  </a:txBody>
                  <a:tcPr/>
                </a:tc>
                <a:tc>
                  <a:txBody>
                    <a:bodyPr/>
                    <a:lstStyle/>
                    <a:p>
                      <a:endParaRPr lang="fi-FI" sz="1200"/>
                    </a:p>
                  </a:txBody>
                  <a:tcPr/>
                </a:tc>
                <a:tc>
                  <a:txBody>
                    <a:bodyPr/>
                    <a:lstStyle/>
                    <a:p>
                      <a:endParaRPr lang="fi-FI" sz="1200"/>
                    </a:p>
                  </a:txBody>
                  <a:tcPr/>
                </a:tc>
                <a:extLst>
                  <a:ext uri="{0D108BD9-81ED-4DB2-BD59-A6C34878D82A}">
                    <a16:rowId xmlns:a16="http://schemas.microsoft.com/office/drawing/2014/main" val="10011"/>
                  </a:ext>
                </a:extLst>
              </a:tr>
              <a:tr h="415636">
                <a:tc>
                  <a:txBody>
                    <a:bodyPr/>
                    <a:lstStyle/>
                    <a:p>
                      <a:r>
                        <a:rPr lang="fi-FI" sz="1200"/>
                        <a:t>Käsityö</a:t>
                      </a:r>
                    </a:p>
                  </a:txBody>
                  <a:tcPr/>
                </a:tc>
                <a:tc>
                  <a:txBody>
                    <a:bodyPr/>
                    <a:lstStyle/>
                    <a:p>
                      <a:r>
                        <a:rPr lang="fi-FI" sz="1200"/>
                        <a:t>Ella Äijälä</a:t>
                      </a:r>
                    </a:p>
                  </a:txBody>
                  <a:tcPr/>
                </a:tc>
                <a:tc>
                  <a:txBody>
                    <a:bodyPr/>
                    <a:lstStyle/>
                    <a:p>
                      <a:r>
                        <a:rPr lang="fi-FI" sz="1200"/>
                        <a:t>2</a:t>
                      </a:r>
                    </a:p>
                  </a:txBody>
                  <a:tcPr/>
                </a:tc>
                <a:tc>
                  <a:txBody>
                    <a:bodyPr/>
                    <a:lstStyle/>
                    <a:p>
                      <a:endParaRPr lang="fi-FI" sz="1200"/>
                    </a:p>
                  </a:txBody>
                  <a:tcPr/>
                </a:tc>
                <a:tc>
                  <a:txBody>
                    <a:bodyPr/>
                    <a:lstStyle/>
                    <a:p>
                      <a:endParaRPr lang="fi-FI" sz="1200"/>
                    </a:p>
                  </a:txBody>
                  <a:tcPr/>
                </a:tc>
                <a:tc>
                  <a:txBody>
                    <a:bodyPr/>
                    <a:lstStyle/>
                    <a:p>
                      <a:endParaRPr lang="fi-FI" sz="1200"/>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244221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581256"/>
            <a:ext cx="10515600" cy="425707"/>
          </a:xfrm>
        </p:spPr>
        <p:txBody>
          <a:bodyPr>
            <a:normAutofit fontScale="90000"/>
          </a:bodyPr>
          <a:lstStyle/>
          <a:p>
            <a:r>
              <a:rPr lang="fi-FI"/>
              <a:t>Yleisopetus</a:t>
            </a:r>
          </a:p>
        </p:txBody>
      </p:sp>
      <p:sp>
        <p:nvSpPr>
          <p:cNvPr id="3" name="Sisällön paikkamerkki 2"/>
          <p:cNvSpPr>
            <a:spLocks noGrp="1"/>
          </p:cNvSpPr>
          <p:nvPr>
            <p:ph idx="1"/>
          </p:nvPr>
        </p:nvSpPr>
        <p:spPr>
          <a:xfrm>
            <a:off x="838200" y="1295887"/>
            <a:ext cx="10515600" cy="5163709"/>
          </a:xfrm>
        </p:spPr>
        <p:txBody>
          <a:bodyPr vert="horz" lIns="91440" tIns="45720" rIns="91440" bIns="45720" rtlCol="0" anchor="t">
            <a:normAutofit fontScale="62500" lnSpcReduction="20000"/>
          </a:bodyPr>
          <a:lstStyle/>
          <a:p>
            <a:r>
              <a:rPr lang="fi-FI"/>
              <a:t>Opetustunnit 231h</a:t>
            </a:r>
          </a:p>
          <a:p>
            <a:pPr marL="0" indent="0">
              <a:buNone/>
            </a:pPr>
            <a:endParaRPr lang="fi-FI"/>
          </a:p>
          <a:p>
            <a:r>
              <a:rPr lang="fi-FI"/>
              <a:t>Yleisopetuksen tunnit 233,5h </a:t>
            </a:r>
          </a:p>
          <a:p>
            <a:endParaRPr lang="fi-FI"/>
          </a:p>
          <a:p>
            <a:r>
              <a:rPr lang="fi-FI"/>
              <a:t>Erityistehtävät:</a:t>
            </a:r>
            <a:endParaRPr lang="fi-FI">
              <a:cs typeface="Calibri"/>
            </a:endParaRPr>
          </a:p>
          <a:p>
            <a:pPr lvl="1"/>
            <a:r>
              <a:rPr lang="fi-FI"/>
              <a:t> musiikkiesitysten hoito 1h, ATK 1h ja </a:t>
            </a:r>
            <a:r>
              <a:rPr lang="fi-FI" err="1"/>
              <a:t>AV-välineet</a:t>
            </a:r>
            <a:r>
              <a:rPr lang="fi-FI"/>
              <a:t> 0,5h</a:t>
            </a:r>
            <a:endParaRPr lang="fi-FI">
              <a:cs typeface="Calibri"/>
            </a:endParaRPr>
          </a:p>
          <a:p>
            <a:pPr marL="457200" lvl="1" indent="0">
              <a:buNone/>
            </a:pPr>
            <a:endParaRPr lang="fi-FI"/>
          </a:p>
          <a:p>
            <a:r>
              <a:rPr lang="fi-FI"/>
              <a:t>S2 opetus 2h</a:t>
            </a:r>
            <a:endParaRPr lang="fi-FI">
              <a:cs typeface="Calibri"/>
            </a:endParaRPr>
          </a:p>
          <a:p>
            <a:endParaRPr lang="fi-FI"/>
          </a:p>
          <a:p>
            <a:r>
              <a:rPr lang="fi-FI"/>
              <a:t>Yleisopetuksen koulunkäynninohjaajat: </a:t>
            </a:r>
            <a:endParaRPr lang="fi-FI">
              <a:cs typeface="Calibri"/>
            </a:endParaRPr>
          </a:p>
          <a:p>
            <a:pPr lvl="1"/>
            <a:r>
              <a:rPr lang="fi-FI"/>
              <a:t>Paula Lampinen 1A </a:t>
            </a:r>
            <a:r>
              <a:rPr lang="fi-FI" err="1"/>
              <a:t>lk</a:t>
            </a:r>
            <a:r>
              <a:rPr lang="fi-FI"/>
              <a:t> 20h, Marja Tuki 4B </a:t>
            </a:r>
            <a:r>
              <a:rPr lang="fi-FI" err="1"/>
              <a:t>lk</a:t>
            </a:r>
            <a:r>
              <a:rPr lang="fi-FI"/>
              <a:t> 23h, Neea </a:t>
            </a:r>
            <a:r>
              <a:rPr lang="fi-FI" err="1"/>
              <a:t>Busk</a:t>
            </a:r>
            <a:r>
              <a:rPr lang="fi-FI"/>
              <a:t> 2A, 2B, 4A, 5A ja 6A </a:t>
            </a:r>
            <a:r>
              <a:rPr lang="fi-FI" err="1"/>
              <a:t>lk</a:t>
            </a:r>
            <a:r>
              <a:rPr lang="fi-FI"/>
              <a:t> 20h, Hanna Taskinen 3A 23h </a:t>
            </a:r>
            <a:endParaRPr lang="fi-FI">
              <a:cs typeface="Calibri"/>
            </a:endParaRPr>
          </a:p>
          <a:p>
            <a:pPr marL="457200" lvl="1" indent="0">
              <a:buNone/>
            </a:pPr>
            <a:endParaRPr lang="fi-FI"/>
          </a:p>
          <a:p>
            <a:r>
              <a:rPr lang="fi-FI"/>
              <a:t>1-2 luokan iltapäiväkerhon ohjaajat:</a:t>
            </a:r>
            <a:endParaRPr lang="fi-FI">
              <a:cs typeface="Calibri"/>
            </a:endParaRPr>
          </a:p>
          <a:p>
            <a:pPr lvl="1"/>
            <a:r>
              <a:rPr lang="fi-FI"/>
              <a:t> Paula Lampinen 10h ja Neea </a:t>
            </a:r>
            <a:r>
              <a:rPr lang="fi-FI" err="1"/>
              <a:t>Busk</a:t>
            </a:r>
            <a:r>
              <a:rPr lang="fi-FI"/>
              <a:t> 10h</a:t>
            </a:r>
            <a:endParaRPr lang="fi-FI">
              <a:cs typeface="Calibri"/>
            </a:endParaRPr>
          </a:p>
          <a:p>
            <a:pPr marL="457200" lvl="1" indent="0">
              <a:buNone/>
            </a:pPr>
            <a:endParaRPr lang="fi-FI"/>
          </a:p>
          <a:p>
            <a:r>
              <a:rPr lang="fi-FI"/>
              <a:t>1lk:n aamupäiväkerhon ohjaajat:</a:t>
            </a:r>
            <a:endParaRPr lang="fi-FI">
              <a:cs typeface="Calibri"/>
            </a:endParaRPr>
          </a:p>
          <a:p>
            <a:pPr lvl="1"/>
            <a:r>
              <a:rPr lang="fi-FI"/>
              <a:t> Paula Lampinen 6h ja Neea </a:t>
            </a:r>
            <a:r>
              <a:rPr lang="fi-FI" err="1"/>
              <a:t>Busk</a:t>
            </a:r>
            <a:r>
              <a:rPr lang="fi-FI"/>
              <a:t> 6h</a:t>
            </a:r>
            <a:endParaRPr lang="fi-FI">
              <a:cs typeface="Calibri"/>
            </a:endParaRPr>
          </a:p>
        </p:txBody>
      </p:sp>
    </p:spTree>
    <p:extLst>
      <p:ext uri="{BB962C8B-B14F-4D97-AF65-F5344CB8AC3E}">
        <p14:creationId xmlns:p14="http://schemas.microsoft.com/office/powerpoint/2010/main" val="1794116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Lukuvuoden 2019-2020 työajat</a:t>
            </a:r>
          </a:p>
        </p:txBody>
      </p:sp>
      <p:sp>
        <p:nvSpPr>
          <p:cNvPr id="3" name="Sisällön paikkamerkki 2"/>
          <p:cNvSpPr>
            <a:spLocks noGrp="1"/>
          </p:cNvSpPr>
          <p:nvPr>
            <p:ph idx="1"/>
          </p:nvPr>
        </p:nvSpPr>
        <p:spPr/>
        <p:txBody>
          <a:bodyPr>
            <a:normAutofit lnSpcReduction="10000"/>
          </a:bodyPr>
          <a:lstStyle/>
          <a:p>
            <a:r>
              <a:rPr lang="fi-FI"/>
              <a:t>Lukuvuosi alkaa 12.8.2019 ja päättyy 30.5.2020.</a:t>
            </a:r>
          </a:p>
          <a:p>
            <a:r>
              <a:rPr lang="fi-FI"/>
              <a:t>Syysloma vk 42, 14.10.-20.10.2019</a:t>
            </a:r>
          </a:p>
          <a:p>
            <a:r>
              <a:rPr lang="fi-FI"/>
              <a:t>Itsenäisyyspäivä, vapaapäivä 6.12.2019</a:t>
            </a:r>
          </a:p>
          <a:p>
            <a:r>
              <a:rPr lang="fi-FI"/>
              <a:t>Joululoma 23.12.2019-6.1.2020</a:t>
            </a:r>
          </a:p>
          <a:p>
            <a:r>
              <a:rPr lang="fi-FI"/>
              <a:t>Talviloma vko 9, 24.2.-1.3.2020</a:t>
            </a:r>
          </a:p>
          <a:p>
            <a:r>
              <a:rPr lang="fi-FI"/>
              <a:t>Lauantaityöpäivä 28.3.2020</a:t>
            </a:r>
          </a:p>
          <a:p>
            <a:r>
              <a:rPr lang="fi-FI"/>
              <a:t>Pääsiäisloma 10.4.-13.4.2020</a:t>
            </a:r>
          </a:p>
          <a:p>
            <a:r>
              <a:rPr lang="fi-FI"/>
              <a:t>Vappu, vapaapäivä 1.5.2020</a:t>
            </a:r>
          </a:p>
          <a:p>
            <a:r>
              <a:rPr lang="fi-FI"/>
              <a:t>Helatorstai, vapaapäivä 21.5.2020</a:t>
            </a:r>
          </a:p>
          <a:p>
            <a:endParaRPr lang="fi-FI"/>
          </a:p>
        </p:txBody>
      </p:sp>
    </p:spTree>
    <p:extLst>
      <p:ext uri="{BB962C8B-B14F-4D97-AF65-F5344CB8AC3E}">
        <p14:creationId xmlns:p14="http://schemas.microsoft.com/office/powerpoint/2010/main" val="1118058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Heikan koulun johtaminen</a:t>
            </a:r>
          </a:p>
        </p:txBody>
      </p:sp>
      <p:sp>
        <p:nvSpPr>
          <p:cNvPr id="3" name="Sisällön paikkamerkki 2"/>
          <p:cNvSpPr>
            <a:spLocks noGrp="1"/>
          </p:cNvSpPr>
          <p:nvPr>
            <p:ph idx="1"/>
          </p:nvPr>
        </p:nvSpPr>
        <p:spPr/>
        <p:txBody>
          <a:bodyPr vert="horz" lIns="91440" tIns="45720" rIns="91440" bIns="45720" rtlCol="0" anchor="t">
            <a:normAutofit/>
          </a:bodyPr>
          <a:lstStyle/>
          <a:p>
            <a:r>
              <a:rPr lang="fi-FI"/>
              <a:t>Heikan koulun koulunjohtaja on Olavi Ulmonen. Koulunjohtajan tehtävänä on huolehtia kokonaisuuden toimivuudesta. Koulun varajohtaja on Katja Ahti.</a:t>
            </a:r>
          </a:p>
          <a:p>
            <a:r>
              <a:rPr lang="fi-FI"/>
              <a:t>Kaikilla koulun kasvattajilla on yhteiset tavoitteet, ja aikuisten tehtävänä on toimia hyvänä esimerkkinä oppilaille.  </a:t>
            </a:r>
          </a:p>
          <a:p>
            <a:r>
              <a:rPr lang="fi-FI"/>
              <a:t>Koulussa edistetään tasa-arvoa kohtaamalla ihmiset yksilöinä. Aikuisten kannustava suhtautuminen oppilaisiin edesauttaa oppilasta tekemään omia valintoja ja ratkaisuja, joilla oppilas voi vaikuttaa itseään koskeviin asioihin. Oppilas on oppimisen keskiössä.</a:t>
            </a:r>
            <a:endParaRPr lang="fi-FI">
              <a:cs typeface="Calibri"/>
            </a:endParaRPr>
          </a:p>
        </p:txBody>
      </p:sp>
    </p:spTree>
    <p:extLst>
      <p:ext uri="{BB962C8B-B14F-4D97-AF65-F5344CB8AC3E}">
        <p14:creationId xmlns:p14="http://schemas.microsoft.com/office/powerpoint/2010/main" val="3193253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Toimintamalli</a:t>
            </a:r>
          </a:p>
        </p:txBody>
      </p:sp>
      <p:sp>
        <p:nvSpPr>
          <p:cNvPr id="4" name="Rectangle 1"/>
          <p:cNvSpPr>
            <a:spLocks noGrp="1" noChangeArrowheads="1"/>
          </p:cNvSpPr>
          <p:nvPr>
            <p:ph idx="1"/>
          </p:nvPr>
        </p:nvSpPr>
        <p:spPr bwMode="auto">
          <a:xfrm>
            <a:off x="721822" y="1690688"/>
            <a:ext cx="8746374" cy="3739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fi-FI" sz="1800"/>
              <a:t>Jokainen meistä on tärkeä.</a:t>
            </a:r>
          </a:p>
          <a:p>
            <a:r>
              <a:rPr lang="fi-FI" sz="1800"/>
              <a:t>Tasa-arvo ja yhdenvertaisuus ovat työmme lähtökohtia. </a:t>
            </a:r>
          </a:p>
          <a:p>
            <a:r>
              <a:rPr lang="fi-FI" sz="1800"/>
              <a:t>Yhdessä teemme, toimimme ja autamme toisiamme.</a:t>
            </a:r>
          </a:p>
          <a:p>
            <a:r>
              <a:rPr lang="fi-FI" sz="1800"/>
              <a:t>Luomme ja ylläpidämme yhteishenkeä koko koulun yhteisen toiminnan myötä.</a:t>
            </a:r>
          </a:p>
          <a:p>
            <a:r>
              <a:rPr lang="fi-FI" sz="1800"/>
              <a:t>Kunnioitamme toistemme työtä ja annamme työrauhan.</a:t>
            </a:r>
          </a:p>
          <a:p>
            <a:r>
              <a:rPr lang="fi-FI" sz="1800"/>
              <a:t>Olemme kohteliaita toisillemme.</a:t>
            </a:r>
          </a:p>
          <a:p>
            <a:r>
              <a:rPr lang="fi-FI" sz="1800"/>
              <a:t>Huomaamme hyvän ympärillämme. </a:t>
            </a:r>
          </a:p>
          <a:p>
            <a:r>
              <a:rPr lang="fi-FI" sz="1800"/>
              <a:t>Huolehdimme omasta, yhteisestä ja toisten omaisuudesta. </a:t>
            </a:r>
          </a:p>
          <a:p>
            <a:r>
              <a:rPr lang="fi-FI" sz="1800"/>
              <a:t>Arvioimme toimintamme vaikutuksia suhteessa muihin.</a:t>
            </a:r>
          </a:p>
          <a:p>
            <a:r>
              <a:rPr lang="fi-FI" sz="1800"/>
              <a:t>Virheitä sattuu, mutta niistä voimme oppia.</a:t>
            </a:r>
          </a:p>
        </p:txBody>
      </p:sp>
    </p:spTree>
    <p:extLst>
      <p:ext uri="{BB962C8B-B14F-4D97-AF65-F5344CB8AC3E}">
        <p14:creationId xmlns:p14="http://schemas.microsoft.com/office/powerpoint/2010/main" val="2674792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Yhteiset hetket Heikalla</a:t>
            </a:r>
          </a:p>
        </p:txBody>
      </p:sp>
      <p:sp>
        <p:nvSpPr>
          <p:cNvPr id="3" name="Sisällön paikkamerkki 2"/>
          <p:cNvSpPr>
            <a:spLocks noGrp="1"/>
          </p:cNvSpPr>
          <p:nvPr>
            <p:ph idx="1"/>
          </p:nvPr>
        </p:nvSpPr>
        <p:spPr/>
        <p:txBody>
          <a:bodyPr>
            <a:normAutofit fontScale="92500" lnSpcReduction="20000"/>
          </a:bodyPr>
          <a:lstStyle/>
          <a:p>
            <a:r>
              <a:rPr lang="fi-FI"/>
              <a:t>Kalenterivuoteen liittyviä tapahtumia sekä erilaisia teemapäiviä ja kampanjoita huomioidaan koulun yhteisessä toiminnassa.</a:t>
            </a:r>
            <a:br>
              <a:rPr lang="fi-FI"/>
            </a:br>
            <a:endParaRPr lang="fi-FI"/>
          </a:p>
          <a:p>
            <a:r>
              <a:rPr lang="fi-FI"/>
              <a:t>Kahdesti viikossa pidetään yhteinen päivänavaus aulassa, salissa, ulkona tai luokissa. </a:t>
            </a:r>
            <a:br>
              <a:rPr lang="fi-FI"/>
            </a:br>
            <a:endParaRPr lang="fi-FI"/>
          </a:p>
          <a:p>
            <a:r>
              <a:rPr lang="fi-FI"/>
              <a:t>Välitunnit ovat valvottuja hetkiä, jolloin pihalla on vähintään yksi opettaja sekä 1-3 koulunkäynninohjaajaa. Oppilaita kannustetaan liikkumaan välituntisin. Pihalla on erilaisia liikunta-aktiviteetteja, ja oppilaiden käytössä on luokkakohtaisia ja koulun yhteisiä välituntivälineitä. </a:t>
            </a:r>
            <a:br>
              <a:rPr lang="fi-FI"/>
            </a:br>
            <a:endParaRPr lang="fi-FI"/>
          </a:p>
          <a:p>
            <a:r>
              <a:rPr lang="fi-FI"/>
              <a:t>Kuudennen luokan oppilaat toimivat kummeina ensimmäisen luokan oppilaille.</a:t>
            </a:r>
          </a:p>
          <a:p>
            <a:endParaRPr lang="fi-FI"/>
          </a:p>
          <a:p>
            <a:endParaRPr lang="fi-FI"/>
          </a:p>
        </p:txBody>
      </p:sp>
    </p:spTree>
    <p:extLst>
      <p:ext uri="{BB962C8B-B14F-4D97-AF65-F5344CB8AC3E}">
        <p14:creationId xmlns:p14="http://schemas.microsoft.com/office/powerpoint/2010/main" val="151026688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E094DF76672A047974459D19660EFF3" ma:contentTypeVersion="0" ma:contentTypeDescription="Create a new document." ma:contentTypeScope="" ma:versionID="e25fd8f1fb2e4a7915e3294fcd18c2fc">
  <xsd:schema xmlns:xsd="http://www.w3.org/2001/XMLSchema" xmlns:xs="http://www.w3.org/2001/XMLSchema" xmlns:p="http://schemas.microsoft.com/office/2006/metadata/properties" targetNamespace="http://schemas.microsoft.com/office/2006/metadata/properties" ma:root="true" ma:fieldsID="8ed1b7b5815127a679c49104a92e4f1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9D94B7F-E9E7-4545-8A4C-80FF4EA81B75}">
  <ds:schemaRefs>
    <ds:schemaRef ds:uri="http://schemas.microsoft.com/sharepoint/v3/contenttype/forms"/>
  </ds:schemaRefs>
</ds:datastoreItem>
</file>

<file path=customXml/itemProps2.xml><?xml version="1.0" encoding="utf-8"?>
<ds:datastoreItem xmlns:ds="http://schemas.openxmlformats.org/officeDocument/2006/customXml" ds:itemID="{B4BCA734-E865-4666-894D-4C4E0BB90019}">
  <ds:schemaRefs>
    <ds:schemaRef ds:uri="http://purl.org/dc/elements/1.1/"/>
    <ds:schemaRef ds:uri="http://purl.org/dc/terms/"/>
    <ds:schemaRef ds:uri="http://schemas.microsoft.com/internal/obd"/>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C79E764-1987-496D-A63C-AA9B5B36D5CD}">
  <ds:schemaRefs>
    <ds:schemaRef ds:uri="http://www.w3.org/XML/1998/namespace"/>
    <ds:schemaRef ds:uri="http://purl.org/dc/dcmitype/"/>
    <ds:schemaRef ds:uri="http://schemas.openxmlformats.org/package/2006/metadata/core-properties"/>
    <ds:schemaRef ds:uri="http://schemas.microsoft.com/office/2006/documentManagement/types"/>
    <ds:schemaRef ds:uri="http://purl.org/dc/elements/1.1/"/>
    <ds:schemaRef ds:uri="http://purl.org/dc/term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926</Words>
  <Application>Microsoft Office PowerPoint</Application>
  <PresentationFormat>Laajakuva</PresentationFormat>
  <Paragraphs>278</Paragraphs>
  <Slides>23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23</vt:i4>
      </vt:variant>
    </vt:vector>
  </HeadingPairs>
  <TitlesOfParts>
    <vt:vector size="27" baseType="lpstr">
      <vt:lpstr>Arial</vt:lpstr>
      <vt:lpstr>Calibri</vt:lpstr>
      <vt:lpstr>Calibri Light</vt:lpstr>
      <vt:lpstr>Office-teema</vt:lpstr>
      <vt:lpstr>                      LUKUVUOSISUUNNITELMA 2019-2020  Heikan koulu Saksankatu 23 30100 Forssa</vt:lpstr>
      <vt:lpstr>Yhteystiedot</vt:lpstr>
      <vt:lpstr>Koulun tiedot</vt:lpstr>
      <vt:lpstr>Opettajat ja oppilaat:</vt:lpstr>
      <vt:lpstr>Yleisopetus</vt:lpstr>
      <vt:lpstr>Lukuvuoden 2019-2020 työajat</vt:lpstr>
      <vt:lpstr>Heikan koulun johtaminen</vt:lpstr>
      <vt:lpstr>Toimintamalli</vt:lpstr>
      <vt:lpstr>Yhteiset hetket Heikalla</vt:lpstr>
      <vt:lpstr>Lukuvuoden 2019-2020 toimintakalenteri</vt:lpstr>
      <vt:lpstr>Lukuvuoden 2019-2020 painopistealueet ja monialaiset oppimiskokonaisuudet</vt:lpstr>
      <vt:lpstr>Laaja-alaiset osaamiskokonaisuudet </vt:lpstr>
      <vt:lpstr>Monimateriaalikäsityöt</vt:lpstr>
      <vt:lpstr>Arviointi</vt:lpstr>
      <vt:lpstr>Laaja-alainen erityisopetus</vt:lpstr>
      <vt:lpstr>Oppilashuolto</vt:lpstr>
      <vt:lpstr>Oppilashuolto (jatkuu)</vt:lpstr>
      <vt:lpstr>KiVa Koulu  </vt:lpstr>
      <vt:lpstr>Oppilaskunnan toimintasuunnitelma</vt:lpstr>
      <vt:lpstr>Liikkuva koulu </vt:lpstr>
      <vt:lpstr>Aamu- ja iltapäiväkerhon toimintasuunnitelma </vt:lpstr>
      <vt:lpstr>Kerhotoiminta</vt:lpstr>
      <vt:lpstr>Vanhempaintoimikunta</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LUKUVUOSISUUNNITELMA 2016-2017 Heikan koulu Saksankatu 23 30100 Forssa</dc:title>
  <dc:creator>Olavi Ulmonen</dc:creator>
  <cp:lastModifiedBy>Olavi Ulmonen</cp:lastModifiedBy>
  <cp:revision>1</cp:revision>
  <cp:lastPrinted>2017-08-21T12:29:58Z</cp:lastPrinted>
  <dcterms:created xsi:type="dcterms:W3CDTF">2016-09-13T10:05:07Z</dcterms:created>
  <dcterms:modified xsi:type="dcterms:W3CDTF">2019-09-03T12:40:30Z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0x0101001E094DF76672A047974459D19660EFF3</vt:lpwstr>
  </property>
</Properties>
</file>