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sldIdLst>
    <p:sldId id="256" r:id="rId5"/>
    <p:sldId id="257" r:id="rId6"/>
    <p:sldId id="264" r:id="rId7"/>
    <p:sldId id="262" r:id="rId8"/>
    <p:sldId id="258" r:id="rId9"/>
    <p:sldId id="266" r:id="rId10"/>
    <p:sldId id="263" r:id="rId11"/>
    <p:sldId id="265" r:id="rId12"/>
    <p:sldId id="259" r:id="rId13"/>
    <p:sldId id="260" r:id="rId14"/>
    <p:sldId id="261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435CBB-7A00-4E42-BB01-E6C2677BC0B5}" v="2" dt="2018-02-06T11:45:10.1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-2304" y="-101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ableStyles" Target="tableStyles.xml"/><Relationship Id="rId21" Type="http://schemas.microsoft.com/office/2015/10/relationships/revisionInfo" Target="revisionInfo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6.2.18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511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6.2.18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4399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6.2.18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7313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6.2.18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2468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6.2.18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4837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6.2.18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301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6.2.18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5361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6.2.18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8878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6.2.18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178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6.2.18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1009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6.2.18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0834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6.2.18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317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6.2.18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607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6.2.18</a:t>
            </a:fld>
            <a:endParaRPr 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5772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6.2.18</a:t>
            </a:fld>
            <a:endParaRPr lang="fi-F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6850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6.2.18</a:t>
            </a:fld>
            <a:endParaRPr lang="fi-F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8722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6.2.18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2313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6.2.18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1792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ani.blomerus@forssa.fi" TargetMode="External"/><Relationship Id="rId3" Type="http://schemas.openxmlformats.org/officeDocument/2006/relationships/hyperlink" Target="https://peda.net/forssa/perusopetus/t%C3%B6l%C3%B6n-koulu/luokat/kultanen-minna-p13/ty%C3%B6kalusivusto3/ty%C3%B6kaluja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eda.net/forssa/perusopetus/t%C3%B6l%C3%B6n-koulu/luokat/kultanen-minna-p13/ty%C3%B6kalusivusto3/ty%C3%B6kaluja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Pedagogisia työnkulkuja teknologiaa hyödyntäen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cs typeface="Calibri"/>
              </a:rPr>
              <a:t>Antti Vettenranta ja Minna Kultanen</a:t>
            </a:r>
          </a:p>
          <a:p>
            <a:r>
              <a:rPr lang="fi-FI">
                <a:cs typeface="Calibri"/>
              </a:rPr>
              <a:t>Forssan kaupungin digitutorit</a:t>
            </a: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43A661D1-8C12-4D16-88A3-5677DF554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Arvioinnin välineitä opettajan antamaan, itse- tai vertaisarviointiin: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8930C083-A4D2-41CF-B6F5-5A683EBD9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i-FI">
              <a:cs typeface="Calibri"/>
            </a:endParaRPr>
          </a:p>
          <a:p>
            <a:r>
              <a:rPr lang="fi-FI">
                <a:cs typeface="Calibri"/>
              </a:rPr>
              <a:t>O365</a:t>
            </a:r>
          </a:p>
          <a:p>
            <a:pPr lvl="1"/>
            <a:r>
              <a:rPr lang="fi-FI">
                <a:cs typeface="Calibri"/>
              </a:rPr>
              <a:t>Class </a:t>
            </a:r>
            <a:r>
              <a:rPr lang="fi-FI" err="1">
                <a:cs typeface="Calibri"/>
              </a:rPr>
              <a:t>notebook</a:t>
            </a:r>
          </a:p>
          <a:p>
            <a:pPr lvl="2"/>
            <a:r>
              <a:rPr lang="fi-FI">
                <a:cs typeface="Calibri"/>
              </a:rPr>
              <a:t>Ohjelman avulla on mahdollista tallentaa oppilaiden tekemät työt yhteen paikkaan, missä opettaja voi käydä lukemassa oppilaan tuotokset, kommentoida, antaa palautetta ja arvioida oppilaan tekemän työn</a:t>
            </a:r>
          </a:p>
          <a:p>
            <a:pPr lvl="1"/>
            <a:r>
              <a:rPr lang="fi-FI" err="1">
                <a:cs typeface="Calibri"/>
              </a:rPr>
              <a:t>Forms</a:t>
            </a:r>
            <a:r>
              <a:rPr lang="fi-FI">
                <a:cs typeface="Calibri"/>
              </a:rPr>
              <a:t>-työkalu</a:t>
            </a:r>
          </a:p>
          <a:p>
            <a:pPr lvl="2"/>
            <a:r>
              <a:rPr lang="fi-FI">
                <a:cs typeface="Calibri"/>
              </a:rPr>
              <a:t>Opettaja voi luoda lomakkeen, jonka avulla voidaan testata, kysellä, arvioida tai laatia tavoitteita</a:t>
            </a:r>
          </a:p>
          <a:p>
            <a:pPr lvl="2"/>
            <a:r>
              <a:rPr lang="fi-FI">
                <a:cs typeface="Calibri"/>
              </a:rPr>
              <a:t>Täytetyt ja palautetut lomakkeet tallentuvat automaattisista lomakkeen laatineen henkilön sivustolle</a:t>
            </a:r>
          </a:p>
          <a:p>
            <a:pPr lvl="2"/>
            <a:r>
              <a:rPr lang="fi-FI">
                <a:cs typeface="Calibri"/>
              </a:rPr>
              <a:t>Ohjelma myös kokoaa palautetuista lomakkeista yhteenvetoja</a:t>
            </a:r>
          </a:p>
          <a:p>
            <a:pPr lvl="2"/>
            <a:endParaRPr lang="fi-FI">
              <a:cs typeface="Calibri"/>
            </a:endParaRPr>
          </a:p>
          <a:p>
            <a:endParaRPr lang="fi-FI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1872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43A661D1-8C12-4D16-88A3-5677DF554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Arvioinnin välineitä opettajan antamaan, itse- tai vertaisarviointiin: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8930C083-A4D2-41CF-B6F5-5A683EBD9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i-FI">
              <a:cs typeface="Calibri"/>
            </a:endParaRPr>
          </a:p>
          <a:p>
            <a:r>
              <a:rPr lang="fi-FI" err="1">
                <a:cs typeface="Calibri"/>
              </a:rPr>
              <a:t>Pedanet</a:t>
            </a:r>
          </a:p>
          <a:p>
            <a:pPr lvl="1"/>
            <a:r>
              <a:rPr lang="fi-FI">
                <a:cs typeface="Calibri"/>
              </a:rPr>
              <a:t>Mahdollista laatia lomakkeita tai palautuskansioita</a:t>
            </a:r>
          </a:p>
          <a:p>
            <a:pPr lvl="1"/>
            <a:endParaRPr lang="fi-FI">
              <a:cs typeface="Calibri"/>
            </a:endParaRPr>
          </a:p>
          <a:p>
            <a:r>
              <a:rPr lang="fi-FI">
                <a:cs typeface="Calibri"/>
              </a:rPr>
              <a:t>Moi (My </a:t>
            </a:r>
            <a:r>
              <a:rPr lang="fi-FI" err="1">
                <a:cs typeface="Calibri"/>
              </a:rPr>
              <a:t>Own</a:t>
            </a:r>
            <a:r>
              <a:rPr lang="fi-FI">
                <a:cs typeface="Calibri"/>
              </a:rPr>
              <a:t> </a:t>
            </a:r>
            <a:r>
              <a:rPr lang="fi-FI" err="1">
                <a:cs typeface="Calibri"/>
              </a:rPr>
              <a:t>Interactions</a:t>
            </a:r>
            <a:r>
              <a:rPr lang="fi-FI">
                <a:cs typeface="Calibri"/>
              </a:rPr>
              <a:t>)</a:t>
            </a:r>
          </a:p>
          <a:p>
            <a:pPr lvl="1"/>
            <a:r>
              <a:rPr lang="fi-FI">
                <a:cs typeface="Calibri"/>
              </a:rPr>
              <a:t>Ohjelma on laadittu alun perin viestinnän apuvälineeksi, joka hyödyntää visuaalisia ja auditiivisia keinoja</a:t>
            </a:r>
          </a:p>
          <a:p>
            <a:pPr lvl="1"/>
            <a:r>
              <a:rPr lang="fi-FI">
                <a:cs typeface="Calibri"/>
              </a:rPr>
              <a:t>Ohjelman avulla on mahdollista tekstin, kuvien, valokuvien, videoiden ja äänitteiden avulla laatia päiväjärjestys  tai muistio tai itsearviointi päivän tapahtumista.</a:t>
            </a:r>
          </a:p>
        </p:txBody>
      </p:sp>
    </p:spTree>
    <p:extLst>
      <p:ext uri="{BB962C8B-B14F-4D97-AF65-F5344CB8AC3E}">
        <p14:creationId xmlns:p14="http://schemas.microsoft.com/office/powerpoint/2010/main" val="714873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3">
            <a:extLst>
              <a:ext uri="{FF2B5EF4-FFF2-40B4-BE49-F238E27FC236}">
                <a16:creationId xmlns:a16="http://schemas.microsoft.com/office/drawing/2014/main" xmlns="" id="{8B8BBD67-008F-524B-90C3-C1585F3D4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8" y="221636"/>
            <a:ext cx="8506804" cy="641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57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A58DF0F1-29AE-4538-A1B1-99591930F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3" y="452438"/>
            <a:ext cx="11023600" cy="1718095"/>
          </a:xfrm>
        </p:spPr>
        <p:txBody>
          <a:bodyPr/>
          <a:lstStyle/>
          <a:p>
            <a:r>
              <a:rPr lang="fi-FI">
                <a:cs typeface="Calibri Light"/>
              </a:rPr>
              <a:t>Opettajan keskeiset työvälineet </a:t>
            </a:r>
            <a:r>
              <a:rPr lang="fi-FI" err="1">
                <a:cs typeface="Calibri Light"/>
              </a:rPr>
              <a:t>Pedanet</a:t>
            </a:r>
            <a:r>
              <a:rPr lang="fi-FI">
                <a:cs typeface="Calibri Light"/>
              </a:rPr>
              <a:t>-ympäristössä: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16B70880-8C21-40C6-BE04-EA49B003C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50" y="2314575"/>
            <a:ext cx="8947150" cy="41503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cs typeface="Calibri"/>
              </a:rPr>
              <a:t>Perusopetuksen kotisivut </a:t>
            </a:r>
            <a:endParaRPr lang="fi-FI"/>
          </a:p>
          <a:p>
            <a:pPr marL="457200" lvl="1" indent="0">
              <a:buClr>
                <a:srgbClr val="8AD0D6"/>
              </a:buClr>
              <a:buNone/>
            </a:pPr>
            <a:r>
              <a:rPr lang="fi-FI">
                <a:cs typeface="Calibri"/>
              </a:rPr>
              <a:t>mm.</a:t>
            </a:r>
          </a:p>
          <a:p>
            <a:pPr lvl="1">
              <a:buClr>
                <a:srgbClr val="8AD0D6"/>
              </a:buClr>
            </a:pPr>
            <a:r>
              <a:rPr lang="fi-FI">
                <a:cs typeface="Calibri"/>
              </a:rPr>
              <a:t>Forssan perusopetuksen koulut ja luokat  </a:t>
            </a:r>
          </a:p>
          <a:p>
            <a:pPr marL="457200" lvl="1" indent="0">
              <a:buClr>
                <a:srgbClr val="8AD0D6"/>
              </a:buClr>
              <a:buNone/>
            </a:pPr>
            <a:r>
              <a:rPr lang="fi-FI">
                <a:cs typeface="Calibri"/>
              </a:rPr>
              <a:t>-&gt; informointi, kodin ja koulun yhteistyö</a:t>
            </a:r>
            <a:r>
              <a:rPr lang="fi-FI"/>
              <a:t> </a:t>
            </a:r>
            <a:r>
              <a:rPr lang="fi-FI" err="1"/>
              <a:t>wilman</a:t>
            </a:r>
            <a:r>
              <a:rPr lang="fi-FI"/>
              <a:t> ohella</a:t>
            </a:r>
          </a:p>
          <a:p>
            <a:pPr lvl="1">
              <a:buClr>
                <a:srgbClr val="8AD0D6"/>
              </a:buClr>
            </a:pPr>
            <a:r>
              <a:rPr lang="fi-FI">
                <a:cs typeface="Calibri"/>
              </a:rPr>
              <a:t>Iltapäiväkerho ja koulujen kerhotoiminta</a:t>
            </a:r>
          </a:p>
          <a:p>
            <a:pPr lvl="1">
              <a:buClr>
                <a:srgbClr val="8AD0D6"/>
              </a:buClr>
            </a:pPr>
            <a:r>
              <a:rPr lang="fi-FI">
                <a:cs typeface="Calibri"/>
              </a:rPr>
              <a:t>liikkuvakoulu</a:t>
            </a:r>
          </a:p>
          <a:p>
            <a:pPr marL="457200" lvl="1" indent="0">
              <a:buClr>
                <a:srgbClr val="8AD0D6"/>
              </a:buClr>
              <a:buNone/>
            </a:pPr>
            <a:endParaRPr lang="fi-FI"/>
          </a:p>
          <a:p>
            <a:r>
              <a:rPr lang="fi-FI">
                <a:cs typeface="Calibri"/>
              </a:rPr>
              <a:t>Forssan seudun OPS 2016</a:t>
            </a:r>
          </a:p>
          <a:p>
            <a:endParaRPr lang="fi-FI">
              <a:cs typeface="Calibri"/>
            </a:endParaRPr>
          </a:p>
          <a:p>
            <a:pPr lvl="1"/>
            <a:endParaRPr lang="fi-FI"/>
          </a:p>
          <a:p>
            <a:pPr lvl="1"/>
            <a:endParaRPr lang="fi-FI">
              <a:cs typeface="Calibri"/>
            </a:endParaRPr>
          </a:p>
          <a:p>
            <a:pPr lvl="1"/>
            <a:endParaRPr lang="fi-FI">
              <a:cs typeface="Calibri"/>
            </a:endParaRPr>
          </a:p>
          <a:p>
            <a:pPr lvl="1"/>
            <a:endParaRPr lang="fi-FI">
              <a:cs typeface="Calibri"/>
            </a:endParaRPr>
          </a:p>
          <a:p>
            <a:pPr lvl="1"/>
            <a:endParaRPr lang="fi-FI">
              <a:cs typeface="Calibri"/>
            </a:endParaRPr>
          </a:p>
          <a:p>
            <a:pPr lvl="1"/>
            <a:endParaRPr lang="fi-FI">
              <a:cs typeface="Calibri"/>
            </a:endParaRPr>
          </a:p>
          <a:p>
            <a:endParaRPr lang="fi-FI">
              <a:cs typeface="Calibri"/>
            </a:endParaRPr>
          </a:p>
          <a:p>
            <a:pPr lvl="1"/>
            <a:endParaRPr lang="fi-FI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3195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A58DF0F1-29AE-4538-A1B1-99591930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Opettajan keskeiset työvälineet O365-ympäristössä: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16B70880-8C21-40C6-BE04-EA49B003C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047875"/>
            <a:ext cx="8946541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i-FI">
              <a:cs typeface="Calibri"/>
            </a:endParaRPr>
          </a:p>
          <a:p>
            <a:r>
              <a:rPr lang="fi-FI" err="1">
                <a:cs typeface="Calibri"/>
              </a:rPr>
              <a:t>Onedrive</a:t>
            </a:r>
          </a:p>
          <a:p>
            <a:pPr lvl="1">
              <a:buClr>
                <a:srgbClr val="8AD0D6"/>
              </a:buClr>
            </a:pPr>
            <a:r>
              <a:rPr lang="fi-FI">
                <a:cs typeface="Calibri"/>
              </a:rPr>
              <a:t>Paikka, johon voidaan laatia kansioita</a:t>
            </a:r>
          </a:p>
          <a:p>
            <a:pPr lvl="1">
              <a:buClr>
                <a:srgbClr val="8AD0D6"/>
              </a:buClr>
            </a:pPr>
            <a:r>
              <a:rPr lang="fi-FI">
                <a:cs typeface="Calibri"/>
              </a:rPr>
              <a:t> tallentaa erilaisia tiedostoja</a:t>
            </a:r>
          </a:p>
          <a:p>
            <a:r>
              <a:rPr lang="fi-FI">
                <a:cs typeface="Calibri"/>
              </a:rPr>
              <a:t>Hyötyohjelmien käyttöä: </a:t>
            </a:r>
          </a:p>
          <a:p>
            <a:pPr lvl="1">
              <a:buClr>
                <a:srgbClr val="8AD0D6"/>
              </a:buClr>
            </a:pPr>
            <a:r>
              <a:rPr lang="fi-FI">
                <a:cs typeface="Calibri"/>
              </a:rPr>
              <a:t>mm. </a:t>
            </a:r>
            <a:r>
              <a:rPr lang="fi-FI" err="1">
                <a:cs typeface="Calibri"/>
              </a:rPr>
              <a:t>Forms</a:t>
            </a:r>
            <a:r>
              <a:rPr lang="fi-FI">
                <a:cs typeface="Calibri"/>
              </a:rPr>
              <a:t>, PowerPoint, Word, Excel, Kalenteri, OneNote</a:t>
            </a:r>
            <a:endParaRPr lang="fi-FI"/>
          </a:p>
          <a:p>
            <a:r>
              <a:rPr lang="fi-FI">
                <a:cs typeface="Calibri"/>
              </a:rPr>
              <a:t>Class </a:t>
            </a:r>
            <a:r>
              <a:rPr lang="fi-FI" err="1">
                <a:cs typeface="Calibri"/>
              </a:rPr>
              <a:t>notebook</a:t>
            </a:r>
          </a:p>
          <a:p>
            <a:pPr lvl="1">
              <a:buClr>
                <a:srgbClr val="8AD0D6"/>
              </a:buClr>
            </a:pPr>
            <a:r>
              <a:rPr lang="fi-FI">
                <a:cs typeface="Calibri"/>
              </a:rPr>
              <a:t>ohjelma, jonka avulla on mahdollista luoda luokalle oma työskentelyalusta </a:t>
            </a:r>
            <a:endParaRPr lang="fi-FI"/>
          </a:p>
          <a:p>
            <a:pPr lvl="1"/>
            <a:endParaRPr lang="fi-FI">
              <a:cs typeface="Calibri"/>
            </a:endParaRPr>
          </a:p>
          <a:p>
            <a:pPr lvl="1"/>
            <a:endParaRPr lang="fi-FI">
              <a:cs typeface="Calibri"/>
            </a:endParaRPr>
          </a:p>
          <a:p>
            <a:pPr lvl="1"/>
            <a:endParaRPr lang="fi-FI">
              <a:cs typeface="Calibri"/>
            </a:endParaRPr>
          </a:p>
          <a:p>
            <a:pPr lvl="1"/>
            <a:endParaRPr lang="fi-FI">
              <a:cs typeface="Calibri"/>
            </a:endParaRPr>
          </a:p>
          <a:p>
            <a:pPr lvl="1"/>
            <a:endParaRPr lang="fi-FI">
              <a:cs typeface="Calibri"/>
            </a:endParaRPr>
          </a:p>
          <a:p>
            <a:endParaRPr lang="fi-FI">
              <a:cs typeface="Calibri"/>
            </a:endParaRPr>
          </a:p>
          <a:p>
            <a:pPr lvl="1"/>
            <a:endParaRPr lang="fi-FI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2373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BD3864BB-C3D7-429D-91FC-759CA7412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Materiaalit, resurssit ja vinkit</a:t>
            </a:r>
            <a:r>
              <a:rPr lang="fi-FI">
                <a:cs typeface="Calibri Light"/>
              </a:rPr>
              <a:t>: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AFA84BDB-CE07-4694-BFD3-E4DBBB362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sz="2400"/>
              <a:t>Kaikilla oppilas – ja opettaja-</a:t>
            </a:r>
            <a:r>
              <a:rPr lang="fi-FI" sz="2400" err="1"/>
              <a:t>iPadeilla</a:t>
            </a:r>
            <a:r>
              <a:rPr lang="fi-FI" sz="2400"/>
              <a:t> on asennettuna perussovellukset, halutessaan jokainen opettaja voi lisäksi pyytää kaupungin ICT-asiantuntijaa (</a:t>
            </a:r>
            <a:r>
              <a:rPr lang="fi-FI" sz="2400">
                <a:hlinkClick r:id="rId2"/>
              </a:rPr>
              <a:t>jani.blomerus@forssa.fi</a:t>
            </a:r>
            <a:r>
              <a:rPr lang="fi-FI" sz="2400"/>
              <a:t>) asentamaan laitteille tarvitsemansa sovellukset, joka jälkeen ne löytyvät Forssa </a:t>
            </a:r>
            <a:r>
              <a:rPr lang="fi-FI" sz="2400" err="1"/>
              <a:t>Apps</a:t>
            </a:r>
            <a:r>
              <a:rPr lang="fi-FI" sz="2400"/>
              <a:t> – kuvakkeen alta. Opettaja voi tehdä maksullisten sovellusten hankinnan suhteen myös ostoesityksiä. Hankinta- ja ostoesitykset tehdään ICT-asiantuntijalle tai digitutorille.</a:t>
            </a:r>
          </a:p>
          <a:p>
            <a:endParaRPr lang="fi-FI" sz="240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779244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524" y="126955"/>
            <a:ext cx="8738809" cy="660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14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BD3864BB-C3D7-429D-91FC-759CA7412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Materiaalit, resurssit ja vinkit</a:t>
            </a:r>
            <a:r>
              <a:rPr lang="fi-FI">
                <a:cs typeface="Calibri Light"/>
              </a:rPr>
              <a:t>: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AFA84BDB-CE07-4694-BFD3-E4DBBB362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fi-FI" sz="2400"/>
              <a:t>Hyödyllisinä </a:t>
            </a:r>
            <a:r>
              <a:rPr lang="fi-FI" sz="2400" err="1"/>
              <a:t>Ipad</a:t>
            </a:r>
            <a:r>
              <a:rPr lang="fi-FI" sz="2400"/>
              <a:t>-perussovelluksina voidaan mainita seuraavat:</a:t>
            </a:r>
            <a:endParaRPr lang="fi-FI" sz="2400">
              <a:cs typeface="Calibri"/>
            </a:endParaRPr>
          </a:p>
          <a:p>
            <a:pPr lvl="1"/>
            <a:r>
              <a:rPr lang="fi-FI" sz="2000" err="1">
                <a:cs typeface="Calibri"/>
              </a:rPr>
              <a:t>Book</a:t>
            </a:r>
            <a:r>
              <a:rPr lang="fi-FI" sz="2000">
                <a:cs typeface="Calibri"/>
              </a:rPr>
              <a:t> </a:t>
            </a:r>
            <a:r>
              <a:rPr lang="fi-FI" sz="2000" err="1">
                <a:cs typeface="Calibri"/>
              </a:rPr>
              <a:t>Creator</a:t>
            </a:r>
          </a:p>
          <a:p>
            <a:pPr lvl="1"/>
            <a:r>
              <a:rPr lang="fi-FI" sz="2000" err="1">
                <a:cs typeface="Calibri"/>
              </a:rPr>
              <a:t>Explain</a:t>
            </a:r>
            <a:r>
              <a:rPr lang="fi-FI" sz="2000">
                <a:cs typeface="Calibri"/>
              </a:rPr>
              <a:t> </a:t>
            </a:r>
            <a:r>
              <a:rPr lang="fi-FI" sz="2000" err="1">
                <a:cs typeface="Calibri"/>
              </a:rPr>
              <a:t>everything</a:t>
            </a:r>
          </a:p>
          <a:p>
            <a:pPr lvl="1"/>
            <a:r>
              <a:rPr lang="fi-FI" sz="2000" err="1">
                <a:cs typeface="Calibri"/>
              </a:rPr>
              <a:t>Keynote</a:t>
            </a:r>
          </a:p>
          <a:p>
            <a:pPr lvl="1"/>
            <a:r>
              <a:rPr lang="fi-FI" sz="2000" err="1">
                <a:cs typeface="Calibri"/>
              </a:rPr>
              <a:t>Imovie</a:t>
            </a:r>
            <a:endParaRPr lang="fi-FI" sz="2000" err="1"/>
          </a:p>
          <a:p>
            <a:r>
              <a:rPr lang="fi-FI" sz="2400"/>
              <a:t>Apua perussovellusten käyttöön saa digitutorilta, sekä seuraavan linkin kautta: </a:t>
            </a:r>
            <a:r>
              <a:rPr lang="fi-FI" sz="2400">
                <a:hlinkClick r:id="rId2"/>
              </a:rPr>
              <a:t>SOVELLUSVINKKEJÄ</a:t>
            </a:r>
            <a:endParaRPr lang="fi-FI" sz="2400"/>
          </a:p>
          <a:p>
            <a:r>
              <a:rPr lang="fi-FI" sz="2400"/>
              <a:t>Projekteja voidaan koota, tarkastella ja arvioida siirtämällä ne </a:t>
            </a:r>
            <a:r>
              <a:rPr lang="fi-FI" sz="2400" err="1"/>
              <a:t>Peda.nettiin</a:t>
            </a:r>
            <a:r>
              <a:rPr lang="fi-FI" sz="2400"/>
              <a:t> tai O365-ympäristöön, on olemassa myös "kevyempiä" vaihtoehtoja; esim. </a:t>
            </a:r>
            <a:r>
              <a:rPr lang="fi-FI" sz="2400">
                <a:hlinkClick r:id="rId2"/>
              </a:rPr>
              <a:t>Padlet-seinä</a:t>
            </a:r>
          </a:p>
          <a:p>
            <a:pPr marL="0" indent="0">
              <a:buNone/>
            </a:pPr>
            <a:endParaRPr lang="fi-FI" sz="2400"/>
          </a:p>
          <a:p>
            <a:pPr marL="0" indent="0">
              <a:buNone/>
            </a:pPr>
            <a:endParaRPr lang="fi-FI" sz="2400"/>
          </a:p>
          <a:p>
            <a:pPr marL="0" indent="0">
              <a:buNone/>
            </a:pPr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583101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44" y="237859"/>
            <a:ext cx="9649509" cy="638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42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43A661D1-8C12-4D16-88A3-5677DF554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3" y="452438"/>
            <a:ext cx="8934250" cy="1400175"/>
          </a:xfrm>
        </p:spPr>
        <p:txBody>
          <a:bodyPr/>
          <a:lstStyle/>
          <a:p>
            <a:r>
              <a:rPr lang="fi-FI">
                <a:cs typeface="Calibri Light"/>
              </a:rPr>
              <a:t>Arvioinnin välineitä opettajan antamaan, itse- tai vertaisarviointiin: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8930C083-A4D2-41CF-B6F5-5A683EBD9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575" y="2390775"/>
            <a:ext cx="8946541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fi-FI" dirty="0">
              <a:cs typeface="Calibri"/>
            </a:endParaRPr>
          </a:p>
          <a:p>
            <a:r>
              <a:rPr lang="fi-FI" dirty="0">
                <a:cs typeface="Calibri"/>
              </a:rPr>
              <a:t>Moi</a:t>
            </a:r>
          </a:p>
          <a:p>
            <a:pPr lvl="1"/>
            <a:r>
              <a:rPr lang="fi-FI" dirty="0">
                <a:cs typeface="Calibri"/>
              </a:rPr>
              <a:t>Oppilas voi päivyriryhmä tehdä esim päivästään itsearvion</a:t>
            </a:r>
          </a:p>
          <a:p>
            <a:r>
              <a:rPr lang="fi-FI" dirty="0">
                <a:cs typeface="Calibri"/>
              </a:rPr>
              <a:t>Book Creator:</a:t>
            </a:r>
            <a:endParaRPr lang="fi-FI" dirty="0"/>
          </a:p>
          <a:p>
            <a:pPr marL="0" indent="0">
              <a:buClr>
                <a:srgbClr val="8AD0D6"/>
              </a:buClr>
              <a:buNone/>
            </a:pPr>
            <a:r>
              <a:rPr lang="fi-FI" dirty="0">
                <a:cs typeface="Calibri"/>
              </a:rPr>
              <a:t>    Esim.</a:t>
            </a:r>
          </a:p>
          <a:p>
            <a:pPr lvl="1"/>
            <a:r>
              <a:rPr lang="fi-FI" dirty="0">
                <a:cs typeface="Calibri"/>
              </a:rPr>
              <a:t>Oppilas/ opettaja voi seurata esim. Lukemaan oppimisen kehittymistä äänittämällä säännöllisesti oppilaan ääneen lukemista sitä varten luotuun kirjaan. </a:t>
            </a:r>
          </a:p>
          <a:p>
            <a:pPr lvl="1"/>
            <a:r>
              <a:rPr lang="fi-FI" dirty="0">
                <a:cs typeface="Calibri"/>
              </a:rPr>
              <a:t>Valmis kirja voidaan tallentaa </a:t>
            </a:r>
            <a:r>
              <a:rPr lang="fi-FI" dirty="0" err="1">
                <a:cs typeface="Calibri"/>
              </a:rPr>
              <a:t>Ibook</a:t>
            </a:r>
            <a:r>
              <a:rPr lang="fi-FI" dirty="0">
                <a:cs typeface="Calibri"/>
              </a:rPr>
              <a:t>-sovellukseen, videoksi tai </a:t>
            </a:r>
            <a:r>
              <a:rPr lang="fi-FI" dirty="0" err="1">
                <a:cs typeface="Calibri"/>
              </a:rPr>
              <a:t>ePub</a:t>
            </a:r>
            <a:r>
              <a:rPr lang="fi-FI" dirty="0">
                <a:cs typeface="Calibri"/>
              </a:rPr>
              <a:t>-verkkoversioksi</a:t>
            </a:r>
          </a:p>
          <a:p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86356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i">
  <a:themeElements>
    <a:clrScheme name="Ioni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i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i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AC991CFA77AED4387305518C0460915" ma:contentTypeVersion="4" ma:contentTypeDescription="Luo uusi asiakirja." ma:contentTypeScope="" ma:versionID="ce9835747b0c6edfea7a207f217c161b">
  <xsd:schema xmlns:xsd="http://www.w3.org/2001/XMLSchema" xmlns:xs="http://www.w3.org/2001/XMLSchema" xmlns:p="http://schemas.microsoft.com/office/2006/metadata/properties" xmlns:ns2="d06158f9-0a27-44ea-aeb0-f308832fd3de" xmlns:ns3="13b4a5ae-7503-4aca-9d4b-dcaf738c4012" targetNamespace="http://schemas.microsoft.com/office/2006/metadata/properties" ma:root="true" ma:fieldsID="4df50d74b3ea39b41fe033101f4f2eff" ns2:_="" ns3:_="">
    <xsd:import namespace="d06158f9-0a27-44ea-aeb0-f308832fd3de"/>
    <xsd:import namespace="13b4a5ae-7503-4aca-9d4b-dcaf738c401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158f9-0a27-44ea-aeb0-f308832fd3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b4a5ae-7503-4aca-9d4b-dcaf738c40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CAF676-9197-47FE-A7F1-FAD7AA82FE47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d06158f9-0a27-44ea-aeb0-f308832fd3de"/>
    <ds:schemaRef ds:uri="13b4a5ae-7503-4aca-9d4b-dcaf738c4012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63B07B4-C7D2-4738-B9A9-BF3E165DEB8A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6B5D237-E0B3-405F-A763-AA4256B7CE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</Words>
  <Application>Microsoft Macintosh PowerPoint</Application>
  <PresentationFormat>Mukautettu</PresentationFormat>
  <Paragraphs>69</Paragraphs>
  <Slides>11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2" baseType="lpstr">
      <vt:lpstr>Ioni</vt:lpstr>
      <vt:lpstr>Pedagogisia työnkulkuja teknologiaa hyödyntäen</vt:lpstr>
      <vt:lpstr>PowerPoint-esitys</vt:lpstr>
      <vt:lpstr>Opettajan keskeiset työvälineet Pedanet-ympäristössä:</vt:lpstr>
      <vt:lpstr>Opettajan keskeiset työvälineet O365-ympäristössä:</vt:lpstr>
      <vt:lpstr>Materiaalit, resurssit ja vinkit:</vt:lpstr>
      <vt:lpstr>PowerPoint-esitys</vt:lpstr>
      <vt:lpstr>Materiaalit, resurssit ja vinkit:</vt:lpstr>
      <vt:lpstr>PowerPoint-esitys</vt:lpstr>
      <vt:lpstr>Arvioinnin välineitä opettajan antamaan, itse- tai vertaisarviointiin:</vt:lpstr>
      <vt:lpstr>Arvioinnin välineitä opettajan antamaan, itse- tai vertaisarviointiin:</vt:lpstr>
      <vt:lpstr>Arvioinnin välineitä opettajan antamaan, itse- tai vertaisarviointiin: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Pedagogisia työnkulkuja teknologiaa hyödyntäen</dc:title>
  <cp:lastModifiedBy>Minna Kultanen</cp:lastModifiedBy>
  <cp:revision>4</cp:revision>
  <dcterms:modified xsi:type="dcterms:W3CDTF">2018-02-06T11:48:10Z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0x0101003AC991CFA77AED4387305518C0460915</vt:lpwstr>
  </property>
</Properties>
</file>