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79" r:id="rId3"/>
    <p:sldId id="283" r:id="rId4"/>
    <p:sldId id="284" r:id="rId5"/>
    <p:sldId id="285" r:id="rId6"/>
    <p:sldId id="286" r:id="rId7"/>
    <p:sldId id="287" r:id="rId8"/>
    <p:sldId id="257" r:id="rId9"/>
    <p:sldId id="258" r:id="rId10"/>
    <p:sldId id="260" r:id="rId11"/>
    <p:sldId id="261" r:id="rId12"/>
    <p:sldId id="262" r:id="rId13"/>
    <p:sldId id="277" r:id="rId14"/>
    <p:sldId id="278" r:id="rId15"/>
    <p:sldId id="280" r:id="rId16"/>
    <p:sldId id="282" r:id="rId17"/>
    <p:sldId id="281" r:id="rId18"/>
    <p:sldId id="265" r:id="rId19"/>
    <p:sldId id="266" r:id="rId20"/>
    <p:sldId id="267" r:id="rId21"/>
    <p:sldId id="268" r:id="rId22"/>
    <p:sldId id="288" r:id="rId23"/>
    <p:sldId id="269" r:id="rId24"/>
    <p:sldId id="271" r:id="rId25"/>
    <p:sldId id="272" r:id="rId26"/>
    <p:sldId id="276" r:id="rId27"/>
    <p:sldId id="273" r:id="rId28"/>
    <p:sldId id="270" r:id="rId29"/>
    <p:sldId id="263" r:id="rId30"/>
    <p:sldId id="264" r:id="rId31"/>
    <p:sldId id="275" r:id="rId32"/>
    <p:sldId id="274" r:id="rId33"/>
    <p:sldId id="25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808"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i-FI" smtClean="0"/>
              <a:t>Muokkaa perustyylejä naps.</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perustyylejä naps.</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i-FI" smtClean="0"/>
              <a:t>Muokkaa perustyylejä naps.</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fi-FI" smtClean="0"/>
              <a:t>Muokkaa perustyylejä naps.</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i-FI" smtClean="0"/>
              <a:t>Muokkaa perustyylejä naps.</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28E80666-FB37-4B36-9149-507F3B0178E3}" type="datetimeFigureOut">
              <a:rPr lang="en-US" smtClean="0"/>
              <a:pPr/>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fi-FI" smtClean="0"/>
              <a:t>Muokkaa perustyylejä naps.</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i-FI" smtClean="0"/>
              <a:t>Muokkaa tekstin perustyylejä napsauttamalla</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2/21/16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fi-FI" smtClean="0"/>
              <a:t>Muokkaa perustyylejä naps.</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perustyylejä naps.</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2/21/16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2/21/16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i-FI" smtClean="0"/>
              <a:t>Muokkaa perustyylejä naps.</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8E80666-FB37-4B36-9149-507F3B0178E3}" type="datetimeFigureOut">
              <a:rPr lang="en-US" smtClean="0"/>
              <a:pPr/>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Vedä kuva paikkamerkkiin tai lisää napsauttamalla kuvaketta</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8E80666-FB37-4B36-9149-507F3B0178E3}" type="datetimeFigureOut">
              <a:rPr lang="en-US" smtClean="0"/>
              <a:pPr/>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i-FI" smtClean="0"/>
              <a:t>Muokkaa perustyylejä naps.</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i-FI" smtClean="0"/>
              <a:t>Muokkaa perustyylejä naps.</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2/21/16</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happyfamiliesblog.blogspot.fi/2013/02/how-do-i-deal-with-angry-child.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microsoft.com/office/2007/relationships/hdphoto" Target="../media/hdphoto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http://www.princessgeneration.org/i-am-a-teache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hyperlink" Target="http://seasonlife2013.blogspot.f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hyperlink" Target="http://makingpefizz.com/page/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hyperlink" Target="http://thenextweb.com/media/2012/03/13/belgian-rightsholders-group-wants-to-charge-libraries-for-reading-books-to-kid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hyperlink" Target="http://classroomcaboodle.com/teacher-resources/dont-blame-parent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hyperlink" Target="http://ganhayeledpreschool.org/donat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microsoft.com/office/2007/relationships/hdphoto" Target="../media/hdphoto4.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vau.fi/Meilla-on-lapsi/Kasvu-ja-kehitys/Lapsi-1-3-v/Uhma-taytyy-elaa/" TargetMode="External"/><Relationship Id="rId4" Type="http://schemas.openxmlformats.org/officeDocument/2006/relationships/hyperlink" Target="http://nspiratio.blogspot.fi/2013/04/aina-vain-huononee.html" TargetMode="External"/><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5.wdp"/><Relationship Id="rId4" Type="http://schemas.openxmlformats.org/officeDocument/2006/relationships/hyperlink" Target="http://www.perusopetus.fi/2014/09/19/19-9-2014-aikuisen-kaipuu-nakyy-koululuokissa-opettajan-halailu-voi-kielia-monista-asioista/" TargetMode="External"/><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t-kit.com/?lan=fi&amp;area=catbox&amp;page=catbo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www.hopeandhealingcenter.org/events/29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www.mychildmalaysia.com/topic/589/Child+Play+-+How+to+make+it+fun+for+my+child+at+hom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hydristor.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evolutionaryparenting.com/the-child-and-the-angry-though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817581" y="1339122"/>
            <a:ext cx="6174659" cy="1793167"/>
          </a:xfrm>
        </p:spPr>
        <p:txBody>
          <a:bodyPr/>
          <a:lstStyle/>
          <a:p>
            <a:r>
              <a:rPr lang="fi-FI" dirty="0" smtClean="0"/>
              <a:t>Arjen välineitä haastavan lapsen kohtaamiseen</a:t>
            </a:r>
            <a:br>
              <a:rPr lang="fi-FI" dirty="0" smtClean="0"/>
            </a:br>
            <a:r>
              <a:rPr lang="fi-FI" dirty="0"/>
              <a:t/>
            </a:r>
            <a:br>
              <a:rPr lang="fi-FI" dirty="0"/>
            </a:br>
            <a:r>
              <a:rPr lang="fi-FI" sz="2400" dirty="0" err="1" smtClean="0"/>
              <a:t>Tölön</a:t>
            </a:r>
            <a:r>
              <a:rPr lang="fi-FI" sz="2400" dirty="0" smtClean="0"/>
              <a:t> koululla13.11.2014</a:t>
            </a:r>
            <a:endParaRPr lang="fi-FI" sz="2400" dirty="0"/>
          </a:p>
        </p:txBody>
      </p:sp>
      <p:pic>
        <p:nvPicPr>
          <p:cNvPr id="2" name="Kuva 1"/>
          <p:cNvPicPr>
            <a:picLocks noChangeAspect="1"/>
          </p:cNvPicPr>
          <p:nvPr/>
        </p:nvPicPr>
        <p:blipFill>
          <a:blip r:embed="rId2"/>
          <a:stretch>
            <a:fillRect/>
          </a:stretch>
        </p:blipFill>
        <p:spPr>
          <a:xfrm>
            <a:off x="6552442" y="2285361"/>
            <a:ext cx="2132985" cy="2373322"/>
          </a:xfrm>
          <a:prstGeom prst="rect">
            <a:avLst/>
          </a:prstGeom>
        </p:spPr>
      </p:pic>
      <p:sp>
        <p:nvSpPr>
          <p:cNvPr id="4" name="Suorakulmio 3"/>
          <p:cNvSpPr/>
          <p:nvPr/>
        </p:nvSpPr>
        <p:spPr>
          <a:xfrm>
            <a:off x="1721604" y="5934670"/>
            <a:ext cx="4572000" cy="954107"/>
          </a:xfrm>
          <a:prstGeom prst="rect">
            <a:avLst/>
          </a:prstGeom>
        </p:spPr>
        <p:txBody>
          <a:bodyPr>
            <a:spAutoFit/>
          </a:bodyPr>
          <a:lstStyle/>
          <a:p>
            <a:r>
              <a:rPr lang="fi-FI" sz="1400" dirty="0" smtClean="0"/>
              <a:t>Kuvan lähde: </a:t>
            </a:r>
            <a:r>
              <a:rPr lang="fi-FI" sz="1400" dirty="0" smtClean="0">
                <a:hlinkClick r:id="rId3"/>
              </a:rPr>
              <a:t>http</a:t>
            </a:r>
            <a:r>
              <a:rPr lang="fi-FI" sz="1400" dirty="0">
                <a:hlinkClick r:id="rId3"/>
              </a:rPr>
              <a:t>://happyfamiliesblog.blogspot.fi/2013/02/how-do-i-deal-with-angry-</a:t>
            </a:r>
            <a:r>
              <a:rPr lang="fi-FI" sz="1400" dirty="0" smtClean="0">
                <a:hlinkClick r:id="rId3"/>
              </a:rPr>
              <a:t>child.html</a:t>
            </a:r>
            <a:endParaRPr lang="fi-FI" sz="1400" dirty="0" smtClean="0"/>
          </a:p>
          <a:p>
            <a:endParaRPr lang="fi-FI" sz="1400" dirty="0"/>
          </a:p>
        </p:txBody>
      </p:sp>
    </p:spTree>
    <p:extLst>
      <p:ext uri="{BB962C8B-B14F-4D97-AF65-F5344CB8AC3E}">
        <p14:creationId xmlns:p14="http://schemas.microsoft.com/office/powerpoint/2010/main" val="3589053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10941" y="4814095"/>
            <a:ext cx="7694860" cy="1143000"/>
          </a:xfrm>
        </p:spPr>
        <p:txBody>
          <a:bodyPr/>
          <a:lstStyle/>
          <a:p>
            <a:r>
              <a:rPr lang="fi-FI" dirty="0" smtClean="0"/>
              <a:t>Tunteiden ja tunnetaitojen harjoittelu</a:t>
            </a:r>
            <a:endParaRPr lang="fi-FI" dirty="0"/>
          </a:p>
        </p:txBody>
      </p:sp>
      <p:sp>
        <p:nvSpPr>
          <p:cNvPr id="3" name="Sisällön paikkamerkki 2"/>
          <p:cNvSpPr>
            <a:spLocks noGrp="1"/>
          </p:cNvSpPr>
          <p:nvPr>
            <p:ph sz="quarter" idx="13"/>
          </p:nvPr>
        </p:nvSpPr>
        <p:spPr/>
        <p:txBody>
          <a:bodyPr/>
          <a:lstStyle/>
          <a:p>
            <a:r>
              <a:rPr lang="fi-FI" dirty="0" smtClean="0"/>
              <a:t>Tunteiden säätelyllä tarkoitetaan kykyä vaikuttaa siihen, mitä ja kuinka pitkään ja voimakkaasti milloinkin tunnemme.</a:t>
            </a:r>
          </a:p>
          <a:p>
            <a:r>
              <a:rPr lang="fi-FI" dirty="0" smtClean="0"/>
              <a:t>tunnetta ei voi poistaa.</a:t>
            </a:r>
          </a:p>
          <a:p>
            <a:r>
              <a:rPr lang="fi-FI" dirty="0" smtClean="0"/>
              <a:t>tunteiden säätely ei ole vain kielteisten tunteiden hallintaa vaan myönteisten tunteiden vahvistamista.</a:t>
            </a:r>
          </a:p>
          <a:p>
            <a:r>
              <a:rPr lang="fi-FI" dirty="0" smtClean="0"/>
              <a:t>lähtökohtana on oppia tunnistamaan tunteitaan, nimeämään ja erittelemään niitä.</a:t>
            </a:r>
            <a:endParaRPr lang="fi-FI" dirty="0"/>
          </a:p>
        </p:txBody>
      </p:sp>
      <p:pic>
        <p:nvPicPr>
          <p:cNvPr id="4" name="Kuva 3"/>
          <p:cNvPicPr>
            <a:picLocks noChangeAspect="1"/>
          </p:cNvPicPr>
          <p:nvPr/>
        </p:nvPicPr>
        <p:blipFill>
          <a:blip r:embed="rId2">
            <a:extLst>
              <a:ext uri="{BEBA8EAE-BF5A-486C-A8C5-ECC9F3942E4B}">
                <a14:imgProps xmlns:a14="http://schemas.microsoft.com/office/drawing/2010/main">
                  <a14:imgLayer r:embed="rId3">
                    <a14:imgEffect>
                      <a14:backgroundRemoval t="9897" b="97526" l="0" r="89896"/>
                    </a14:imgEffect>
                  </a14:imgLayer>
                </a14:imgProps>
              </a:ext>
            </a:extLst>
          </a:blip>
          <a:stretch>
            <a:fillRect/>
          </a:stretch>
        </p:blipFill>
        <p:spPr>
          <a:xfrm>
            <a:off x="1143000" y="3800827"/>
            <a:ext cx="2812078" cy="2026535"/>
          </a:xfrm>
          <a:prstGeom prst="rect">
            <a:avLst/>
          </a:prstGeom>
        </p:spPr>
      </p:pic>
      <p:sp>
        <p:nvSpPr>
          <p:cNvPr id="5" name="Suorakulmio 4"/>
          <p:cNvSpPr/>
          <p:nvPr/>
        </p:nvSpPr>
        <p:spPr>
          <a:xfrm>
            <a:off x="153837" y="6396335"/>
            <a:ext cx="7716352" cy="461665"/>
          </a:xfrm>
          <a:prstGeom prst="rect">
            <a:avLst/>
          </a:prstGeom>
        </p:spPr>
        <p:txBody>
          <a:bodyPr wrap="square">
            <a:spAutoFit/>
          </a:bodyPr>
          <a:lstStyle/>
          <a:p>
            <a:r>
              <a:rPr lang="fi-FI" sz="1200" dirty="0" smtClean="0"/>
              <a:t>Kuvan lähde: </a:t>
            </a:r>
          </a:p>
          <a:p>
            <a:r>
              <a:rPr lang="fi-FI" sz="1200" dirty="0" smtClean="0"/>
              <a:t>http</a:t>
            </a:r>
            <a:r>
              <a:rPr lang="fi-FI" sz="1200" dirty="0"/>
              <a:t>://www.quickanddirtytips.com/parenting/tweens-teens/teaching-your-kids-good-manners</a:t>
            </a:r>
          </a:p>
        </p:txBody>
      </p:sp>
    </p:spTree>
    <p:extLst>
      <p:ext uri="{BB962C8B-B14F-4D97-AF65-F5344CB8AC3E}">
        <p14:creationId xmlns:p14="http://schemas.microsoft.com/office/powerpoint/2010/main" val="373863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318345" y="5207391"/>
            <a:ext cx="7292926" cy="1143000"/>
          </a:xfrm>
        </p:spPr>
        <p:txBody>
          <a:bodyPr/>
          <a:lstStyle/>
          <a:p>
            <a:r>
              <a:rPr lang="fi-FI" sz="3600" dirty="0" smtClean="0"/>
              <a:t>Tunteiden ja tunnetaitojen harjoittelu</a:t>
            </a:r>
            <a:endParaRPr lang="fi-FI" sz="3600" dirty="0"/>
          </a:p>
        </p:txBody>
      </p:sp>
      <p:sp>
        <p:nvSpPr>
          <p:cNvPr id="3" name="Sisällön paikkamerkki 2"/>
          <p:cNvSpPr>
            <a:spLocks noGrp="1"/>
          </p:cNvSpPr>
          <p:nvPr>
            <p:ph sz="quarter" idx="13"/>
          </p:nvPr>
        </p:nvSpPr>
        <p:spPr>
          <a:xfrm>
            <a:off x="1143000" y="1154648"/>
            <a:ext cx="6400800" cy="3474720"/>
          </a:xfrm>
        </p:spPr>
        <p:txBody>
          <a:bodyPr>
            <a:normAutofit/>
          </a:bodyPr>
          <a:lstStyle/>
          <a:p>
            <a:pPr marL="45720" indent="0">
              <a:buNone/>
            </a:pPr>
            <a:r>
              <a:rPr lang="fi-FI" sz="2400" b="1" dirty="0" smtClean="0"/>
              <a:t>Tunteiden säätelyyn vaikuttavia tekijöitä:</a:t>
            </a:r>
          </a:p>
          <a:p>
            <a:r>
              <a:rPr lang="fi-FI" dirty="0" smtClean="0"/>
              <a:t>aiemmat kokemukset</a:t>
            </a:r>
          </a:p>
          <a:p>
            <a:r>
              <a:rPr lang="fi-FI" dirty="0" smtClean="0"/>
              <a:t>temperamentti</a:t>
            </a:r>
          </a:p>
          <a:p>
            <a:r>
              <a:rPr lang="fi-FI" dirty="0" smtClean="0"/>
              <a:t>kognitiiviset taidot, kehitykselliset vaikeudet</a:t>
            </a:r>
          </a:p>
          <a:p>
            <a:r>
              <a:rPr lang="fi-FI" dirty="0" smtClean="0"/>
              <a:t>sukupuoli</a:t>
            </a:r>
          </a:p>
          <a:p>
            <a:r>
              <a:rPr lang="fi-FI" dirty="0" smtClean="0"/>
              <a:t>kulttuuriset erot</a:t>
            </a:r>
          </a:p>
        </p:txBody>
      </p:sp>
      <p:pic>
        <p:nvPicPr>
          <p:cNvPr id="4" name="Kuva 3"/>
          <p:cNvPicPr>
            <a:picLocks noChangeAspect="1"/>
          </p:cNvPicPr>
          <p:nvPr/>
        </p:nvPicPr>
        <p:blipFill>
          <a:blip r:embed="rId2"/>
          <a:stretch>
            <a:fillRect/>
          </a:stretch>
        </p:blipFill>
        <p:spPr>
          <a:xfrm>
            <a:off x="4789478" y="3135982"/>
            <a:ext cx="2754322" cy="1830782"/>
          </a:xfrm>
          <a:prstGeom prst="rect">
            <a:avLst/>
          </a:prstGeom>
        </p:spPr>
      </p:pic>
      <p:sp>
        <p:nvSpPr>
          <p:cNvPr id="5" name="Suorakulmio 4"/>
          <p:cNvSpPr/>
          <p:nvPr/>
        </p:nvSpPr>
        <p:spPr>
          <a:xfrm>
            <a:off x="217478" y="6211669"/>
            <a:ext cx="4572000" cy="738664"/>
          </a:xfrm>
          <a:prstGeom prst="rect">
            <a:avLst/>
          </a:prstGeom>
        </p:spPr>
        <p:txBody>
          <a:bodyPr>
            <a:spAutoFit/>
          </a:bodyPr>
          <a:lstStyle/>
          <a:p>
            <a:r>
              <a:rPr lang="fi-FI" sz="1200" dirty="0" smtClean="0"/>
              <a:t>Kuvan lähde: </a:t>
            </a:r>
          </a:p>
          <a:p>
            <a:r>
              <a:rPr lang="fi-FI" sz="1200" dirty="0" smtClean="0">
                <a:hlinkClick r:id="rId3"/>
              </a:rPr>
              <a:t>http</a:t>
            </a:r>
            <a:r>
              <a:rPr lang="fi-FI" sz="1200" dirty="0">
                <a:hlinkClick r:id="rId3"/>
              </a:rPr>
              <a:t>://www.princessgeneration.org/i-am-a-teacher</a:t>
            </a:r>
            <a:r>
              <a:rPr lang="fi-FI" sz="1200" dirty="0" smtClean="0">
                <a:hlinkClick r:id="rId3"/>
              </a:rPr>
              <a:t>/</a:t>
            </a:r>
            <a:endParaRPr lang="fi-FI" sz="1200" dirty="0" smtClean="0"/>
          </a:p>
          <a:p>
            <a:endParaRPr lang="fi-FI" dirty="0"/>
          </a:p>
        </p:txBody>
      </p:sp>
    </p:spTree>
    <p:extLst>
      <p:ext uri="{BB962C8B-B14F-4D97-AF65-F5344CB8AC3E}">
        <p14:creationId xmlns:p14="http://schemas.microsoft.com/office/powerpoint/2010/main" val="420817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565303" y="5336668"/>
            <a:ext cx="7929536" cy="1143000"/>
          </a:xfrm>
        </p:spPr>
        <p:txBody>
          <a:bodyPr/>
          <a:lstStyle/>
          <a:p>
            <a:r>
              <a:rPr lang="fi-FI" sz="3600" dirty="0" smtClean="0"/>
              <a:t>Tunteiden ja tunnetaitojen harjoittelu</a:t>
            </a:r>
            <a:endParaRPr lang="fi-FI" sz="3600" dirty="0"/>
          </a:p>
        </p:txBody>
      </p:sp>
      <p:sp>
        <p:nvSpPr>
          <p:cNvPr id="3" name="Sisällön paikkamerkki 2"/>
          <p:cNvSpPr>
            <a:spLocks noGrp="1"/>
          </p:cNvSpPr>
          <p:nvPr>
            <p:ph sz="quarter" idx="13"/>
          </p:nvPr>
        </p:nvSpPr>
        <p:spPr>
          <a:xfrm>
            <a:off x="580292" y="477971"/>
            <a:ext cx="6400800" cy="5166796"/>
          </a:xfrm>
        </p:spPr>
        <p:txBody>
          <a:bodyPr>
            <a:normAutofit/>
          </a:bodyPr>
          <a:lstStyle/>
          <a:p>
            <a:pPr marL="45720" indent="0">
              <a:buNone/>
            </a:pPr>
            <a:r>
              <a:rPr lang="fi-FI" sz="2400" b="1" dirty="0"/>
              <a:t>H</a:t>
            </a:r>
            <a:r>
              <a:rPr lang="fi-FI" sz="2400" b="1" dirty="0" smtClean="0"/>
              <a:t>arjoittelun lähtökohtia:</a:t>
            </a:r>
          </a:p>
          <a:p>
            <a:r>
              <a:rPr lang="fi-FI" dirty="0" smtClean="0"/>
              <a:t>lapsen sisäisen maailman ja tunteiden arvostaminen</a:t>
            </a:r>
          </a:p>
          <a:p>
            <a:r>
              <a:rPr lang="fi-FI" dirty="0" smtClean="0"/>
              <a:t>tunteiden ilmaisemisen kannustaminen</a:t>
            </a:r>
          </a:p>
          <a:p>
            <a:pPr lvl="1"/>
            <a:r>
              <a:rPr lang="fi-FI" dirty="0" smtClean="0"/>
              <a:t>aikuiset ilmaisevat omia tunteitaan ja kertovat niiden syistä.</a:t>
            </a:r>
          </a:p>
          <a:p>
            <a:pPr lvl="1"/>
            <a:r>
              <a:rPr lang="fi-FI" dirty="0" smtClean="0"/>
              <a:t>tunteisiin liittyvien ajatusten vaihtaminen</a:t>
            </a:r>
          </a:p>
          <a:p>
            <a:pPr lvl="1"/>
            <a:r>
              <a:rPr lang="fi-FI" dirty="0" smtClean="0"/>
              <a:t>tunne- ja turvataitojen harjoittelu</a:t>
            </a:r>
          </a:p>
        </p:txBody>
      </p:sp>
      <p:pic>
        <p:nvPicPr>
          <p:cNvPr id="4" name="Kuva 3"/>
          <p:cNvPicPr>
            <a:picLocks noChangeAspect="1"/>
          </p:cNvPicPr>
          <p:nvPr/>
        </p:nvPicPr>
        <p:blipFill>
          <a:blip r:embed="rId2"/>
          <a:stretch>
            <a:fillRect/>
          </a:stretch>
        </p:blipFill>
        <p:spPr>
          <a:xfrm>
            <a:off x="5521806" y="3337506"/>
            <a:ext cx="3210656" cy="1805994"/>
          </a:xfrm>
          <a:prstGeom prst="rect">
            <a:avLst/>
          </a:prstGeom>
        </p:spPr>
      </p:pic>
      <p:sp>
        <p:nvSpPr>
          <p:cNvPr id="5" name="Suorakulmio 4"/>
          <p:cNvSpPr/>
          <p:nvPr/>
        </p:nvSpPr>
        <p:spPr>
          <a:xfrm>
            <a:off x="565303" y="6123202"/>
            <a:ext cx="2580379" cy="646331"/>
          </a:xfrm>
          <a:prstGeom prst="rect">
            <a:avLst/>
          </a:prstGeom>
        </p:spPr>
        <p:txBody>
          <a:bodyPr wrap="none">
            <a:spAutoFit/>
          </a:bodyPr>
          <a:lstStyle/>
          <a:p>
            <a:r>
              <a:rPr lang="fi-FI" sz="1200" dirty="0" smtClean="0"/>
              <a:t>Kuvan lähde:</a:t>
            </a:r>
          </a:p>
          <a:p>
            <a:r>
              <a:rPr lang="fi-FI" sz="1200" dirty="0" smtClean="0">
                <a:hlinkClick r:id="rId3"/>
              </a:rPr>
              <a:t>http</a:t>
            </a:r>
            <a:r>
              <a:rPr lang="fi-FI" sz="1200" dirty="0">
                <a:hlinkClick r:id="rId3"/>
              </a:rPr>
              <a:t>://seasonlife2013.blogspot.fi</a:t>
            </a:r>
            <a:r>
              <a:rPr lang="fi-FI" sz="1200" dirty="0" smtClean="0">
                <a:hlinkClick r:id="rId3"/>
              </a:rPr>
              <a:t>/</a:t>
            </a:r>
            <a:endParaRPr lang="fi-FI" sz="1200" dirty="0" smtClean="0"/>
          </a:p>
          <a:p>
            <a:endParaRPr lang="fi-FI" sz="1200" dirty="0"/>
          </a:p>
        </p:txBody>
      </p:sp>
    </p:spTree>
    <p:extLst>
      <p:ext uri="{BB962C8B-B14F-4D97-AF65-F5344CB8AC3E}">
        <p14:creationId xmlns:p14="http://schemas.microsoft.com/office/powerpoint/2010/main" val="301377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565303" y="5336668"/>
            <a:ext cx="7929536" cy="1143000"/>
          </a:xfrm>
        </p:spPr>
        <p:txBody>
          <a:bodyPr/>
          <a:lstStyle/>
          <a:p>
            <a:r>
              <a:rPr lang="fi-FI" sz="3600" dirty="0" smtClean="0"/>
              <a:t>Tunteiden ja tunnetaitojen harjoittelu</a:t>
            </a:r>
            <a:endParaRPr lang="fi-FI" sz="3600" dirty="0"/>
          </a:p>
        </p:txBody>
      </p:sp>
      <p:sp>
        <p:nvSpPr>
          <p:cNvPr id="3" name="Sisällön paikkamerkki 2"/>
          <p:cNvSpPr>
            <a:spLocks noGrp="1"/>
          </p:cNvSpPr>
          <p:nvPr>
            <p:ph sz="quarter" idx="13"/>
          </p:nvPr>
        </p:nvSpPr>
        <p:spPr>
          <a:xfrm>
            <a:off x="580292" y="477971"/>
            <a:ext cx="6400800" cy="4585656"/>
          </a:xfrm>
        </p:spPr>
        <p:txBody>
          <a:bodyPr>
            <a:normAutofit/>
          </a:bodyPr>
          <a:lstStyle/>
          <a:p>
            <a:pPr marL="45720" indent="0">
              <a:buNone/>
            </a:pPr>
            <a:r>
              <a:rPr lang="fi-FI" sz="2400" b="1" dirty="0"/>
              <a:t>H</a:t>
            </a:r>
            <a:r>
              <a:rPr lang="fi-FI" sz="2400" b="1" dirty="0" smtClean="0"/>
              <a:t>arjoittelun lähtökohtia:</a:t>
            </a:r>
          </a:p>
          <a:p>
            <a:r>
              <a:rPr lang="fi-FI" dirty="0" smtClean="0"/>
              <a:t>arjen tilanteiden hyödyntäminen</a:t>
            </a:r>
          </a:p>
          <a:p>
            <a:pPr lvl="1"/>
            <a:r>
              <a:rPr lang="fi-FI" dirty="0" smtClean="0"/>
              <a:t>apuvälineinä esim. tunnekortit, värikortit (tuomarin tapaan tai vihreät ja punaiset ajatukset), tapahtuman sanoittaminen piirtämällä tai leluhahmojen avulla</a:t>
            </a:r>
          </a:p>
          <a:p>
            <a:pPr lvl="1"/>
            <a:r>
              <a:rPr lang="fi-FI" dirty="0" smtClean="0"/>
              <a:t>toivotun toiminnan palkitseminen, ei toivotun toiminnan huomiotta jättäminen</a:t>
            </a:r>
          </a:p>
          <a:p>
            <a:pPr lvl="1"/>
            <a:r>
              <a:rPr lang="fi-FI" dirty="0" smtClean="0"/>
              <a:t>uusien toimintamallien etsiminen ja harjoittelu (draaman keinot)</a:t>
            </a:r>
          </a:p>
        </p:txBody>
      </p:sp>
      <p:sp>
        <p:nvSpPr>
          <p:cNvPr id="4" name="Suorakulmio 3"/>
          <p:cNvSpPr/>
          <p:nvPr/>
        </p:nvSpPr>
        <p:spPr>
          <a:xfrm>
            <a:off x="7615813" y="2507701"/>
            <a:ext cx="260755" cy="723376"/>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Suorakulmio 4"/>
          <p:cNvSpPr/>
          <p:nvPr/>
        </p:nvSpPr>
        <p:spPr>
          <a:xfrm>
            <a:off x="7718222" y="2644025"/>
            <a:ext cx="260755" cy="723376"/>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Suorakulmio 5"/>
          <p:cNvSpPr/>
          <p:nvPr/>
        </p:nvSpPr>
        <p:spPr>
          <a:xfrm>
            <a:off x="7876568" y="2869389"/>
            <a:ext cx="260755" cy="723376"/>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13515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65303" y="5336668"/>
            <a:ext cx="7929536" cy="1143000"/>
          </a:xfrm>
        </p:spPr>
        <p:txBody>
          <a:bodyPr/>
          <a:lstStyle/>
          <a:p>
            <a:r>
              <a:rPr lang="fi-FI" sz="3600" dirty="0" smtClean="0"/>
              <a:t>Tunteiden ja tunnetaitojen harjoittelu</a:t>
            </a:r>
            <a:endParaRPr lang="fi-FI" sz="3600" dirty="0"/>
          </a:p>
        </p:txBody>
      </p:sp>
      <p:sp>
        <p:nvSpPr>
          <p:cNvPr id="3" name="Sisällön paikkamerkki 2"/>
          <p:cNvSpPr>
            <a:spLocks noGrp="1"/>
          </p:cNvSpPr>
          <p:nvPr>
            <p:ph sz="quarter" idx="13"/>
          </p:nvPr>
        </p:nvSpPr>
        <p:spPr>
          <a:xfrm>
            <a:off x="580292" y="477971"/>
            <a:ext cx="6400800" cy="4585656"/>
          </a:xfrm>
        </p:spPr>
        <p:txBody>
          <a:bodyPr>
            <a:normAutofit/>
          </a:bodyPr>
          <a:lstStyle/>
          <a:p>
            <a:pPr marL="45720" indent="0">
              <a:buNone/>
            </a:pPr>
            <a:r>
              <a:rPr lang="fi-FI" sz="2400" b="1" dirty="0"/>
              <a:t>H</a:t>
            </a:r>
            <a:r>
              <a:rPr lang="fi-FI" sz="2400" b="1" dirty="0" smtClean="0"/>
              <a:t>arjoittelun lähtökohtia:</a:t>
            </a:r>
          </a:p>
          <a:p>
            <a:r>
              <a:rPr lang="fi-FI" dirty="0" smtClean="0"/>
              <a:t>ennakointi ennen mahdollista </a:t>
            </a:r>
            <a:r>
              <a:rPr lang="fi-FI" dirty="0" err="1" smtClean="0"/>
              <a:t>on-line</a:t>
            </a:r>
            <a:r>
              <a:rPr lang="fi-FI" dirty="0" smtClean="0"/>
              <a:t> tilannetta</a:t>
            </a:r>
          </a:p>
          <a:p>
            <a:pPr lvl="1"/>
            <a:r>
              <a:rPr lang="fi-FI" dirty="0" smtClean="0"/>
              <a:t>haastavien tilanteiden toimintamallin ennakkosanoittaminen</a:t>
            </a:r>
          </a:p>
          <a:p>
            <a:pPr lvl="1"/>
            <a:r>
              <a:rPr lang="fi-FI" dirty="0" smtClean="0"/>
              <a:t>(Miten toimitaan, kun mennään ulos, mitä täytyy muistaa, miksi …)</a:t>
            </a:r>
          </a:p>
        </p:txBody>
      </p:sp>
      <p:pic>
        <p:nvPicPr>
          <p:cNvPr id="4" name="Kuva 3"/>
          <p:cNvPicPr>
            <a:picLocks noChangeAspect="1"/>
          </p:cNvPicPr>
          <p:nvPr/>
        </p:nvPicPr>
        <p:blipFill>
          <a:blip r:embed="rId2"/>
          <a:stretch>
            <a:fillRect/>
          </a:stretch>
        </p:blipFill>
        <p:spPr>
          <a:xfrm>
            <a:off x="3602026" y="3066508"/>
            <a:ext cx="4487651" cy="1873791"/>
          </a:xfrm>
          <a:prstGeom prst="rect">
            <a:avLst/>
          </a:prstGeom>
        </p:spPr>
      </p:pic>
      <p:sp>
        <p:nvSpPr>
          <p:cNvPr id="5" name="Suorakulmio 4"/>
          <p:cNvSpPr/>
          <p:nvPr/>
        </p:nvSpPr>
        <p:spPr>
          <a:xfrm>
            <a:off x="580292" y="6235580"/>
            <a:ext cx="2595933" cy="646331"/>
          </a:xfrm>
          <a:prstGeom prst="rect">
            <a:avLst/>
          </a:prstGeom>
        </p:spPr>
        <p:txBody>
          <a:bodyPr wrap="none">
            <a:spAutoFit/>
          </a:bodyPr>
          <a:lstStyle/>
          <a:p>
            <a:r>
              <a:rPr lang="fi-FI" sz="1200" dirty="0" smtClean="0"/>
              <a:t>Kuvan lähde:</a:t>
            </a:r>
          </a:p>
          <a:p>
            <a:r>
              <a:rPr lang="fi-FI" sz="1200" dirty="0" smtClean="0">
                <a:hlinkClick r:id="rId3"/>
              </a:rPr>
              <a:t>http</a:t>
            </a:r>
            <a:r>
              <a:rPr lang="fi-FI" sz="1200" dirty="0">
                <a:hlinkClick r:id="rId3"/>
              </a:rPr>
              <a:t>://makingpefizz.com/page/2</a:t>
            </a:r>
            <a:r>
              <a:rPr lang="fi-FI" sz="1200" dirty="0" smtClean="0">
                <a:hlinkClick r:id="rId3"/>
              </a:rPr>
              <a:t>/</a:t>
            </a:r>
            <a:endParaRPr lang="fi-FI" sz="1200" dirty="0" smtClean="0"/>
          </a:p>
          <a:p>
            <a:endParaRPr lang="fi-FI" sz="1200" dirty="0"/>
          </a:p>
        </p:txBody>
      </p:sp>
    </p:spTree>
    <p:extLst>
      <p:ext uri="{BB962C8B-B14F-4D97-AF65-F5344CB8AC3E}">
        <p14:creationId xmlns:p14="http://schemas.microsoft.com/office/powerpoint/2010/main" val="21508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565303" y="5084806"/>
            <a:ext cx="7929536" cy="1143000"/>
          </a:xfrm>
        </p:spPr>
        <p:txBody>
          <a:bodyPr/>
          <a:lstStyle/>
          <a:p>
            <a:r>
              <a:rPr lang="fi-FI" sz="3600" dirty="0" smtClean="0"/>
              <a:t>Tunteiden ja tunnetaitojen harjoittelu</a:t>
            </a:r>
            <a:endParaRPr lang="fi-FI" sz="3600" dirty="0"/>
          </a:p>
        </p:txBody>
      </p:sp>
      <p:sp>
        <p:nvSpPr>
          <p:cNvPr id="3" name="Sisällön paikkamerkki 2"/>
          <p:cNvSpPr>
            <a:spLocks noGrp="1"/>
          </p:cNvSpPr>
          <p:nvPr>
            <p:ph sz="quarter" idx="13"/>
          </p:nvPr>
        </p:nvSpPr>
        <p:spPr>
          <a:xfrm>
            <a:off x="580292" y="477971"/>
            <a:ext cx="4609016" cy="4585656"/>
          </a:xfrm>
        </p:spPr>
        <p:txBody>
          <a:bodyPr>
            <a:normAutofit/>
          </a:bodyPr>
          <a:lstStyle/>
          <a:p>
            <a:pPr marL="45720" indent="0">
              <a:buNone/>
            </a:pPr>
            <a:r>
              <a:rPr lang="fi-FI" sz="2400" b="1" dirty="0"/>
              <a:t>H</a:t>
            </a:r>
            <a:r>
              <a:rPr lang="fi-FI" sz="2400" b="1" dirty="0" smtClean="0"/>
              <a:t>arjoittelun lähtökohtia:</a:t>
            </a:r>
          </a:p>
          <a:p>
            <a:r>
              <a:rPr lang="fi-FI" dirty="0" smtClean="0"/>
              <a:t>Aikuiset välittäjänä sosiaalisten taitojen  käytössä. </a:t>
            </a:r>
          </a:p>
          <a:p>
            <a:pPr lvl="1"/>
            <a:r>
              <a:rPr lang="fi-FI" dirty="0" smtClean="0"/>
              <a:t>sosiaalisesti taitava lapsi leikkimässä vetäytyvän lapsen kanssa tai rinnalla</a:t>
            </a:r>
          </a:p>
          <a:p>
            <a:pPr lvl="1"/>
            <a:r>
              <a:rPr lang="fi-FI" dirty="0" smtClean="0"/>
              <a:t>kiinnostavan leikin keksiminen lapsen kanssa, leikkialoitteet</a:t>
            </a:r>
          </a:p>
          <a:p>
            <a:pPr lvl="1"/>
            <a:r>
              <a:rPr lang="fi-FI" dirty="0" smtClean="0"/>
              <a:t>aikuinen johdattelee leikkiä, kunnes lapset kykenevät ohjaamaan sitä itse</a:t>
            </a:r>
          </a:p>
        </p:txBody>
      </p:sp>
      <p:pic>
        <p:nvPicPr>
          <p:cNvPr id="4" name="Kuva 3"/>
          <p:cNvPicPr>
            <a:picLocks noChangeAspect="1"/>
          </p:cNvPicPr>
          <p:nvPr/>
        </p:nvPicPr>
        <p:blipFill>
          <a:blip r:embed="rId2"/>
          <a:stretch>
            <a:fillRect/>
          </a:stretch>
        </p:blipFill>
        <p:spPr>
          <a:xfrm>
            <a:off x="5189308" y="2665584"/>
            <a:ext cx="3369821" cy="2242227"/>
          </a:xfrm>
          <a:prstGeom prst="rect">
            <a:avLst/>
          </a:prstGeom>
        </p:spPr>
      </p:pic>
      <p:sp>
        <p:nvSpPr>
          <p:cNvPr id="5" name="Suorakulmio 4"/>
          <p:cNvSpPr/>
          <p:nvPr/>
        </p:nvSpPr>
        <p:spPr>
          <a:xfrm>
            <a:off x="200869" y="5925670"/>
            <a:ext cx="5427413" cy="923330"/>
          </a:xfrm>
          <a:prstGeom prst="rect">
            <a:avLst/>
          </a:prstGeom>
        </p:spPr>
        <p:txBody>
          <a:bodyPr wrap="square">
            <a:spAutoFit/>
          </a:bodyPr>
          <a:lstStyle/>
          <a:p>
            <a:r>
              <a:rPr lang="fi-FI" sz="1200" dirty="0" smtClean="0"/>
              <a:t>Kuvan lähde:</a:t>
            </a:r>
          </a:p>
          <a:p>
            <a:r>
              <a:rPr lang="fi-FI" sz="1200" dirty="0" smtClean="0">
                <a:hlinkClick r:id="rId3"/>
              </a:rPr>
              <a:t>http</a:t>
            </a:r>
            <a:r>
              <a:rPr lang="fi-FI" sz="1200" dirty="0">
                <a:hlinkClick r:id="rId3"/>
              </a:rPr>
              <a:t>://thenextweb.com/media/2012/03/13/belgian-rightsholders-group-wants-to-charge-libraries-for-reading-books-to-kids</a:t>
            </a:r>
            <a:r>
              <a:rPr lang="fi-FI" sz="1200" dirty="0" smtClean="0">
                <a:hlinkClick r:id="rId3"/>
              </a:rPr>
              <a:t>/</a:t>
            </a:r>
            <a:endParaRPr lang="fi-FI" sz="1200" dirty="0" smtClean="0"/>
          </a:p>
          <a:p>
            <a:endParaRPr lang="fi-FI" dirty="0"/>
          </a:p>
        </p:txBody>
      </p:sp>
    </p:spTree>
    <p:extLst>
      <p:ext uri="{BB962C8B-B14F-4D97-AF65-F5344CB8AC3E}">
        <p14:creationId xmlns:p14="http://schemas.microsoft.com/office/powerpoint/2010/main" val="31482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565303" y="5336668"/>
            <a:ext cx="7929536" cy="1143000"/>
          </a:xfrm>
        </p:spPr>
        <p:txBody>
          <a:bodyPr/>
          <a:lstStyle/>
          <a:p>
            <a:r>
              <a:rPr lang="fi-FI" sz="3600" dirty="0" smtClean="0"/>
              <a:t>Tunteiden ja tunnetaitojen harjoittelu</a:t>
            </a:r>
            <a:endParaRPr lang="fi-FI" sz="3600" dirty="0"/>
          </a:p>
        </p:txBody>
      </p:sp>
      <p:sp>
        <p:nvSpPr>
          <p:cNvPr id="3" name="Sisällön paikkamerkki 2"/>
          <p:cNvSpPr>
            <a:spLocks noGrp="1"/>
          </p:cNvSpPr>
          <p:nvPr>
            <p:ph sz="quarter" idx="13"/>
          </p:nvPr>
        </p:nvSpPr>
        <p:spPr>
          <a:xfrm>
            <a:off x="580292" y="477971"/>
            <a:ext cx="6400800" cy="4585656"/>
          </a:xfrm>
        </p:spPr>
        <p:txBody>
          <a:bodyPr>
            <a:normAutofit/>
          </a:bodyPr>
          <a:lstStyle/>
          <a:p>
            <a:pPr marL="45720" indent="0">
              <a:buNone/>
            </a:pPr>
            <a:r>
              <a:rPr lang="fi-FI" sz="2400" b="1" dirty="0"/>
              <a:t>H</a:t>
            </a:r>
            <a:r>
              <a:rPr lang="fi-FI" sz="2400" b="1" dirty="0" smtClean="0"/>
              <a:t>arjoittelun lähtökohtia:</a:t>
            </a:r>
          </a:p>
          <a:p>
            <a:r>
              <a:rPr lang="fi-FI" dirty="0" smtClean="0"/>
              <a:t>Aikuiset välittäjänä sosiaalisten taitojen  käytössä. </a:t>
            </a:r>
          </a:p>
          <a:p>
            <a:pPr lvl="1"/>
            <a:r>
              <a:rPr lang="fi-FI" dirty="0" smtClean="0"/>
              <a:t>aikuinen avustaa ryhmää kiinnittämään huomiota ryhmän ulkopuolelle jääviin lapsiin.</a:t>
            </a:r>
          </a:p>
          <a:p>
            <a:pPr lvl="1"/>
            <a:r>
              <a:rPr lang="fi-FI" dirty="0" smtClean="0"/>
              <a:t>opetetaan lapsille neuvottelutaitoja</a:t>
            </a:r>
          </a:p>
          <a:p>
            <a:pPr lvl="2"/>
            <a:r>
              <a:rPr lang="fi-FI" dirty="0" smtClean="0"/>
              <a:t>keskustele, tuumaile yhdessä </a:t>
            </a:r>
            <a:r>
              <a:rPr lang="fi-FI" smtClean="0"/>
              <a:t>lasten kanssa</a:t>
            </a:r>
            <a:endParaRPr lang="fi-FI" dirty="0" smtClean="0"/>
          </a:p>
          <a:p>
            <a:pPr lvl="1"/>
            <a:r>
              <a:rPr lang="fi-FI" dirty="0" smtClean="0"/>
              <a:t>Minä-sanat</a:t>
            </a:r>
          </a:p>
          <a:p>
            <a:pPr lvl="2"/>
            <a:r>
              <a:rPr lang="fi-FI" dirty="0" smtClean="0"/>
              <a:t>kerro asiat omasta näkökulmasta (Minusta näyttää, tuntuu…), älä lasta syyttäen, anna lapsen säilyttää kasvonsa</a:t>
            </a:r>
          </a:p>
        </p:txBody>
      </p:sp>
      <p:pic>
        <p:nvPicPr>
          <p:cNvPr id="4" name="Kuva 3"/>
          <p:cNvPicPr>
            <a:picLocks noChangeAspect="1"/>
          </p:cNvPicPr>
          <p:nvPr/>
        </p:nvPicPr>
        <p:blipFill>
          <a:blip r:embed="rId2"/>
          <a:stretch>
            <a:fillRect/>
          </a:stretch>
        </p:blipFill>
        <p:spPr>
          <a:xfrm>
            <a:off x="6981092" y="1993900"/>
            <a:ext cx="1905000" cy="2857500"/>
          </a:xfrm>
          <a:prstGeom prst="rect">
            <a:avLst/>
          </a:prstGeom>
        </p:spPr>
      </p:pic>
      <p:sp>
        <p:nvSpPr>
          <p:cNvPr id="5" name="Suorakulmio 4"/>
          <p:cNvSpPr/>
          <p:nvPr/>
        </p:nvSpPr>
        <p:spPr>
          <a:xfrm>
            <a:off x="565302" y="6250922"/>
            <a:ext cx="5392211" cy="738664"/>
          </a:xfrm>
          <a:prstGeom prst="rect">
            <a:avLst/>
          </a:prstGeom>
        </p:spPr>
        <p:txBody>
          <a:bodyPr wrap="square">
            <a:spAutoFit/>
          </a:bodyPr>
          <a:lstStyle/>
          <a:p>
            <a:r>
              <a:rPr lang="fi-FI" sz="1200" dirty="0" smtClean="0"/>
              <a:t>Kuvan lähde:</a:t>
            </a:r>
          </a:p>
          <a:p>
            <a:r>
              <a:rPr lang="fi-FI" sz="1200" dirty="0" smtClean="0">
                <a:hlinkClick r:id="rId3"/>
              </a:rPr>
              <a:t>http</a:t>
            </a:r>
            <a:r>
              <a:rPr lang="fi-FI" sz="1200" dirty="0">
                <a:hlinkClick r:id="rId3"/>
              </a:rPr>
              <a:t>://classroomcaboodle.com/teacher-resources/dont-blame-parents</a:t>
            </a:r>
            <a:r>
              <a:rPr lang="fi-FI" sz="1200" dirty="0" smtClean="0">
                <a:hlinkClick r:id="rId3"/>
              </a:rPr>
              <a:t>/</a:t>
            </a:r>
            <a:endParaRPr lang="fi-FI" sz="1200" dirty="0" smtClean="0"/>
          </a:p>
          <a:p>
            <a:endParaRPr lang="fi-FI" dirty="0"/>
          </a:p>
        </p:txBody>
      </p:sp>
    </p:spTree>
    <p:extLst>
      <p:ext uri="{BB962C8B-B14F-4D97-AF65-F5344CB8AC3E}">
        <p14:creationId xmlns:p14="http://schemas.microsoft.com/office/powerpoint/2010/main" val="161984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565303" y="5336668"/>
            <a:ext cx="7929536" cy="1143000"/>
          </a:xfrm>
        </p:spPr>
        <p:txBody>
          <a:bodyPr/>
          <a:lstStyle/>
          <a:p>
            <a:r>
              <a:rPr lang="fi-FI" sz="3600" dirty="0" smtClean="0"/>
              <a:t>Tunteiden ja tunnetaitojen harjoittelu</a:t>
            </a:r>
            <a:endParaRPr lang="fi-FI" sz="3600" dirty="0"/>
          </a:p>
        </p:txBody>
      </p:sp>
      <p:sp>
        <p:nvSpPr>
          <p:cNvPr id="3" name="Sisällön paikkamerkki 2"/>
          <p:cNvSpPr>
            <a:spLocks noGrp="1"/>
          </p:cNvSpPr>
          <p:nvPr>
            <p:ph sz="quarter" idx="13"/>
          </p:nvPr>
        </p:nvSpPr>
        <p:spPr>
          <a:xfrm>
            <a:off x="580292" y="477971"/>
            <a:ext cx="6400800" cy="4585656"/>
          </a:xfrm>
        </p:spPr>
        <p:txBody>
          <a:bodyPr>
            <a:normAutofit lnSpcReduction="10000"/>
          </a:bodyPr>
          <a:lstStyle/>
          <a:p>
            <a:pPr marL="45720" indent="0">
              <a:buNone/>
            </a:pPr>
            <a:r>
              <a:rPr lang="fi-FI" sz="2400" b="1" dirty="0"/>
              <a:t>H</a:t>
            </a:r>
            <a:r>
              <a:rPr lang="fi-FI" sz="2400" b="1" dirty="0" smtClean="0"/>
              <a:t>arjoittelun lähtökohtia:</a:t>
            </a:r>
          </a:p>
          <a:p>
            <a:r>
              <a:rPr lang="fi-FI" dirty="0" smtClean="0"/>
              <a:t>Aikuiset välittäjänä sosiaalisten taitojen  käytössä. </a:t>
            </a:r>
          </a:p>
          <a:p>
            <a:pPr lvl="1"/>
            <a:r>
              <a:rPr lang="fi-FI" dirty="0" smtClean="0"/>
              <a:t>tuetaan aggressiivisesti käyttäytyvää lasta</a:t>
            </a:r>
          </a:p>
          <a:p>
            <a:pPr lvl="2"/>
            <a:r>
              <a:rPr lang="fi-FI" dirty="0" smtClean="0"/>
              <a:t>muodostamalla läheinen aikuissuhde (joskus käyttäytymisen syynä voi olla turvallisen aikuiskontaktin puuttuminen)</a:t>
            </a:r>
          </a:p>
          <a:p>
            <a:pPr lvl="2"/>
            <a:r>
              <a:rPr lang="fi-FI" dirty="0" smtClean="0"/>
              <a:t>opettamalla lapselle omien tunteiden hallintaa sekä ryhmään liittymisen keinoja</a:t>
            </a:r>
          </a:p>
          <a:p>
            <a:pPr lvl="2"/>
            <a:r>
              <a:rPr lang="fi-FI" dirty="0" smtClean="0"/>
              <a:t>ohjaamalla tekemään tarkempia tulkintoja toisten lasten aikeista ja olemaan huomioimatta leikkitoverien virheitä.</a:t>
            </a:r>
          </a:p>
          <a:p>
            <a:pPr lvl="2"/>
            <a:r>
              <a:rPr lang="fi-FI" dirty="0" smtClean="0"/>
              <a:t>opeta vaihtoehtoisia tapoja kohdata hankalat tunnetilat</a:t>
            </a:r>
          </a:p>
          <a:p>
            <a:pPr lvl="2"/>
            <a:endParaRPr lang="fi-FI" dirty="0" smtClean="0"/>
          </a:p>
        </p:txBody>
      </p:sp>
      <p:pic>
        <p:nvPicPr>
          <p:cNvPr id="4" name="Kuva 3"/>
          <p:cNvPicPr>
            <a:picLocks noChangeAspect="1"/>
          </p:cNvPicPr>
          <p:nvPr/>
        </p:nvPicPr>
        <p:blipFill>
          <a:blip r:embed="rId2"/>
          <a:stretch>
            <a:fillRect/>
          </a:stretch>
        </p:blipFill>
        <p:spPr>
          <a:xfrm>
            <a:off x="6559902" y="799674"/>
            <a:ext cx="1934937" cy="1934937"/>
          </a:xfrm>
          <a:prstGeom prst="rect">
            <a:avLst/>
          </a:prstGeom>
        </p:spPr>
      </p:pic>
      <p:sp>
        <p:nvSpPr>
          <p:cNvPr id="5" name="Suorakulmio 4"/>
          <p:cNvSpPr/>
          <p:nvPr/>
        </p:nvSpPr>
        <p:spPr>
          <a:xfrm>
            <a:off x="226301" y="6295002"/>
            <a:ext cx="3054742" cy="738664"/>
          </a:xfrm>
          <a:prstGeom prst="rect">
            <a:avLst/>
          </a:prstGeom>
        </p:spPr>
        <p:txBody>
          <a:bodyPr wrap="none">
            <a:spAutoFit/>
          </a:bodyPr>
          <a:lstStyle/>
          <a:p>
            <a:r>
              <a:rPr lang="fi-FI" sz="1200" dirty="0" smtClean="0"/>
              <a:t>kuvan lähde:</a:t>
            </a:r>
          </a:p>
          <a:p>
            <a:r>
              <a:rPr lang="fi-FI" sz="1200" dirty="0" smtClean="0">
                <a:hlinkClick r:id="rId3"/>
              </a:rPr>
              <a:t>http</a:t>
            </a:r>
            <a:r>
              <a:rPr lang="fi-FI" sz="1200" dirty="0">
                <a:hlinkClick r:id="rId3"/>
              </a:rPr>
              <a:t>://ganhayeledpreschool.org/donate</a:t>
            </a:r>
            <a:r>
              <a:rPr lang="fi-FI" sz="1200" dirty="0" smtClean="0">
                <a:hlinkClick r:id="rId3"/>
              </a:rPr>
              <a:t>/</a:t>
            </a:r>
            <a:endParaRPr lang="fi-FI" sz="1200" dirty="0" smtClean="0"/>
          </a:p>
          <a:p>
            <a:endParaRPr lang="fi-FI" dirty="0"/>
          </a:p>
        </p:txBody>
      </p:sp>
    </p:spTree>
    <p:extLst>
      <p:ext uri="{BB962C8B-B14F-4D97-AF65-F5344CB8AC3E}">
        <p14:creationId xmlns:p14="http://schemas.microsoft.com/office/powerpoint/2010/main" val="148124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dissolve">
                                      <p:cBhvr>
                                        <p:cTn id="18" dur="500"/>
                                        <p:tgtEl>
                                          <p:spTgt spid="3">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dissolv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344909" y="5328643"/>
            <a:ext cx="8799091" cy="1143000"/>
          </a:xfrm>
        </p:spPr>
        <p:txBody>
          <a:bodyPr/>
          <a:lstStyle/>
          <a:p>
            <a:r>
              <a:rPr lang="fi-FI" sz="3600" dirty="0" smtClean="0"/>
              <a:t>Esimerkkivälineitä ja -keinoja tunne- ja turvataitojen  harjoitteluun</a:t>
            </a:r>
            <a:endParaRPr lang="fi-FI" sz="3600" dirty="0"/>
          </a:p>
        </p:txBody>
      </p:sp>
      <p:sp>
        <p:nvSpPr>
          <p:cNvPr id="3" name="Sisällön paikkamerkki 2"/>
          <p:cNvSpPr>
            <a:spLocks noGrp="1"/>
          </p:cNvSpPr>
          <p:nvPr>
            <p:ph sz="quarter" idx="13"/>
          </p:nvPr>
        </p:nvSpPr>
        <p:spPr>
          <a:xfrm>
            <a:off x="1143000" y="731520"/>
            <a:ext cx="6400800" cy="4458530"/>
          </a:xfrm>
        </p:spPr>
        <p:txBody>
          <a:bodyPr>
            <a:normAutofit fontScale="92500" lnSpcReduction="10000"/>
          </a:bodyPr>
          <a:lstStyle/>
          <a:p>
            <a:r>
              <a:rPr lang="fi-FI" dirty="0" smtClean="0"/>
              <a:t>Fun </a:t>
            </a:r>
            <a:r>
              <a:rPr lang="fi-FI" dirty="0" err="1" smtClean="0"/>
              <a:t>friends-</a:t>
            </a:r>
            <a:r>
              <a:rPr lang="fi-FI" dirty="0" smtClean="0"/>
              <a:t> tunnit</a:t>
            </a:r>
          </a:p>
          <a:p>
            <a:r>
              <a:rPr lang="fi-FI" dirty="0" smtClean="0"/>
              <a:t>rentoutusharjoitukset</a:t>
            </a:r>
          </a:p>
          <a:p>
            <a:r>
              <a:rPr lang="fi-FI" dirty="0" smtClean="0"/>
              <a:t>ongelmakeskeiset, ongelmanratkaisua vaativat sadut ja tarinat</a:t>
            </a:r>
          </a:p>
          <a:p>
            <a:r>
              <a:rPr lang="fi-FI" dirty="0" smtClean="0"/>
              <a:t>päivittäiset tunteiden nimeämishetket, </a:t>
            </a:r>
            <a:r>
              <a:rPr lang="fi-FI" dirty="0" err="1" smtClean="0"/>
              <a:t>KAH-materiaali</a:t>
            </a:r>
            <a:endParaRPr lang="fi-FI" dirty="0" smtClean="0"/>
          </a:p>
          <a:p>
            <a:r>
              <a:rPr lang="fi-FI" dirty="0" smtClean="0"/>
              <a:t>tilanteiden ennakointi</a:t>
            </a:r>
          </a:p>
          <a:p>
            <a:r>
              <a:rPr lang="fi-FI" dirty="0" smtClean="0"/>
              <a:t>erilaiset arviointi – ja palkitsemistavat (esim. taidonportaat, palkkiohelmet) </a:t>
            </a:r>
          </a:p>
          <a:p>
            <a:pPr lvl="1"/>
            <a:r>
              <a:rPr lang="fi-FI" dirty="0" smtClean="0"/>
              <a:t>Arvioi palkkioiden/rangaistusten  teho/hyöty, muuta tai kokeile tarvittaessa erilaisia toimintamalleja</a:t>
            </a:r>
          </a:p>
          <a:p>
            <a:r>
              <a:rPr lang="fi-FI" dirty="0" smtClean="0"/>
              <a:t>liikunnan keinot, sosiaalisen valmiuksien edistäjänä</a:t>
            </a:r>
            <a:endParaRPr lang="fi-FI" dirty="0"/>
          </a:p>
        </p:txBody>
      </p:sp>
    </p:spTree>
    <p:extLst>
      <p:ext uri="{BB962C8B-B14F-4D97-AF65-F5344CB8AC3E}">
        <p14:creationId xmlns:p14="http://schemas.microsoft.com/office/powerpoint/2010/main" val="2648279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467672" y="5800913"/>
            <a:ext cx="6512511" cy="1143000"/>
          </a:xfrm>
        </p:spPr>
        <p:txBody>
          <a:bodyPr/>
          <a:lstStyle/>
          <a:p>
            <a:r>
              <a:rPr lang="fi-FI" dirty="0" smtClean="0"/>
              <a:t>Fun </a:t>
            </a:r>
            <a:r>
              <a:rPr lang="fi-FI" dirty="0" err="1" smtClean="0"/>
              <a:t>friends</a:t>
            </a:r>
            <a:endParaRPr lang="fi-FI" dirty="0"/>
          </a:p>
        </p:txBody>
      </p:sp>
      <p:sp>
        <p:nvSpPr>
          <p:cNvPr id="4" name="Tekstiruutu 3"/>
          <p:cNvSpPr txBox="1"/>
          <p:nvPr/>
        </p:nvSpPr>
        <p:spPr>
          <a:xfrm>
            <a:off x="658462" y="501757"/>
            <a:ext cx="6678687" cy="369332"/>
          </a:xfrm>
          <a:prstGeom prst="rect">
            <a:avLst/>
          </a:prstGeom>
          <a:noFill/>
        </p:spPr>
        <p:txBody>
          <a:bodyPr wrap="square" rtlCol="0">
            <a:spAutoFit/>
          </a:bodyPr>
          <a:lstStyle/>
          <a:p>
            <a:r>
              <a:rPr lang="fi-FI" dirty="0" smtClean="0"/>
              <a:t>Ohjelman taustalla:</a:t>
            </a:r>
            <a:endParaRPr lang="fi-FI" dirty="0"/>
          </a:p>
        </p:txBody>
      </p:sp>
      <p:grpSp>
        <p:nvGrpSpPr>
          <p:cNvPr id="7" name="Ryhmitä 6"/>
          <p:cNvGrpSpPr/>
          <p:nvPr/>
        </p:nvGrpSpPr>
        <p:grpSpPr>
          <a:xfrm>
            <a:off x="658461" y="2038388"/>
            <a:ext cx="3166890" cy="2932143"/>
            <a:chOff x="658461" y="2038388"/>
            <a:chExt cx="3166890" cy="2932143"/>
          </a:xfrm>
        </p:grpSpPr>
        <p:sp>
          <p:nvSpPr>
            <p:cNvPr id="5" name="Ellipsi 4"/>
            <p:cNvSpPr/>
            <p:nvPr/>
          </p:nvSpPr>
          <p:spPr>
            <a:xfrm>
              <a:off x="658461" y="2038388"/>
              <a:ext cx="3166889" cy="2932143"/>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Tekstiruutu 5"/>
            <p:cNvSpPr txBox="1"/>
            <p:nvPr/>
          </p:nvSpPr>
          <p:spPr>
            <a:xfrm>
              <a:off x="658462" y="2634225"/>
              <a:ext cx="3166889" cy="1754327"/>
            </a:xfrm>
            <a:prstGeom prst="rect">
              <a:avLst/>
            </a:prstGeom>
            <a:noFill/>
          </p:spPr>
          <p:txBody>
            <a:bodyPr wrap="square" rtlCol="0">
              <a:spAutoFit/>
            </a:bodyPr>
            <a:lstStyle/>
            <a:p>
              <a:r>
                <a:rPr lang="fi-FI" b="1" dirty="0" smtClean="0"/>
                <a:t>Käyttäytyminen</a:t>
              </a:r>
              <a:r>
                <a:rPr lang="fi-FI" dirty="0" smtClean="0"/>
                <a:t> (oppiminen)</a:t>
              </a:r>
            </a:p>
            <a:p>
              <a:r>
                <a:rPr lang="fi-FI" dirty="0" smtClean="0"/>
                <a:t>- ongelmanratkaisutaidot</a:t>
              </a:r>
            </a:p>
            <a:p>
              <a:r>
                <a:rPr lang="fi-FI" dirty="0" smtClean="0"/>
                <a:t>- myönteisten esikuvien tunnistaminen</a:t>
              </a:r>
            </a:p>
            <a:p>
              <a:r>
                <a:rPr lang="fi-FI" dirty="0" smtClean="0"/>
                <a:t>- ikätoverien tukeminen</a:t>
              </a:r>
              <a:endParaRPr lang="fi-FI" dirty="0"/>
            </a:p>
          </p:txBody>
        </p:sp>
      </p:grpSp>
      <p:sp>
        <p:nvSpPr>
          <p:cNvPr id="9" name="Ellipsi 8"/>
          <p:cNvSpPr/>
          <p:nvPr/>
        </p:nvSpPr>
        <p:spPr>
          <a:xfrm>
            <a:off x="3323664" y="501757"/>
            <a:ext cx="3166889" cy="2932143"/>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Tekstiruutu 9"/>
          <p:cNvSpPr txBox="1"/>
          <p:nvPr/>
        </p:nvSpPr>
        <p:spPr>
          <a:xfrm>
            <a:off x="3543153" y="1097594"/>
            <a:ext cx="3166889" cy="1477328"/>
          </a:xfrm>
          <a:prstGeom prst="rect">
            <a:avLst/>
          </a:prstGeom>
          <a:noFill/>
        </p:spPr>
        <p:txBody>
          <a:bodyPr wrap="square" rtlCol="0">
            <a:spAutoFit/>
          </a:bodyPr>
          <a:lstStyle/>
          <a:p>
            <a:r>
              <a:rPr lang="fi-FI" b="1" dirty="0" smtClean="0"/>
              <a:t>Mieli</a:t>
            </a:r>
            <a:r>
              <a:rPr lang="fi-FI" dirty="0" smtClean="0"/>
              <a:t> (kognitiivinen)</a:t>
            </a:r>
          </a:p>
          <a:p>
            <a:r>
              <a:rPr lang="fi-FI" dirty="0" smtClean="0"/>
              <a:t>- sisäinen puhe</a:t>
            </a:r>
          </a:p>
          <a:p>
            <a:r>
              <a:rPr lang="fi-FI" dirty="0" smtClean="0"/>
              <a:t>- myönteisten kuva itsestä, muista ja ympäristöstä</a:t>
            </a:r>
          </a:p>
          <a:p>
            <a:r>
              <a:rPr lang="fi-FI" dirty="0" smtClean="0"/>
              <a:t>- myönteiset odotukset</a:t>
            </a:r>
            <a:endParaRPr lang="fi-FI" dirty="0"/>
          </a:p>
        </p:txBody>
      </p:sp>
      <p:sp>
        <p:nvSpPr>
          <p:cNvPr id="11" name="Ellipsi 10"/>
          <p:cNvSpPr/>
          <p:nvPr/>
        </p:nvSpPr>
        <p:spPr>
          <a:xfrm>
            <a:off x="3323664" y="3037503"/>
            <a:ext cx="3166889" cy="2932143"/>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Tekstiruutu 11"/>
          <p:cNvSpPr txBox="1"/>
          <p:nvPr/>
        </p:nvSpPr>
        <p:spPr>
          <a:xfrm>
            <a:off x="3323664" y="3649888"/>
            <a:ext cx="3166889" cy="1754327"/>
          </a:xfrm>
          <a:prstGeom prst="rect">
            <a:avLst/>
          </a:prstGeom>
          <a:noFill/>
        </p:spPr>
        <p:txBody>
          <a:bodyPr wrap="square" rtlCol="0">
            <a:spAutoFit/>
          </a:bodyPr>
          <a:lstStyle/>
          <a:p>
            <a:r>
              <a:rPr lang="fi-FI" b="1" dirty="0" smtClean="0"/>
              <a:t>Keho</a:t>
            </a:r>
            <a:r>
              <a:rPr lang="fi-FI" dirty="0" smtClean="0"/>
              <a:t> (fysiologinen)</a:t>
            </a:r>
          </a:p>
          <a:p>
            <a:r>
              <a:rPr lang="fi-FI" dirty="0" smtClean="0"/>
              <a:t>- kehon antamien  vihjeiden tunnistaminen</a:t>
            </a:r>
          </a:p>
          <a:p>
            <a:r>
              <a:rPr lang="fi-FI" dirty="0" smtClean="0"/>
              <a:t>- rentoutumistekniikat</a:t>
            </a:r>
          </a:p>
          <a:p>
            <a:r>
              <a:rPr lang="fi-FI" dirty="0" smtClean="0"/>
              <a:t>- omasta hyvinvoinnista huolehtiminen</a:t>
            </a:r>
            <a:endParaRPr lang="fi-FI" dirty="0"/>
          </a:p>
        </p:txBody>
      </p:sp>
      <p:sp>
        <p:nvSpPr>
          <p:cNvPr id="13" name="Ellipsi 12"/>
          <p:cNvSpPr/>
          <p:nvPr/>
        </p:nvSpPr>
        <p:spPr>
          <a:xfrm>
            <a:off x="5977111" y="1571431"/>
            <a:ext cx="3166889" cy="2932143"/>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Tekstiruutu 13"/>
          <p:cNvSpPr txBox="1"/>
          <p:nvPr/>
        </p:nvSpPr>
        <p:spPr>
          <a:xfrm>
            <a:off x="6094235" y="2160339"/>
            <a:ext cx="3166889" cy="2308324"/>
          </a:xfrm>
          <a:prstGeom prst="rect">
            <a:avLst/>
          </a:prstGeom>
          <a:noFill/>
        </p:spPr>
        <p:txBody>
          <a:bodyPr wrap="square" rtlCol="0">
            <a:spAutoFit/>
          </a:bodyPr>
          <a:lstStyle/>
          <a:p>
            <a:r>
              <a:rPr lang="fi-FI" b="1" dirty="0" smtClean="0"/>
              <a:t>Tunteet</a:t>
            </a:r>
            <a:r>
              <a:rPr lang="fi-FI" dirty="0" smtClean="0"/>
              <a:t> (emotionaalinen)</a:t>
            </a:r>
          </a:p>
          <a:p>
            <a:r>
              <a:rPr lang="fi-FI" dirty="0" smtClean="0"/>
              <a:t>- hyväksyntä</a:t>
            </a:r>
          </a:p>
          <a:p>
            <a:r>
              <a:rPr lang="fi-FI" dirty="0" smtClean="0"/>
              <a:t>- turvallisuuden tunne</a:t>
            </a:r>
          </a:p>
          <a:p>
            <a:pPr marL="285750" indent="-285750">
              <a:buFontTx/>
              <a:buChar char="-"/>
            </a:pPr>
            <a:r>
              <a:rPr lang="fi-FI" dirty="0" smtClean="0"/>
              <a:t>empatia</a:t>
            </a:r>
          </a:p>
          <a:p>
            <a:pPr marL="285750" indent="-285750">
              <a:buFontTx/>
              <a:buChar char="-"/>
            </a:pPr>
            <a:r>
              <a:rPr lang="fi-FI" dirty="0" smtClean="0"/>
              <a:t>tunteiden tunnistaminen ja säätely</a:t>
            </a:r>
          </a:p>
          <a:p>
            <a:r>
              <a:rPr lang="fi-FI" dirty="0" smtClean="0"/>
              <a:t> - ystävyyssuhteet</a:t>
            </a:r>
          </a:p>
          <a:p>
            <a:pPr marL="285750" indent="-285750">
              <a:buFontTx/>
              <a:buChar char="-"/>
            </a:pPr>
            <a:endParaRPr lang="fi-FI" dirty="0"/>
          </a:p>
        </p:txBody>
      </p:sp>
    </p:spTree>
    <p:extLst>
      <p:ext uri="{BB962C8B-B14F-4D97-AF65-F5344CB8AC3E}">
        <p14:creationId xmlns:p14="http://schemas.microsoft.com/office/powerpoint/2010/main" val="2280975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60586" y="5515168"/>
            <a:ext cx="9187113" cy="1143000"/>
          </a:xfrm>
        </p:spPr>
        <p:txBody>
          <a:bodyPr/>
          <a:lstStyle/>
          <a:p>
            <a:r>
              <a:rPr lang="fi-FI" sz="3200" dirty="0" smtClean="0"/>
              <a:t>Arjen vuorovaikutus kehityksen kontekstina ja suuntaajana</a:t>
            </a:r>
            <a:endParaRPr lang="fi-FI" sz="3200" dirty="0"/>
          </a:p>
        </p:txBody>
      </p:sp>
      <p:sp>
        <p:nvSpPr>
          <p:cNvPr id="3" name="Ellipsi 2"/>
          <p:cNvSpPr/>
          <p:nvPr/>
        </p:nvSpPr>
        <p:spPr>
          <a:xfrm>
            <a:off x="501686" y="1128953"/>
            <a:ext cx="8168066" cy="3731819"/>
          </a:xfrm>
          <a:prstGeom prst="ellipse">
            <a:avLst/>
          </a:prstGeom>
          <a:gradFill flip="none" rotWithShape="1">
            <a:gsLst>
              <a:gs pos="0">
                <a:schemeClr val="bg1">
                  <a:lumMod val="6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Ellipsi 4"/>
          <p:cNvSpPr/>
          <p:nvPr/>
        </p:nvSpPr>
        <p:spPr>
          <a:xfrm>
            <a:off x="4452458" y="1128953"/>
            <a:ext cx="470330" cy="3731819"/>
          </a:xfrm>
          <a:prstGeom prst="ellipse">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Tekstiruutu 5"/>
          <p:cNvSpPr txBox="1"/>
          <p:nvPr/>
        </p:nvSpPr>
        <p:spPr>
          <a:xfrm>
            <a:off x="4577879" y="2351987"/>
            <a:ext cx="250842" cy="1477328"/>
          </a:xfrm>
          <a:prstGeom prst="rect">
            <a:avLst/>
          </a:prstGeom>
          <a:noFill/>
        </p:spPr>
        <p:txBody>
          <a:bodyPr wrap="square" rtlCol="0">
            <a:spAutoFit/>
          </a:bodyPr>
          <a:lstStyle/>
          <a:p>
            <a:r>
              <a:rPr lang="fi-FI" dirty="0" smtClean="0"/>
              <a:t>PEILI</a:t>
            </a:r>
            <a:endParaRPr lang="fi-FI" dirty="0"/>
          </a:p>
        </p:txBody>
      </p:sp>
      <p:sp>
        <p:nvSpPr>
          <p:cNvPr id="7" name="Tekstiruutu 6"/>
          <p:cNvSpPr txBox="1"/>
          <p:nvPr/>
        </p:nvSpPr>
        <p:spPr>
          <a:xfrm>
            <a:off x="3221760" y="499387"/>
            <a:ext cx="3496120" cy="461665"/>
          </a:xfrm>
          <a:prstGeom prst="rect">
            <a:avLst/>
          </a:prstGeom>
          <a:noFill/>
        </p:spPr>
        <p:txBody>
          <a:bodyPr wrap="square" rtlCol="0">
            <a:spAutoFit/>
          </a:bodyPr>
          <a:lstStyle/>
          <a:p>
            <a:r>
              <a:rPr lang="fi-FI" sz="2400" b="1" dirty="0" smtClean="0"/>
              <a:t>Vuorovaikutus</a:t>
            </a:r>
            <a:endParaRPr lang="fi-FI" sz="2400" b="1" dirty="0"/>
          </a:p>
        </p:txBody>
      </p:sp>
      <p:sp>
        <p:nvSpPr>
          <p:cNvPr id="8" name="Tekstiruutu 7"/>
          <p:cNvSpPr txBox="1"/>
          <p:nvPr/>
        </p:nvSpPr>
        <p:spPr>
          <a:xfrm>
            <a:off x="4828721" y="1119597"/>
            <a:ext cx="2821980" cy="369332"/>
          </a:xfrm>
          <a:prstGeom prst="rect">
            <a:avLst/>
          </a:prstGeom>
          <a:noFill/>
        </p:spPr>
        <p:txBody>
          <a:bodyPr wrap="square" rtlCol="0">
            <a:spAutoFit/>
          </a:bodyPr>
          <a:lstStyle/>
          <a:p>
            <a:r>
              <a:rPr lang="fi-FI" dirty="0" smtClean="0"/>
              <a:t>Aikuisen kokemus</a:t>
            </a:r>
            <a:endParaRPr lang="fi-FI" dirty="0"/>
          </a:p>
        </p:txBody>
      </p:sp>
      <p:sp>
        <p:nvSpPr>
          <p:cNvPr id="9" name="Tekstiruutu 8"/>
          <p:cNvSpPr txBox="1"/>
          <p:nvPr/>
        </p:nvSpPr>
        <p:spPr>
          <a:xfrm>
            <a:off x="2633848" y="4437414"/>
            <a:ext cx="2288940" cy="369332"/>
          </a:xfrm>
          <a:prstGeom prst="rect">
            <a:avLst/>
          </a:prstGeom>
          <a:noFill/>
        </p:spPr>
        <p:txBody>
          <a:bodyPr wrap="square" rtlCol="0">
            <a:spAutoFit/>
          </a:bodyPr>
          <a:lstStyle/>
          <a:p>
            <a:r>
              <a:rPr lang="fi-FI" dirty="0" smtClean="0"/>
              <a:t>Lapsen kokemus</a:t>
            </a:r>
            <a:endParaRPr lang="fi-FI" dirty="0"/>
          </a:p>
        </p:txBody>
      </p:sp>
      <p:sp>
        <p:nvSpPr>
          <p:cNvPr id="10" name="Ellipsi 9"/>
          <p:cNvSpPr/>
          <p:nvPr/>
        </p:nvSpPr>
        <p:spPr>
          <a:xfrm>
            <a:off x="423299" y="1184686"/>
            <a:ext cx="1959707" cy="1254393"/>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Ellipsi 11"/>
          <p:cNvSpPr/>
          <p:nvPr/>
        </p:nvSpPr>
        <p:spPr>
          <a:xfrm>
            <a:off x="6713963" y="1301432"/>
            <a:ext cx="1959707" cy="1254393"/>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ekstiruutu 12"/>
          <p:cNvSpPr txBox="1"/>
          <p:nvPr/>
        </p:nvSpPr>
        <p:spPr>
          <a:xfrm>
            <a:off x="7027515" y="1484972"/>
            <a:ext cx="1646155" cy="954107"/>
          </a:xfrm>
          <a:prstGeom prst="rect">
            <a:avLst/>
          </a:prstGeom>
          <a:noFill/>
        </p:spPr>
        <p:txBody>
          <a:bodyPr wrap="square" rtlCol="0">
            <a:spAutoFit/>
          </a:bodyPr>
          <a:lstStyle/>
          <a:p>
            <a:r>
              <a:rPr lang="fi-FI" sz="1400" dirty="0" smtClean="0"/>
              <a:t>Aikuisen taipumukset odotukset ja resurssit</a:t>
            </a:r>
            <a:endParaRPr lang="fi-FI" sz="1400" dirty="0"/>
          </a:p>
        </p:txBody>
      </p:sp>
      <p:sp>
        <p:nvSpPr>
          <p:cNvPr id="14" name="Tekstiruutu 13"/>
          <p:cNvSpPr txBox="1"/>
          <p:nvPr/>
        </p:nvSpPr>
        <p:spPr>
          <a:xfrm>
            <a:off x="2163519" y="2439079"/>
            <a:ext cx="2288940" cy="1477328"/>
          </a:xfrm>
          <a:prstGeom prst="rect">
            <a:avLst/>
          </a:prstGeom>
          <a:noFill/>
        </p:spPr>
        <p:txBody>
          <a:bodyPr wrap="square" rtlCol="0">
            <a:spAutoFit/>
          </a:bodyPr>
          <a:lstStyle/>
          <a:p>
            <a:r>
              <a:rPr lang="fi-FI" dirty="0" smtClean="0"/>
              <a:t>Käsitys itsestä ja maailmasta, omasta arvosta ja roolista perheenjäsenenä, lapsena, nuorena</a:t>
            </a:r>
            <a:endParaRPr lang="fi-FI" dirty="0"/>
          </a:p>
        </p:txBody>
      </p:sp>
      <p:cxnSp>
        <p:nvCxnSpPr>
          <p:cNvPr id="16" name="Suora nuoliyhdysviiva 15"/>
          <p:cNvCxnSpPr/>
          <p:nvPr/>
        </p:nvCxnSpPr>
        <p:spPr>
          <a:xfrm flipH="1">
            <a:off x="1301246" y="3308461"/>
            <a:ext cx="862272" cy="0"/>
          </a:xfrm>
          <a:prstGeom prst="straightConnector1">
            <a:avLst/>
          </a:prstGeom>
          <a:ln w="28575" cmpd="sng">
            <a:prstDash val="dash"/>
            <a:tailEnd type="arrow"/>
          </a:ln>
        </p:spPr>
        <p:style>
          <a:lnRef idx="2">
            <a:schemeClr val="accent1"/>
          </a:lnRef>
          <a:fillRef idx="0">
            <a:schemeClr val="accent1"/>
          </a:fillRef>
          <a:effectRef idx="1">
            <a:schemeClr val="accent1"/>
          </a:effectRef>
          <a:fontRef idx="minor">
            <a:schemeClr val="tx1"/>
          </a:fontRef>
        </p:style>
      </p:cxnSp>
      <p:pic>
        <p:nvPicPr>
          <p:cNvPr id="19" name="Kuva 18"/>
          <p:cNvPicPr>
            <a:picLocks noChangeAspect="1"/>
          </p:cNvPicPr>
          <p:nvPr/>
        </p:nvPicPr>
        <p:blipFill rotWithShape="1">
          <a:blip r:embed="rId2">
            <a:extLst>
              <a:ext uri="{BEBA8EAE-BF5A-486C-A8C5-ECC9F3942E4B}">
                <a14:imgProps xmlns:a14="http://schemas.microsoft.com/office/drawing/2010/main">
                  <a14:imgLayer r:embed="rId3">
                    <a14:imgEffect>
                      <a14:backgroundRemoval t="3426" b="95931" l="10000" r="90000">
                        <a14:foregroundMark x1="59571" y1="84368" x2="59571" y2="84368"/>
                        <a14:foregroundMark x1="66000" y1="86510" x2="66000" y2="86510"/>
                        <a14:foregroundMark x1="54000" y1="52248" x2="54000" y2="52248"/>
                        <a14:foregroundMark x1="52000" y1="53105" x2="52000" y2="53105"/>
                        <a14:backgroundMark x1="65000" y1="47752" x2="65000" y2="47752"/>
                        <a14:backgroundMark x1="39000" y1="51606" x2="39000" y2="51606"/>
                        <a14:backgroundMark x1="48571" y1="42612" x2="48571" y2="42612"/>
                        <a14:backgroundMark x1="41000" y1="7923" x2="41000" y2="7923"/>
                        <a14:backgroundMark x1="31571" y1="35332" x2="31571" y2="35332"/>
                        <a14:backgroundMark x1="40286" y1="72805" x2="40286" y2="72805"/>
                        <a14:backgroundMark x1="50571" y1="41756" x2="50571" y2="41756"/>
                      </a14:backgroundRemoval>
                    </a14:imgEffect>
                  </a14:imgLayer>
                </a14:imgProps>
              </a:ext>
            </a:extLst>
          </a:blip>
          <a:srcRect l="50811" t="31835" r="30667" b="4333"/>
          <a:stretch/>
        </p:blipFill>
        <p:spPr>
          <a:xfrm flipH="1">
            <a:off x="0" y="2193402"/>
            <a:ext cx="1160146" cy="2667370"/>
          </a:xfrm>
          <a:prstGeom prst="rect">
            <a:avLst/>
          </a:prstGeom>
        </p:spPr>
      </p:pic>
      <p:pic>
        <p:nvPicPr>
          <p:cNvPr id="20" name="Kuva 19"/>
          <p:cNvPicPr>
            <a:picLocks noChangeAspect="1"/>
          </p:cNvPicPr>
          <p:nvPr/>
        </p:nvPicPr>
        <p:blipFill rotWithShape="1">
          <a:blip r:embed="rId4">
            <a:extLst>
              <a:ext uri="{BEBA8EAE-BF5A-486C-A8C5-ECC9F3942E4B}">
                <a14:imgProps xmlns:a14="http://schemas.microsoft.com/office/drawing/2010/main">
                  <a14:imgLayer r:embed="rId3">
                    <a14:imgEffect>
                      <a14:backgroundRemoval t="3426" b="95931" l="10000" r="90000">
                        <a14:backgroundMark x1="65000" y1="47752" x2="65000" y2="47752"/>
                        <a14:backgroundMark x1="56429" y1="62099" x2="56429" y2="62099"/>
                        <a14:backgroundMark x1="52000" y1="52034" x2="52000" y2="52034"/>
                        <a14:backgroundMark x1="59714" y1="78158" x2="59714" y2="78158"/>
                        <a14:backgroundMark x1="67000" y1="89507" x2="67000" y2="89507"/>
                      </a14:backgroundRemoval>
                    </a14:imgEffect>
                  </a14:imgLayer>
                </a14:imgProps>
              </a:ext>
            </a:extLst>
          </a:blip>
          <a:srcRect l="27101" t="564" r="44365" b="7505"/>
          <a:stretch/>
        </p:blipFill>
        <p:spPr>
          <a:xfrm flipH="1">
            <a:off x="7654622" y="965169"/>
            <a:ext cx="1787253" cy="3841577"/>
          </a:xfrm>
          <a:prstGeom prst="rect">
            <a:avLst/>
          </a:prstGeom>
        </p:spPr>
      </p:pic>
      <p:sp>
        <p:nvSpPr>
          <p:cNvPr id="11" name="Tekstiruutu 10"/>
          <p:cNvSpPr txBox="1"/>
          <p:nvPr/>
        </p:nvSpPr>
        <p:spPr>
          <a:xfrm>
            <a:off x="736851" y="1397880"/>
            <a:ext cx="1646155" cy="954107"/>
          </a:xfrm>
          <a:prstGeom prst="rect">
            <a:avLst/>
          </a:prstGeom>
          <a:noFill/>
        </p:spPr>
        <p:txBody>
          <a:bodyPr wrap="square" rtlCol="0">
            <a:spAutoFit/>
          </a:bodyPr>
          <a:lstStyle/>
          <a:p>
            <a:r>
              <a:rPr lang="fi-FI" sz="1400" dirty="0" smtClean="0"/>
              <a:t>Lapsen/nuoren taipumukset odotukset ja resurssit</a:t>
            </a:r>
            <a:endParaRPr lang="fi-FI" sz="1400" dirty="0"/>
          </a:p>
        </p:txBody>
      </p:sp>
      <p:sp>
        <p:nvSpPr>
          <p:cNvPr id="24" name="Tekstiruutu 23"/>
          <p:cNvSpPr txBox="1"/>
          <p:nvPr/>
        </p:nvSpPr>
        <p:spPr>
          <a:xfrm>
            <a:off x="2053774" y="1638569"/>
            <a:ext cx="3166889" cy="523220"/>
          </a:xfrm>
          <a:prstGeom prst="rect">
            <a:avLst/>
          </a:prstGeom>
          <a:noFill/>
        </p:spPr>
        <p:txBody>
          <a:bodyPr wrap="square" rtlCol="0">
            <a:spAutoFit/>
          </a:bodyPr>
          <a:lstStyle/>
          <a:p>
            <a:r>
              <a:rPr lang="fi-FI" sz="1400" dirty="0" smtClean="0"/>
              <a:t>Lapsen/nuoren ominaispiirteet</a:t>
            </a:r>
          </a:p>
          <a:p>
            <a:r>
              <a:rPr lang="fi-FI" sz="1400" dirty="0" smtClean="0"/>
              <a:t>-&gt; käyttäytyminen</a:t>
            </a:r>
            <a:endParaRPr lang="fi-FI" sz="1400" dirty="0"/>
          </a:p>
        </p:txBody>
      </p:sp>
      <p:cxnSp>
        <p:nvCxnSpPr>
          <p:cNvPr id="26" name="Suora nuoliyhdysviiva 25"/>
          <p:cNvCxnSpPr/>
          <p:nvPr/>
        </p:nvCxnSpPr>
        <p:spPr>
          <a:xfrm flipH="1" flipV="1">
            <a:off x="1301246" y="4589904"/>
            <a:ext cx="376265" cy="304981"/>
          </a:xfrm>
          <a:prstGeom prst="straightConnector1">
            <a:avLst/>
          </a:prstGeom>
          <a:ln w="76200" cmpd="sng">
            <a:tailEnd type="triangle"/>
          </a:ln>
        </p:spPr>
        <p:style>
          <a:lnRef idx="2">
            <a:schemeClr val="accent1"/>
          </a:lnRef>
          <a:fillRef idx="0">
            <a:schemeClr val="accent1"/>
          </a:fillRef>
          <a:effectRef idx="1">
            <a:schemeClr val="accent1"/>
          </a:effectRef>
          <a:fontRef idx="minor">
            <a:schemeClr val="tx1"/>
          </a:fontRef>
        </p:style>
      </p:cxnSp>
      <p:sp>
        <p:nvSpPr>
          <p:cNvPr id="27" name="Tekstiruutu 26"/>
          <p:cNvSpPr txBox="1"/>
          <p:nvPr/>
        </p:nvSpPr>
        <p:spPr>
          <a:xfrm>
            <a:off x="1505055" y="4991948"/>
            <a:ext cx="2257585" cy="523220"/>
          </a:xfrm>
          <a:prstGeom prst="rect">
            <a:avLst/>
          </a:prstGeom>
          <a:noFill/>
        </p:spPr>
        <p:txBody>
          <a:bodyPr wrap="square" rtlCol="0">
            <a:spAutoFit/>
          </a:bodyPr>
          <a:lstStyle/>
          <a:p>
            <a:r>
              <a:rPr lang="fi-FI" sz="1400" dirty="0" smtClean="0"/>
              <a:t>Riippuu piirteistä missä määrin ja millaisia</a:t>
            </a:r>
            <a:endParaRPr lang="fi-FI" sz="1400" dirty="0"/>
          </a:p>
        </p:txBody>
      </p:sp>
      <p:sp>
        <p:nvSpPr>
          <p:cNvPr id="28" name="Tekstiruutu 27"/>
          <p:cNvSpPr txBox="1"/>
          <p:nvPr/>
        </p:nvSpPr>
        <p:spPr>
          <a:xfrm>
            <a:off x="736851" y="3829315"/>
            <a:ext cx="2257585" cy="738664"/>
          </a:xfrm>
          <a:prstGeom prst="rect">
            <a:avLst/>
          </a:prstGeom>
          <a:noFill/>
        </p:spPr>
        <p:txBody>
          <a:bodyPr wrap="square" rtlCol="0">
            <a:spAutoFit/>
          </a:bodyPr>
          <a:lstStyle/>
          <a:p>
            <a:r>
              <a:rPr lang="fi-FI" sz="1400" dirty="0" smtClean="0"/>
              <a:t>Herättää reaktioita ja vahvistaa ominaispiirteitä</a:t>
            </a:r>
          </a:p>
          <a:p>
            <a:r>
              <a:rPr lang="fi-FI" sz="1400" dirty="0" smtClean="0"/>
              <a:t>-&gt; käyttäytymistä</a:t>
            </a:r>
            <a:endParaRPr lang="fi-FI" sz="1400" dirty="0"/>
          </a:p>
        </p:txBody>
      </p:sp>
      <p:sp>
        <p:nvSpPr>
          <p:cNvPr id="29" name="Tekstiruutu 28"/>
          <p:cNvSpPr txBox="1"/>
          <p:nvPr/>
        </p:nvSpPr>
        <p:spPr>
          <a:xfrm>
            <a:off x="5173171" y="2439079"/>
            <a:ext cx="2054233" cy="1477328"/>
          </a:xfrm>
          <a:prstGeom prst="rect">
            <a:avLst/>
          </a:prstGeom>
          <a:noFill/>
        </p:spPr>
        <p:txBody>
          <a:bodyPr wrap="square" rtlCol="0">
            <a:spAutoFit/>
          </a:bodyPr>
          <a:lstStyle/>
          <a:p>
            <a:r>
              <a:rPr lang="fi-FI" dirty="0" smtClean="0"/>
              <a:t>Käsitys itsestä ja, omasta merkityksestä vanhempana/kasvattajana …</a:t>
            </a:r>
            <a:endParaRPr lang="fi-FI" dirty="0"/>
          </a:p>
        </p:txBody>
      </p:sp>
      <p:cxnSp>
        <p:nvCxnSpPr>
          <p:cNvPr id="30" name="Suora nuoliyhdysviiva 29"/>
          <p:cNvCxnSpPr/>
          <p:nvPr/>
        </p:nvCxnSpPr>
        <p:spPr>
          <a:xfrm flipH="1">
            <a:off x="6568485" y="3178623"/>
            <a:ext cx="862272" cy="0"/>
          </a:xfrm>
          <a:prstGeom prst="straightConnector1">
            <a:avLst/>
          </a:prstGeom>
          <a:ln w="28575" cmpd="sng">
            <a:prstDash val="dash"/>
            <a:headEnd type="triangle"/>
            <a:tailEnd type="none"/>
          </a:ln>
        </p:spPr>
        <p:style>
          <a:lnRef idx="2">
            <a:schemeClr val="accent1"/>
          </a:lnRef>
          <a:fillRef idx="0">
            <a:schemeClr val="accent1"/>
          </a:fillRef>
          <a:effectRef idx="1">
            <a:schemeClr val="accent1"/>
          </a:effectRef>
          <a:fontRef idx="minor">
            <a:schemeClr val="tx1"/>
          </a:fontRef>
        </p:style>
      </p:cxnSp>
      <p:sp>
        <p:nvSpPr>
          <p:cNvPr id="31" name="Tekstiruutu 30"/>
          <p:cNvSpPr txBox="1"/>
          <p:nvPr/>
        </p:nvSpPr>
        <p:spPr>
          <a:xfrm>
            <a:off x="5898722" y="553999"/>
            <a:ext cx="2257585" cy="523220"/>
          </a:xfrm>
          <a:prstGeom prst="rect">
            <a:avLst/>
          </a:prstGeom>
          <a:noFill/>
        </p:spPr>
        <p:txBody>
          <a:bodyPr wrap="square" rtlCol="0">
            <a:spAutoFit/>
          </a:bodyPr>
          <a:lstStyle/>
          <a:p>
            <a:r>
              <a:rPr lang="fi-FI" sz="1400" dirty="0" smtClean="0"/>
              <a:t>Herättää myönteisiä tai kielteisiä tunteita</a:t>
            </a:r>
            <a:endParaRPr lang="fi-FI" sz="1400" dirty="0"/>
          </a:p>
        </p:txBody>
      </p:sp>
      <p:cxnSp>
        <p:nvCxnSpPr>
          <p:cNvPr id="32" name="Suora nuoliyhdysviiva 31"/>
          <p:cNvCxnSpPr/>
          <p:nvPr/>
        </p:nvCxnSpPr>
        <p:spPr>
          <a:xfrm flipH="1" flipV="1">
            <a:off x="6851140" y="1077219"/>
            <a:ext cx="376265" cy="304981"/>
          </a:xfrm>
          <a:prstGeom prst="straightConnector1">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33" name="Tekstiruutu 32"/>
          <p:cNvSpPr txBox="1"/>
          <p:nvPr/>
        </p:nvSpPr>
        <p:spPr>
          <a:xfrm>
            <a:off x="5283373" y="1690304"/>
            <a:ext cx="1806852" cy="523220"/>
          </a:xfrm>
          <a:prstGeom prst="rect">
            <a:avLst/>
          </a:prstGeom>
          <a:noFill/>
        </p:spPr>
        <p:txBody>
          <a:bodyPr wrap="square" rtlCol="0">
            <a:spAutoFit/>
          </a:bodyPr>
          <a:lstStyle/>
          <a:p>
            <a:r>
              <a:rPr lang="fi-FI" sz="1400" dirty="0" smtClean="0"/>
              <a:t>muovaa käsitystä lapsesta/nuoresta</a:t>
            </a:r>
            <a:endParaRPr lang="fi-FI" sz="1400" dirty="0"/>
          </a:p>
        </p:txBody>
      </p:sp>
      <p:sp>
        <p:nvSpPr>
          <p:cNvPr id="35" name="Tekstiruutu 34"/>
          <p:cNvSpPr txBox="1"/>
          <p:nvPr/>
        </p:nvSpPr>
        <p:spPr>
          <a:xfrm>
            <a:off x="5173172" y="3916407"/>
            <a:ext cx="2257585" cy="1169551"/>
          </a:xfrm>
          <a:prstGeom prst="rect">
            <a:avLst/>
          </a:prstGeom>
          <a:noFill/>
        </p:spPr>
        <p:txBody>
          <a:bodyPr wrap="square" rtlCol="0">
            <a:spAutoFit/>
          </a:bodyPr>
          <a:lstStyle/>
          <a:p>
            <a:r>
              <a:rPr lang="fi-FI" sz="1400" dirty="0" smtClean="0"/>
              <a:t>Heijastuu tapaan suhtautua lapseen/nuoreen</a:t>
            </a:r>
          </a:p>
          <a:p>
            <a:r>
              <a:rPr lang="fi-FI" sz="1400" dirty="0" smtClean="0"/>
              <a:t>-&gt; ilmenee kaikissa toiminnoissa</a:t>
            </a:r>
            <a:endParaRPr lang="fi-FI" sz="1400" dirty="0"/>
          </a:p>
        </p:txBody>
      </p:sp>
      <p:sp>
        <p:nvSpPr>
          <p:cNvPr id="36" name="Ellipsi 35"/>
          <p:cNvSpPr/>
          <p:nvPr/>
        </p:nvSpPr>
        <p:spPr>
          <a:xfrm>
            <a:off x="5259856" y="1593314"/>
            <a:ext cx="1944032" cy="571385"/>
          </a:xfrm>
          <a:prstGeom prst="ellipse">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7" name="Ellipsi 36"/>
          <p:cNvSpPr/>
          <p:nvPr/>
        </p:nvSpPr>
        <p:spPr>
          <a:xfrm>
            <a:off x="438974" y="1077220"/>
            <a:ext cx="1944032" cy="1313694"/>
          </a:xfrm>
          <a:prstGeom prst="ellipse">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8" name="Ellipsi 37"/>
          <p:cNvSpPr/>
          <p:nvPr/>
        </p:nvSpPr>
        <p:spPr>
          <a:xfrm>
            <a:off x="4938465" y="2351987"/>
            <a:ext cx="2089050" cy="1564420"/>
          </a:xfrm>
          <a:prstGeom prst="ellipse">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9" name="Tekstiruutu 38"/>
          <p:cNvSpPr txBox="1"/>
          <p:nvPr/>
        </p:nvSpPr>
        <p:spPr>
          <a:xfrm>
            <a:off x="6713963" y="4894885"/>
            <a:ext cx="2575515" cy="523220"/>
          </a:xfrm>
          <a:prstGeom prst="rect">
            <a:avLst/>
          </a:prstGeom>
          <a:noFill/>
        </p:spPr>
        <p:txBody>
          <a:bodyPr wrap="square" rtlCol="0">
            <a:spAutoFit/>
          </a:bodyPr>
          <a:lstStyle/>
          <a:p>
            <a:r>
              <a:rPr lang="fi-FI" sz="1400" dirty="0" smtClean="0"/>
              <a:t>Välittävä, arvostava ja kannustava tapa</a:t>
            </a:r>
            <a:endParaRPr lang="fi-FI" sz="1400" dirty="0"/>
          </a:p>
        </p:txBody>
      </p:sp>
      <p:sp>
        <p:nvSpPr>
          <p:cNvPr id="40" name="Tekstiruutu 39"/>
          <p:cNvSpPr txBox="1"/>
          <p:nvPr/>
        </p:nvSpPr>
        <p:spPr>
          <a:xfrm>
            <a:off x="501686" y="6504279"/>
            <a:ext cx="8940189" cy="307777"/>
          </a:xfrm>
          <a:prstGeom prst="rect">
            <a:avLst/>
          </a:prstGeom>
          <a:noFill/>
        </p:spPr>
        <p:txBody>
          <a:bodyPr wrap="square" rtlCol="0">
            <a:spAutoFit/>
          </a:bodyPr>
          <a:lstStyle/>
          <a:p>
            <a:r>
              <a:rPr lang="fi-FI" sz="1400" dirty="0" smtClean="0"/>
              <a:t>Taustalla Bioekologinen teoria (PPCT </a:t>
            </a:r>
            <a:r>
              <a:rPr lang="fi-FI" sz="1400" dirty="0" err="1" smtClean="0"/>
              <a:t>model</a:t>
            </a:r>
            <a:r>
              <a:rPr lang="fi-FI" sz="1400" dirty="0" smtClean="0"/>
              <a:t>): </a:t>
            </a:r>
            <a:r>
              <a:rPr lang="fi-FI" sz="1400" dirty="0" err="1" smtClean="0"/>
              <a:t>Bronfenbrenner</a:t>
            </a:r>
            <a:r>
              <a:rPr lang="fi-FI" sz="1400" dirty="0" smtClean="0"/>
              <a:t> 2002, kuvio julkaisematon Rytkönen 2014)</a:t>
            </a:r>
            <a:endParaRPr lang="fi-FI" sz="1400" dirty="0"/>
          </a:p>
        </p:txBody>
      </p:sp>
    </p:spTree>
    <p:extLst>
      <p:ext uri="{BB962C8B-B14F-4D97-AF65-F5344CB8AC3E}">
        <p14:creationId xmlns:p14="http://schemas.microsoft.com/office/powerpoint/2010/main" val="354828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263620" y="5967359"/>
            <a:ext cx="6751040" cy="1143000"/>
          </a:xfrm>
        </p:spPr>
        <p:txBody>
          <a:bodyPr/>
          <a:lstStyle/>
          <a:p>
            <a:r>
              <a:rPr lang="fi-FI" sz="3600" dirty="0"/>
              <a:t>R</a:t>
            </a:r>
            <a:r>
              <a:rPr lang="fi-FI" sz="3600" dirty="0" smtClean="0"/>
              <a:t>entoutusharjoitukset</a:t>
            </a:r>
            <a:endParaRPr lang="fi-FI" sz="3600" dirty="0"/>
          </a:p>
        </p:txBody>
      </p:sp>
      <p:sp>
        <p:nvSpPr>
          <p:cNvPr id="5" name="Suorakulmio 4"/>
          <p:cNvSpPr/>
          <p:nvPr/>
        </p:nvSpPr>
        <p:spPr>
          <a:xfrm>
            <a:off x="0" y="159956"/>
            <a:ext cx="10347261" cy="5787226"/>
          </a:xfrm>
          <a:prstGeom prst="rect">
            <a:avLst/>
          </a:prstGeom>
        </p:spPr>
        <p:txBody>
          <a:bodyPr wrap="square">
            <a:spAutoFit/>
          </a:bodyPr>
          <a:lstStyle/>
          <a:p>
            <a:pPr>
              <a:lnSpc>
                <a:spcPct val="80000"/>
              </a:lnSpc>
            </a:pPr>
            <a:r>
              <a:rPr lang="fi-FI" sz="1400" dirty="0"/>
              <a:t>Viiden hengityksen lumo: </a:t>
            </a:r>
          </a:p>
          <a:p>
            <a:pPr>
              <a:lnSpc>
                <a:spcPct val="80000"/>
              </a:lnSpc>
            </a:pPr>
            <a:endParaRPr lang="fi-FI" sz="1400" dirty="0"/>
          </a:p>
          <a:p>
            <a:pPr>
              <a:lnSpc>
                <a:spcPct val="80000"/>
              </a:lnSpc>
            </a:pPr>
            <a:r>
              <a:rPr lang="fi-FI" sz="1400" dirty="0"/>
              <a:t>1. Hae mukava asento ja sulje kevyesti silmäsi. </a:t>
            </a:r>
          </a:p>
          <a:p>
            <a:pPr>
              <a:lnSpc>
                <a:spcPct val="80000"/>
              </a:lnSpc>
            </a:pPr>
            <a:endParaRPr lang="fi-FI" sz="1400" dirty="0"/>
          </a:p>
          <a:p>
            <a:pPr>
              <a:lnSpc>
                <a:spcPct val="80000"/>
              </a:lnSpc>
            </a:pPr>
            <a:r>
              <a:rPr lang="fi-FI" sz="1400" dirty="0"/>
              <a:t>2. Tunnista oma hengityksesi kuuntelemalla sitä. </a:t>
            </a:r>
          </a:p>
          <a:p>
            <a:pPr>
              <a:lnSpc>
                <a:spcPct val="80000"/>
              </a:lnSpc>
            </a:pPr>
            <a:endParaRPr lang="fi-FI" sz="1400" dirty="0"/>
          </a:p>
          <a:p>
            <a:pPr>
              <a:lnSpc>
                <a:spcPct val="80000"/>
              </a:lnSpc>
            </a:pPr>
            <a:r>
              <a:rPr lang="fi-FI" sz="1400" dirty="0"/>
              <a:t>3. Tunne, kuinka ilma virtaa sisään ja ulos. </a:t>
            </a:r>
          </a:p>
          <a:p>
            <a:pPr>
              <a:lnSpc>
                <a:spcPct val="80000"/>
              </a:lnSpc>
            </a:pPr>
            <a:endParaRPr lang="fi-FI" sz="1400" dirty="0"/>
          </a:p>
          <a:p>
            <a:pPr>
              <a:lnSpc>
                <a:spcPct val="80000"/>
              </a:lnSpc>
            </a:pPr>
            <a:r>
              <a:rPr lang="fi-FI" sz="1400" dirty="0"/>
              <a:t>4. Ajattele nyt jotain kaunista paikkaa, jossa haluaisit käydä. Paikka voi olla </a:t>
            </a:r>
          </a:p>
          <a:p>
            <a:pPr>
              <a:lnSpc>
                <a:spcPct val="80000"/>
              </a:lnSpc>
            </a:pPr>
            <a:endParaRPr lang="fi-FI" sz="1400" dirty="0"/>
          </a:p>
          <a:p>
            <a:pPr>
              <a:lnSpc>
                <a:spcPct val="80000"/>
              </a:lnSpc>
            </a:pPr>
            <a:r>
              <a:rPr lang="fi-FI" sz="1400" dirty="0"/>
              <a:t>sinulle tuttu, esimerkiksi oma koti tai lempi ranta tai täysin tuntematon paikka. </a:t>
            </a:r>
          </a:p>
          <a:p>
            <a:pPr>
              <a:lnSpc>
                <a:spcPct val="80000"/>
              </a:lnSpc>
            </a:pPr>
            <a:endParaRPr lang="fi-FI" sz="1400" dirty="0"/>
          </a:p>
          <a:p>
            <a:pPr>
              <a:lnSpc>
                <a:spcPct val="80000"/>
              </a:lnSpc>
            </a:pPr>
            <a:r>
              <a:rPr lang="fi-FI" sz="1400" dirty="0"/>
              <a:t>5. Kun hengität ulos, kuvittele miten siirryt sinne. </a:t>
            </a:r>
          </a:p>
          <a:p>
            <a:pPr>
              <a:lnSpc>
                <a:spcPct val="80000"/>
              </a:lnSpc>
            </a:pPr>
            <a:endParaRPr lang="fi-FI" sz="1400" dirty="0"/>
          </a:p>
          <a:p>
            <a:pPr>
              <a:lnSpc>
                <a:spcPct val="80000"/>
              </a:lnSpc>
            </a:pPr>
            <a:r>
              <a:rPr lang="fi-FI" sz="1400" dirty="0"/>
              <a:t>6. Katsele sisään hengityksellä tämän paikan värejä… Mitä värejä näet? </a:t>
            </a:r>
          </a:p>
          <a:p>
            <a:pPr>
              <a:lnSpc>
                <a:spcPct val="80000"/>
              </a:lnSpc>
            </a:pPr>
            <a:endParaRPr lang="fi-FI" sz="1400" dirty="0"/>
          </a:p>
          <a:p>
            <a:pPr>
              <a:lnSpc>
                <a:spcPct val="80000"/>
              </a:lnSpc>
            </a:pPr>
            <a:r>
              <a:rPr lang="fi-FI" sz="1400" dirty="0"/>
              <a:t>7. Kun hengität ulos, nautit kaikin tavoin tuosta energiaa antavasta paikasta. </a:t>
            </a:r>
          </a:p>
          <a:p>
            <a:pPr>
              <a:lnSpc>
                <a:spcPct val="80000"/>
              </a:lnSpc>
            </a:pPr>
            <a:endParaRPr lang="fi-FI" sz="1400" dirty="0"/>
          </a:p>
          <a:p>
            <a:pPr>
              <a:lnSpc>
                <a:spcPct val="80000"/>
              </a:lnSpc>
            </a:pPr>
            <a:r>
              <a:rPr lang="fi-FI" sz="1400" dirty="0"/>
              <a:t>8. Kuuntele nyt sisään hengityksellä tuon paikan ääniä… Mitä ääniä kuulet? </a:t>
            </a:r>
          </a:p>
          <a:p>
            <a:pPr>
              <a:lnSpc>
                <a:spcPct val="80000"/>
              </a:lnSpc>
            </a:pPr>
            <a:endParaRPr lang="fi-FI" sz="1400" dirty="0"/>
          </a:p>
          <a:p>
            <a:pPr>
              <a:lnSpc>
                <a:spcPct val="80000"/>
              </a:lnSpc>
            </a:pPr>
            <a:r>
              <a:rPr lang="fi-FI" sz="1400" dirty="0"/>
              <a:t>9. Kun hengität ulos, voit kuulla, kuinka vahva olo sinulla on sisälläsi. </a:t>
            </a:r>
          </a:p>
          <a:p>
            <a:pPr>
              <a:lnSpc>
                <a:spcPct val="80000"/>
              </a:lnSpc>
            </a:pPr>
            <a:endParaRPr lang="fi-FI" sz="1400" dirty="0"/>
          </a:p>
          <a:p>
            <a:pPr>
              <a:lnSpc>
                <a:spcPct val="80000"/>
              </a:lnSpc>
            </a:pPr>
            <a:r>
              <a:rPr lang="fi-FI" sz="1400" dirty="0"/>
              <a:t>10. Haistele nyt sisään hengityksellä tämän paikan tuoksuja… Miltä siellä tuoksuu? </a:t>
            </a:r>
          </a:p>
          <a:p>
            <a:pPr>
              <a:lnSpc>
                <a:spcPct val="80000"/>
              </a:lnSpc>
            </a:pPr>
            <a:endParaRPr lang="fi-FI" sz="1400" dirty="0"/>
          </a:p>
          <a:p>
            <a:pPr>
              <a:lnSpc>
                <a:spcPct val="80000"/>
              </a:lnSpc>
            </a:pPr>
            <a:r>
              <a:rPr lang="fi-FI" sz="1400" dirty="0"/>
              <a:t>11. Seuraavalla sisään hengityksellä huomaat, miten kaunista ympärilläsi on. </a:t>
            </a:r>
          </a:p>
          <a:p>
            <a:pPr>
              <a:lnSpc>
                <a:spcPct val="80000"/>
              </a:lnSpc>
            </a:pPr>
            <a:endParaRPr lang="fi-FI" sz="1400" dirty="0"/>
          </a:p>
          <a:p>
            <a:pPr>
              <a:lnSpc>
                <a:spcPct val="80000"/>
              </a:lnSpc>
            </a:pPr>
            <a:r>
              <a:rPr lang="fi-FI" sz="1400" dirty="0"/>
              <a:t>12. Kun hengität ulos, rentoudu ja ammenna voimaa paikasta, jota kuvittelet. </a:t>
            </a:r>
          </a:p>
          <a:p>
            <a:pPr>
              <a:lnSpc>
                <a:spcPct val="80000"/>
              </a:lnSpc>
            </a:pPr>
            <a:endParaRPr lang="fi-FI" sz="1400" dirty="0"/>
          </a:p>
          <a:p>
            <a:pPr>
              <a:lnSpc>
                <a:spcPct val="80000"/>
              </a:lnSpc>
            </a:pPr>
            <a:r>
              <a:rPr lang="fi-FI" sz="1400" dirty="0"/>
              <a:t>13. Nyt voit tulla tähän hetkeen ja paikkaan… Samalla voit venytellä käsiä, jalkoja </a:t>
            </a:r>
          </a:p>
          <a:p>
            <a:pPr>
              <a:lnSpc>
                <a:spcPct val="80000"/>
              </a:lnSpc>
            </a:pPr>
            <a:endParaRPr lang="fi-FI" sz="1400" dirty="0"/>
          </a:p>
          <a:p>
            <a:pPr>
              <a:lnSpc>
                <a:spcPct val="80000"/>
              </a:lnSpc>
            </a:pPr>
            <a:r>
              <a:rPr lang="fi-FI" sz="1400" dirty="0"/>
              <a:t>ja koko kehoasi. Avaa silmäsi. </a:t>
            </a:r>
          </a:p>
          <a:p>
            <a:pPr>
              <a:lnSpc>
                <a:spcPct val="80000"/>
              </a:lnSpc>
            </a:pPr>
            <a:endParaRPr lang="fi-FI" sz="1400" dirty="0"/>
          </a:p>
          <a:p>
            <a:pPr>
              <a:lnSpc>
                <a:spcPct val="80000"/>
              </a:lnSpc>
            </a:pPr>
            <a:r>
              <a:rPr lang="fi-FI" sz="1400" dirty="0"/>
              <a:t>Lähde: Kataja, J. 2004. Rentoutuminen ja voimavarat. Helsinki: </a:t>
            </a:r>
            <a:r>
              <a:rPr lang="fi-FI" sz="1400" dirty="0" smtClean="0"/>
              <a:t>Edita </a:t>
            </a:r>
            <a:r>
              <a:rPr lang="fi-FI" sz="1400" dirty="0" err="1"/>
              <a:t>Prima</a:t>
            </a:r>
            <a:r>
              <a:rPr lang="fi-FI" sz="1400" dirty="0"/>
              <a:t> Oy. </a:t>
            </a:r>
          </a:p>
        </p:txBody>
      </p:sp>
    </p:spTree>
    <p:extLst>
      <p:ext uri="{BB962C8B-B14F-4D97-AF65-F5344CB8AC3E}">
        <p14:creationId xmlns:p14="http://schemas.microsoft.com/office/powerpoint/2010/main" val="1954628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151899" y="-172479"/>
            <a:ext cx="5162831" cy="6024848"/>
          </a:xfrm>
          <a:prstGeom prst="rect">
            <a:avLst/>
          </a:prstGeom>
        </p:spPr>
      </p:pic>
      <p:sp>
        <p:nvSpPr>
          <p:cNvPr id="2" name="Otsikko 1"/>
          <p:cNvSpPr>
            <a:spLocks noGrp="1"/>
          </p:cNvSpPr>
          <p:nvPr>
            <p:ph type="title"/>
          </p:nvPr>
        </p:nvSpPr>
        <p:spPr>
          <a:xfrm>
            <a:off x="2884691" y="5515168"/>
            <a:ext cx="6259309" cy="1143000"/>
          </a:xfrm>
        </p:spPr>
        <p:txBody>
          <a:bodyPr/>
          <a:lstStyle/>
          <a:p>
            <a:r>
              <a:rPr lang="fi-FI" dirty="0" err="1" smtClean="0"/>
              <a:t>Tarinoittaminen</a:t>
            </a:r>
            <a:endParaRPr lang="fi-FI" dirty="0"/>
          </a:p>
        </p:txBody>
      </p:sp>
    </p:spTree>
    <p:extLst>
      <p:ext uri="{BB962C8B-B14F-4D97-AF65-F5344CB8AC3E}">
        <p14:creationId xmlns:p14="http://schemas.microsoft.com/office/powerpoint/2010/main" val="1631990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884691" y="5515168"/>
            <a:ext cx="6259309" cy="1143000"/>
          </a:xfrm>
        </p:spPr>
        <p:txBody>
          <a:bodyPr/>
          <a:lstStyle/>
          <a:p>
            <a:r>
              <a:rPr lang="fi-FI" dirty="0" err="1" smtClean="0"/>
              <a:t>Srukturointi</a:t>
            </a:r>
            <a:endParaRPr lang="fi-FI" dirty="0"/>
          </a:p>
        </p:txBody>
      </p:sp>
      <p:pic>
        <p:nvPicPr>
          <p:cNvPr id="3" name="Kuva 2"/>
          <p:cNvPicPr>
            <a:picLocks noChangeAspect="1"/>
          </p:cNvPicPr>
          <p:nvPr/>
        </p:nvPicPr>
        <p:blipFill rotWithShape="1">
          <a:blip r:embed="rId2">
            <a:extLst>
              <a:ext uri="{BEBA8EAE-BF5A-486C-A8C5-ECC9F3942E4B}">
                <a14:imgProps xmlns:a14="http://schemas.microsoft.com/office/drawing/2010/main">
                  <a14:imgLayer r:embed="rId3">
                    <a14:imgEffect>
                      <a14:backgroundRemoval t="1266" b="93390" l="1328" r="99219">
                        <a14:foregroundMark x1="62578" y1="58509" x2="62578" y2="58509"/>
                        <a14:foregroundMark x1="60469" y1="49789" x2="60469" y2="49789"/>
                        <a14:foregroundMark x1="58672" y1="31083" x2="58672" y2="31083"/>
                        <a14:foregroundMark x1="55469" y1="26723" x2="55469" y2="26723"/>
                        <a14:foregroundMark x1="41719" y1="22785" x2="41719" y2="22785"/>
                        <a14:foregroundMark x1="34844" y1="61181" x2="34844" y2="61181"/>
                        <a14:foregroundMark x1="34531" y1="70042" x2="34531" y2="70042"/>
                        <a14:foregroundMark x1="40703" y1="75527" x2="40703" y2="75527"/>
                        <a14:foregroundMark x1="12344" y1="62588" x2="12344" y2="62588"/>
                        <a14:foregroundMark x1="15859" y1="47961" x2="15859" y2="47961"/>
                        <a14:foregroundMark x1="10234" y1="71308" x2="10234" y2="71308"/>
                        <a14:foregroundMark x1="11797" y1="67511" x2="11797" y2="67511"/>
                        <a14:foregroundMark x1="8906" y1="56259" x2="8906" y2="56259"/>
                        <a14:foregroundMark x1="57422" y1="25738" x2="57422" y2="25738"/>
                        <a14:foregroundMark x1="43125" y1="19269" x2="43125" y2="19269"/>
                        <a14:foregroundMark x1="33828" y1="23488" x2="33828" y2="23488"/>
                        <a14:foregroundMark x1="65469" y1="35021" x2="65469" y2="35021"/>
                        <a14:backgroundMark x1="53906" y1="63432" x2="53906" y2="63432"/>
                      </a14:backgroundRemoval>
                    </a14:imgEffect>
                  </a14:imgLayer>
                </a14:imgProps>
              </a:ext>
            </a:extLst>
          </a:blip>
          <a:srcRect l="1236" t="6763" r="3371" b="19608"/>
          <a:stretch/>
        </p:blipFill>
        <p:spPr>
          <a:xfrm>
            <a:off x="945223" y="1304817"/>
            <a:ext cx="7356833" cy="3154167"/>
          </a:xfrm>
          <a:prstGeom prst="rect">
            <a:avLst/>
          </a:prstGeom>
          <a:noFill/>
          <a:ln>
            <a:noFill/>
          </a:ln>
        </p:spPr>
      </p:pic>
    </p:spTree>
    <p:extLst>
      <p:ext uri="{BB962C8B-B14F-4D97-AF65-F5344CB8AC3E}">
        <p14:creationId xmlns:p14="http://schemas.microsoft.com/office/powerpoint/2010/main" val="1141563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846593" y="5234563"/>
            <a:ext cx="7901545" cy="1143000"/>
          </a:xfrm>
        </p:spPr>
        <p:txBody>
          <a:bodyPr/>
          <a:lstStyle/>
          <a:p>
            <a:r>
              <a:rPr lang="fi-FI" dirty="0" err="1" smtClean="0"/>
              <a:t>KAH-materiaali</a:t>
            </a:r>
            <a:r>
              <a:rPr lang="fi-FI" dirty="0" smtClean="0"/>
              <a:t> </a:t>
            </a:r>
            <a:endParaRPr lang="fi-FI" dirty="0"/>
          </a:p>
        </p:txBody>
      </p:sp>
      <p:pic>
        <p:nvPicPr>
          <p:cNvPr id="4" name="Sisällön paikkamerkki 3"/>
          <p:cNvPicPr>
            <a:picLocks noGrp="1" noChangeAspect="1"/>
          </p:cNvPicPr>
          <p:nvPr>
            <p:ph sz="quarter" idx="13"/>
          </p:nvPr>
        </p:nvPicPr>
        <p:blipFill>
          <a:blip r:embed="rId2"/>
          <a:srcRect t="15633" b="15633"/>
          <a:stretch>
            <a:fillRect/>
          </a:stretch>
        </p:blipFill>
        <p:spPr>
          <a:xfrm>
            <a:off x="846593" y="898095"/>
            <a:ext cx="7554901" cy="4101232"/>
          </a:xfrm>
        </p:spPr>
      </p:pic>
    </p:spTree>
    <p:extLst>
      <p:ext uri="{BB962C8B-B14F-4D97-AF65-F5344CB8AC3E}">
        <p14:creationId xmlns:p14="http://schemas.microsoft.com/office/powerpoint/2010/main" val="3224255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60774" y="5368818"/>
            <a:ext cx="8730008" cy="1143000"/>
          </a:xfrm>
        </p:spPr>
        <p:txBody>
          <a:bodyPr/>
          <a:lstStyle/>
          <a:p>
            <a:pPr algn="l"/>
            <a:r>
              <a:rPr lang="fi-FI" sz="3600" dirty="0"/>
              <a:t>T</a:t>
            </a:r>
            <a:r>
              <a:rPr lang="fi-FI" sz="3600" dirty="0" smtClean="0"/>
              <a:t>unteiden ilmaisemisharjoitus</a:t>
            </a:r>
            <a:br>
              <a:rPr lang="fi-FI" sz="3600" dirty="0" smtClean="0"/>
            </a:br>
            <a:r>
              <a:rPr lang="fi-FI" sz="3600" dirty="0" smtClean="0"/>
              <a:t> </a:t>
            </a:r>
            <a:r>
              <a:rPr lang="fi-FI" sz="3600" dirty="0" err="1" smtClean="0"/>
              <a:t>KAH-materiaalin</a:t>
            </a:r>
            <a:r>
              <a:rPr lang="fi-FI" sz="3600" dirty="0" smtClean="0"/>
              <a:t> avulla</a:t>
            </a:r>
            <a:endParaRPr lang="fi-FI" sz="3600" dirty="0"/>
          </a:p>
        </p:txBody>
      </p:sp>
      <p:pic>
        <p:nvPicPr>
          <p:cNvPr id="4" name="Kuva 3"/>
          <p:cNvPicPr>
            <a:picLocks noChangeAspect="1"/>
          </p:cNvPicPr>
          <p:nvPr/>
        </p:nvPicPr>
        <p:blipFill>
          <a:blip r:embed="rId2"/>
          <a:stretch>
            <a:fillRect/>
          </a:stretch>
        </p:blipFill>
        <p:spPr>
          <a:xfrm>
            <a:off x="916410" y="52795"/>
            <a:ext cx="7122271" cy="5316023"/>
          </a:xfrm>
          <a:prstGeom prst="rect">
            <a:avLst/>
          </a:prstGeom>
        </p:spPr>
      </p:pic>
    </p:spTree>
    <p:extLst>
      <p:ext uri="{BB962C8B-B14F-4D97-AF65-F5344CB8AC3E}">
        <p14:creationId xmlns:p14="http://schemas.microsoft.com/office/powerpoint/2010/main" val="3843401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60774" y="5368818"/>
            <a:ext cx="8730008" cy="1143000"/>
          </a:xfrm>
        </p:spPr>
        <p:txBody>
          <a:bodyPr/>
          <a:lstStyle/>
          <a:p>
            <a:pPr algn="l"/>
            <a:r>
              <a:rPr lang="fi-FI" sz="3600" dirty="0"/>
              <a:t>T</a:t>
            </a:r>
            <a:r>
              <a:rPr lang="fi-FI" sz="3600" dirty="0" smtClean="0"/>
              <a:t>unteiden ilmaisemisharjoitus </a:t>
            </a:r>
            <a:br>
              <a:rPr lang="fi-FI" sz="3600" dirty="0" smtClean="0"/>
            </a:br>
            <a:r>
              <a:rPr lang="fi-FI" sz="3600" dirty="0" err="1" smtClean="0"/>
              <a:t>KAH-materiaalin</a:t>
            </a:r>
            <a:r>
              <a:rPr lang="fi-FI" sz="3600" dirty="0" smtClean="0"/>
              <a:t> avulla</a:t>
            </a:r>
            <a:endParaRPr lang="fi-FI" sz="3600" dirty="0"/>
          </a:p>
        </p:txBody>
      </p:sp>
      <p:pic>
        <p:nvPicPr>
          <p:cNvPr id="3" name="Kuva 2"/>
          <p:cNvPicPr>
            <a:picLocks noChangeAspect="1"/>
          </p:cNvPicPr>
          <p:nvPr/>
        </p:nvPicPr>
        <p:blipFill>
          <a:blip r:embed="rId2"/>
          <a:stretch>
            <a:fillRect/>
          </a:stretch>
        </p:blipFill>
        <p:spPr>
          <a:xfrm>
            <a:off x="562709" y="0"/>
            <a:ext cx="7845753" cy="5411192"/>
          </a:xfrm>
          <a:prstGeom prst="rect">
            <a:avLst/>
          </a:prstGeom>
        </p:spPr>
      </p:pic>
    </p:spTree>
    <p:extLst>
      <p:ext uri="{BB962C8B-B14F-4D97-AF65-F5344CB8AC3E}">
        <p14:creationId xmlns:p14="http://schemas.microsoft.com/office/powerpoint/2010/main" val="2311490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60774" y="5368818"/>
            <a:ext cx="8730008" cy="1143000"/>
          </a:xfrm>
        </p:spPr>
        <p:txBody>
          <a:bodyPr/>
          <a:lstStyle/>
          <a:p>
            <a:pPr algn="l"/>
            <a:r>
              <a:rPr lang="fi-FI" sz="3600" dirty="0"/>
              <a:t>T</a:t>
            </a:r>
            <a:r>
              <a:rPr lang="fi-FI" sz="3600" dirty="0" smtClean="0"/>
              <a:t>unteiden ilmaisemisarviointi</a:t>
            </a:r>
            <a:br>
              <a:rPr lang="fi-FI" sz="3600" dirty="0" smtClean="0"/>
            </a:br>
            <a:r>
              <a:rPr lang="fi-FI" sz="3600" dirty="0" smtClean="0"/>
              <a:t> </a:t>
            </a:r>
            <a:r>
              <a:rPr lang="fi-FI" sz="3600" dirty="0" err="1" smtClean="0"/>
              <a:t>KAH-materiaalin</a:t>
            </a:r>
            <a:r>
              <a:rPr lang="fi-FI" sz="3600" dirty="0" smtClean="0"/>
              <a:t> avulla</a:t>
            </a:r>
            <a:endParaRPr lang="fi-FI" sz="3600" dirty="0"/>
          </a:p>
        </p:txBody>
      </p:sp>
      <p:pic>
        <p:nvPicPr>
          <p:cNvPr id="4" name="Kuva 3"/>
          <p:cNvPicPr>
            <a:picLocks noChangeAspect="1"/>
          </p:cNvPicPr>
          <p:nvPr/>
        </p:nvPicPr>
        <p:blipFill>
          <a:blip r:embed="rId2"/>
          <a:stretch>
            <a:fillRect/>
          </a:stretch>
        </p:blipFill>
        <p:spPr>
          <a:xfrm>
            <a:off x="610940" y="-12578"/>
            <a:ext cx="7315200" cy="5336930"/>
          </a:xfrm>
          <a:prstGeom prst="rect">
            <a:avLst/>
          </a:prstGeom>
        </p:spPr>
      </p:pic>
    </p:spTree>
    <p:extLst>
      <p:ext uri="{BB962C8B-B14F-4D97-AF65-F5344CB8AC3E}">
        <p14:creationId xmlns:p14="http://schemas.microsoft.com/office/powerpoint/2010/main" val="817208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60774" y="5368818"/>
            <a:ext cx="8730008" cy="1143000"/>
          </a:xfrm>
        </p:spPr>
        <p:txBody>
          <a:bodyPr/>
          <a:lstStyle/>
          <a:p>
            <a:pPr algn="l"/>
            <a:r>
              <a:rPr lang="fi-FI" sz="3600" dirty="0"/>
              <a:t>T</a:t>
            </a:r>
            <a:r>
              <a:rPr lang="fi-FI" sz="3600" dirty="0" smtClean="0"/>
              <a:t>unteiden ilmaiseminen</a:t>
            </a:r>
            <a:br>
              <a:rPr lang="fi-FI" sz="3600" dirty="0" smtClean="0"/>
            </a:br>
            <a:r>
              <a:rPr lang="fi-FI" sz="3600" dirty="0" smtClean="0"/>
              <a:t> </a:t>
            </a:r>
            <a:r>
              <a:rPr lang="fi-FI" sz="3600" dirty="0" err="1" smtClean="0"/>
              <a:t>KAH-materiaalin</a:t>
            </a:r>
            <a:r>
              <a:rPr lang="fi-FI" sz="3600" dirty="0" smtClean="0"/>
              <a:t> avulla</a:t>
            </a:r>
            <a:endParaRPr lang="fi-FI" sz="3600" dirty="0"/>
          </a:p>
        </p:txBody>
      </p:sp>
      <p:pic>
        <p:nvPicPr>
          <p:cNvPr id="4" name="Kuva 3"/>
          <p:cNvPicPr>
            <a:picLocks noChangeAspect="1"/>
          </p:cNvPicPr>
          <p:nvPr/>
        </p:nvPicPr>
        <p:blipFill rotWithShape="1">
          <a:blip r:embed="rId2"/>
          <a:srcRect l="6674" t="14524" r="8750" b="8070"/>
          <a:stretch/>
        </p:blipFill>
        <p:spPr>
          <a:xfrm>
            <a:off x="1639891" y="158951"/>
            <a:ext cx="4726745" cy="5209867"/>
          </a:xfrm>
          <a:prstGeom prst="rect">
            <a:avLst/>
          </a:prstGeom>
        </p:spPr>
      </p:pic>
    </p:spTree>
    <p:extLst>
      <p:ext uri="{BB962C8B-B14F-4D97-AF65-F5344CB8AC3E}">
        <p14:creationId xmlns:p14="http://schemas.microsoft.com/office/powerpoint/2010/main" val="4089469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42784" y="5515168"/>
            <a:ext cx="7901545" cy="1143000"/>
          </a:xfrm>
        </p:spPr>
        <p:txBody>
          <a:bodyPr/>
          <a:lstStyle/>
          <a:p>
            <a:r>
              <a:rPr lang="fi-FI" dirty="0" smtClean="0"/>
              <a:t>Liikunnan keinot</a:t>
            </a:r>
            <a:endParaRPr lang="fi-FI" dirty="0"/>
          </a:p>
        </p:txBody>
      </p:sp>
      <p:sp>
        <p:nvSpPr>
          <p:cNvPr id="3" name="Sisällön paikkamerkki 2"/>
          <p:cNvSpPr>
            <a:spLocks noGrp="1"/>
          </p:cNvSpPr>
          <p:nvPr>
            <p:ph sz="quarter" idx="13"/>
          </p:nvPr>
        </p:nvSpPr>
        <p:spPr>
          <a:xfrm>
            <a:off x="1143000" y="731520"/>
            <a:ext cx="6400800" cy="4783648"/>
          </a:xfrm>
        </p:spPr>
        <p:txBody>
          <a:bodyPr>
            <a:normAutofit fontScale="85000" lnSpcReduction="20000"/>
          </a:bodyPr>
          <a:lstStyle/>
          <a:p>
            <a:r>
              <a:rPr lang="fi-FI" dirty="0" smtClean="0"/>
              <a:t>Pyykkipoikajahti:</a:t>
            </a:r>
          </a:p>
          <a:p>
            <a:pPr lvl="1"/>
            <a:r>
              <a:rPr lang="fi-FI" dirty="0" smtClean="0"/>
              <a:t>varustus: pyykkipojat ja silmäside</a:t>
            </a:r>
          </a:p>
          <a:p>
            <a:pPr marL="365760" lvl="1" indent="0">
              <a:buNone/>
            </a:pPr>
            <a:r>
              <a:rPr lang="fi-FI" dirty="0" smtClean="0"/>
              <a:t>Lapset asettuvat pareittain. Toinen lapsista kiinnittää pyykkipojat parinsa vaatteisiin, joka on silmät suljettuna. Kun kaikki pyykkipojat on kiinnitetty, ”sokean” lapsen tulee löytää kaikki pyykkipojat ja kuvailla, missä ne ovat, esimerkiksi selässä, sääressä, oikean reiden sisäpuolella tai rinnassa.</a:t>
            </a:r>
          </a:p>
          <a:p>
            <a:pPr marL="365760" lvl="1" indent="0">
              <a:buNone/>
            </a:pPr>
            <a:endParaRPr lang="fi-FI" dirty="0"/>
          </a:p>
          <a:p>
            <a:r>
              <a:rPr lang="fi-FI" dirty="0" smtClean="0"/>
              <a:t>Opaskoira:</a:t>
            </a:r>
          </a:p>
          <a:p>
            <a:pPr lvl="1"/>
            <a:r>
              <a:rPr lang="fi-FI" dirty="0" smtClean="0"/>
              <a:t>varustus: silmäside</a:t>
            </a:r>
          </a:p>
          <a:p>
            <a:pPr marL="365760" lvl="1" indent="0">
              <a:buNone/>
            </a:pPr>
            <a:r>
              <a:rPr lang="fi-FI" dirty="0" smtClean="0"/>
              <a:t>Lapset liikkuvat pareittain koskettamatta toisiaan. Toinen on näkevä opaskoira (A) ja toinen on sokea ohjattava (B). B kävelee huoneen läpi </a:t>
            </a:r>
            <a:r>
              <a:rPr lang="fi-FI" dirty="0" err="1" smtClean="0"/>
              <a:t>A.n</a:t>
            </a:r>
            <a:r>
              <a:rPr lang="fi-FI" dirty="0" smtClean="0"/>
              <a:t> antaessa ohjeita, miten B:n tulee kävellä. Jos mukana oppilaita, joiden on vaikeaa erotta oikea ja vasen, sokean käsiin annetaan esim. pallo ja hernepussi. A voi ohjastaa sanomalla esim. vähän palloon päin tai paljon hernepussiin päin.</a:t>
            </a:r>
          </a:p>
          <a:p>
            <a:pPr marL="365760" lvl="1" indent="0">
              <a:buNone/>
            </a:pPr>
            <a:endParaRPr lang="fi-FI" dirty="0"/>
          </a:p>
          <a:p>
            <a:pPr marL="365760" lvl="1" indent="0">
              <a:buNone/>
            </a:pPr>
            <a:endParaRPr lang="fi-FI" dirty="0"/>
          </a:p>
        </p:txBody>
      </p:sp>
    </p:spTree>
    <p:extLst>
      <p:ext uri="{BB962C8B-B14F-4D97-AF65-F5344CB8AC3E}">
        <p14:creationId xmlns:p14="http://schemas.microsoft.com/office/powerpoint/2010/main" val="2051008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11429" y="4372168"/>
            <a:ext cx="7694371" cy="1143000"/>
          </a:xfrm>
        </p:spPr>
        <p:txBody>
          <a:bodyPr/>
          <a:lstStyle/>
          <a:p>
            <a:r>
              <a:rPr lang="fi-FI" dirty="0" smtClean="0"/>
              <a:t>Mitä sitten, kun tilanne on päällä?</a:t>
            </a:r>
            <a:endParaRPr lang="fi-FI" dirty="0"/>
          </a:p>
        </p:txBody>
      </p:sp>
      <p:sp>
        <p:nvSpPr>
          <p:cNvPr id="3" name="Sisällön paikkamerkki 2"/>
          <p:cNvSpPr>
            <a:spLocks noGrp="1"/>
          </p:cNvSpPr>
          <p:nvPr>
            <p:ph sz="quarter" idx="13"/>
          </p:nvPr>
        </p:nvSpPr>
        <p:spPr/>
        <p:txBody>
          <a:bodyPr>
            <a:normAutofit fontScale="92500" lnSpcReduction="10000"/>
          </a:bodyPr>
          <a:lstStyle/>
          <a:p>
            <a:r>
              <a:rPr lang="fi-FI" dirty="0" smtClean="0"/>
              <a:t> pyri olemaan rauhallinen ja läsnä, älä mene mukaan lapsen tunteeseen</a:t>
            </a:r>
          </a:p>
          <a:p>
            <a:r>
              <a:rPr lang="fi-FI" dirty="0" smtClean="0"/>
              <a:t>anna lapsen ilmaista tunteensa</a:t>
            </a:r>
          </a:p>
          <a:p>
            <a:pPr lvl="1"/>
            <a:r>
              <a:rPr lang="fi-FI" dirty="0" smtClean="0"/>
              <a:t> ymmärrä (Minä tiedän, että sinulla on kurjaa, mutta et voi lyödä toista. Miltä sinusta tuntuu, jos toinen lyö sinua…)</a:t>
            </a:r>
          </a:p>
          <a:p>
            <a:pPr lvl="1"/>
            <a:r>
              <a:rPr lang="fi-FI" dirty="0" smtClean="0"/>
              <a:t>käytä tunteen ilmaisemisen apuna esim.  tunnekortteja, lämpömittaria, kehon kuvaa</a:t>
            </a:r>
          </a:p>
          <a:p>
            <a:pPr lvl="1"/>
            <a:r>
              <a:rPr lang="fi-FI" dirty="0" smtClean="0"/>
              <a:t>rajoita ja suojaa myös muita lapsia</a:t>
            </a:r>
          </a:p>
          <a:p>
            <a:pPr lvl="2"/>
            <a:r>
              <a:rPr lang="fi-FI" dirty="0" smtClean="0"/>
              <a:t>olennaista uhan kokemisen vähentäminen ja turvallisuuden vahvistaminen</a:t>
            </a:r>
          </a:p>
          <a:p>
            <a:endParaRPr lang="fi-FI" dirty="0"/>
          </a:p>
        </p:txBody>
      </p:sp>
    </p:spTree>
    <p:extLst>
      <p:ext uri="{BB962C8B-B14F-4D97-AF65-F5344CB8AC3E}">
        <p14:creationId xmlns:p14="http://schemas.microsoft.com/office/powerpoint/2010/main" val="63896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Mahdollisuuksien kapeuttajia</a:t>
            </a:r>
            <a:endParaRPr lang="fi-FI" dirty="0"/>
          </a:p>
        </p:txBody>
      </p:sp>
      <p:sp>
        <p:nvSpPr>
          <p:cNvPr id="3" name="Sisällön paikkamerkki 2"/>
          <p:cNvSpPr>
            <a:spLocks noGrp="1"/>
          </p:cNvSpPr>
          <p:nvPr>
            <p:ph sz="quarter" idx="13"/>
          </p:nvPr>
        </p:nvSpPr>
        <p:spPr/>
        <p:txBody>
          <a:bodyPr/>
          <a:lstStyle/>
          <a:p>
            <a:pPr marL="45720" indent="0">
              <a:buNone/>
            </a:pPr>
            <a:r>
              <a:rPr lang="fi-FI" sz="2400" b="1" dirty="0" smtClean="0"/>
              <a:t>Millaisena ja vain millaisten piirteidensä kautta lapsi tulee nähdyksi?</a:t>
            </a:r>
          </a:p>
          <a:p>
            <a:pPr marL="45720" indent="0">
              <a:buNone/>
            </a:pPr>
            <a:r>
              <a:rPr lang="fi-FI" sz="2400" b="1" dirty="0" smtClean="0"/>
              <a:t>Vaarana, </a:t>
            </a:r>
          </a:p>
          <a:p>
            <a:r>
              <a:rPr lang="fi-FI" dirty="0" smtClean="0"/>
              <a:t>että näemme lapsen vain kielteisten piirteidensä tai ongelmiensa kautta</a:t>
            </a:r>
          </a:p>
          <a:p>
            <a:r>
              <a:rPr lang="fi-FI" dirty="0" smtClean="0"/>
              <a:t>takerrutaan lapsen pintakäytökseen</a:t>
            </a:r>
          </a:p>
          <a:p>
            <a:pPr lvl="1"/>
            <a:r>
              <a:rPr lang="fi-FI" dirty="0" smtClean="0"/>
              <a:t>jää näkemättä lapsena</a:t>
            </a:r>
          </a:p>
          <a:p>
            <a:pPr lvl="1"/>
            <a:r>
              <a:rPr lang="fi-FI" dirty="0" smtClean="0"/>
              <a:t>jää näkemättä yksilönä</a:t>
            </a:r>
            <a:endParaRPr lang="fi-FI" dirty="0"/>
          </a:p>
        </p:txBody>
      </p:sp>
      <p:pic>
        <p:nvPicPr>
          <p:cNvPr id="5" name="Kuva 4"/>
          <p:cNvPicPr>
            <a:picLocks noChangeAspect="1"/>
          </p:cNvPicPr>
          <p:nvPr/>
        </p:nvPicPr>
        <p:blipFill>
          <a:blip r:embed="rId2"/>
          <a:stretch>
            <a:fillRect/>
          </a:stretch>
        </p:blipFill>
        <p:spPr>
          <a:xfrm>
            <a:off x="704175" y="4690852"/>
            <a:ext cx="2178227" cy="1222807"/>
          </a:xfrm>
          <a:prstGeom prst="rect">
            <a:avLst/>
          </a:prstGeom>
        </p:spPr>
      </p:pic>
      <p:sp>
        <p:nvSpPr>
          <p:cNvPr id="6" name="Suorakulmio 5"/>
          <p:cNvSpPr/>
          <p:nvPr/>
        </p:nvSpPr>
        <p:spPr>
          <a:xfrm>
            <a:off x="953399" y="6211669"/>
            <a:ext cx="6368072" cy="1015663"/>
          </a:xfrm>
          <a:prstGeom prst="rect">
            <a:avLst/>
          </a:prstGeom>
        </p:spPr>
        <p:txBody>
          <a:bodyPr wrap="square">
            <a:spAutoFit/>
          </a:bodyPr>
          <a:lstStyle/>
          <a:p>
            <a:r>
              <a:rPr lang="fi-FI" sz="1200" dirty="0" smtClean="0"/>
              <a:t>Kuvien lähteet:</a:t>
            </a:r>
          </a:p>
          <a:p>
            <a:r>
              <a:rPr lang="fi-FI" sz="1200" dirty="0" smtClean="0">
                <a:hlinkClick r:id="rId3"/>
              </a:rPr>
              <a:t>http</a:t>
            </a:r>
            <a:r>
              <a:rPr lang="fi-FI" sz="1200" dirty="0">
                <a:hlinkClick r:id="rId3"/>
              </a:rPr>
              <a:t>://www.vau.fi/Meilla-on-lapsi/Kasvu-ja-kehitys/Lapsi-1-3-v/Uhma-taytyy-elaa</a:t>
            </a:r>
            <a:r>
              <a:rPr lang="fi-FI" sz="1200" dirty="0" smtClean="0">
                <a:hlinkClick r:id="rId3"/>
              </a:rPr>
              <a:t>/</a:t>
            </a:r>
            <a:endParaRPr lang="fi-FI" sz="1200" dirty="0" smtClean="0"/>
          </a:p>
          <a:p>
            <a:r>
              <a:rPr lang="fi-FI" sz="1200" dirty="0">
                <a:hlinkClick r:id="rId4"/>
              </a:rPr>
              <a:t>http://nspiratio.blogspot.fi/2013/04/aina-vain-</a:t>
            </a:r>
            <a:r>
              <a:rPr lang="fi-FI" sz="1200" dirty="0" smtClean="0">
                <a:hlinkClick r:id="rId4"/>
              </a:rPr>
              <a:t>huononee.html</a:t>
            </a:r>
            <a:endParaRPr lang="fi-FI" sz="1200" dirty="0" smtClean="0"/>
          </a:p>
          <a:p>
            <a:endParaRPr lang="fi-FI" sz="1200" dirty="0" smtClean="0"/>
          </a:p>
          <a:p>
            <a:endParaRPr lang="fi-FI" sz="1200" dirty="0"/>
          </a:p>
        </p:txBody>
      </p:sp>
      <p:pic>
        <p:nvPicPr>
          <p:cNvPr id="7" name="Kuva 6"/>
          <p:cNvPicPr>
            <a:picLocks noChangeAspect="1"/>
          </p:cNvPicPr>
          <p:nvPr/>
        </p:nvPicPr>
        <p:blipFill>
          <a:blip r:embed="rId5"/>
          <a:stretch>
            <a:fillRect/>
          </a:stretch>
        </p:blipFill>
        <p:spPr>
          <a:xfrm>
            <a:off x="6248179" y="2904594"/>
            <a:ext cx="2609704" cy="1467574"/>
          </a:xfrm>
          <a:prstGeom prst="rect">
            <a:avLst/>
          </a:prstGeom>
        </p:spPr>
      </p:pic>
    </p:spTree>
    <p:extLst>
      <p:ext uri="{BB962C8B-B14F-4D97-AF65-F5344CB8AC3E}">
        <p14:creationId xmlns:p14="http://schemas.microsoft.com/office/powerpoint/2010/main" val="213684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11429" y="5175918"/>
            <a:ext cx="7694371" cy="1143000"/>
          </a:xfrm>
        </p:spPr>
        <p:txBody>
          <a:bodyPr/>
          <a:lstStyle/>
          <a:p>
            <a:r>
              <a:rPr lang="fi-FI" dirty="0" smtClean="0"/>
              <a:t>Mitä sitten, kun tilanne on päällä?</a:t>
            </a:r>
            <a:endParaRPr lang="fi-FI" dirty="0"/>
          </a:p>
        </p:txBody>
      </p:sp>
      <p:sp>
        <p:nvSpPr>
          <p:cNvPr id="3" name="Sisällön paikkamerkki 2"/>
          <p:cNvSpPr>
            <a:spLocks noGrp="1"/>
          </p:cNvSpPr>
          <p:nvPr>
            <p:ph sz="quarter" idx="13"/>
          </p:nvPr>
        </p:nvSpPr>
        <p:spPr>
          <a:xfrm>
            <a:off x="1143000" y="377635"/>
            <a:ext cx="6400800" cy="4621691"/>
          </a:xfrm>
        </p:spPr>
        <p:txBody>
          <a:bodyPr>
            <a:normAutofit fontScale="92500" lnSpcReduction="10000"/>
          </a:bodyPr>
          <a:lstStyle/>
          <a:p>
            <a:pPr marL="45720" indent="0">
              <a:buNone/>
            </a:pPr>
            <a:r>
              <a:rPr lang="fi-FI" sz="2800" b="1" dirty="0"/>
              <a:t>T</a:t>
            </a:r>
            <a:r>
              <a:rPr lang="fi-FI" sz="2800" b="1" dirty="0" smtClean="0"/>
              <a:t>uen tarjoaminen:</a:t>
            </a:r>
          </a:p>
          <a:p>
            <a:pPr lvl="1"/>
            <a:r>
              <a:rPr lang="fi-FI" dirty="0" smtClean="0"/>
              <a:t>rauhoittava tai tukeva kosketus</a:t>
            </a:r>
          </a:p>
          <a:p>
            <a:pPr lvl="1"/>
            <a:r>
              <a:rPr lang="fi-FI" dirty="0" smtClean="0"/>
              <a:t>tyynnyttävät sanat</a:t>
            </a:r>
          </a:p>
          <a:p>
            <a:pPr lvl="1"/>
            <a:r>
              <a:rPr lang="fi-FI" dirty="0" smtClean="0"/>
              <a:t>lasten kehollisten reaktioiden nimeäminen</a:t>
            </a:r>
          </a:p>
          <a:p>
            <a:pPr lvl="1"/>
            <a:r>
              <a:rPr lang="fi-FI" dirty="0" smtClean="0"/>
              <a:t>lapsen huomion kiinnittäminen ympäristöön</a:t>
            </a:r>
          </a:p>
          <a:p>
            <a:pPr lvl="2"/>
            <a:r>
              <a:rPr lang="fi-FI" dirty="0" smtClean="0"/>
              <a:t>laskemalla</a:t>
            </a:r>
          </a:p>
          <a:p>
            <a:pPr lvl="2"/>
            <a:r>
              <a:rPr lang="fi-FI" dirty="0" smtClean="0"/>
              <a:t>kahden vaihtoehdon välillä valitseminen</a:t>
            </a:r>
          </a:p>
          <a:p>
            <a:pPr lvl="2"/>
            <a:r>
              <a:rPr lang="fi-FI" dirty="0" smtClean="0"/>
              <a:t>huomion kiinnittäminen epätoivotusta toiminnasta suotavaan toimintaan</a:t>
            </a:r>
          </a:p>
          <a:p>
            <a:pPr lvl="2"/>
            <a:r>
              <a:rPr lang="fi-FI" dirty="0" smtClean="0"/>
              <a:t>suunnataan huomio tulevaan ja koetetaan hypätä toiselle raiteelle</a:t>
            </a:r>
          </a:p>
          <a:p>
            <a:pPr lvl="2"/>
            <a:r>
              <a:rPr lang="fi-FI" dirty="0" smtClean="0"/>
              <a:t>huumorin käyttö tai muu ei ennakko-odotusten mukainen toiminta</a:t>
            </a:r>
          </a:p>
          <a:p>
            <a:pPr lvl="2"/>
            <a:r>
              <a:rPr lang="fi-FI" dirty="0" smtClean="0"/>
              <a:t>vrt. Älä </a:t>
            </a:r>
            <a:r>
              <a:rPr lang="fi-FI" dirty="0" err="1" smtClean="0"/>
              <a:t>juokse!-</a:t>
            </a:r>
            <a:r>
              <a:rPr lang="fi-FI" dirty="0" smtClean="0"/>
              <a:t> Kävele!</a:t>
            </a:r>
            <a:endParaRPr lang="fi-FI" dirty="0"/>
          </a:p>
        </p:txBody>
      </p:sp>
    </p:spTree>
    <p:extLst>
      <p:ext uri="{BB962C8B-B14F-4D97-AF65-F5344CB8AC3E}">
        <p14:creationId xmlns:p14="http://schemas.microsoft.com/office/powerpoint/2010/main" val="236349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Tilanteiden käsittely jälkikäteen:</a:t>
            </a:r>
            <a:endParaRPr lang="fi-FI" dirty="0"/>
          </a:p>
        </p:txBody>
      </p:sp>
      <p:sp>
        <p:nvSpPr>
          <p:cNvPr id="3" name="Sisällön paikkamerkki 2"/>
          <p:cNvSpPr>
            <a:spLocks noGrp="1"/>
          </p:cNvSpPr>
          <p:nvPr>
            <p:ph sz="quarter" idx="13"/>
          </p:nvPr>
        </p:nvSpPr>
        <p:spPr/>
        <p:txBody>
          <a:bodyPr>
            <a:normAutofit fontScale="92500" lnSpcReduction="10000"/>
          </a:bodyPr>
          <a:lstStyle/>
          <a:p>
            <a:r>
              <a:rPr lang="fi-FI" dirty="0" smtClean="0"/>
              <a:t> Lapsen rauhoituttua käy tilannetta läpi</a:t>
            </a:r>
          </a:p>
          <a:p>
            <a:pPr lvl="1"/>
            <a:r>
              <a:rPr lang="fi-FI" dirty="0" smtClean="0"/>
              <a:t>Mitä tapahtui, mitä lapsi ajatteli, tunsi, mitä muut mahtoivat ajatella tuntea</a:t>
            </a:r>
          </a:p>
          <a:p>
            <a:r>
              <a:rPr lang="fi-FI" dirty="0"/>
              <a:t>M</a:t>
            </a:r>
            <a:r>
              <a:rPr lang="fi-FI" dirty="0" smtClean="0"/>
              <a:t>ieti lapsen kanssa selviytymiskeinoja tulevien tilanteiden varalle</a:t>
            </a:r>
          </a:p>
          <a:p>
            <a:r>
              <a:rPr lang="fi-FI" dirty="0"/>
              <a:t>A</a:t>
            </a:r>
            <a:r>
              <a:rPr lang="fi-FI" dirty="0" smtClean="0"/>
              <a:t>uta lasta tarkistamaan vääristyneitä tulkintojaan</a:t>
            </a:r>
          </a:p>
          <a:p>
            <a:r>
              <a:rPr lang="fi-FI" dirty="0"/>
              <a:t>V</a:t>
            </a:r>
            <a:r>
              <a:rPr lang="fi-FI" dirty="0" smtClean="0"/>
              <a:t>ahvista lapsen empatiakykyä</a:t>
            </a:r>
          </a:p>
          <a:p>
            <a:r>
              <a:rPr lang="fi-FI" dirty="0"/>
              <a:t>T</a:t>
            </a:r>
            <a:r>
              <a:rPr lang="fi-FI" dirty="0" smtClean="0"/>
              <a:t>ee selväksi käyttäytymisrajat – mitä saa ja mitä ei saa tehdä, ole johdonmukainen</a:t>
            </a:r>
          </a:p>
          <a:p>
            <a:r>
              <a:rPr lang="fi-FI" dirty="0" smtClean="0"/>
              <a:t>kehu lasta siitä, mitä hän teki oikein.</a:t>
            </a:r>
            <a:endParaRPr lang="fi-FI" dirty="0"/>
          </a:p>
        </p:txBody>
      </p:sp>
    </p:spTree>
    <p:extLst>
      <p:ext uri="{BB962C8B-B14F-4D97-AF65-F5344CB8AC3E}">
        <p14:creationId xmlns:p14="http://schemas.microsoft.com/office/powerpoint/2010/main" val="766644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527884" y="5136568"/>
            <a:ext cx="6512511" cy="1143000"/>
          </a:xfrm>
        </p:spPr>
        <p:txBody>
          <a:bodyPr/>
          <a:lstStyle/>
          <a:p>
            <a:pPr marL="0" indent="0">
              <a:buNone/>
            </a:pPr>
            <a:r>
              <a:rPr lang="fi-FI" sz="3600" dirty="0" smtClean="0"/>
              <a:t>- </a:t>
            </a:r>
            <a:r>
              <a:rPr lang="fi-FI" sz="3600" dirty="0" err="1" smtClean="0"/>
              <a:t>Desmon</a:t>
            </a:r>
            <a:r>
              <a:rPr lang="fi-FI" sz="3600" dirty="0" smtClean="0"/>
              <a:t> Tutu</a:t>
            </a:r>
            <a:endParaRPr lang="fi-FI" sz="3600" dirty="0"/>
          </a:p>
        </p:txBody>
      </p:sp>
      <p:sp>
        <p:nvSpPr>
          <p:cNvPr id="3" name="Sisällön paikkamerkki 2"/>
          <p:cNvSpPr>
            <a:spLocks noGrp="1"/>
          </p:cNvSpPr>
          <p:nvPr>
            <p:ph sz="quarter" idx="13"/>
          </p:nvPr>
        </p:nvSpPr>
        <p:spPr/>
        <p:txBody>
          <a:bodyPr>
            <a:noAutofit/>
          </a:bodyPr>
          <a:lstStyle/>
          <a:p>
            <a:pPr marL="45720" indent="0">
              <a:buNone/>
            </a:pPr>
            <a:r>
              <a:rPr lang="fi-FI" sz="3200" dirty="0" smtClean="0"/>
              <a:t>”Teille kaikille on tuttua, miten me puhkeamme kukkaan sellaisten ihmisten lähellä, joka näkee meissä hyvän ja osaa houkutella esiin parhaan meistä. Ja tiedämme, miten me kaikki kuihdumme sellaisen ihmisen lähellä, joka koko ajan löytää meistä vikoja.”</a:t>
            </a:r>
            <a:endParaRPr lang="fi-FI" sz="3200" dirty="0"/>
          </a:p>
        </p:txBody>
      </p:sp>
      <p:pic>
        <p:nvPicPr>
          <p:cNvPr id="4" name="Kuva 3"/>
          <p:cNvPicPr>
            <a:picLocks noChangeAspect="1"/>
          </p:cNvPicPr>
          <p:nvPr/>
        </p:nvPicPr>
        <p:blipFill>
          <a:blip r:embed="rId2">
            <a:extLst>
              <a:ext uri="{BEBA8EAE-BF5A-486C-A8C5-ECC9F3942E4B}">
                <a14:imgProps xmlns:a14="http://schemas.microsoft.com/office/drawing/2010/main">
                  <a14:imgLayer r:embed="rId3">
                    <a14:imgEffect>
                      <a14:backgroundRemoval t="0" b="100000" l="0" r="90000">
                        <a14:backgroundMark x1="55875" y1="5411" x2="55875" y2="5411"/>
                        <a14:backgroundMark x1="9250" y1="7615" x2="9250" y2="7615"/>
                      </a14:backgroundRemoval>
                    </a14:imgEffect>
                  </a14:imgLayer>
                </a14:imgProps>
              </a:ext>
            </a:extLst>
          </a:blip>
          <a:stretch>
            <a:fillRect/>
          </a:stretch>
        </p:blipFill>
        <p:spPr>
          <a:xfrm>
            <a:off x="6664130" y="3822647"/>
            <a:ext cx="2383006" cy="1486400"/>
          </a:xfrm>
          <a:prstGeom prst="rect">
            <a:avLst/>
          </a:prstGeom>
        </p:spPr>
      </p:pic>
      <p:sp>
        <p:nvSpPr>
          <p:cNvPr id="5" name="Suorakulmio 4"/>
          <p:cNvSpPr/>
          <p:nvPr/>
        </p:nvSpPr>
        <p:spPr>
          <a:xfrm>
            <a:off x="310614" y="5917778"/>
            <a:ext cx="8736522" cy="830997"/>
          </a:xfrm>
          <a:prstGeom prst="rect">
            <a:avLst/>
          </a:prstGeom>
        </p:spPr>
        <p:txBody>
          <a:bodyPr wrap="square">
            <a:spAutoFit/>
          </a:bodyPr>
          <a:lstStyle/>
          <a:p>
            <a:r>
              <a:rPr lang="fi-FI" sz="1200" dirty="0" smtClean="0"/>
              <a:t>Kuvan lähde:</a:t>
            </a:r>
          </a:p>
          <a:p>
            <a:r>
              <a:rPr lang="fi-FI" sz="1200" dirty="0" smtClean="0">
                <a:hlinkClick r:id="rId4"/>
              </a:rPr>
              <a:t>http</a:t>
            </a:r>
            <a:r>
              <a:rPr lang="fi-FI" sz="1200" dirty="0">
                <a:hlinkClick r:id="rId4"/>
              </a:rPr>
              <a:t>://www.perusopetus.fi/2014/09/19/19-9-2014-aikuisen-kaipuu-nakyy-koululuokissa-opettajan-halailu-voi-kielia-monista-asioista</a:t>
            </a:r>
            <a:r>
              <a:rPr lang="fi-FI" sz="1200" dirty="0" smtClean="0">
                <a:hlinkClick r:id="rId4"/>
              </a:rPr>
              <a:t>/</a:t>
            </a:r>
            <a:endParaRPr lang="fi-FI" sz="1200" dirty="0" smtClean="0"/>
          </a:p>
          <a:p>
            <a:endParaRPr lang="fi-FI" sz="1200" dirty="0"/>
          </a:p>
        </p:txBody>
      </p:sp>
    </p:spTree>
    <p:extLst>
      <p:ext uri="{BB962C8B-B14F-4D97-AF65-F5344CB8AC3E}">
        <p14:creationId xmlns:p14="http://schemas.microsoft.com/office/powerpoint/2010/main" val="101985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lähteet:</a:t>
            </a:r>
            <a:endParaRPr lang="fi-FI" dirty="0"/>
          </a:p>
        </p:txBody>
      </p:sp>
      <p:sp>
        <p:nvSpPr>
          <p:cNvPr id="3" name="Sisällön paikkamerkki 2"/>
          <p:cNvSpPr>
            <a:spLocks noGrp="1"/>
          </p:cNvSpPr>
          <p:nvPr>
            <p:ph sz="quarter" idx="13"/>
          </p:nvPr>
        </p:nvSpPr>
        <p:spPr/>
        <p:txBody>
          <a:bodyPr>
            <a:normAutofit fontScale="92500" lnSpcReduction="20000"/>
          </a:bodyPr>
          <a:lstStyle/>
          <a:p>
            <a:r>
              <a:rPr lang="fi-FI" dirty="0" smtClean="0"/>
              <a:t>Osia Marja-Leena Laakson diasarjasta ”Aikuinen lapsen tunteiden säätelyn tukena”</a:t>
            </a:r>
          </a:p>
          <a:p>
            <a:r>
              <a:rPr lang="fi-FI" dirty="0" smtClean="0"/>
              <a:t>Osia Marita </a:t>
            </a:r>
            <a:r>
              <a:rPr lang="fi-FI" dirty="0" err="1" smtClean="0"/>
              <a:t>Neitolan</a:t>
            </a:r>
            <a:r>
              <a:rPr lang="fi-FI" dirty="0" smtClean="0"/>
              <a:t> diasarjasta ”Lapsen sosioemotionaalisen kehityksen tukeminen arjen työssä”</a:t>
            </a:r>
          </a:p>
          <a:p>
            <a:r>
              <a:rPr lang="fi-FI" dirty="0">
                <a:hlinkClick r:id="rId2"/>
              </a:rPr>
              <a:t>http://www.cat-kit.com/?lan=fi&amp;area=catbox&amp;page=</a:t>
            </a:r>
            <a:r>
              <a:rPr lang="fi-FI" dirty="0" smtClean="0">
                <a:hlinkClick r:id="rId2"/>
              </a:rPr>
              <a:t>catbox</a:t>
            </a:r>
            <a:endParaRPr lang="fi-FI" dirty="0" smtClean="0"/>
          </a:p>
          <a:p>
            <a:r>
              <a:rPr lang="fi-FI" dirty="0" smtClean="0"/>
              <a:t>Liiku ja opi, liikunnasta apua oppimisvaikeuksiin (Rintala, Ahonen, Cantell, Nissinen)</a:t>
            </a:r>
          </a:p>
          <a:p>
            <a:r>
              <a:rPr lang="fi-FI" dirty="0" smtClean="0"/>
              <a:t>Osia Minna Rytkösen  diasarjasta ”Elämässä pärjäämisen taidot kehittyvät arjen kohtaamisissa”</a:t>
            </a:r>
          </a:p>
          <a:p>
            <a:endParaRPr lang="fi-FI" dirty="0"/>
          </a:p>
        </p:txBody>
      </p:sp>
    </p:spTree>
    <p:extLst>
      <p:ext uri="{BB962C8B-B14F-4D97-AF65-F5344CB8AC3E}">
        <p14:creationId xmlns:p14="http://schemas.microsoft.com/office/powerpoint/2010/main" val="1470929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36851" y="4983684"/>
            <a:ext cx="7568950" cy="1143000"/>
          </a:xfrm>
        </p:spPr>
        <p:txBody>
          <a:bodyPr/>
          <a:lstStyle/>
          <a:p>
            <a:r>
              <a:rPr lang="fi-FI" dirty="0" smtClean="0"/>
              <a:t>Lasta vahvistavan kohtaamisen periaatteet</a:t>
            </a:r>
            <a:endParaRPr lang="fi-FI" dirty="0"/>
          </a:p>
        </p:txBody>
      </p:sp>
      <p:pic>
        <p:nvPicPr>
          <p:cNvPr id="4" name="Sisällön paikkamerkki 3"/>
          <p:cNvPicPr>
            <a:picLocks noGrp="1" noChangeAspect="1"/>
          </p:cNvPicPr>
          <p:nvPr>
            <p:ph sz="quarter" idx="13"/>
          </p:nvPr>
        </p:nvPicPr>
        <p:blipFill rotWithShape="1">
          <a:blip r:embed="rId2"/>
          <a:srcRect t="8387" b="20717"/>
          <a:stretch/>
        </p:blipFill>
        <p:spPr>
          <a:xfrm>
            <a:off x="460688" y="829289"/>
            <a:ext cx="3796514" cy="2494852"/>
          </a:xfrm>
        </p:spPr>
      </p:pic>
      <p:sp>
        <p:nvSpPr>
          <p:cNvPr id="5" name="Suorakulmio 4"/>
          <p:cNvSpPr/>
          <p:nvPr/>
        </p:nvSpPr>
        <p:spPr>
          <a:xfrm>
            <a:off x="4230031" y="90625"/>
            <a:ext cx="4572000" cy="738664"/>
          </a:xfrm>
          <a:prstGeom prst="rect">
            <a:avLst/>
          </a:prstGeom>
        </p:spPr>
        <p:txBody>
          <a:bodyPr>
            <a:spAutoFit/>
          </a:bodyPr>
          <a:lstStyle/>
          <a:p>
            <a:r>
              <a:rPr lang="fi-FI" sz="1200" dirty="0" smtClean="0"/>
              <a:t>Kuvan lähde: </a:t>
            </a:r>
          </a:p>
          <a:p>
            <a:r>
              <a:rPr lang="fi-FI" sz="1200" dirty="0" smtClean="0">
                <a:hlinkClick r:id="rId3"/>
              </a:rPr>
              <a:t>http</a:t>
            </a:r>
            <a:r>
              <a:rPr lang="fi-FI" sz="1200" dirty="0">
                <a:hlinkClick r:id="rId3"/>
              </a:rPr>
              <a:t>://www.hopeandhealingcenter.org/events/292</a:t>
            </a:r>
            <a:r>
              <a:rPr lang="fi-FI" sz="1200" dirty="0" smtClean="0">
                <a:hlinkClick r:id="rId3"/>
              </a:rPr>
              <a:t>/</a:t>
            </a:r>
            <a:endParaRPr lang="fi-FI" sz="1200" dirty="0" smtClean="0"/>
          </a:p>
          <a:p>
            <a:endParaRPr lang="fi-FI" dirty="0"/>
          </a:p>
        </p:txBody>
      </p:sp>
      <p:sp>
        <p:nvSpPr>
          <p:cNvPr id="6" name="Sisällön paikkamerkki 2"/>
          <p:cNvSpPr txBox="1">
            <a:spLocks/>
          </p:cNvSpPr>
          <p:nvPr/>
        </p:nvSpPr>
        <p:spPr>
          <a:xfrm>
            <a:off x="4230030" y="731520"/>
            <a:ext cx="4298622" cy="4003812"/>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fi-FI" dirty="0" smtClean="0"/>
              <a:t>MYÖNTEINEN NÄKEMYS lapsesta/nuoresta ja hänen mahdollisuuksistaan</a:t>
            </a:r>
          </a:p>
          <a:p>
            <a:r>
              <a:rPr lang="fi-FI" dirty="0" smtClean="0"/>
              <a:t>OMAN ROOLIN JA TOIMINNAN MERKITYKSEN tiedostaminen ja ymmärtäminen</a:t>
            </a:r>
          </a:p>
          <a:p>
            <a:r>
              <a:rPr lang="fi-FI" dirty="0" smtClean="0"/>
              <a:t>HERKKYYS KOHDATA lapsi hänen maailmastaan käsin (kokemukset, merkitykset, ominaispiirteet, kehitystaso huomioiden)</a:t>
            </a:r>
          </a:p>
        </p:txBody>
      </p:sp>
    </p:spTree>
    <p:extLst>
      <p:ext uri="{BB962C8B-B14F-4D97-AF65-F5344CB8AC3E}">
        <p14:creationId xmlns:p14="http://schemas.microsoft.com/office/powerpoint/2010/main" val="348561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74141" y="4372168"/>
            <a:ext cx="7631660" cy="1143000"/>
          </a:xfrm>
        </p:spPr>
        <p:txBody>
          <a:bodyPr/>
          <a:lstStyle/>
          <a:p>
            <a:r>
              <a:rPr lang="fi-FI" sz="3600" dirty="0" smtClean="0"/>
              <a:t>Tunnepohjainen vuorovaikutus arjessa – kohti tunnekielistä toimintakulttuuria</a:t>
            </a:r>
            <a:endParaRPr lang="fi-FI" sz="3600" dirty="0"/>
          </a:p>
        </p:txBody>
      </p:sp>
      <p:sp>
        <p:nvSpPr>
          <p:cNvPr id="3" name="Sisällön paikkamerkki 2"/>
          <p:cNvSpPr>
            <a:spLocks noGrp="1"/>
          </p:cNvSpPr>
          <p:nvPr>
            <p:ph sz="quarter" idx="13"/>
          </p:nvPr>
        </p:nvSpPr>
        <p:spPr>
          <a:xfrm>
            <a:off x="1143000" y="731520"/>
            <a:ext cx="4265796" cy="3474720"/>
          </a:xfrm>
        </p:spPr>
        <p:txBody>
          <a:bodyPr/>
          <a:lstStyle/>
          <a:p>
            <a:r>
              <a:rPr lang="fi-FI" dirty="0" smtClean="0"/>
              <a:t>Miten osoitan, että välitän lapsesta?</a:t>
            </a:r>
          </a:p>
          <a:p>
            <a:r>
              <a:rPr lang="fi-FI" dirty="0" smtClean="0"/>
              <a:t>Miten pidän yllä läheistä vuoropuhelua lapsen kanssa?</a:t>
            </a:r>
          </a:p>
          <a:p>
            <a:r>
              <a:rPr lang="fi-FI" dirty="0" smtClean="0"/>
              <a:t>Miten huomioin lapsen aloitteita?</a:t>
            </a:r>
          </a:p>
          <a:p>
            <a:r>
              <a:rPr lang="fi-FI" dirty="0" smtClean="0"/>
              <a:t>Miten päivittäin kannustan ja annan tunnustusta lapselle?</a:t>
            </a:r>
            <a:endParaRPr lang="fi-FI" dirty="0"/>
          </a:p>
        </p:txBody>
      </p:sp>
      <p:sp>
        <p:nvSpPr>
          <p:cNvPr id="4" name="Tekstiruutu 3"/>
          <p:cNvSpPr txBox="1"/>
          <p:nvPr/>
        </p:nvSpPr>
        <p:spPr>
          <a:xfrm>
            <a:off x="5408796" y="6303324"/>
            <a:ext cx="3527476" cy="369332"/>
          </a:xfrm>
          <a:prstGeom prst="rect">
            <a:avLst/>
          </a:prstGeom>
          <a:noFill/>
        </p:spPr>
        <p:txBody>
          <a:bodyPr wrap="square" rtlCol="0">
            <a:spAutoFit/>
          </a:bodyPr>
          <a:lstStyle/>
          <a:p>
            <a:r>
              <a:rPr lang="fi-FI" dirty="0" smtClean="0"/>
              <a:t>ICDP </a:t>
            </a:r>
            <a:r>
              <a:rPr lang="fi-FI" dirty="0" err="1" smtClean="0"/>
              <a:t>materiaali:Hundeide</a:t>
            </a:r>
            <a:r>
              <a:rPr lang="fi-FI" dirty="0" smtClean="0"/>
              <a:t> 2010</a:t>
            </a:r>
            <a:endParaRPr lang="fi-FI" dirty="0"/>
          </a:p>
        </p:txBody>
      </p:sp>
      <p:pic>
        <p:nvPicPr>
          <p:cNvPr id="6" name="Kuva 5"/>
          <p:cNvPicPr>
            <a:picLocks noChangeAspect="1"/>
          </p:cNvPicPr>
          <p:nvPr/>
        </p:nvPicPr>
        <p:blipFill>
          <a:blip r:embed="rId2"/>
          <a:stretch>
            <a:fillRect/>
          </a:stretch>
        </p:blipFill>
        <p:spPr>
          <a:xfrm>
            <a:off x="5408796" y="1564335"/>
            <a:ext cx="3323665" cy="2407140"/>
          </a:xfrm>
          <a:prstGeom prst="rect">
            <a:avLst/>
          </a:prstGeom>
        </p:spPr>
      </p:pic>
      <p:sp>
        <p:nvSpPr>
          <p:cNvPr id="7" name="Suorakulmio 6"/>
          <p:cNvSpPr/>
          <p:nvPr/>
        </p:nvSpPr>
        <p:spPr>
          <a:xfrm>
            <a:off x="185192" y="6071957"/>
            <a:ext cx="4572000" cy="830997"/>
          </a:xfrm>
          <a:prstGeom prst="rect">
            <a:avLst/>
          </a:prstGeom>
        </p:spPr>
        <p:txBody>
          <a:bodyPr>
            <a:spAutoFit/>
          </a:bodyPr>
          <a:lstStyle/>
          <a:p>
            <a:r>
              <a:rPr lang="fi-FI" sz="1200" dirty="0" smtClean="0"/>
              <a:t>Kuvan lähde:</a:t>
            </a:r>
          </a:p>
          <a:p>
            <a:r>
              <a:rPr lang="fi-FI" sz="1200" dirty="0" smtClean="0">
                <a:hlinkClick r:id="rId3"/>
              </a:rPr>
              <a:t>http</a:t>
            </a:r>
            <a:r>
              <a:rPr lang="fi-FI" sz="1200" dirty="0">
                <a:hlinkClick r:id="rId3"/>
              </a:rPr>
              <a:t>://www.mychildmalaysia.com/topic/589/Child+Play+-+How+to+make+it+fun+for+my+child+at+</a:t>
            </a:r>
            <a:r>
              <a:rPr lang="fi-FI" sz="1200" dirty="0" smtClean="0">
                <a:hlinkClick r:id="rId3"/>
              </a:rPr>
              <a:t>home</a:t>
            </a:r>
            <a:endParaRPr lang="fi-FI" sz="1200" dirty="0" smtClean="0"/>
          </a:p>
          <a:p>
            <a:endParaRPr lang="fi-FI" sz="1200" dirty="0"/>
          </a:p>
        </p:txBody>
      </p:sp>
    </p:spTree>
    <p:extLst>
      <p:ext uri="{BB962C8B-B14F-4D97-AF65-F5344CB8AC3E}">
        <p14:creationId xmlns:p14="http://schemas.microsoft.com/office/powerpoint/2010/main" val="34684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31289" y="5365795"/>
            <a:ext cx="6512511" cy="1143000"/>
          </a:xfrm>
        </p:spPr>
        <p:txBody>
          <a:bodyPr/>
          <a:lstStyle/>
          <a:p>
            <a:r>
              <a:rPr lang="fi-FI" sz="3600" dirty="0" smtClean="0"/>
              <a:t>lasta vahvistavat elementit</a:t>
            </a:r>
            <a:endParaRPr lang="fi-FI" sz="3600" dirty="0"/>
          </a:p>
        </p:txBody>
      </p:sp>
      <p:sp>
        <p:nvSpPr>
          <p:cNvPr id="3" name="Sisällön paikkamerkki 2"/>
          <p:cNvSpPr>
            <a:spLocks noGrp="1"/>
          </p:cNvSpPr>
          <p:nvPr>
            <p:ph sz="quarter" idx="13"/>
          </p:nvPr>
        </p:nvSpPr>
        <p:spPr>
          <a:xfrm>
            <a:off x="1143000" y="589773"/>
            <a:ext cx="6400800" cy="3474720"/>
          </a:xfrm>
        </p:spPr>
        <p:txBody>
          <a:bodyPr/>
          <a:lstStyle/>
          <a:p>
            <a:r>
              <a:rPr lang="fi-FI" b="1" dirty="0" smtClean="0"/>
              <a:t>Taidot</a:t>
            </a:r>
            <a:r>
              <a:rPr lang="fi-FI" dirty="0" smtClean="0"/>
              <a:t> (sosiaaliset -, kognitiiviset - ja tunnetaidot)</a:t>
            </a:r>
          </a:p>
          <a:p>
            <a:r>
              <a:rPr lang="fi-FI" b="1" dirty="0" smtClean="0"/>
              <a:t>Kokemus itsestä </a:t>
            </a:r>
            <a:r>
              <a:rPr lang="fi-FI" dirty="0" smtClean="0"/>
              <a:t>(myönteinen käsitys itsestä, hyvä itsetunto)</a:t>
            </a:r>
          </a:p>
          <a:p>
            <a:r>
              <a:rPr lang="fi-FI" b="1" dirty="0" smtClean="0"/>
              <a:t>Kokemus elämästä </a:t>
            </a:r>
            <a:r>
              <a:rPr lang="fi-FI" dirty="0" smtClean="0"/>
              <a:t>(Kokemus elämästä ymmärrettävänä, hallittavana ja mielekkäänä)</a:t>
            </a:r>
          </a:p>
          <a:p>
            <a:r>
              <a:rPr lang="fi-FI" b="1" dirty="0" smtClean="0"/>
              <a:t>Kokemus yhteydestä ja luottamuksesta </a:t>
            </a:r>
            <a:r>
              <a:rPr lang="fi-FI" dirty="0" smtClean="0"/>
              <a:t>(huolenpito ja rakkaus, hyväksyntä, läheiset suhteet, mielekäs tekeminen)</a:t>
            </a:r>
            <a:endParaRPr lang="fi-FI" dirty="0"/>
          </a:p>
        </p:txBody>
      </p:sp>
      <p:sp>
        <p:nvSpPr>
          <p:cNvPr id="4" name="Tekstiruutu 3"/>
          <p:cNvSpPr txBox="1"/>
          <p:nvPr/>
        </p:nvSpPr>
        <p:spPr>
          <a:xfrm>
            <a:off x="4295681" y="6460122"/>
            <a:ext cx="4217293" cy="369332"/>
          </a:xfrm>
          <a:prstGeom prst="rect">
            <a:avLst/>
          </a:prstGeom>
          <a:noFill/>
        </p:spPr>
        <p:txBody>
          <a:bodyPr wrap="square" rtlCol="0">
            <a:spAutoFit/>
          </a:bodyPr>
          <a:lstStyle/>
          <a:p>
            <a:r>
              <a:rPr lang="fi-FI" dirty="0" smtClean="0"/>
              <a:t>Esim. </a:t>
            </a:r>
            <a:r>
              <a:rPr lang="fi-FI" dirty="0" err="1" smtClean="0"/>
              <a:t>Brownlee</a:t>
            </a:r>
            <a:r>
              <a:rPr lang="fi-FI" dirty="0" smtClean="0"/>
              <a:t> ym.2013</a:t>
            </a:r>
            <a:endParaRPr lang="fi-FI" dirty="0"/>
          </a:p>
        </p:txBody>
      </p:sp>
      <p:pic>
        <p:nvPicPr>
          <p:cNvPr id="5" name="Kuva 4"/>
          <p:cNvPicPr>
            <a:picLocks noChangeAspect="1"/>
          </p:cNvPicPr>
          <p:nvPr/>
        </p:nvPicPr>
        <p:blipFill>
          <a:blip r:embed="rId2">
            <a:extLst>
              <a:ext uri="{BEBA8EAE-BF5A-486C-A8C5-ECC9F3942E4B}">
                <a14:imgProps xmlns:a14="http://schemas.microsoft.com/office/drawing/2010/main">
                  <a14:imgLayer r:embed="rId3">
                    <a14:imgEffect>
                      <a14:backgroundRemoval t="0" b="90000" l="9422" r="99392">
                        <a14:backgroundMark x1="18541" y1="65000" x2="18541" y2="65000"/>
                        <a14:backgroundMark x1="57751" y1="67667" x2="57751" y2="67667"/>
                      </a14:backgroundRemoval>
                    </a14:imgEffect>
                  </a14:imgLayer>
                </a14:imgProps>
              </a:ext>
            </a:extLst>
          </a:blip>
          <a:stretch>
            <a:fillRect/>
          </a:stretch>
        </p:blipFill>
        <p:spPr>
          <a:xfrm>
            <a:off x="5608484" y="3650588"/>
            <a:ext cx="2449837" cy="2233894"/>
          </a:xfrm>
          <a:prstGeom prst="rect">
            <a:avLst/>
          </a:prstGeom>
        </p:spPr>
      </p:pic>
    </p:spTree>
    <p:extLst>
      <p:ext uri="{BB962C8B-B14F-4D97-AF65-F5344CB8AC3E}">
        <p14:creationId xmlns:p14="http://schemas.microsoft.com/office/powerpoint/2010/main" val="86625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143001" y="5715000"/>
            <a:ext cx="7162800" cy="1143000"/>
          </a:xfrm>
        </p:spPr>
        <p:txBody>
          <a:bodyPr/>
          <a:lstStyle/>
          <a:p>
            <a:r>
              <a:rPr lang="fi-FI" sz="3600" dirty="0" smtClean="0"/>
              <a:t>arjen kohtaamisen laadun ydin</a:t>
            </a:r>
            <a:endParaRPr lang="fi-FI" sz="3600" dirty="0"/>
          </a:p>
        </p:txBody>
      </p:sp>
      <p:sp>
        <p:nvSpPr>
          <p:cNvPr id="3" name="Sisällön paikkamerkki 2"/>
          <p:cNvSpPr>
            <a:spLocks noGrp="1"/>
          </p:cNvSpPr>
          <p:nvPr>
            <p:ph sz="quarter" idx="13"/>
          </p:nvPr>
        </p:nvSpPr>
        <p:spPr/>
        <p:txBody>
          <a:bodyPr/>
          <a:lstStyle/>
          <a:p>
            <a:r>
              <a:rPr lang="fi-FI" dirty="0" smtClean="0"/>
              <a:t> NÄEN SINUT</a:t>
            </a:r>
          </a:p>
          <a:p>
            <a:r>
              <a:rPr lang="fi-FI" dirty="0" smtClean="0"/>
              <a:t> ARVOSTAN SINUA</a:t>
            </a:r>
          </a:p>
          <a:p>
            <a:r>
              <a:rPr lang="fi-FI" dirty="0" smtClean="0"/>
              <a:t> ARVOSTAN, MITÄ TEET</a:t>
            </a:r>
          </a:p>
          <a:p>
            <a:r>
              <a:rPr lang="fi-FI" dirty="0" smtClean="0"/>
              <a:t> OLEN ILOINEN SINUT NÄHDESSÄNI</a:t>
            </a:r>
          </a:p>
          <a:p>
            <a:pPr marL="45720" indent="0">
              <a:buNone/>
            </a:pPr>
            <a:r>
              <a:rPr lang="fi-FI" sz="1800" dirty="0" smtClean="0"/>
              <a:t>       ICDP materiaali: </a:t>
            </a:r>
            <a:r>
              <a:rPr lang="fi-FI" sz="1800" dirty="0" err="1" smtClean="0"/>
              <a:t>Hundeide</a:t>
            </a:r>
            <a:r>
              <a:rPr lang="fi-FI" sz="1800" dirty="0" smtClean="0"/>
              <a:t> 2010</a:t>
            </a:r>
            <a:endParaRPr lang="fi-FI" sz="1800" dirty="0"/>
          </a:p>
        </p:txBody>
      </p:sp>
      <p:pic>
        <p:nvPicPr>
          <p:cNvPr id="4" name="Kuva 3"/>
          <p:cNvPicPr>
            <a:picLocks noChangeAspect="1"/>
          </p:cNvPicPr>
          <p:nvPr/>
        </p:nvPicPr>
        <p:blipFill>
          <a:blip r:embed="rId2"/>
          <a:stretch>
            <a:fillRect/>
          </a:stretch>
        </p:blipFill>
        <p:spPr>
          <a:xfrm>
            <a:off x="5066728" y="2983000"/>
            <a:ext cx="3668574" cy="2446480"/>
          </a:xfrm>
          <a:prstGeom prst="rect">
            <a:avLst/>
          </a:prstGeom>
        </p:spPr>
      </p:pic>
      <p:sp>
        <p:nvSpPr>
          <p:cNvPr id="5" name="Suorakulmio 4"/>
          <p:cNvSpPr/>
          <p:nvPr/>
        </p:nvSpPr>
        <p:spPr>
          <a:xfrm>
            <a:off x="7022574" y="2397619"/>
            <a:ext cx="1712728" cy="461665"/>
          </a:xfrm>
          <a:prstGeom prst="rect">
            <a:avLst/>
          </a:prstGeom>
        </p:spPr>
        <p:txBody>
          <a:bodyPr wrap="none">
            <a:spAutoFit/>
          </a:bodyPr>
          <a:lstStyle/>
          <a:p>
            <a:r>
              <a:rPr lang="fi-FI" sz="1200" dirty="0" smtClean="0"/>
              <a:t>Kuvan lähde:</a:t>
            </a:r>
          </a:p>
          <a:p>
            <a:r>
              <a:rPr lang="fi-FI" sz="1200" dirty="0" smtClean="0">
                <a:hlinkClick r:id="rId3"/>
              </a:rPr>
              <a:t>http</a:t>
            </a:r>
            <a:r>
              <a:rPr lang="fi-FI" sz="1200" dirty="0">
                <a:hlinkClick r:id="rId3"/>
              </a:rPr>
              <a:t>://</a:t>
            </a:r>
            <a:r>
              <a:rPr lang="fi-FI" sz="1200" dirty="0" smtClean="0">
                <a:hlinkClick r:id="rId3"/>
              </a:rPr>
              <a:t>hydristor.com</a:t>
            </a:r>
            <a:r>
              <a:rPr lang="fi-FI" sz="1200" dirty="0" smtClean="0"/>
              <a:t>/</a:t>
            </a:r>
          </a:p>
        </p:txBody>
      </p:sp>
    </p:spTree>
    <p:extLst>
      <p:ext uri="{BB962C8B-B14F-4D97-AF65-F5344CB8AC3E}">
        <p14:creationId xmlns:p14="http://schemas.microsoft.com/office/powerpoint/2010/main" val="107446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03844" y="309313"/>
            <a:ext cx="7619346" cy="1143000"/>
          </a:xfrm>
        </p:spPr>
        <p:txBody>
          <a:bodyPr/>
          <a:lstStyle/>
          <a:p>
            <a:pPr marL="0" indent="0">
              <a:buNone/>
            </a:pPr>
            <a:r>
              <a:rPr lang="fi-FI" sz="3600" dirty="0" smtClean="0"/>
              <a:t>Hankala lapsi - Käytöshäiriön </a:t>
            </a:r>
            <a:r>
              <a:rPr lang="fi-FI" sz="3600" dirty="0"/>
              <a:t>taustalla voi </a:t>
            </a:r>
            <a:r>
              <a:rPr lang="fi-FI" sz="3600" dirty="0" smtClean="0"/>
              <a:t>olla…?</a:t>
            </a:r>
            <a:r>
              <a:rPr lang="fi-FI" sz="3600" dirty="0"/>
              <a:t/>
            </a:r>
            <a:br>
              <a:rPr lang="fi-FI" sz="3600" dirty="0"/>
            </a:br>
            <a:endParaRPr lang="fi-FI" sz="3600" dirty="0"/>
          </a:p>
        </p:txBody>
      </p:sp>
      <p:sp>
        <p:nvSpPr>
          <p:cNvPr id="3" name="Sisällön paikkamerkki 2"/>
          <p:cNvSpPr>
            <a:spLocks noGrp="1"/>
          </p:cNvSpPr>
          <p:nvPr>
            <p:ph sz="quarter" idx="13"/>
          </p:nvPr>
        </p:nvSpPr>
        <p:spPr>
          <a:xfrm>
            <a:off x="1012372" y="1819335"/>
            <a:ext cx="4312829" cy="4659842"/>
          </a:xfrm>
        </p:spPr>
        <p:txBody>
          <a:bodyPr>
            <a:normAutofit/>
          </a:bodyPr>
          <a:lstStyle/>
          <a:p>
            <a:pPr marL="45720" indent="0">
              <a:buNone/>
            </a:pPr>
            <a:r>
              <a:rPr lang="fi-FI" dirty="0" smtClean="0"/>
              <a:t>Neuropsykiatriset haasteet:</a:t>
            </a:r>
          </a:p>
          <a:p>
            <a:r>
              <a:rPr lang="fi-FI" dirty="0" smtClean="0"/>
              <a:t>empatiakyvyn puutteet</a:t>
            </a:r>
          </a:p>
          <a:p>
            <a:r>
              <a:rPr lang="fi-FI" dirty="0" smtClean="0"/>
              <a:t>toisen tekojen väärä tulkinta</a:t>
            </a:r>
          </a:p>
          <a:p>
            <a:r>
              <a:rPr lang="fi-FI" dirty="0" smtClean="0"/>
              <a:t>kyvyttömyys kokea syyllisyyttä</a:t>
            </a:r>
          </a:p>
          <a:p>
            <a:r>
              <a:rPr lang="fi-FI" dirty="0" smtClean="0"/>
              <a:t>heikko itsetunto</a:t>
            </a:r>
          </a:p>
          <a:p>
            <a:r>
              <a:rPr lang="fi-FI" dirty="0" smtClean="0"/>
              <a:t>huono pettymyksen sietokyky</a:t>
            </a:r>
          </a:p>
          <a:p>
            <a:r>
              <a:rPr lang="fi-FI" dirty="0" smtClean="0"/>
              <a:t>impulssikontrolli häiriö</a:t>
            </a:r>
          </a:p>
          <a:p>
            <a:r>
              <a:rPr lang="fi-FI" dirty="0" smtClean="0"/>
              <a:t>sosiaalisen kanssakäymisen ongelmat</a:t>
            </a:r>
          </a:p>
          <a:p>
            <a:endParaRPr lang="fi-FI" dirty="0"/>
          </a:p>
        </p:txBody>
      </p:sp>
      <p:pic>
        <p:nvPicPr>
          <p:cNvPr id="4" name="Kuva 3"/>
          <p:cNvPicPr>
            <a:picLocks noChangeAspect="1"/>
          </p:cNvPicPr>
          <p:nvPr/>
        </p:nvPicPr>
        <p:blipFill>
          <a:blip r:embed="rId2"/>
          <a:stretch>
            <a:fillRect/>
          </a:stretch>
        </p:blipFill>
        <p:spPr>
          <a:xfrm>
            <a:off x="5560332" y="2448356"/>
            <a:ext cx="3245279" cy="2369054"/>
          </a:xfrm>
          <a:prstGeom prst="rect">
            <a:avLst/>
          </a:prstGeom>
        </p:spPr>
      </p:pic>
      <p:sp>
        <p:nvSpPr>
          <p:cNvPr id="5" name="Suorakulmio 4"/>
          <p:cNvSpPr/>
          <p:nvPr/>
        </p:nvSpPr>
        <p:spPr>
          <a:xfrm>
            <a:off x="109743" y="6337108"/>
            <a:ext cx="7321471" cy="738664"/>
          </a:xfrm>
          <a:prstGeom prst="rect">
            <a:avLst/>
          </a:prstGeom>
        </p:spPr>
        <p:txBody>
          <a:bodyPr wrap="square">
            <a:spAutoFit/>
          </a:bodyPr>
          <a:lstStyle/>
          <a:p>
            <a:r>
              <a:rPr lang="fi-FI" sz="1400" dirty="0" smtClean="0"/>
              <a:t>Kuvan lähde:</a:t>
            </a:r>
          </a:p>
          <a:p>
            <a:r>
              <a:rPr lang="fi-FI" sz="1400" dirty="0" smtClean="0">
                <a:hlinkClick r:id="rId3"/>
              </a:rPr>
              <a:t>http</a:t>
            </a:r>
            <a:r>
              <a:rPr lang="fi-FI" sz="1400" dirty="0">
                <a:hlinkClick r:id="rId3"/>
              </a:rPr>
              <a:t>://evolutionaryparenting.com/the-child-and-the-angry-thoughts</a:t>
            </a:r>
            <a:r>
              <a:rPr lang="fi-FI" sz="1400" dirty="0" smtClean="0">
                <a:hlinkClick r:id="rId3"/>
              </a:rPr>
              <a:t>/</a:t>
            </a:r>
            <a:endParaRPr lang="fi-FI" sz="1400" dirty="0" smtClean="0"/>
          </a:p>
          <a:p>
            <a:endParaRPr lang="fi-FI" sz="1400" dirty="0"/>
          </a:p>
        </p:txBody>
      </p:sp>
    </p:spTree>
    <p:extLst>
      <p:ext uri="{BB962C8B-B14F-4D97-AF65-F5344CB8AC3E}">
        <p14:creationId xmlns:p14="http://schemas.microsoft.com/office/powerpoint/2010/main" val="397416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63286" y="160019"/>
            <a:ext cx="7568950" cy="1143000"/>
          </a:xfrm>
        </p:spPr>
        <p:txBody>
          <a:bodyPr/>
          <a:lstStyle/>
          <a:p>
            <a:r>
              <a:rPr lang="fi-FI" sz="3600" dirty="0" smtClean="0"/>
              <a:t>Ennaltaehkäisy, tunnetaitoja, joita aikuiset voivat opettaa</a:t>
            </a:r>
            <a:endParaRPr lang="fi-FI" sz="3600" dirty="0"/>
          </a:p>
        </p:txBody>
      </p:sp>
      <p:sp>
        <p:nvSpPr>
          <p:cNvPr id="3" name="Sisällön paikkamerkki 2"/>
          <p:cNvSpPr>
            <a:spLocks noGrp="1"/>
          </p:cNvSpPr>
          <p:nvPr>
            <p:ph sz="quarter" idx="13"/>
          </p:nvPr>
        </p:nvSpPr>
        <p:spPr>
          <a:xfrm>
            <a:off x="1143000" y="1711234"/>
            <a:ext cx="4971291" cy="4195839"/>
          </a:xfrm>
        </p:spPr>
        <p:txBody>
          <a:bodyPr>
            <a:normAutofit/>
          </a:bodyPr>
          <a:lstStyle/>
          <a:p>
            <a:r>
              <a:rPr lang="fi-FI" dirty="0" smtClean="0"/>
              <a:t>tunteen tunnistaminen</a:t>
            </a:r>
          </a:p>
          <a:p>
            <a:r>
              <a:rPr lang="fi-FI" dirty="0" smtClean="0"/>
              <a:t>tunteen nimeäminen</a:t>
            </a:r>
          </a:p>
          <a:p>
            <a:r>
              <a:rPr lang="fi-FI" dirty="0" smtClean="0"/>
              <a:t>tunteen ilmaiseminen</a:t>
            </a:r>
          </a:p>
          <a:p>
            <a:r>
              <a:rPr lang="fi-FI" dirty="0" smtClean="0"/>
              <a:t>ymmärrys tunteiden ilmaisun vaikutuksista toisiin</a:t>
            </a:r>
          </a:p>
          <a:p>
            <a:r>
              <a:rPr lang="fi-FI" dirty="0" smtClean="0"/>
              <a:t>toisten tunteiden havaitseminen</a:t>
            </a:r>
          </a:p>
          <a:p>
            <a:r>
              <a:rPr lang="fi-FI" dirty="0" smtClean="0"/>
              <a:t>toisten tunteiden myötäeläminen</a:t>
            </a:r>
          </a:p>
          <a:p>
            <a:r>
              <a:rPr lang="fi-FI" dirty="0" smtClean="0"/>
              <a:t>tunteiden, tapahtumien ja ajatusten välisten yhteyksien ymmärtäminen</a:t>
            </a:r>
            <a:endParaRPr lang="fi-FI" dirty="0"/>
          </a:p>
        </p:txBody>
      </p:sp>
      <p:pic>
        <p:nvPicPr>
          <p:cNvPr id="4" name="Kuva 3"/>
          <p:cNvPicPr>
            <a:picLocks noChangeAspect="1"/>
          </p:cNvPicPr>
          <p:nvPr/>
        </p:nvPicPr>
        <p:blipFill>
          <a:blip r:embed="rId2"/>
          <a:stretch>
            <a:fillRect/>
          </a:stretch>
        </p:blipFill>
        <p:spPr>
          <a:xfrm>
            <a:off x="5970600" y="1815737"/>
            <a:ext cx="2491503" cy="3737255"/>
          </a:xfrm>
          <a:prstGeom prst="rect">
            <a:avLst/>
          </a:prstGeom>
        </p:spPr>
      </p:pic>
      <p:sp>
        <p:nvSpPr>
          <p:cNvPr id="5" name="Suorakulmio 4"/>
          <p:cNvSpPr/>
          <p:nvPr/>
        </p:nvSpPr>
        <p:spPr>
          <a:xfrm>
            <a:off x="436035" y="6070359"/>
            <a:ext cx="8500236" cy="461665"/>
          </a:xfrm>
          <a:prstGeom prst="rect">
            <a:avLst/>
          </a:prstGeom>
        </p:spPr>
        <p:txBody>
          <a:bodyPr wrap="square">
            <a:spAutoFit/>
          </a:bodyPr>
          <a:lstStyle/>
          <a:p>
            <a:r>
              <a:rPr lang="fi-FI" sz="1200" dirty="0" smtClean="0"/>
              <a:t>Kuvan lähde: </a:t>
            </a:r>
          </a:p>
          <a:p>
            <a:r>
              <a:rPr lang="fi-FI" sz="1200" dirty="0" smtClean="0"/>
              <a:t>http</a:t>
            </a:r>
            <a:r>
              <a:rPr lang="fi-FI" sz="1200" dirty="0"/>
              <a:t>://blogs.extension.iastate.edu/childcare/lets-talk-how-an-early-childhood-teacher-teaches</a:t>
            </a:r>
          </a:p>
        </p:txBody>
      </p:sp>
    </p:spTree>
    <p:extLst>
      <p:ext uri="{BB962C8B-B14F-4D97-AF65-F5344CB8AC3E}">
        <p14:creationId xmlns:p14="http://schemas.microsoft.com/office/powerpoint/2010/main" val="80109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347</TotalTime>
  <Words>1562</Words>
  <Application>Microsoft Macintosh PowerPoint</Application>
  <PresentationFormat>Näytössä katseltava diaesitys (4:3)</PresentationFormat>
  <Paragraphs>262</Paragraphs>
  <Slides>33</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33</vt:i4>
      </vt:variant>
    </vt:vector>
  </HeadingPairs>
  <TitlesOfParts>
    <vt:vector size="36" baseType="lpstr">
      <vt:lpstr>Georgia</vt:lpstr>
      <vt:lpstr>Trebuchet MS</vt:lpstr>
      <vt:lpstr>Slipstream</vt:lpstr>
      <vt:lpstr>Arjen välineitä haastavan lapsen kohtaamiseen  Tölön koululla13.11.2014</vt:lpstr>
      <vt:lpstr>Arjen vuorovaikutus kehityksen kontekstina ja suuntaajana</vt:lpstr>
      <vt:lpstr>Mahdollisuuksien kapeuttajia</vt:lpstr>
      <vt:lpstr>Lasta vahvistavan kohtaamisen periaatteet</vt:lpstr>
      <vt:lpstr>Tunnepohjainen vuorovaikutus arjessa – kohti tunnekielistä toimintakulttuuria</vt:lpstr>
      <vt:lpstr>lasta vahvistavat elementit</vt:lpstr>
      <vt:lpstr>arjen kohtaamisen laadun ydin</vt:lpstr>
      <vt:lpstr>Hankala lapsi - Käytöshäiriön taustalla voi olla…? </vt:lpstr>
      <vt:lpstr>Ennaltaehkäisy, tunnetaitoja, joita aikuiset voivat opettaa</vt:lpstr>
      <vt:lpstr>Tunteiden ja tunnetaitojen harjoittelu</vt:lpstr>
      <vt:lpstr>Tunteiden ja tunnetaitojen harjoittelu</vt:lpstr>
      <vt:lpstr>Tunteiden ja tunnetaitojen harjoittelu</vt:lpstr>
      <vt:lpstr>Tunteiden ja tunnetaitojen harjoittelu</vt:lpstr>
      <vt:lpstr>Tunteiden ja tunnetaitojen harjoittelu</vt:lpstr>
      <vt:lpstr>Tunteiden ja tunnetaitojen harjoittelu</vt:lpstr>
      <vt:lpstr>Tunteiden ja tunnetaitojen harjoittelu</vt:lpstr>
      <vt:lpstr>Tunteiden ja tunnetaitojen harjoittelu</vt:lpstr>
      <vt:lpstr>Esimerkkivälineitä ja -keinoja tunne- ja turvataitojen  harjoitteluun</vt:lpstr>
      <vt:lpstr>Fun friends</vt:lpstr>
      <vt:lpstr>Rentoutusharjoitukset</vt:lpstr>
      <vt:lpstr>Tarinoittaminen</vt:lpstr>
      <vt:lpstr>Srukturointi</vt:lpstr>
      <vt:lpstr>KAH-materiaali </vt:lpstr>
      <vt:lpstr>Tunteiden ilmaisemisharjoitus  KAH-materiaalin avulla</vt:lpstr>
      <vt:lpstr>Tunteiden ilmaisemisharjoitus  KAH-materiaalin avulla</vt:lpstr>
      <vt:lpstr>Tunteiden ilmaisemisarviointi  KAH-materiaalin avulla</vt:lpstr>
      <vt:lpstr>Tunteiden ilmaiseminen  KAH-materiaalin avulla</vt:lpstr>
      <vt:lpstr>Liikunnan keinot</vt:lpstr>
      <vt:lpstr>Mitä sitten, kun tilanne on päällä?</vt:lpstr>
      <vt:lpstr>Mitä sitten, kun tilanne on päällä?</vt:lpstr>
      <vt:lpstr>Tilanteiden käsittely jälkikäteen:</vt:lpstr>
      <vt:lpstr>- Desmon Tutu</vt:lpstr>
      <vt:lpstr>lähteet: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Arjen välineitä haastavan lapsen kohtaamiseen</dc:title>
  <dc:creator>Minna Kultanen</dc:creator>
  <cp:lastModifiedBy>Minna Kultanen</cp:lastModifiedBy>
  <cp:revision>50</cp:revision>
  <dcterms:created xsi:type="dcterms:W3CDTF">2014-11-09T18:07:35Z</dcterms:created>
  <dcterms:modified xsi:type="dcterms:W3CDTF">2016-02-21T16:16:53Z</dcterms:modified>
</cp:coreProperties>
</file>