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9144000"/>
  <p:notesSz cx="6797675" cy="9926625"/>
  <p:embeddedFontLst>
    <p:embeddedFont>
      <p:font typeface="Ubuntu"/>
      <p:regular r:id="rId11"/>
      <p:bold r:id="rId12"/>
      <p:italic r:id="rId13"/>
      <p:boldItalic r:id="rId14"/>
    </p:embeddedFont>
    <p:embeddedFont>
      <p:font typeface="Domine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jsPEAdnEQnr8QDq4eXsEh2wsfF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regular.fntdata"/><Relationship Id="rId10" Type="http://schemas.openxmlformats.org/officeDocument/2006/relationships/slide" Target="slides/slide6.xml"/><Relationship Id="rId13" Type="http://schemas.openxmlformats.org/officeDocument/2006/relationships/font" Target="fonts/Ubuntu-italic.fntdata"/><Relationship Id="rId12" Type="http://schemas.openxmlformats.org/officeDocument/2006/relationships/font" Target="fonts/Ubuntu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Domine-regular.fntdata"/><Relationship Id="rId14" Type="http://schemas.openxmlformats.org/officeDocument/2006/relationships/font" Target="fonts/Ubuntu-boldItalic.fntdata"/><Relationship Id="rId17" Type="http://customschemas.google.com/relationships/presentationmetadata" Target="metadata"/><Relationship Id="rId16" Type="http://schemas.openxmlformats.org/officeDocument/2006/relationships/font" Target="fonts/Domine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2017" y="0"/>
            <a:ext cx="2945659" cy="4963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30306"/>
            <a:ext cx="2945659" cy="49633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2017" y="9430306"/>
            <a:ext cx="2945659" cy="49633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fi-FI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4" name="Google Shape;64;p1:notes"/>
          <p:cNvSpPr/>
          <p:nvPr>
            <p:ph idx="2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/>
          <p:nvPr>
            <p:ph idx="2" type="sldImg"/>
          </p:nvPr>
        </p:nvSpPr>
        <p:spPr>
          <a:xfrm>
            <a:off x="917575" y="746125"/>
            <a:ext cx="4962600" cy="372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0" name="Google Shape;70;p2:notes"/>
          <p:cNvSpPr txBox="1"/>
          <p:nvPr>
            <p:ph idx="1" type="body"/>
          </p:nvPr>
        </p:nvSpPr>
        <p:spPr>
          <a:xfrm>
            <a:off x="906358" y="4715154"/>
            <a:ext cx="4985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1" name="Google Shape;71;p2:notes"/>
          <p:cNvSpPr txBox="1"/>
          <p:nvPr>
            <p:ph idx="12" type="sldNum"/>
          </p:nvPr>
        </p:nvSpPr>
        <p:spPr>
          <a:xfrm>
            <a:off x="3852017" y="9430306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6" name="Google Shape;76;p3:notes"/>
          <p:cNvSpPr/>
          <p:nvPr>
            <p:ph idx="2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4" name="Google Shape;84;p4:notes"/>
          <p:cNvSpPr/>
          <p:nvPr>
            <p:ph idx="2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5:notes"/>
          <p:cNvSpPr/>
          <p:nvPr>
            <p:ph idx="2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6:notes"/>
          <p:cNvSpPr/>
          <p:nvPr>
            <p:ph idx="2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dia" showMasterSp="0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9050" y="-19050"/>
            <a:ext cx="9183688" cy="689768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8"/>
          <p:cNvSpPr txBox="1"/>
          <p:nvPr>
            <p:ph type="ctrTitle"/>
          </p:nvPr>
        </p:nvSpPr>
        <p:spPr>
          <a:xfrm>
            <a:off x="381000" y="2438400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4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" name="Google Shape;18;p8"/>
          <p:cNvSpPr txBox="1"/>
          <p:nvPr>
            <p:ph idx="1" type="subTitle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1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b="0" i="0" sz="22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lvl="2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 b="0" i="0" sz="16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lvl="3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lvl="4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lvl="5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lvl="6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lvl="7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lvl="8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pystysuora teksti" type="vertTx">
  <p:cSld name="VERTICAL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 rot="5400000">
            <a:off x="2819400" y="990600"/>
            <a:ext cx="3505200" cy="67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 sz="28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3175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sz="22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3175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 sz="16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57" name="Google Shape;57;p17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ystysuora otsikko ja teksti" type="vertTitleAndTx">
  <p:cSld name="VERTICAL_TITLE_AND_VERTICAL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title"/>
          </p:nvPr>
        </p:nvSpPr>
        <p:spPr>
          <a:xfrm rot="5400000">
            <a:off x="5086350" y="2876550"/>
            <a:ext cx="4572000" cy="186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0" name="Google Shape;60;p18"/>
          <p:cNvSpPr txBox="1"/>
          <p:nvPr>
            <p:ph idx="1" type="body"/>
          </p:nvPr>
        </p:nvSpPr>
        <p:spPr>
          <a:xfrm rot="5400000">
            <a:off x="1276350" y="1085850"/>
            <a:ext cx="4572000" cy="54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 sz="28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3175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sz="22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3175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 sz="16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61" name="Google Shape;61;p18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sisältö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9"/>
          <p:cNvSpPr txBox="1"/>
          <p:nvPr>
            <p:ph idx="1" type="body"/>
          </p:nvPr>
        </p:nvSpPr>
        <p:spPr>
          <a:xfrm>
            <a:off x="1219200" y="2590800"/>
            <a:ext cx="670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 sz="28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3175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sz="22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3175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 sz="16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sz="2000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22" name="Google Shape;22;p9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san ylätunnist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1400"/>
            </a:lvl9pPr>
          </a:lstStyle>
          <a:p/>
        </p:txBody>
      </p:sp>
      <p:sp>
        <p:nvSpPr>
          <p:cNvPr id="26" name="Google Shape;26;p10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aksi sisältökohdetta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1219200" y="2590800"/>
            <a:ext cx="3276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•"/>
              <a:defRPr sz="2800"/>
            </a:lvl1pPr>
            <a:lvl2pPr indent="-3175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Char char="–"/>
              <a:defRPr sz="2400"/>
            </a:lvl2pPr>
            <a:lvl3pPr indent="-3175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20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8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9pPr>
          </a:lstStyle>
          <a:p/>
        </p:txBody>
      </p:sp>
      <p:sp>
        <p:nvSpPr>
          <p:cNvPr id="30" name="Google Shape;30;p11"/>
          <p:cNvSpPr txBox="1"/>
          <p:nvPr>
            <p:ph idx="2" type="body"/>
          </p:nvPr>
        </p:nvSpPr>
        <p:spPr>
          <a:xfrm>
            <a:off x="4648200" y="2590800"/>
            <a:ext cx="3276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•"/>
              <a:defRPr sz="2800"/>
            </a:lvl1pPr>
            <a:lvl2pPr indent="-3175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Char char="–"/>
              <a:defRPr sz="2400"/>
            </a:lvl2pPr>
            <a:lvl3pPr indent="-3175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20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8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ailu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4" name="Google Shape;34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9pPr>
          </a:lstStyle>
          <a:p/>
        </p:txBody>
      </p:sp>
      <p:sp>
        <p:nvSpPr>
          <p:cNvPr id="35" name="Google Shape;35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•"/>
              <a:defRPr sz="2400"/>
            </a:lvl1pPr>
            <a:lvl2pPr indent="-3175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Char char="–"/>
              <a:defRPr sz="2000"/>
            </a:lvl2pPr>
            <a:lvl3pPr indent="-3175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8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6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9pPr>
          </a:lstStyle>
          <a:p/>
        </p:txBody>
      </p:sp>
      <p:sp>
        <p:nvSpPr>
          <p:cNvPr id="36" name="Google Shape;36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b="1" sz="1600"/>
            </a:lvl9pPr>
          </a:lstStyle>
          <a:p/>
        </p:txBody>
      </p:sp>
      <p:sp>
        <p:nvSpPr>
          <p:cNvPr id="37" name="Google Shape;37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•"/>
              <a:defRPr sz="2400"/>
            </a:lvl1pPr>
            <a:lvl2pPr indent="-3175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Char char="–"/>
              <a:defRPr sz="2000"/>
            </a:lvl2pPr>
            <a:lvl3pPr indent="-3175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8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6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ain otsikko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3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1" name="Google Shape;41;p13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hjä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ollinen sisältö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•"/>
              <a:defRPr sz="3200"/>
            </a:lvl1pPr>
            <a:lvl2pPr indent="-3175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Char char="–"/>
              <a:defRPr sz="2800"/>
            </a:lvl2pPr>
            <a:lvl3pPr indent="-3175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24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20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9pPr>
          </a:lstStyle>
          <a:p/>
        </p:txBody>
      </p:sp>
      <p:sp>
        <p:nvSpPr>
          <p:cNvPr id="47" name="Google Shape;4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ollinen kuva" type="picTx">
  <p:cSld name="PICTURE_WITH_CAPTION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1" sz="3600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1" name="Google Shape;51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 sz="900"/>
            </a:lvl9pPr>
          </a:lstStyle>
          <a:p/>
        </p:txBody>
      </p:sp>
      <p:sp>
        <p:nvSpPr>
          <p:cNvPr id="53" name="Google Shape;53;p16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3498850" cy="1211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2719388"/>
            <a:ext cx="9183688" cy="413861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7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1" i="0" sz="3600" u="none" cap="none" strike="noStrike">
                <a:solidFill>
                  <a:srgbClr val="003C7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" type="body"/>
          </p:nvPr>
        </p:nvSpPr>
        <p:spPr>
          <a:xfrm>
            <a:off x="1219200" y="2590800"/>
            <a:ext cx="670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 b="0" i="0" sz="28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b="0" i="0" sz="22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 b="0" i="0" sz="16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 b="0" i="0" sz="2000" u="none" cap="none" strike="noStrike">
                <a:solidFill>
                  <a:srgbClr val="003C78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1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/>
          <p:nvPr>
            <p:ph type="ctrTitle"/>
          </p:nvPr>
        </p:nvSpPr>
        <p:spPr>
          <a:xfrm>
            <a:off x="381000" y="2438400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Lukion oppimäärä ja päättöarviointi</a:t>
            </a:r>
            <a:endParaRPr b="1" i="0" sz="46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"/>
          <p:cNvSpPr txBox="1"/>
          <p:nvPr>
            <p:ph idx="1" type="subTitle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/>
          <p:nvPr>
            <p:ph idx="1" type="body"/>
          </p:nvPr>
        </p:nvSpPr>
        <p:spPr>
          <a:xfrm>
            <a:off x="1219200" y="995025"/>
            <a:ext cx="7429800" cy="56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-"/>
            </a:pPr>
            <a:r>
              <a:rPr lang="fi-FI"/>
              <a:t>Keväällä ylioppilaaksi aikovan opiskelijan on suoritettava opinto-ohjelmansa mukaiset oppimäärät hyväksytysti 3. jakson loppuun mennessä.</a:t>
            </a:r>
            <a:endParaRPr/>
          </a:p>
          <a:p>
            <a:pPr indent="0" lvl="0" marL="45720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-"/>
            </a:pPr>
            <a:r>
              <a:rPr lang="fi-FI"/>
              <a:t>Syksyllä ylioppilaaksi aikovan tulee suorittaa opinto-ohjelmansa hyväksytysti 1. jakson aikana. </a:t>
            </a:r>
            <a:endParaRPr b="1" i="1" sz="1200">
              <a:solidFill>
                <a:srgbClr val="333333"/>
              </a:solidFill>
              <a:highlight>
                <a:srgbClr val="E6E9EF"/>
              </a:highlight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"/>
          <p:cNvSpPr/>
          <p:nvPr/>
        </p:nvSpPr>
        <p:spPr>
          <a:xfrm>
            <a:off x="323528" y="188640"/>
            <a:ext cx="2664296" cy="7200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3"/>
          <p:cNvSpPr txBox="1"/>
          <p:nvPr>
            <p:ph type="title"/>
          </p:nvPr>
        </p:nvSpPr>
        <p:spPr>
          <a:xfrm>
            <a:off x="899592" y="260648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65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fi-FI"/>
              <a:t>Päättöarviointi</a:t>
            </a:r>
            <a:endParaRPr i="0" u="none" cap="none" strike="noStrike">
              <a:solidFill>
                <a:srgbClr val="003C78"/>
              </a:solidFill>
            </a:endParaRPr>
          </a:p>
        </p:txBody>
      </p:sp>
      <p:sp>
        <p:nvSpPr>
          <p:cNvPr id="80" name="Google Shape;80;p3"/>
          <p:cNvSpPr txBox="1"/>
          <p:nvPr>
            <p:ph idx="1" type="body"/>
          </p:nvPr>
        </p:nvSpPr>
        <p:spPr>
          <a:xfrm>
            <a:off x="628775" y="1484775"/>
            <a:ext cx="7969200" cy="46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fi-FI"/>
              <a:t>Opiskelija on suorittanut oppiaineen oppimäärän, kun hän on suorittanut oppiaineen pakolliset ja valitsemansa valtakunnalliset syventävät kurssit, joista vähintään 2/3 on hyväksytysti opiskeltuja.</a:t>
            </a:r>
            <a:endParaRPr/>
          </a:p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fi-FI"/>
              <a:t>Oppiaineen päättöarvosanan pohjana on numeroin arvosteltujen pakollisten ja valtakunnallisten syventävien kurssien aritmeettinen keskiarvo.</a:t>
            </a:r>
            <a:endParaRPr b="1" sz="1200">
              <a:solidFill>
                <a:srgbClr val="333333"/>
              </a:solidFill>
              <a:highlight>
                <a:srgbClr val="E6E9EF"/>
              </a:highlight>
              <a:latin typeface="Ubuntu"/>
              <a:ea typeface="Ubuntu"/>
              <a:cs typeface="Ubuntu"/>
              <a:sym typeface="Ubuntu"/>
            </a:endParaRPr>
          </a:p>
          <a:p>
            <a:pPr indent="0" lvl="0" marL="45720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/>
          </a:p>
          <a:p>
            <a:pPr indent="-165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C78"/>
              </a:buClr>
              <a:buSzPts val="2800"/>
              <a:buFont typeface="Domine"/>
              <a:buNone/>
            </a:pPr>
            <a:r>
              <a:t/>
            </a:r>
            <a:endParaRPr/>
          </a:p>
        </p:txBody>
      </p:sp>
      <p:sp>
        <p:nvSpPr>
          <p:cNvPr id="81" name="Google Shape;81;p3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fi-FI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Forssan yhteislyseo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/>
          <p:nvPr/>
        </p:nvSpPr>
        <p:spPr>
          <a:xfrm>
            <a:off x="323528" y="188640"/>
            <a:ext cx="2664296" cy="7200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4"/>
          <p:cNvSpPr txBox="1"/>
          <p:nvPr>
            <p:ph type="title"/>
          </p:nvPr>
        </p:nvSpPr>
        <p:spPr>
          <a:xfrm>
            <a:off x="899592" y="260648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Päättöarvosanan korotus </a:t>
            </a:r>
            <a:endParaRPr b="1" i="0" sz="3600" u="none" cap="none" strike="noStrike">
              <a:solidFill>
                <a:srgbClr val="003C7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8" name="Google Shape;88;p4"/>
          <p:cNvSpPr txBox="1"/>
          <p:nvPr>
            <p:ph idx="1" type="body"/>
          </p:nvPr>
        </p:nvSpPr>
        <p:spPr>
          <a:xfrm>
            <a:off x="775000" y="1313575"/>
            <a:ext cx="7467600" cy="47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fi-FI"/>
              <a:t>Abi voi yrittää korottaa oppiaineen päättöarvosanaa erillisessä kuulustelussa = tentissä. </a:t>
            </a:r>
            <a:endParaRPr/>
          </a:p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fi-FI"/>
              <a:t>Arvosanan korottamiselle voi olla perusteena syventävien ja soveltavien kurssien aikana annettu lisänäyttö sekä se, että opiskelijan tiedot ja taidot ovat oppiaineen päättövaiheessa kurssiarvosanojen perusteella määräytyvää arvosanaa paremmat. </a:t>
            </a:r>
            <a:endParaRPr sz="2400"/>
          </a:p>
        </p:txBody>
      </p:sp>
      <p:sp>
        <p:nvSpPr>
          <p:cNvPr id="89" name="Google Shape;89;p4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fi-FI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Forssan yhteislyseo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/>
          <p:nvPr/>
        </p:nvSpPr>
        <p:spPr>
          <a:xfrm>
            <a:off x="323528" y="188640"/>
            <a:ext cx="2664296" cy="7200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5"/>
          <p:cNvSpPr txBox="1"/>
          <p:nvPr>
            <p:ph type="title"/>
          </p:nvPr>
        </p:nvSpPr>
        <p:spPr>
          <a:xfrm>
            <a:off x="899600" y="260650"/>
            <a:ext cx="7698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i-FI" sz="3200">
                <a:latin typeface="Domine"/>
                <a:ea typeface="Domine"/>
                <a:cs typeface="Domine"/>
                <a:sym typeface="Domine"/>
              </a:rPr>
              <a:t>Päättötodistuksen suoritusmerkinnät</a:t>
            </a:r>
            <a:endParaRPr b="1" i="0" sz="4000" u="none" cap="none" strike="noStrike">
              <a:solidFill>
                <a:srgbClr val="003C7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541025" y="1125950"/>
            <a:ext cx="8130000" cy="50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fi-FI"/>
              <a:t>Mikäli opiskelija pyytää viimeisen opintovuoden 3. jakson aikana, hän on oikeutettu saamaan päättötodistukseen suoritusmerkinnän seuraavista oppiaineista:</a:t>
            </a:r>
            <a:endParaRPr/>
          </a:p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fi-FI"/>
              <a:t>liikunnasta, </a:t>
            </a:r>
            <a:endParaRPr/>
          </a:p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fi-FI"/>
              <a:t>sellaisesta oppiaineesta, jossa opiskelijan suorittama oppimäärä käsittää vain yhden kurssin sekä </a:t>
            </a:r>
            <a:endParaRPr/>
          </a:p>
          <a:p>
            <a:pPr indent="-317500" lvl="0" marL="457200" rtl="0" algn="l"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fi-FI"/>
              <a:t>vieraasta kielestä, mikäli opiskelijan suorittama oppimäärä käsittää vain kaksi kurssia.</a:t>
            </a:r>
            <a:endParaRPr sz="1200">
              <a:solidFill>
                <a:srgbClr val="333333"/>
              </a:solidFill>
              <a:highlight>
                <a:srgbClr val="E6E9EF"/>
              </a:highlight>
              <a:latin typeface="Ubuntu"/>
              <a:ea typeface="Ubuntu"/>
              <a:cs typeface="Ubuntu"/>
              <a:sym typeface="Ubuntu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C78"/>
              </a:buClr>
              <a:buSzPts val="2800"/>
              <a:buFont typeface="Domine"/>
              <a:buNone/>
            </a:pPr>
            <a:r>
              <a:t/>
            </a:r>
            <a:endParaRPr sz="2400"/>
          </a:p>
        </p:txBody>
      </p:sp>
      <p:sp>
        <p:nvSpPr>
          <p:cNvPr id="97" name="Google Shape;97;p5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fi-FI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Forssan yhteislyseo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"/>
          <p:cNvSpPr txBox="1"/>
          <p:nvPr>
            <p:ph type="ctrTitle"/>
          </p:nvPr>
        </p:nvSpPr>
        <p:spPr>
          <a:xfrm>
            <a:off x="381000" y="2438400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i="0" sz="46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3" name="Google Shape;103;p6"/>
          <p:cNvSpPr txBox="1"/>
          <p:nvPr>
            <p:ph idx="1" type="subTitle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