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7626aa83c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7626aa83c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07626aa83c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07626aa83c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07626aa83c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07626aa83c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youtube.com/watch?v=fWhjHTAM9K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-1165817" y="10373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Lakkiaiset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88347" y="1644800"/>
            <a:ext cx="3439500" cy="235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1599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Lakkiaisharjoitukset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732600"/>
            <a:ext cx="8520600" cy="383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pidetään edellisenä iltana Feeniksissä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tuo lakki mukaan harjoituksiin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merkitse lakin sisäpuolelle nimesi esim. teipillä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i" sz="2500">
                <a:solidFill>
                  <a:schemeClr val="dk1"/>
                </a:solidFill>
              </a:rPr>
              <a:t>Juhlapäivänä</a:t>
            </a:r>
            <a:endParaRPr sz="25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ole paikalla puoli tuntia ennen juhlan alkua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tuo lakkisi ryhmänohjaajalle ajoissa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43124" y="3271274"/>
            <a:ext cx="4912399" cy="187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Gaudeamus igitur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Perinteisesti tuoreet ylioppilaat laulavat lakit päähän saatuaan vanhan latinankielisen opiskelijalaulun Gaudeamus igitur.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Latinan kielen intonaatio on samankaltainen kuin suomen, joten lausuminen on yksinkertaista.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Poikkeuksena ensimmäisessä säkeistössä monen sanan alku iu-, joka lausutaan selkeästi 'ju'.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Qu-alkuiset sanat lausutaan "kv-".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Ae-yhdistelmä lauletaan pitkänä e:nä. </a:t>
            </a:r>
            <a:endParaRPr sz="2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 u="sng">
                <a:solidFill>
                  <a:schemeClr val="hlink"/>
                </a:solidFill>
                <a:hlinkClick r:id="rId3"/>
              </a:rPr>
              <a:t>https://www.youtube.com/watch?v=fWhjHTAM9KE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4385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lang="fi">
                <a:solidFill>
                  <a:schemeClr val="dk1"/>
                </a:solidFill>
              </a:rPr>
              <a:t>Gaudeamus igitur, iuvenes dum sumus.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fi">
                <a:solidFill>
                  <a:schemeClr val="dk1"/>
                </a:solidFill>
              </a:rPr>
              <a:t>Gaudeamus igitur, iuvenes dum sumus.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fi">
                <a:solidFill>
                  <a:schemeClr val="dk1"/>
                </a:solidFill>
              </a:rPr>
              <a:t>Post iucundam iuventutem,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fi">
                <a:solidFill>
                  <a:schemeClr val="dk1"/>
                </a:solidFill>
              </a:rPr>
              <a:t>post molestam senectutem.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fi">
                <a:solidFill>
                  <a:schemeClr val="dk1"/>
                </a:solidFill>
              </a:rPr>
              <a:t>Nos habebit humus.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fi">
                <a:solidFill>
                  <a:schemeClr val="dk1"/>
                </a:solidFill>
              </a:rPr>
              <a:t>Nos habebit humus.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fi">
                <a:solidFill>
                  <a:schemeClr val="dk1"/>
                </a:solidFill>
              </a:rPr>
              <a:t>Vivat academia! Vivant professores!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fi">
                <a:solidFill>
                  <a:schemeClr val="dk1"/>
                </a:solidFill>
              </a:rPr>
              <a:t>Vivat academia! Vivant professores!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fi">
                <a:solidFill>
                  <a:schemeClr val="dk1"/>
                </a:solidFill>
              </a:rPr>
              <a:t>Vivat membrum quodlibet,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fi">
                <a:solidFill>
                  <a:schemeClr val="dk1"/>
                </a:solidFill>
              </a:rPr>
              <a:t>vivant membra quaelibet;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fi">
                <a:solidFill>
                  <a:schemeClr val="dk1"/>
                </a:solidFill>
              </a:rPr>
              <a:t>Semper sint in flore.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lang="fi">
                <a:solidFill>
                  <a:schemeClr val="dk1"/>
                </a:solidFill>
              </a:rPr>
              <a:t>Semper sint in flore.</a:t>
            </a:r>
            <a:endParaRPr sz="1820">
              <a:solidFill>
                <a:schemeClr val="dk1"/>
              </a:solidFill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4990175" y="1324200"/>
            <a:ext cx="3749700" cy="36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sz="1900"/>
              <a:t>Riemuitkaamme, vielä on suonissamme tulta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sz="1900"/>
              <a:t>jälkeen nuoruusajan armaan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sz="1900"/>
              <a:t>jälkeen vanhuusajan harmaan,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sz="1900"/>
              <a:t>meidät perii multa.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sz="1900"/>
              <a:t>Eläköön yl’opisto,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sz="1900"/>
              <a:t>opin ohjaajatki!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sz="1900"/>
              <a:t>Eläkööt sen veteraanit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sz="1900"/>
              <a:t>fuksit, civikset, betaanit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sz="1900"/>
              <a:t>kukoistaakoot ratki!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