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7Q9B9YiXp8p6ooirrmx8eUCo4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1A456E-139B-435D-93D7-FCB1D2DCD210}" v="68" dt="2025-08-25T06:34:21.4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12" Type="http://customschemas.google.com/relationships/presentationmetadata" Target="meta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pi Laaksonen" userId="55b8a17e-95c3-47f9-939c-381f017faa2a" providerId="ADAL" clId="{CA1A456E-139B-435D-93D7-FCB1D2DCD210}"/>
    <pc:docChg chg="undo custSel modSld">
      <pc:chgData name="Virpi Laaksonen" userId="55b8a17e-95c3-47f9-939c-381f017faa2a" providerId="ADAL" clId="{CA1A456E-139B-435D-93D7-FCB1D2DCD210}" dt="2025-08-25T06:34:23.228" v="77" actId="21"/>
      <pc:docMkLst>
        <pc:docMk/>
      </pc:docMkLst>
      <pc:sldChg chg="modSp mod addAnim delAnim modAnim">
        <pc:chgData name="Virpi Laaksonen" userId="55b8a17e-95c3-47f9-939c-381f017faa2a" providerId="ADAL" clId="{CA1A456E-139B-435D-93D7-FCB1D2DCD210}" dt="2025-08-25T06:34:23.228" v="77" actId="21"/>
        <pc:sldMkLst>
          <pc:docMk/>
          <pc:sldMk cId="0" sldId="257"/>
        </pc:sldMkLst>
        <pc:spChg chg="mod">
          <ac:chgData name="Virpi Laaksonen" userId="55b8a17e-95c3-47f9-939c-381f017faa2a" providerId="ADAL" clId="{CA1A456E-139B-435D-93D7-FCB1D2DCD210}" dt="2025-08-25T06:34:23.228" v="77" actId="21"/>
          <ac:spMkLst>
            <pc:docMk/>
            <pc:sldMk cId="0" sldId="257"/>
            <ac:spMk id="13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a2aa28316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a2aa28316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5" name="Google Shape;13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ylioppilastutkinto.fi/f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lioppilastutkinto.fi/f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48687" y="3915887"/>
            <a:ext cx="2459112" cy="175055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2424356" y="53752"/>
            <a:ext cx="6780766" cy="710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YLIOPPILASKIRJOITUKSET</a:t>
            </a:r>
            <a:endParaRPr/>
          </a:p>
        </p:txBody>
      </p:sp>
      <p:grpSp>
        <p:nvGrpSpPr>
          <p:cNvPr id="86" name="Google Shape;86;p1"/>
          <p:cNvGrpSpPr/>
          <p:nvPr/>
        </p:nvGrpSpPr>
        <p:grpSpPr>
          <a:xfrm>
            <a:off x="6571587" y="949475"/>
            <a:ext cx="3843338" cy="3671888"/>
            <a:chOff x="4833937" y="1981200"/>
            <a:chExt cx="3843338" cy="3671888"/>
          </a:xfrm>
        </p:grpSpPr>
        <p:sp>
          <p:nvSpPr>
            <p:cNvPr id="87" name="Google Shape;87;p1"/>
            <p:cNvSpPr/>
            <p:nvPr/>
          </p:nvSpPr>
          <p:spPr>
            <a:xfrm rot="7024129">
              <a:off x="5664580" y="3065430"/>
              <a:ext cx="1126366" cy="733663"/>
            </a:xfrm>
            <a:prstGeom prst="rightArrow">
              <a:avLst>
                <a:gd name="adj1" fmla="val 50000"/>
                <a:gd name="adj2" fmla="val 70864"/>
              </a:avLst>
            </a:prstGeom>
            <a:solidFill>
              <a:srgbClr val="525252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"/>
            <p:cNvSpPr/>
            <p:nvPr/>
          </p:nvSpPr>
          <p:spPr>
            <a:xfrm rot="9411016">
              <a:off x="6216782" y="3892629"/>
              <a:ext cx="1008063" cy="733663"/>
            </a:xfrm>
            <a:prstGeom prst="rightArrow">
              <a:avLst>
                <a:gd name="adj1" fmla="val 50000"/>
                <a:gd name="adj2" fmla="val 70864"/>
              </a:avLst>
            </a:prstGeom>
            <a:solidFill>
              <a:srgbClr val="525252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 rot="-9255331">
              <a:off x="6148297" y="4623005"/>
              <a:ext cx="1008063" cy="733663"/>
            </a:xfrm>
            <a:prstGeom prst="rightArrow">
              <a:avLst>
                <a:gd name="adj1" fmla="val 50000"/>
                <a:gd name="adj2" fmla="val 70864"/>
              </a:avLst>
            </a:prstGeom>
            <a:solidFill>
              <a:srgbClr val="525252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" name="Google Shape;90;p1"/>
            <p:cNvGrpSpPr/>
            <p:nvPr/>
          </p:nvGrpSpPr>
          <p:grpSpPr>
            <a:xfrm>
              <a:off x="4833937" y="1981200"/>
              <a:ext cx="3843338" cy="3671888"/>
              <a:chOff x="3045" y="1248"/>
              <a:chExt cx="2421" cy="2313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3045" y="2525"/>
                <a:ext cx="878" cy="365"/>
              </a:xfrm>
              <a:prstGeom prst="flowChartAlternateProcess">
                <a:avLst/>
              </a:prstGeom>
              <a:solidFill>
                <a:srgbClr val="C9C9C9"/>
              </a:solidFill>
              <a:ln w="12700" cap="flat" cmpd="sng">
                <a:solidFill>
                  <a:schemeClr val="accent3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fi-FI" sz="14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Ylimääräisiä kokeita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4513" y="2201"/>
                <a:ext cx="164" cy="327"/>
              </a:xfrm>
              <a:prstGeom prst="ellipse">
                <a:avLst/>
              </a:prstGeom>
              <a:solidFill>
                <a:srgbClr val="7B7B7B"/>
              </a:solidFill>
              <a:ln w="38100" cap="flat" cmpd="sng">
                <a:solidFill>
                  <a:srgbClr val="52525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4467" y="2247"/>
                <a:ext cx="164" cy="327"/>
              </a:xfrm>
              <a:prstGeom prst="ellipse">
                <a:avLst/>
              </a:prstGeom>
              <a:solidFill>
                <a:srgbClr val="7B7B7B"/>
              </a:solidFill>
              <a:ln w="38100" cap="flat" cmpd="sng">
                <a:solidFill>
                  <a:srgbClr val="52525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>
                <a:off x="4377" y="2291"/>
                <a:ext cx="164" cy="327"/>
              </a:xfrm>
              <a:prstGeom prst="ellipse">
                <a:avLst/>
              </a:prstGeom>
              <a:solidFill>
                <a:srgbClr val="7B7B7B"/>
              </a:solidFill>
              <a:ln w="38100" cap="flat" cmpd="sng">
                <a:solidFill>
                  <a:srgbClr val="52525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>
                <a:off x="4332" y="2336"/>
                <a:ext cx="164" cy="327"/>
              </a:xfrm>
              <a:prstGeom prst="ellipse">
                <a:avLst/>
              </a:prstGeom>
              <a:solidFill>
                <a:srgbClr val="7B7B7B"/>
              </a:solidFill>
              <a:ln w="38100" cap="flat" cmpd="sng">
                <a:solidFill>
                  <a:srgbClr val="52525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 txBox="1"/>
              <p:nvPr/>
            </p:nvSpPr>
            <p:spPr>
              <a:xfrm>
                <a:off x="4377" y="2341"/>
                <a:ext cx="1089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fi-FI" sz="18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Reaalikokeita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4013" y="1248"/>
                <a:ext cx="164" cy="327"/>
              </a:xfrm>
              <a:prstGeom prst="ellipse">
                <a:avLst/>
              </a:prstGeom>
              <a:solidFill>
                <a:srgbClr val="7B7B7B"/>
              </a:solidFill>
              <a:ln w="38100" cap="flat" cmpd="sng">
                <a:solidFill>
                  <a:srgbClr val="52525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>
                <a:off x="3923" y="1339"/>
                <a:ext cx="164" cy="327"/>
              </a:xfrm>
              <a:prstGeom prst="ellipse">
                <a:avLst/>
              </a:prstGeom>
              <a:solidFill>
                <a:srgbClr val="7B7B7B"/>
              </a:solidFill>
              <a:ln w="38100" cap="flat" cmpd="sng">
                <a:solidFill>
                  <a:srgbClr val="52525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>
                <a:off x="3787" y="1429"/>
                <a:ext cx="164" cy="327"/>
              </a:xfrm>
              <a:prstGeom prst="ellipse">
                <a:avLst/>
              </a:prstGeom>
              <a:solidFill>
                <a:srgbClr val="7B7B7B"/>
              </a:solidFill>
              <a:ln w="38100" cap="flat" cmpd="sng">
                <a:solidFill>
                  <a:srgbClr val="52525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"/>
              <p:cNvSpPr txBox="1"/>
              <p:nvPr/>
            </p:nvSpPr>
            <p:spPr>
              <a:xfrm>
                <a:off x="3877" y="1389"/>
                <a:ext cx="1043" cy="4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 Rounded"/>
                  <a:buNone/>
                </a:pPr>
                <a:r>
                  <a:rPr lang="fi-FI" sz="18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Kielten kokeita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101;p1"/>
              <p:cNvSpPr/>
              <p:nvPr/>
            </p:nvSpPr>
            <p:spPr>
              <a:xfrm>
                <a:off x="4226" y="3234"/>
                <a:ext cx="164" cy="327"/>
              </a:xfrm>
              <a:prstGeom prst="ellipse">
                <a:avLst/>
              </a:prstGeom>
              <a:solidFill>
                <a:srgbClr val="7B7B7B"/>
              </a:solidFill>
              <a:ln w="38100" cap="flat" cmpd="sng">
                <a:solidFill>
                  <a:srgbClr val="525252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1"/>
              <p:cNvSpPr txBox="1"/>
              <p:nvPr/>
            </p:nvSpPr>
            <p:spPr>
              <a:xfrm>
                <a:off x="4332" y="3288"/>
                <a:ext cx="1088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fi-FI" sz="18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Matematiikka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03" name="Google Shape;103;p1">
            <a:hlinkClick r:id="rId4"/>
          </p:cNvPr>
          <p:cNvSpPr/>
          <p:nvPr/>
        </p:nvSpPr>
        <p:spPr>
          <a:xfrm>
            <a:off x="9766855" y="6236734"/>
            <a:ext cx="648072" cy="46166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60000" y="15000"/>
                </a:moveTo>
                <a:lnTo>
                  <a:pt x="60000" y="15000"/>
                </a:lnTo>
                <a:cubicBezTo>
                  <a:pt x="77704" y="15000"/>
                  <a:pt x="92057" y="35147"/>
                  <a:pt x="92057" y="60000"/>
                </a:cubicBezTo>
                <a:cubicBezTo>
                  <a:pt x="92057" y="84853"/>
                  <a:pt x="77704" y="105000"/>
                  <a:pt x="60000" y="105000"/>
                </a:cubicBezTo>
                <a:cubicBezTo>
                  <a:pt x="42296" y="105000"/>
                  <a:pt x="27943" y="84853"/>
                  <a:pt x="27943" y="60000"/>
                </a:cubicBezTo>
                <a:cubicBezTo>
                  <a:pt x="27943" y="35147"/>
                  <a:pt x="42296" y="15000"/>
                  <a:pt x="60000" y="15000"/>
                </a:cubicBezTo>
                <a:close/>
              </a:path>
              <a:path w="120000" h="120000" fill="darken" extrusionOk="0">
                <a:moveTo>
                  <a:pt x="60000" y="15000"/>
                </a:moveTo>
                <a:lnTo>
                  <a:pt x="60000" y="15000"/>
                </a:lnTo>
                <a:cubicBezTo>
                  <a:pt x="77704" y="15000"/>
                  <a:pt x="92057" y="35147"/>
                  <a:pt x="92057" y="60000"/>
                </a:cubicBezTo>
                <a:cubicBezTo>
                  <a:pt x="92057" y="84853"/>
                  <a:pt x="77704" y="105000"/>
                  <a:pt x="60000" y="105000"/>
                </a:cubicBezTo>
                <a:cubicBezTo>
                  <a:pt x="42296" y="105000"/>
                  <a:pt x="27943" y="84853"/>
                  <a:pt x="27943" y="60000"/>
                </a:cubicBezTo>
                <a:cubicBezTo>
                  <a:pt x="27943" y="35147"/>
                  <a:pt x="42296" y="15000"/>
                  <a:pt x="60000" y="15000"/>
                </a:cubicBezTo>
                <a:close/>
                <a:moveTo>
                  <a:pt x="60000" y="17813"/>
                </a:moveTo>
                <a:cubicBezTo>
                  <a:pt x="63320" y="17813"/>
                  <a:pt x="66011" y="21590"/>
                  <a:pt x="66011" y="26250"/>
                </a:cubicBezTo>
                <a:cubicBezTo>
                  <a:pt x="66011" y="30910"/>
                  <a:pt x="63320" y="34688"/>
                  <a:pt x="60000" y="34688"/>
                </a:cubicBezTo>
                <a:cubicBezTo>
                  <a:pt x="56680" y="34688"/>
                  <a:pt x="53989" y="30910"/>
                  <a:pt x="53989" y="26250"/>
                </a:cubicBezTo>
                <a:cubicBezTo>
                  <a:pt x="53989" y="21590"/>
                  <a:pt x="56680" y="17813"/>
                  <a:pt x="60000" y="17813"/>
                </a:cubicBezTo>
                <a:moveTo>
                  <a:pt x="47979" y="43125"/>
                </a:moveTo>
                <a:lnTo>
                  <a:pt x="47979" y="48750"/>
                </a:lnTo>
                <a:lnTo>
                  <a:pt x="53989" y="48750"/>
                </a:lnTo>
                <a:lnTo>
                  <a:pt x="53989" y="88125"/>
                </a:lnTo>
                <a:lnTo>
                  <a:pt x="47979" y="88125"/>
                </a:lnTo>
                <a:lnTo>
                  <a:pt x="47979" y="93750"/>
                </a:lnTo>
                <a:lnTo>
                  <a:pt x="72021" y="93750"/>
                </a:lnTo>
                <a:lnTo>
                  <a:pt x="72021" y="88125"/>
                </a:lnTo>
                <a:lnTo>
                  <a:pt x="66011" y="88125"/>
                </a:lnTo>
                <a:lnTo>
                  <a:pt x="66011" y="43125"/>
                </a:lnTo>
                <a:close/>
              </a:path>
              <a:path w="120000" h="120000" fill="lighten" extrusionOk="0">
                <a:moveTo>
                  <a:pt x="60000" y="17813"/>
                </a:moveTo>
                <a:cubicBezTo>
                  <a:pt x="63320" y="17813"/>
                  <a:pt x="66011" y="21590"/>
                  <a:pt x="66011" y="26250"/>
                </a:cubicBezTo>
                <a:cubicBezTo>
                  <a:pt x="66011" y="30910"/>
                  <a:pt x="63320" y="34688"/>
                  <a:pt x="60000" y="34688"/>
                </a:cubicBezTo>
                <a:cubicBezTo>
                  <a:pt x="56680" y="34688"/>
                  <a:pt x="53989" y="30910"/>
                  <a:pt x="53989" y="26250"/>
                </a:cubicBezTo>
                <a:cubicBezTo>
                  <a:pt x="53989" y="21590"/>
                  <a:pt x="56680" y="17813"/>
                  <a:pt x="60000" y="17813"/>
                </a:cubicBezTo>
                <a:moveTo>
                  <a:pt x="47979" y="43125"/>
                </a:moveTo>
                <a:lnTo>
                  <a:pt x="66011" y="43125"/>
                </a:lnTo>
                <a:lnTo>
                  <a:pt x="66011" y="88125"/>
                </a:lnTo>
                <a:lnTo>
                  <a:pt x="72021" y="88125"/>
                </a:lnTo>
                <a:lnTo>
                  <a:pt x="72021" y="93750"/>
                </a:lnTo>
                <a:lnTo>
                  <a:pt x="47979" y="93750"/>
                </a:lnTo>
                <a:lnTo>
                  <a:pt x="47979" y="88125"/>
                </a:lnTo>
                <a:lnTo>
                  <a:pt x="53989" y="88125"/>
                </a:lnTo>
                <a:lnTo>
                  <a:pt x="53989" y="48750"/>
                </a:lnTo>
                <a:lnTo>
                  <a:pt x="47979" y="48750"/>
                </a:lnTo>
                <a:close/>
              </a:path>
              <a:path w="120000" h="120000" fill="none" extrusionOk="0">
                <a:moveTo>
                  <a:pt x="60000" y="15000"/>
                </a:moveTo>
                <a:lnTo>
                  <a:pt x="60000" y="15000"/>
                </a:lnTo>
                <a:cubicBezTo>
                  <a:pt x="77704" y="15000"/>
                  <a:pt x="92057" y="35147"/>
                  <a:pt x="92057" y="60000"/>
                </a:cubicBezTo>
                <a:cubicBezTo>
                  <a:pt x="92057" y="84853"/>
                  <a:pt x="77704" y="105000"/>
                  <a:pt x="60000" y="105000"/>
                </a:cubicBezTo>
                <a:cubicBezTo>
                  <a:pt x="42296" y="105000"/>
                  <a:pt x="27943" y="84853"/>
                  <a:pt x="27943" y="60000"/>
                </a:cubicBezTo>
                <a:cubicBezTo>
                  <a:pt x="27943" y="35147"/>
                  <a:pt x="42296" y="15000"/>
                  <a:pt x="60000" y="15000"/>
                </a:cubicBezTo>
                <a:close/>
                <a:moveTo>
                  <a:pt x="60000" y="17813"/>
                </a:moveTo>
                <a:cubicBezTo>
                  <a:pt x="63320" y="17813"/>
                  <a:pt x="66011" y="21590"/>
                  <a:pt x="66011" y="26250"/>
                </a:cubicBezTo>
                <a:cubicBezTo>
                  <a:pt x="66011" y="30910"/>
                  <a:pt x="63320" y="34688"/>
                  <a:pt x="60000" y="34688"/>
                </a:cubicBezTo>
                <a:cubicBezTo>
                  <a:pt x="56680" y="34688"/>
                  <a:pt x="53989" y="30910"/>
                  <a:pt x="53989" y="26250"/>
                </a:cubicBezTo>
                <a:cubicBezTo>
                  <a:pt x="53989" y="21590"/>
                  <a:pt x="56680" y="17813"/>
                  <a:pt x="60000" y="17813"/>
                </a:cubicBezTo>
                <a:moveTo>
                  <a:pt x="47979" y="43125"/>
                </a:moveTo>
                <a:lnTo>
                  <a:pt x="66011" y="43125"/>
                </a:lnTo>
                <a:lnTo>
                  <a:pt x="66011" y="88125"/>
                </a:lnTo>
                <a:lnTo>
                  <a:pt x="72021" y="88125"/>
                </a:lnTo>
                <a:lnTo>
                  <a:pt x="72021" y="93750"/>
                </a:lnTo>
                <a:lnTo>
                  <a:pt x="47979" y="93750"/>
                </a:lnTo>
                <a:lnTo>
                  <a:pt x="47979" y="88125"/>
                </a:lnTo>
                <a:lnTo>
                  <a:pt x="53989" y="88125"/>
                </a:lnTo>
                <a:lnTo>
                  <a:pt x="53989" y="48750"/>
                </a:lnTo>
                <a:lnTo>
                  <a:pt x="47979" y="4875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2E75B5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269875" marR="0" lvl="0" indent="-412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4" name="Google Shape;104;p1"/>
          <p:cNvGrpSpPr/>
          <p:nvPr/>
        </p:nvGrpSpPr>
        <p:grpSpPr>
          <a:xfrm>
            <a:off x="1371279" y="4441707"/>
            <a:ext cx="3213897" cy="1608581"/>
            <a:chOff x="-152721" y="4441707"/>
            <a:chExt cx="3213897" cy="1608581"/>
          </a:xfrm>
        </p:grpSpPr>
        <p:grpSp>
          <p:nvGrpSpPr>
            <p:cNvPr id="105" name="Google Shape;105;p1"/>
            <p:cNvGrpSpPr/>
            <p:nvPr/>
          </p:nvGrpSpPr>
          <p:grpSpPr>
            <a:xfrm>
              <a:off x="1156227" y="4621378"/>
              <a:ext cx="1904949" cy="1428909"/>
              <a:chOff x="796" y="2911"/>
              <a:chExt cx="1200" cy="900"/>
            </a:xfrm>
          </p:grpSpPr>
          <p:sp>
            <p:nvSpPr>
              <p:cNvPr id="106" name="Google Shape;106;p1"/>
              <p:cNvSpPr/>
              <p:nvPr/>
            </p:nvSpPr>
            <p:spPr>
              <a:xfrm flipH="1">
                <a:off x="796" y="3211"/>
                <a:ext cx="900" cy="600"/>
              </a:xfrm>
              <a:prstGeom prst="flowChartAlternateProcess">
                <a:avLst/>
              </a:prstGeom>
              <a:solidFill>
                <a:srgbClr val="F4B081"/>
              </a:solidFill>
              <a:ln w="12700" cap="flat" cmpd="sng">
                <a:solidFill>
                  <a:schemeClr val="accent2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fi-FI" sz="14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	Kaikille pakollinen koe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107;p1"/>
              <p:cNvSpPr/>
              <p:nvPr/>
            </p:nvSpPr>
            <p:spPr>
              <a:xfrm>
                <a:off x="946" y="2849"/>
                <a:ext cx="900" cy="424"/>
              </a:xfrm>
              <a:prstGeom prst="rightArrow">
                <a:avLst>
                  <a:gd name="adj1" fmla="val 50000"/>
                  <a:gd name="adj2" fmla="val 26211"/>
                </a:avLst>
              </a:prstGeom>
              <a:solidFill>
                <a:srgbClr val="CC3300"/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8" name="Google Shape;108;p1"/>
            <p:cNvGrpSpPr/>
            <p:nvPr/>
          </p:nvGrpSpPr>
          <p:grpSpPr>
            <a:xfrm>
              <a:off x="-152721" y="4441707"/>
              <a:ext cx="1694375" cy="761715"/>
              <a:chOff x="108" y="2676"/>
              <a:chExt cx="1067" cy="480"/>
            </a:xfrm>
          </p:grpSpPr>
          <p:sp>
            <p:nvSpPr>
              <p:cNvPr id="109" name="Google Shape;109;p1"/>
              <p:cNvSpPr/>
              <p:nvPr/>
            </p:nvSpPr>
            <p:spPr>
              <a:xfrm>
                <a:off x="108" y="2676"/>
                <a:ext cx="300" cy="300"/>
              </a:xfrm>
              <a:prstGeom prst="ellipse">
                <a:avLst/>
              </a:prstGeom>
              <a:solidFill>
                <a:srgbClr val="C00000"/>
              </a:solidFill>
              <a:ln w="38100" cap="flat" cmpd="sng">
                <a:solidFill>
                  <a:srgbClr val="C55A11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1"/>
              <p:cNvSpPr txBox="1"/>
              <p:nvPr/>
            </p:nvSpPr>
            <p:spPr>
              <a:xfrm>
                <a:off x="275" y="2856"/>
                <a:ext cx="90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fi-FI" sz="18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Äidinkieli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1" name="Google Shape;111;p1"/>
          <p:cNvGrpSpPr/>
          <p:nvPr/>
        </p:nvGrpSpPr>
        <p:grpSpPr>
          <a:xfrm>
            <a:off x="1341582" y="979011"/>
            <a:ext cx="5568951" cy="2936859"/>
            <a:chOff x="83206" y="2017385"/>
            <a:chExt cx="5568951" cy="2936859"/>
          </a:xfrm>
        </p:grpSpPr>
        <p:sp>
          <p:nvSpPr>
            <p:cNvPr id="112" name="Google Shape;112;p1"/>
            <p:cNvSpPr/>
            <p:nvPr/>
          </p:nvSpPr>
          <p:spPr>
            <a:xfrm>
              <a:off x="2918028" y="3707378"/>
              <a:ext cx="1540493" cy="817245"/>
            </a:xfrm>
            <a:prstGeom prst="flowChartAlternateProcess">
              <a:avLst/>
            </a:prstGeom>
            <a:solidFill>
              <a:srgbClr val="FFC000"/>
            </a:solidFill>
            <a:ln w="12700" cap="flat" cmpd="sng">
              <a:solidFill>
                <a:srgbClr val="54813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269875" marR="0" lvl="0" indent="-269875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Näistä valittava </a:t>
              </a:r>
              <a:r>
                <a:rPr lang="fi-FI" b="1">
                  <a:solidFill>
                    <a:schemeClr val="dk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3+1</a:t>
              </a:r>
              <a:r>
                <a:rPr lang="fi-FI" sz="1400" b="1" i="0" u="none" strike="noStrike" cap="none">
                  <a:solidFill>
                    <a:schemeClr val="dk1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  koetta</a:t>
              </a:r>
              <a:endParaRPr sz="1400" b="1" i="0" u="none" strike="noStrike" cap="non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 rot="1562523">
              <a:off x="1649103" y="3305653"/>
              <a:ext cx="1287450" cy="733663"/>
            </a:xfrm>
            <a:prstGeom prst="rightArrow">
              <a:avLst>
                <a:gd name="adj1" fmla="val 50000"/>
                <a:gd name="adj2" fmla="val 70864"/>
              </a:avLst>
            </a:prstGeom>
            <a:solidFill>
              <a:srgbClr val="548135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 rot="3514048">
              <a:off x="2328238" y="2760356"/>
              <a:ext cx="1287450" cy="733663"/>
            </a:xfrm>
            <a:prstGeom prst="rightArrow">
              <a:avLst>
                <a:gd name="adj1" fmla="val 50000"/>
                <a:gd name="adj2" fmla="val 70864"/>
              </a:avLst>
            </a:prstGeom>
            <a:solidFill>
              <a:srgbClr val="548135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 rot="6789064">
              <a:off x="3466311" y="2745439"/>
              <a:ext cx="1287450" cy="733663"/>
            </a:xfrm>
            <a:prstGeom prst="rightArrow">
              <a:avLst>
                <a:gd name="adj1" fmla="val 50000"/>
                <a:gd name="adj2" fmla="val 70864"/>
              </a:avLst>
            </a:prstGeom>
            <a:solidFill>
              <a:srgbClr val="548135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-669112">
              <a:off x="1559198" y="4103004"/>
              <a:ext cx="1287450" cy="733663"/>
            </a:xfrm>
            <a:prstGeom prst="rightArrow">
              <a:avLst>
                <a:gd name="adj1" fmla="val 50000"/>
                <a:gd name="adj2" fmla="val 70864"/>
              </a:avLst>
            </a:prstGeom>
            <a:solidFill>
              <a:srgbClr val="548135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7" name="Google Shape;117;p1"/>
            <p:cNvGrpSpPr/>
            <p:nvPr/>
          </p:nvGrpSpPr>
          <p:grpSpPr>
            <a:xfrm>
              <a:off x="83206" y="2017385"/>
              <a:ext cx="5568951" cy="2836863"/>
              <a:chOff x="22" y="1115"/>
              <a:chExt cx="3508" cy="1787"/>
            </a:xfrm>
          </p:grpSpPr>
          <p:sp>
            <p:nvSpPr>
              <p:cNvPr id="118" name="Google Shape;118;p1"/>
              <p:cNvSpPr/>
              <p:nvPr/>
            </p:nvSpPr>
            <p:spPr>
              <a:xfrm>
                <a:off x="22" y="2563"/>
                <a:ext cx="1180" cy="327"/>
              </a:xfrm>
              <a:prstGeom prst="ellipse">
                <a:avLst/>
              </a:prstGeom>
              <a:solidFill>
                <a:srgbClr val="FFC000"/>
              </a:solidFill>
              <a:ln w="38100" cap="flat" cmpd="sng">
                <a:solidFill>
                  <a:srgbClr val="548135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" name="Google Shape;119;p1"/>
              <p:cNvSpPr/>
              <p:nvPr/>
            </p:nvSpPr>
            <p:spPr>
              <a:xfrm>
                <a:off x="158" y="1772"/>
                <a:ext cx="164" cy="327"/>
              </a:xfrm>
              <a:prstGeom prst="ellipse">
                <a:avLst/>
              </a:prstGeom>
              <a:solidFill>
                <a:srgbClr val="FFC000"/>
              </a:solidFill>
              <a:ln w="38100" cap="flat" cmpd="sng">
                <a:solidFill>
                  <a:srgbClr val="548135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1"/>
              <p:cNvSpPr/>
              <p:nvPr/>
            </p:nvSpPr>
            <p:spPr>
              <a:xfrm>
                <a:off x="944" y="1137"/>
                <a:ext cx="164" cy="327"/>
              </a:xfrm>
              <a:prstGeom prst="ellipse">
                <a:avLst/>
              </a:prstGeom>
              <a:solidFill>
                <a:srgbClr val="FFC000"/>
              </a:solidFill>
              <a:ln w="38100" cap="flat" cmpd="sng">
                <a:solidFill>
                  <a:srgbClr val="548135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121;p1"/>
              <p:cNvSpPr/>
              <p:nvPr/>
            </p:nvSpPr>
            <p:spPr>
              <a:xfrm>
                <a:off x="2305" y="1115"/>
                <a:ext cx="1225" cy="327"/>
              </a:xfrm>
              <a:prstGeom prst="ellipse">
                <a:avLst/>
              </a:prstGeom>
              <a:solidFill>
                <a:srgbClr val="FFC000"/>
              </a:solidFill>
              <a:ln w="38100" cap="flat" cmpd="sng">
                <a:solidFill>
                  <a:srgbClr val="548135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149987" dist="250190" dir="8460000" algn="ctr">
                  <a:srgbClr val="000000">
                    <a:alpha val="2745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122;p1"/>
              <p:cNvSpPr txBox="1"/>
              <p:nvPr/>
            </p:nvSpPr>
            <p:spPr>
              <a:xfrm>
                <a:off x="158" y="2614"/>
                <a:ext cx="998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endParaRPr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1"/>
              <p:cNvSpPr txBox="1"/>
              <p:nvPr/>
            </p:nvSpPr>
            <p:spPr>
              <a:xfrm>
                <a:off x="204" y="2568"/>
                <a:ext cx="1134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fi-FI" sz="18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Vieras kieli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1"/>
              <p:cNvSpPr txBox="1"/>
              <p:nvPr/>
            </p:nvSpPr>
            <p:spPr>
              <a:xfrm>
                <a:off x="204" y="1654"/>
                <a:ext cx="1089" cy="5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 Rounded"/>
                  <a:buNone/>
                </a:pPr>
                <a:r>
                  <a:rPr lang="fi-FI" sz="18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Toinen kotimainen kieli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25;p1"/>
              <p:cNvSpPr txBox="1"/>
              <p:nvPr/>
            </p:nvSpPr>
            <p:spPr>
              <a:xfrm>
                <a:off x="1065" y="1184"/>
                <a:ext cx="1089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fi-FI" sz="18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Matematiikka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126;p1"/>
              <p:cNvSpPr txBox="1"/>
              <p:nvPr/>
            </p:nvSpPr>
            <p:spPr>
              <a:xfrm>
                <a:off x="2532" y="1142"/>
                <a:ext cx="998" cy="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269875" marR="0" lvl="0" indent="-26987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fi-FI" sz="1800" b="1" i="0" u="none" strike="noStrike" cap="none">
                    <a:solidFill>
                      <a:schemeClr val="dk1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Reaalikoe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27" name="Google Shape;127;p1"/>
          <p:cNvSpPr txBox="1"/>
          <p:nvPr/>
        </p:nvSpPr>
        <p:spPr>
          <a:xfrm>
            <a:off x="289775" y="1400575"/>
            <a:ext cx="1328100" cy="3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yhden on oltava pitkän oppimäärän koe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a2aa283165_0_6"/>
          <p:cNvSpPr txBox="1">
            <a:spLocks noGrp="1"/>
          </p:cNvSpPr>
          <p:nvPr>
            <p:ph type="body" idx="1"/>
          </p:nvPr>
        </p:nvSpPr>
        <p:spPr>
          <a:xfrm>
            <a:off x="371856" y="179822"/>
            <a:ext cx="11448288" cy="649835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Ylioppilastutkinnon suorittamista pohtiessaan pitää miettiä seuraavia asioita:</a:t>
            </a:r>
          </a:p>
          <a:p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Kuinka monta ainetta kirjoittaa?</a:t>
            </a:r>
          </a:p>
          <a:p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Stressaavatko monet samanaikaiset kokeet?</a:t>
            </a:r>
          </a:p>
          <a:p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Onko pakko hajauttaa esimerkiksi reaaliainevalikoiman takia?</a:t>
            </a:r>
          </a:p>
          <a:p>
            <a:pPr marL="114300" indent="0">
              <a:buNone/>
            </a:pPr>
            <a:r>
              <a:rPr lang="fi-FI" sz="2400" dirty="0"/>
              <a:t>      Reaaliaineet jakautuvat kahdelle koepäivälle:</a:t>
            </a:r>
          </a:p>
          <a:p>
            <a:pPr marL="114300" indent="0">
              <a:buNone/>
            </a:pPr>
            <a:r>
              <a:rPr lang="fi-FI" sz="2400" dirty="0"/>
              <a:t>       ryhmä 1: psykologia, filosofia, historia, fysiikka, biologia</a:t>
            </a:r>
          </a:p>
          <a:p>
            <a:pPr marL="114300" indent="0">
              <a:buNone/>
            </a:pPr>
            <a:r>
              <a:rPr lang="fi-FI" sz="2400" dirty="0"/>
              <a:t>       ryhmä 2: uskonto, elämänkatsomustieto, yhteiskuntaoppi,</a:t>
            </a:r>
          </a:p>
          <a:p>
            <a:pPr marL="114300" indent="0">
              <a:buNone/>
            </a:pPr>
            <a:r>
              <a:rPr lang="fi-FI" sz="2400" dirty="0"/>
              <a:t>                        kemia, maantiede, terveystieto     (YH4, MAB8, RUB16, TE3, BI6, GE4)</a:t>
            </a:r>
          </a:p>
          <a:p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Ehtiikö asiat oppia ennen kirjoituksia? </a:t>
            </a:r>
          </a:p>
          <a:p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Syksyn lukuloma on kesälomalla. Onko valmis lukemaan kesällä? </a:t>
            </a:r>
          </a:p>
          <a:p>
            <a:r>
              <a:rPr lang="fi-FI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Syksyn kirjoitukset ovat 1. jaksossa, jolloin suoritettavana on muita kursseja ja kokeita. Tällöin on kohtuullista kirjoittaa 1−2 ainetta.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  <a:highlight>
                <a:srgbClr val="F7F7F7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"/>
          <p:cNvSpPr txBox="1">
            <a:spLocks noGrp="1"/>
          </p:cNvSpPr>
          <p:nvPr>
            <p:ph type="title"/>
          </p:nvPr>
        </p:nvSpPr>
        <p:spPr>
          <a:xfrm>
            <a:off x="2639617" y="125760"/>
            <a:ext cx="6346495" cy="63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fi-FI" sz="2400" dirty="0"/>
              <a:t>YO-TUTKINNON HAJAUTTAMINEN</a:t>
            </a:r>
            <a:endParaRPr dirty="0"/>
          </a:p>
        </p:txBody>
      </p:sp>
      <p:sp>
        <p:nvSpPr>
          <p:cNvPr id="138" name="Google Shape;138;p3"/>
          <p:cNvSpPr txBox="1"/>
          <p:nvPr/>
        </p:nvSpPr>
        <p:spPr>
          <a:xfrm>
            <a:off x="1774826" y="1196753"/>
            <a:ext cx="8893174" cy="1381359"/>
          </a:xfrm>
          <a:prstGeom prst="rect">
            <a:avLst/>
          </a:prstGeom>
          <a:solidFill>
            <a:srgbClr val="D8E2F3"/>
          </a:solidFill>
          <a:ln w="12700" cap="flat" cmpd="sng">
            <a:solidFill>
              <a:srgbClr val="3A383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98000" tIns="226800" rIns="198000" bIns="2268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oppiaineen </a:t>
            </a:r>
            <a:r>
              <a:rPr lang="fi-FI" sz="2000" b="1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pakolliset</a:t>
            </a:r>
            <a:r>
              <a:rPr lang="fi-FI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opinnot on opiskeltava ennen kokeeseen osallistumista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tehtäviä myös valtakunnallisista valinnaisista opinnoista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fi-FI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tutkinnon voi hajauttaa enintään </a:t>
            </a:r>
            <a:r>
              <a:rPr lang="fi-FI" sz="2000" b="1" i="0" u="sng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kolmeen perättäiseen </a:t>
            </a:r>
            <a:r>
              <a:rPr lang="fi-FI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tutkintokertaan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9" name="Google Shape;139;p3"/>
          <p:cNvGrpSpPr/>
          <p:nvPr/>
        </p:nvGrpSpPr>
        <p:grpSpPr>
          <a:xfrm>
            <a:off x="2567608" y="2852936"/>
            <a:ext cx="4176464" cy="3456384"/>
            <a:chOff x="1043608" y="2852936"/>
            <a:chExt cx="4176464" cy="3456384"/>
          </a:xfrm>
        </p:grpSpPr>
        <p:cxnSp>
          <p:nvCxnSpPr>
            <p:cNvPr id="140" name="Google Shape;140;p3"/>
            <p:cNvCxnSpPr/>
            <p:nvPr/>
          </p:nvCxnSpPr>
          <p:spPr>
            <a:xfrm>
              <a:off x="1907704" y="2852936"/>
              <a:ext cx="0" cy="3456384"/>
            </a:xfrm>
            <a:prstGeom prst="straightConnector1">
              <a:avLst/>
            </a:prstGeom>
            <a:noFill/>
            <a:ln w="38100" cap="flat" cmpd="sng">
              <a:solidFill>
                <a:schemeClr val="accent1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1" name="Google Shape;141;p3"/>
            <p:cNvCxnSpPr/>
            <p:nvPr/>
          </p:nvCxnSpPr>
          <p:spPr>
            <a:xfrm>
              <a:off x="4067944" y="2852936"/>
              <a:ext cx="0" cy="3096344"/>
            </a:xfrm>
            <a:prstGeom prst="straightConnector1">
              <a:avLst/>
            </a:prstGeom>
            <a:noFill/>
            <a:ln w="38100" cap="flat" cmpd="sng">
              <a:solidFill>
                <a:schemeClr val="accent1"/>
              </a:solidFill>
              <a:prstDash val="dash"/>
              <a:miter lim="800000"/>
              <a:headEnd type="none" w="sm" len="sm"/>
              <a:tailEnd type="none" w="sm" len="sm"/>
            </a:ln>
          </p:spPr>
        </p:cxnSp>
        <p:sp>
          <p:nvSpPr>
            <p:cNvPr id="142" name="Google Shape;142;p3"/>
            <p:cNvSpPr txBox="1"/>
            <p:nvPr/>
          </p:nvSpPr>
          <p:spPr>
            <a:xfrm>
              <a:off x="1043608" y="2852936"/>
              <a:ext cx="864096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fi-FI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2. lv.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3"/>
            <p:cNvSpPr txBox="1"/>
            <p:nvPr/>
          </p:nvSpPr>
          <p:spPr>
            <a:xfrm>
              <a:off x="4355976" y="2852936"/>
              <a:ext cx="864096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fi-FI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4. lv.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3"/>
            <p:cNvSpPr txBox="1"/>
            <p:nvPr/>
          </p:nvSpPr>
          <p:spPr>
            <a:xfrm>
              <a:off x="2555776" y="2852936"/>
              <a:ext cx="864096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fi-FI" sz="1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3. lv.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45" name="Google Shape;145;p3" descr="DSC_0014.JPG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00256" y="3859760"/>
            <a:ext cx="2055580" cy="1369441"/>
          </a:xfrm>
          <a:prstGeom prst="rect">
            <a:avLst/>
          </a:prstGeom>
          <a:noFill/>
          <a:ln w="190500" cap="sq" cmpd="sng">
            <a:solidFill>
              <a:srgbClr val="C8C6BD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algn="bl" rotWithShape="0">
              <a:srgbClr val="000000">
                <a:alpha val="42352"/>
              </a:srgbClr>
            </a:outerShdw>
          </a:effectLst>
        </p:spPr>
      </p:pic>
      <p:grpSp>
        <p:nvGrpSpPr>
          <p:cNvPr id="146" name="Google Shape;146;p3"/>
          <p:cNvGrpSpPr/>
          <p:nvPr/>
        </p:nvGrpSpPr>
        <p:grpSpPr>
          <a:xfrm>
            <a:off x="1631504" y="2852936"/>
            <a:ext cx="6696744" cy="1512168"/>
            <a:chOff x="107504" y="2852936"/>
            <a:chExt cx="6696744" cy="1512168"/>
          </a:xfrm>
        </p:grpSpPr>
        <p:sp>
          <p:nvSpPr>
            <p:cNvPr id="147" name="Google Shape;147;p3"/>
            <p:cNvSpPr/>
            <p:nvPr/>
          </p:nvSpPr>
          <p:spPr>
            <a:xfrm>
              <a:off x="107504" y="2852936"/>
              <a:ext cx="6696744" cy="1512168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8DA9DB"/>
            </a:solidFill>
            <a:ln w="12700" cap="flat" cmpd="sng">
              <a:solidFill>
                <a:srgbClr val="8DA9D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899592" y="3284984"/>
              <a:ext cx="864096" cy="656742"/>
            </a:xfrm>
            <a:prstGeom prst="ellipse">
              <a:avLst/>
            </a:prstGeom>
            <a:solidFill>
              <a:schemeClr val="accent3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kevät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3059832" y="3284984"/>
              <a:ext cx="864096" cy="656742"/>
            </a:xfrm>
            <a:prstGeom prst="ellipse">
              <a:avLst/>
            </a:prstGeom>
            <a:solidFill>
              <a:schemeClr val="accent3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kevät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1979712" y="3284984"/>
              <a:ext cx="864096" cy="656742"/>
            </a:xfrm>
            <a:prstGeom prst="ellipse">
              <a:avLst/>
            </a:prstGeom>
            <a:solidFill>
              <a:srgbClr val="FFC000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syksy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3"/>
            <p:cNvSpPr txBox="1"/>
            <p:nvPr/>
          </p:nvSpPr>
          <p:spPr>
            <a:xfrm>
              <a:off x="4211960" y="3399383"/>
              <a:ext cx="18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fi-FI" sz="12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Tutkinto on mahdollista aloittaa jo 2. lv.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" name="Google Shape;152;p3"/>
          <p:cNvGrpSpPr/>
          <p:nvPr/>
        </p:nvGrpSpPr>
        <p:grpSpPr>
          <a:xfrm>
            <a:off x="3044177" y="3941726"/>
            <a:ext cx="5273258" cy="1512168"/>
            <a:chOff x="1520177" y="3941726"/>
            <a:chExt cx="5273258" cy="1512168"/>
          </a:xfrm>
        </p:grpSpPr>
        <p:sp>
          <p:nvSpPr>
            <p:cNvPr id="153" name="Google Shape;153;p3"/>
            <p:cNvSpPr/>
            <p:nvPr/>
          </p:nvSpPr>
          <p:spPr>
            <a:xfrm>
              <a:off x="1520177" y="3941726"/>
              <a:ext cx="5273258" cy="1512168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2F5496"/>
            </a:solidFill>
            <a:ln w="12700" cap="flat" cmpd="sng">
              <a:solidFill>
                <a:srgbClr val="8DA9D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4067944" y="4356434"/>
              <a:ext cx="864096" cy="656742"/>
            </a:xfrm>
            <a:prstGeom prst="ellipse">
              <a:avLst/>
            </a:prstGeom>
            <a:solidFill>
              <a:srgbClr val="FFC000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syksy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1979712" y="4369439"/>
              <a:ext cx="864096" cy="656742"/>
            </a:xfrm>
            <a:prstGeom prst="ellipse">
              <a:avLst/>
            </a:prstGeom>
            <a:solidFill>
              <a:srgbClr val="FFC000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syksy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3059832" y="4365104"/>
              <a:ext cx="864096" cy="656742"/>
            </a:xfrm>
            <a:prstGeom prst="ellipse">
              <a:avLst/>
            </a:prstGeom>
            <a:solidFill>
              <a:schemeClr val="accent3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kevät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3"/>
            <p:cNvSpPr txBox="1"/>
            <p:nvPr/>
          </p:nvSpPr>
          <p:spPr>
            <a:xfrm>
              <a:off x="4932040" y="4485501"/>
              <a:ext cx="18002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fi-FI" sz="12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Useimmat suorittavat tutkinnon 3. lv. aikana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" name="Google Shape;158;p3"/>
          <p:cNvGrpSpPr/>
          <p:nvPr/>
        </p:nvGrpSpPr>
        <p:grpSpPr>
          <a:xfrm>
            <a:off x="4223793" y="4941168"/>
            <a:ext cx="4104455" cy="1512168"/>
            <a:chOff x="2699792" y="4941168"/>
            <a:chExt cx="4104455" cy="1512168"/>
          </a:xfrm>
        </p:grpSpPr>
        <p:sp>
          <p:nvSpPr>
            <p:cNvPr id="159" name="Google Shape;159;p3"/>
            <p:cNvSpPr/>
            <p:nvPr/>
          </p:nvSpPr>
          <p:spPr>
            <a:xfrm>
              <a:off x="2699792" y="4941168"/>
              <a:ext cx="4104455" cy="1512168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B3C6E7"/>
            </a:solidFill>
            <a:ln w="12700" cap="flat" cmpd="sng">
              <a:solidFill>
                <a:srgbClr val="8DA9D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5292080" y="5364546"/>
              <a:ext cx="864096" cy="656742"/>
            </a:xfrm>
            <a:prstGeom prst="ellipse">
              <a:avLst/>
            </a:prstGeom>
            <a:solidFill>
              <a:schemeClr val="accent3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kevät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4139952" y="5364546"/>
              <a:ext cx="864096" cy="656742"/>
            </a:xfrm>
            <a:prstGeom prst="ellipse">
              <a:avLst/>
            </a:prstGeom>
            <a:solidFill>
              <a:srgbClr val="FFC000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syksy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3131840" y="5364546"/>
              <a:ext cx="864096" cy="656742"/>
            </a:xfrm>
            <a:prstGeom prst="ellipse">
              <a:avLst/>
            </a:prstGeom>
            <a:solidFill>
              <a:schemeClr val="accent3"/>
            </a:solidFill>
            <a:ln w="12700" cap="flat" cmpd="sng">
              <a:solidFill>
                <a:srgbClr val="78787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fi-FI" sz="1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kevät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3"/>
            <p:cNvSpPr txBox="1"/>
            <p:nvPr/>
          </p:nvSpPr>
          <p:spPr>
            <a:xfrm>
              <a:off x="3491880" y="6093296"/>
              <a:ext cx="18002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fi-FI" sz="12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 vuoden opiskelijat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205</Words>
  <Application>Microsoft Office PowerPoint</Application>
  <PresentationFormat>Laajakuva</PresentationFormat>
  <Paragraphs>43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Calibri</vt:lpstr>
      <vt:lpstr>Arial</vt:lpstr>
      <vt:lpstr>Arial Rounded</vt:lpstr>
      <vt:lpstr>Office-teema</vt:lpstr>
      <vt:lpstr>YLIOPPILASKIRJOITUKSET</vt:lpstr>
      <vt:lpstr>PowerPoint-esitys</vt:lpstr>
      <vt:lpstr>YO-TUTKINNON HAJAUTTAMINEN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Simo Veistola</dc:creator>
  <cp:lastModifiedBy>Virpi Laaksonen</cp:lastModifiedBy>
  <cp:revision>3</cp:revision>
  <dcterms:created xsi:type="dcterms:W3CDTF">2019-11-05T12:56:18Z</dcterms:created>
  <dcterms:modified xsi:type="dcterms:W3CDTF">2025-08-25T08:57:28Z</dcterms:modified>
</cp:coreProperties>
</file>