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797675" cy="9926625"/>
  <p:embeddedFontLst>
    <p:embeddedFont>
      <p:font typeface="Domine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22" Type="http://schemas.openxmlformats.org/officeDocument/2006/relationships/font" Target="fonts/Domine-bold.fntdata"/><Relationship Id="rId10" Type="http://schemas.openxmlformats.org/officeDocument/2006/relationships/slide" Target="slides/slide6.xml"/><Relationship Id="rId21" Type="http://schemas.openxmlformats.org/officeDocument/2006/relationships/font" Target="fonts/Domine-regular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2017" y="0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Char char="●"/>
              <a:defRPr/>
            </a:lvl1pPr>
            <a:lvl2pPr indent="-3175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30306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2017" y="9430306"/>
            <a:ext cx="2945659" cy="49633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i-FI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ae8fddfd9_0_1924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ae8fddfd9_0_1924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ae8fddfd9_0_2113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ae8fddfd9_0_2113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ae8fddfd9_0_2118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ae8fddfd9_0_2118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ae8fddfd9_0_2123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gae8fddfd9_0_2123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ae8fddfd9_0_2128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gae8fddfd9_0_2128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ae8fddfd9_0_2133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ae8fddfd9_0_2133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0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0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906358" y="4715154"/>
            <a:ext cx="4984962" cy="4466988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6:notes"/>
          <p:cNvSpPr/>
          <p:nvPr>
            <p:ph idx="2" type="sldImg"/>
          </p:nvPr>
        </p:nvSpPr>
        <p:spPr>
          <a:xfrm>
            <a:off x="917575" y="746125"/>
            <a:ext cx="4962525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e8fddfd9_0_137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gae8fddfd9_0_137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4de7e5b2d_4_0:notes"/>
          <p:cNvSpPr/>
          <p:nvPr>
            <p:ph idx="2" type="sldImg"/>
          </p:nvPr>
        </p:nvSpPr>
        <p:spPr>
          <a:xfrm>
            <a:off x="917575" y="746125"/>
            <a:ext cx="4962600" cy="372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4de7e5b2d_4_0:notes"/>
          <p:cNvSpPr txBox="1"/>
          <p:nvPr>
            <p:ph idx="1" type="body"/>
          </p:nvPr>
        </p:nvSpPr>
        <p:spPr>
          <a:xfrm>
            <a:off x="906358" y="4715154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g24de7e5b2d_4_0:notes"/>
          <p:cNvSpPr txBox="1"/>
          <p:nvPr>
            <p:ph idx="12" type="sldNum"/>
          </p:nvPr>
        </p:nvSpPr>
        <p:spPr>
          <a:xfrm>
            <a:off x="3852017" y="9430306"/>
            <a:ext cx="2945700" cy="496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ae8fddfd9_0_893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ae8fddfd9_0_893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ae8fddfd9_0_1233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gae8fddfd9_0_1233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ae8fddfd9_0_1063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gae8fddfd9_0_1063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ae8fddfd9_0_1663:notes"/>
          <p:cNvSpPr/>
          <p:nvPr>
            <p:ph idx="2" type="sldImg"/>
          </p:nvPr>
        </p:nvSpPr>
        <p:spPr>
          <a:xfrm>
            <a:off x="917575" y="746125"/>
            <a:ext cx="4962600" cy="3721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ae8fddfd9_0_1663:notes"/>
          <p:cNvSpPr txBox="1"/>
          <p:nvPr>
            <p:ph idx="1" type="body"/>
          </p:nvPr>
        </p:nvSpPr>
        <p:spPr>
          <a:xfrm>
            <a:off x="906358" y="4715154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gae8fddfd9_0_1663:notes"/>
          <p:cNvSpPr txBox="1"/>
          <p:nvPr>
            <p:ph idx="12" type="sldNum"/>
          </p:nvPr>
        </p:nvSpPr>
        <p:spPr>
          <a:xfrm>
            <a:off x="3852017" y="9430306"/>
            <a:ext cx="2945700" cy="496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ae8fddfd9_0_1755:notes"/>
          <p:cNvSpPr txBox="1"/>
          <p:nvPr>
            <p:ph idx="1" type="body"/>
          </p:nvPr>
        </p:nvSpPr>
        <p:spPr>
          <a:xfrm>
            <a:off x="906357" y="4715147"/>
            <a:ext cx="4985100" cy="446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gae8fddfd9_0_1755:notes"/>
          <p:cNvSpPr/>
          <p:nvPr>
            <p:ph idx="2" type="sldImg"/>
          </p:nvPr>
        </p:nvSpPr>
        <p:spPr>
          <a:xfrm>
            <a:off x="1132946" y="744497"/>
            <a:ext cx="4531800" cy="372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dia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9050" y="-19050"/>
            <a:ext cx="9183688" cy="689768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/>
          <p:nvPr>
            <p:ph type="ctrTitle"/>
          </p:nvPr>
        </p:nvSpPr>
        <p:spPr>
          <a:xfrm>
            <a:off x="381000" y="2438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rebuchet MS"/>
              <a:buNone/>
              <a:defRPr/>
            </a:lvl1pPr>
            <a:lvl2pPr indent="-234950" lvl="1" marL="742950" marR="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215900" lvl="2" marL="1143000" marR="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190500" lvl="3" marL="16002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190500" lvl="4" marL="20574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190500" lvl="5" marL="25146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190500" lvl="6" marL="29718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190500" lvl="7" marL="34290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190500" lvl="8" marL="38862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pystysuora teksti" type="vertTx">
  <p:cSld name="VERTICAL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 rot="5400000">
            <a:off x="2819400" y="990600"/>
            <a:ext cx="3505200" cy="670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ystysuora otsikko ja teksti" type="vertTitleAndTx">
  <p:cSld name="VERTICAL_TITLE_AND_VERTICAL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 rot="5400000">
            <a:off x="5086350" y="2876550"/>
            <a:ext cx="4572000" cy="186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 rot="5400000">
            <a:off x="1276350" y="1085850"/>
            <a:ext cx="4572000" cy="54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lip Art and Text" type="clipArtAndTx">
  <p:cSld name="CLIPART_AND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title"/>
          </p:nvPr>
        </p:nvSpPr>
        <p:spPr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3"/>
          <p:cNvSpPr/>
          <p:nvPr>
            <p:ph idx="2" type="clipArt"/>
          </p:nvPr>
        </p:nvSpPr>
        <p:spPr>
          <a:xfrm>
            <a:off x="685800" y="1905000"/>
            <a:ext cx="3810000" cy="41910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4648200" y="1905000"/>
            <a:ext cx="38100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/>
            </a:lvl1pPr>
            <a:lvl2pPr indent="-317500" lvl="1" marL="91440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ymbol"/>
              <a:buChar char="■"/>
              <a:defRPr/>
            </a:lvl2pPr>
            <a:lvl3pPr indent="-3175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ymbol"/>
              <a:buChar char="■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ymbol"/>
              <a:buChar char="■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descr="Large confetti" id="68" name="Google Shape;68;p13"/>
          <p:cNvSpPr txBox="1"/>
          <p:nvPr>
            <p:ph idx="12" type="sldNum"/>
          </p:nvPr>
        </p:nvSpPr>
        <p:spPr>
          <a:xfrm>
            <a:off x="8216900" y="6248400"/>
            <a:ext cx="533400" cy="60960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anchorCtr="1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  <a:def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ko ja sisältö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san ylätunnist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Kaksi sisältökohdetta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1219200" y="2590800"/>
            <a:ext cx="3276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648200" y="2590800"/>
            <a:ext cx="3276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ailu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ain otsikko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marL="457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marL="9144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marL="13716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marL="18288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hjä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sisältö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560"/>
              </a:spcBef>
              <a:spcAft>
                <a:spcPts val="0"/>
              </a:spcAft>
              <a:buSzPts val="1400"/>
              <a:buChar char="•"/>
              <a:defRPr/>
            </a:lvl1pPr>
            <a:lvl2pPr indent="-317500" lvl="1" marL="914400" rtl="0">
              <a:spcBef>
                <a:spcPts val="440"/>
              </a:spcBef>
              <a:spcAft>
                <a:spcPts val="0"/>
              </a:spcAft>
              <a:buSzPts val="1400"/>
              <a:buChar char="–"/>
              <a:defRPr/>
            </a:lvl2pPr>
            <a:lvl3pPr indent="-317500" lvl="2" marL="1371600" rtl="0">
              <a:spcBef>
                <a:spcPts val="320"/>
              </a:spcBef>
              <a:spcAft>
                <a:spcPts val="0"/>
              </a:spcAft>
              <a:buSzPts val="1400"/>
              <a:buChar char="•"/>
              <a:defRPr/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SzPts val="1400"/>
              <a:buChar char="»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tsikollinen kuva" type="picTx">
  <p:cSld name="PICTURE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1" name="Google Shape;51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rtl="0">
              <a:spcBef>
                <a:spcPts val="560"/>
              </a:spcBef>
              <a:spcAft>
                <a:spcPts val="0"/>
              </a:spcAft>
              <a:buSzPts val="1400"/>
              <a:buFont typeface="Domine"/>
              <a:buNone/>
              <a:defRPr/>
            </a:lvl1pPr>
            <a:lvl2pPr indent="-228600" lvl="1" marL="914400" rtl="0">
              <a:spcBef>
                <a:spcPts val="440"/>
              </a:spcBef>
              <a:spcAft>
                <a:spcPts val="0"/>
              </a:spcAft>
              <a:buSzPts val="1400"/>
              <a:buFont typeface="Domine"/>
              <a:buNone/>
              <a:defRPr/>
            </a:lvl2pPr>
            <a:lvl3pPr indent="-228600" lvl="2" marL="1371600" rtl="0">
              <a:spcBef>
                <a:spcPts val="320"/>
              </a:spcBef>
              <a:spcAft>
                <a:spcPts val="0"/>
              </a:spcAft>
              <a:buSzPts val="1400"/>
              <a:buFont typeface="Domine"/>
              <a:buNone/>
              <a:defRPr/>
            </a:lvl3pPr>
            <a:lvl4pPr indent="-228600" lvl="3" marL="1828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4pPr>
            <a:lvl5pPr indent="-228600" lvl="4" marL="22860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5pPr>
            <a:lvl6pPr indent="-228600" lvl="5" marL="27432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6pPr>
            <a:lvl7pPr indent="-228600" lvl="6" marL="32004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7pPr>
            <a:lvl8pPr indent="-228600" lvl="7" marL="36576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8pPr>
            <a:lvl9pPr indent="-228600" lvl="8" marL="4114800" rtl="0">
              <a:spcBef>
                <a:spcPts val="400"/>
              </a:spcBef>
              <a:spcAft>
                <a:spcPts val="0"/>
              </a:spcAft>
              <a:buSzPts val="1400"/>
              <a:buFont typeface="Domine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4.png"/><Relationship Id="rId2" Type="http://schemas.openxmlformats.org/officeDocument/2006/relationships/image" Target="../media/image8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0"/>
            <a:ext cx="3498850" cy="1211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2719388"/>
            <a:ext cx="9183688" cy="4138612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1pPr>
            <a:lvl2pPr indent="-317500" lvl="1" marL="914400" marR="0" rtl="0" algn="l">
              <a:spcBef>
                <a:spcPts val="44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2pPr>
            <a:lvl3pPr indent="-3175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•"/>
              <a:defRPr/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–"/>
              <a:defRPr/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rgbClr val="003C78"/>
              </a:buClr>
              <a:buSzPts val="1400"/>
              <a:buFont typeface="Domine"/>
              <a:buChar char="»"/>
              <a:defRPr/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88900" lvl="0" marL="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8890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8890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8890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8890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8890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8890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8890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8890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forssan-yhteislyseo.onedu.fi" TargetMode="External"/><Relationship Id="rId4" Type="http://schemas.openxmlformats.org/officeDocument/2006/relationships/hyperlink" Target="https://peda.net/forssa/forssan-yhteislyseo" TargetMode="External"/><Relationship Id="rId5" Type="http://schemas.openxmlformats.org/officeDocument/2006/relationships/hyperlink" Target="https://wilma.forssa.fi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ilma.forssa.fi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ctrTitle"/>
          </p:nvPr>
        </p:nvSpPr>
        <p:spPr>
          <a:xfrm>
            <a:off x="381000" y="1331075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600">
                <a:solidFill>
                  <a:srgbClr val="FFFFE9"/>
                </a:solidFill>
                <a:latin typeface="Trebuchet MS"/>
                <a:ea typeface="Trebuchet MS"/>
                <a:cs typeface="Trebuchet MS"/>
                <a:sym typeface="Trebuchet MS"/>
              </a:rPr>
              <a:t>Ykkösten vanhempainilta 2017</a:t>
            </a:r>
            <a:endParaRPr b="1" i="0" sz="36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4" name="Google Shape;74;p14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rebuchet MS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descr="syksyllä" id="75" name="Google Shape;7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05475" y="2969100"/>
            <a:ext cx="3864000" cy="289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83" name="Google Shape;183;p23"/>
          <p:cNvSpPr txBox="1"/>
          <p:nvPr>
            <p:ph type="title"/>
          </p:nvPr>
        </p:nvSpPr>
        <p:spPr>
          <a:xfrm>
            <a:off x="838200" y="1524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Tiedotus</a:t>
            </a:r>
            <a:endParaRPr sz="3000"/>
          </a:p>
        </p:txBody>
      </p:sp>
      <p:sp>
        <p:nvSpPr>
          <p:cNvPr id="184" name="Google Shape;184;p23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fi-FI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https://forssan-yhteislyseo.onedu.fi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lang="fi-FI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Pedanet: </a:t>
            </a:r>
            <a:r>
              <a:rPr lang="fi-FI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https://peda.net/forssa/forssan-yhteislyseo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Wilma: </a:t>
            </a:r>
            <a:r>
              <a:rPr lang="fi-FI" sz="24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https://wilma.forssa.fi/</a:t>
            </a:r>
            <a:r>
              <a:rPr lang="fi-FI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/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facebook</a:t>
            </a:r>
            <a:endParaRPr sz="2400"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89" name="Google Shape;189;p24"/>
          <p:cNvSpPr txBox="1"/>
          <p:nvPr>
            <p:ph type="title"/>
          </p:nvPr>
        </p:nvSpPr>
        <p:spPr>
          <a:xfrm>
            <a:off x="782350" y="851025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Miten lukio-opiskelu eroaa peruskoulusta?</a:t>
            </a:r>
            <a:endParaRPr sz="3000"/>
          </a:p>
        </p:txBody>
      </p:sp>
      <p:sp>
        <p:nvSpPr>
          <p:cNvPr id="190" name="Google Shape;190;p24"/>
          <p:cNvSpPr txBox="1"/>
          <p:nvPr>
            <p:ph idx="1" type="body"/>
          </p:nvPr>
        </p:nvSpPr>
        <p:spPr>
          <a:xfrm>
            <a:off x="685800" y="1752600"/>
            <a:ext cx="84582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”lukemista on paljon enemmän, kun taas ns. virallisia läksyjä on vähemmän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”oppitunneilla tahti on nopeampi”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”oma vastuu isompi”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”lukiossa rennompaa”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”jumalattoman iso koealue”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”lepposempaa…ei katota kokoajan läksyjen perään…mutta kokeissa vaaditaan enemmän”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”opiskelutekniikkaa on joutunut muokkaamaan mm. säännöllisemmäksi”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”luokkakaverit vaihtuvat melkein joka tunti”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”tunneilla rauhallisempaa”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95" name="Google Shape;195;p25"/>
          <p:cNvSpPr txBox="1"/>
          <p:nvPr>
            <p:ph type="title"/>
          </p:nvPr>
        </p:nvSpPr>
        <p:spPr>
          <a:xfrm>
            <a:off x="838200" y="8231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Miten lukio-opiskelu eroaa peruskoulusta?</a:t>
            </a:r>
            <a:endParaRPr sz="3000"/>
          </a:p>
        </p:txBody>
      </p:sp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685800" y="1752600"/>
            <a:ext cx="84582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”lukemista on paljon enemmän, kun taas ns. virallisia läksyjä on vähemmän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”oppitunneilla tahti on nopeampi”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”oma vastuu isompi”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”lukiossa rennompaa”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”jumalattoman iso koealue”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”lepposempaa…ei katota kokoajan läksyjen perään…mutta kokeissa vaaditaan enemmän”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”opiskelutekniikkaa on joutunut muokkaamaan mm. säännöllisemmäksi”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”luokkakaverit vaihtuvat melkein joka tunti”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”tunneilla rauhallisempaa”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201" name="Google Shape;201;p26"/>
          <p:cNvSpPr txBox="1"/>
          <p:nvPr>
            <p:ph type="title"/>
          </p:nvPr>
        </p:nvSpPr>
        <p:spPr>
          <a:xfrm>
            <a:off x="838200" y="91915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Oppitunti = 75 min.</a:t>
            </a:r>
            <a:endParaRPr sz="3600"/>
          </a:p>
        </p:txBody>
      </p:sp>
      <p:sp>
        <p:nvSpPr>
          <p:cNvPr id="202" name="Google Shape;202;p26"/>
          <p:cNvSpPr txBox="1"/>
          <p:nvPr>
            <p:ph idx="1" type="body"/>
          </p:nvPr>
        </p:nvSpPr>
        <p:spPr>
          <a:xfrm>
            <a:off x="685800" y="1905000"/>
            <a:ext cx="84582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”Hyvä, koska pystyy keskittyä paremmin ja yhtenä päivänä vähemmän aineita. Joskus kyllä pitkästyttää!”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”sopii varsinkin liikuntaan ja kuvikseen”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”mielestäni sujuvasti meneviä, mutta kuitenkin on sellaisia opettajia joiden opetus tuntuu tylsältä ja pitkästyttävältä, jolloin oppitunnin pituus tulee ilmi.”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”tunnilla ehtii tehdä kaikenlaista, mutta esim. matikan tunnit kuluvat hitaasti, jos ei ymmärrä jotain”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207" name="Google Shape;207;p27"/>
          <p:cNvSpPr txBox="1"/>
          <p:nvPr>
            <p:ph type="title"/>
          </p:nvPr>
        </p:nvSpPr>
        <p:spPr>
          <a:xfrm>
            <a:off x="838200" y="124485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Jaksotodistus ja Wilma</a:t>
            </a:r>
            <a:endParaRPr sz="3600"/>
          </a:p>
        </p:txBody>
      </p:sp>
      <p:sp>
        <p:nvSpPr>
          <p:cNvPr id="208" name="Google Shape;208;p27"/>
          <p:cNvSpPr txBox="1"/>
          <p:nvPr>
            <p:ph idx="1" type="body"/>
          </p:nvPr>
        </p:nvSpPr>
        <p:spPr>
          <a:xfrm>
            <a:off x="1219200" y="2283725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arvioidut kurssit: numero / 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valitut kurssit: p, s, o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poissaolot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Wilmassa kaikki suoritukset </a:t>
            </a:r>
            <a:r>
              <a:rPr lang="fi-FI" sz="320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https://wilma.forssa.fi/</a:t>
            </a:r>
            <a:r>
              <a:rPr lang="fi-FI"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Char char="•"/>
            </a:pPr>
            <a:r>
              <a:rPr b="0" i="0" lang="fi-FI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huoltajan tunnukset voimassa siihen asti, kun opiskelija täyttää 18 v.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213" name="Google Shape;213;p28"/>
          <p:cNvSpPr txBox="1"/>
          <p:nvPr>
            <p:ph type="title"/>
          </p:nvPr>
        </p:nvSpPr>
        <p:spPr>
          <a:xfrm>
            <a:off x="838200" y="832875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Opintojen suunnittelu ja tuki</a:t>
            </a:r>
            <a:endParaRPr sz="3600"/>
          </a:p>
        </p:txBody>
      </p:sp>
      <p:sp>
        <p:nvSpPr>
          <p:cNvPr id="214" name="Google Shape;214;p28"/>
          <p:cNvSpPr txBox="1"/>
          <p:nvPr>
            <p:ph idx="1" type="body"/>
          </p:nvPr>
        </p:nvSpPr>
        <p:spPr>
          <a:xfrm>
            <a:off x="562175" y="1727675"/>
            <a:ext cx="75438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2-4 v. → YO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alustavat kurssivalinnat → kurssitarjotin → kurssivalinnat keväällä → lukujärjestys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ryhmänohjaaja, aineenopettajat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opinto-ohjaajat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rehtorit, </a:t>
            </a:r>
            <a:r>
              <a:rPr lang="fi-FI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koulu</a:t>
            </a: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kuraattori</a:t>
            </a:r>
            <a:endParaRPr b="0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6957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</a:pPr>
            <a:r>
              <a:rPr lang="fi-FI"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erityisopettaja, psykologi, </a:t>
            </a: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hvr, tukitiimi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380"/>
              <a:buFont typeface="Times New Roman"/>
              <a:buChar char="•"/>
            </a:pPr>
            <a:r>
              <a:rPr b="0" i="0" lang="fi-FI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vanhemmat!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9"/>
          <p:cNvSpPr txBox="1"/>
          <p:nvPr>
            <p:ph type="ctrTitle"/>
          </p:nvPr>
        </p:nvSpPr>
        <p:spPr>
          <a:xfrm>
            <a:off x="381000" y="2438400"/>
            <a:ext cx="83820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46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20" name="Google Shape;220;p29"/>
          <p:cNvSpPr txBox="1"/>
          <p:nvPr>
            <p:ph idx="1" type="subTitle"/>
          </p:nvPr>
        </p:nvSpPr>
        <p:spPr>
          <a:xfrm>
            <a:off x="1371600" y="41148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rebuchet MS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946117" y="828273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600">
                <a:solidFill>
                  <a:srgbClr val="33333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Opiskelu lukiossa</a:t>
            </a:r>
            <a:endParaRPr b="1" i="0" sz="3600" u="none" cap="none" strike="noStrike">
              <a:solidFill>
                <a:srgbClr val="003C78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1144775" y="1801159"/>
            <a:ext cx="6705600" cy="46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64C"/>
              </a:buClr>
              <a:buSzPts val="2720"/>
              <a:buFont typeface="Times New Roman"/>
              <a:buChar char="•"/>
            </a:pPr>
            <a:r>
              <a:rPr lang="fi-FI" sz="3200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kurssi</a:t>
            </a:r>
            <a:endParaRPr>
              <a:solidFill>
                <a:schemeClr val="dk1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264C"/>
              </a:buClr>
              <a:buSzPts val="2720"/>
              <a:buFont typeface="Times New Roman"/>
              <a:buChar char="•"/>
            </a:pPr>
            <a:r>
              <a:rPr lang="fi-FI" sz="3200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jakso</a:t>
            </a:r>
            <a:endParaRPr sz="2800">
              <a:solidFill>
                <a:srgbClr val="003C78"/>
              </a:solidFill>
              <a:latin typeface="Domine"/>
              <a:ea typeface="Domine"/>
              <a:cs typeface="Domine"/>
              <a:sym typeface="Domine"/>
            </a:endParaRPr>
          </a:p>
        </p:txBody>
      </p:sp>
      <p:sp>
        <p:nvSpPr>
          <p:cNvPr id="82" name="Google Shape;82;p15"/>
          <p:cNvSpPr txBox="1"/>
          <p:nvPr>
            <p:ph idx="11" type="ftr"/>
          </p:nvPr>
        </p:nvSpPr>
        <p:spPr>
          <a:xfrm>
            <a:off x="368300" y="65151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-FI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Forssan yhteislyseo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83" name="Google Shape;83;p15"/>
          <p:cNvGrpSpPr/>
          <p:nvPr/>
        </p:nvGrpSpPr>
        <p:grpSpPr>
          <a:xfrm>
            <a:off x="535175" y="3138800"/>
            <a:ext cx="7924800" cy="1257162"/>
            <a:chOff x="596900" y="2006600"/>
            <a:chExt cx="7924800" cy="1257162"/>
          </a:xfrm>
        </p:grpSpPr>
        <p:sp>
          <p:nvSpPr>
            <p:cNvPr id="84" name="Google Shape;84;p15"/>
            <p:cNvSpPr txBox="1"/>
            <p:nvPr/>
          </p:nvSpPr>
          <p:spPr>
            <a:xfrm>
              <a:off x="776287" y="2006600"/>
              <a:ext cx="7643700" cy="893700"/>
            </a:xfrm>
            <a:prstGeom prst="rect">
              <a:avLst/>
            </a:prstGeom>
            <a:gradFill>
              <a:gsLst>
                <a:gs pos="0">
                  <a:srgbClr val="184776"/>
                </a:gs>
                <a:gs pos="50000">
                  <a:srgbClr val="3399FF"/>
                </a:gs>
                <a:gs pos="100000">
                  <a:srgbClr val="184776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5" name="Google Shape;85;p15"/>
            <p:cNvSpPr txBox="1"/>
            <p:nvPr/>
          </p:nvSpPr>
          <p:spPr>
            <a:xfrm>
              <a:off x="3843337" y="2584450"/>
              <a:ext cx="1284300" cy="342900"/>
            </a:xfrm>
            <a:prstGeom prst="rect">
              <a:avLst/>
            </a:prstGeom>
            <a:gradFill>
              <a:gsLst>
                <a:gs pos="0">
                  <a:srgbClr val="43433D"/>
                </a:gs>
                <a:gs pos="50000">
                  <a:srgbClr val="FFFFE9"/>
                </a:gs>
                <a:gs pos="100000">
                  <a:srgbClr val="43433D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6" name="Google Shape;86;p15"/>
            <p:cNvSpPr txBox="1"/>
            <p:nvPr/>
          </p:nvSpPr>
          <p:spPr>
            <a:xfrm>
              <a:off x="5364162" y="2584450"/>
              <a:ext cx="1284300" cy="342900"/>
            </a:xfrm>
            <a:prstGeom prst="rect">
              <a:avLst/>
            </a:prstGeom>
            <a:gradFill>
              <a:gsLst>
                <a:gs pos="0">
                  <a:srgbClr val="43433D"/>
                </a:gs>
                <a:gs pos="50000">
                  <a:srgbClr val="FFFFE9"/>
                </a:gs>
                <a:gs pos="100000">
                  <a:srgbClr val="43433D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87" name="Google Shape;87;p15"/>
            <p:cNvSpPr txBox="1"/>
            <p:nvPr/>
          </p:nvSpPr>
          <p:spPr>
            <a:xfrm>
              <a:off x="596900" y="2989262"/>
              <a:ext cx="6858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elokuu</a:t>
              </a:r>
              <a:endParaRPr/>
            </a:p>
          </p:txBody>
        </p:sp>
        <p:sp>
          <p:nvSpPr>
            <p:cNvPr id="88" name="Google Shape;88;p15"/>
            <p:cNvSpPr txBox="1"/>
            <p:nvPr/>
          </p:nvSpPr>
          <p:spPr>
            <a:xfrm>
              <a:off x="1600200" y="2209800"/>
              <a:ext cx="20448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E9"/>
                </a:buClr>
                <a:buFont typeface="Comic Sans MS"/>
                <a:buNone/>
              </a:pPr>
              <a:r>
                <a:rPr b="1" i="0" lang="fi-FI" sz="1400" u="none" cap="none" strike="noStrike">
                  <a:solidFill>
                    <a:srgbClr val="FFFFE9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1. SYKSY</a:t>
              </a:r>
              <a:endParaRPr/>
            </a:p>
          </p:txBody>
        </p:sp>
        <p:sp>
          <p:nvSpPr>
            <p:cNvPr id="89" name="Google Shape;89;p15"/>
            <p:cNvSpPr txBox="1"/>
            <p:nvPr/>
          </p:nvSpPr>
          <p:spPr>
            <a:xfrm>
              <a:off x="5359400" y="2235200"/>
              <a:ext cx="2171700" cy="30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E9"/>
                </a:buClr>
                <a:buFont typeface="Comic Sans MS"/>
                <a:buNone/>
              </a:pPr>
              <a:r>
                <a:rPr b="1" i="0" lang="fi-FI" sz="1400" u="none" cap="none" strike="noStrike">
                  <a:solidFill>
                    <a:srgbClr val="FFFFE9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1. KEVÄT</a:t>
              </a:r>
              <a:endParaRPr/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1279525" y="2989262"/>
              <a:ext cx="7494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syyskuu</a:t>
              </a:r>
              <a:endParaRPr/>
            </a:p>
          </p:txBody>
        </p:sp>
        <p:sp>
          <p:nvSpPr>
            <p:cNvPr id="91" name="Google Shape;91;p15"/>
            <p:cNvSpPr txBox="1"/>
            <p:nvPr/>
          </p:nvSpPr>
          <p:spPr>
            <a:xfrm>
              <a:off x="2076450" y="2989262"/>
              <a:ext cx="8382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lokakuu</a:t>
              </a:r>
              <a:endParaRPr/>
            </a:p>
          </p:txBody>
        </p:sp>
        <p:sp>
          <p:nvSpPr>
            <p:cNvPr id="92" name="Google Shape;92;p15"/>
            <p:cNvSpPr txBox="1"/>
            <p:nvPr/>
          </p:nvSpPr>
          <p:spPr>
            <a:xfrm>
              <a:off x="2860675" y="2989262"/>
              <a:ext cx="9525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marraskuu</a:t>
              </a:r>
              <a:endParaRPr/>
            </a:p>
          </p:txBody>
        </p:sp>
        <p:sp>
          <p:nvSpPr>
            <p:cNvPr id="93" name="Google Shape;93;p15"/>
            <p:cNvSpPr txBox="1"/>
            <p:nvPr/>
          </p:nvSpPr>
          <p:spPr>
            <a:xfrm>
              <a:off x="3810000" y="2989262"/>
              <a:ext cx="8127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joulukuu</a:t>
              </a:r>
              <a:endParaRPr/>
            </a:p>
          </p:txBody>
        </p:sp>
        <p:sp>
          <p:nvSpPr>
            <p:cNvPr id="94" name="Google Shape;94;p15"/>
            <p:cNvSpPr txBox="1"/>
            <p:nvPr/>
          </p:nvSpPr>
          <p:spPr>
            <a:xfrm>
              <a:off x="4622800" y="2989262"/>
              <a:ext cx="10668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tammikuu</a:t>
              </a:r>
              <a:endParaRPr/>
            </a:p>
          </p:txBody>
        </p:sp>
        <p:sp>
          <p:nvSpPr>
            <p:cNvPr id="95" name="Google Shape;95;p15"/>
            <p:cNvSpPr txBox="1"/>
            <p:nvPr/>
          </p:nvSpPr>
          <p:spPr>
            <a:xfrm>
              <a:off x="5441950" y="2989262"/>
              <a:ext cx="8508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helmikuu</a:t>
              </a:r>
              <a:endParaRPr/>
            </a:p>
          </p:txBody>
        </p:sp>
        <p:sp>
          <p:nvSpPr>
            <p:cNvPr id="96" name="Google Shape;96;p15"/>
            <p:cNvSpPr txBox="1"/>
            <p:nvPr/>
          </p:nvSpPr>
          <p:spPr>
            <a:xfrm>
              <a:off x="6223000" y="2989262"/>
              <a:ext cx="8889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maaliskuu</a:t>
              </a:r>
              <a:endParaRPr/>
            </a:p>
          </p:txBody>
        </p:sp>
        <p:sp>
          <p:nvSpPr>
            <p:cNvPr id="97" name="Google Shape;97;p15"/>
            <p:cNvSpPr txBox="1"/>
            <p:nvPr/>
          </p:nvSpPr>
          <p:spPr>
            <a:xfrm>
              <a:off x="6965950" y="2989262"/>
              <a:ext cx="8127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huhtikuu</a:t>
              </a:r>
              <a:endParaRPr/>
            </a:p>
          </p:txBody>
        </p:sp>
        <p:sp>
          <p:nvSpPr>
            <p:cNvPr id="98" name="Google Shape;98;p15"/>
            <p:cNvSpPr txBox="1"/>
            <p:nvPr/>
          </p:nvSpPr>
          <p:spPr>
            <a:xfrm>
              <a:off x="7683500" y="2989262"/>
              <a:ext cx="838200" cy="27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0" i="0" lang="fi-FI" sz="12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toukokuu</a:t>
              </a:r>
              <a:endParaRPr/>
            </a:p>
          </p:txBody>
        </p:sp>
        <p:sp>
          <p:nvSpPr>
            <p:cNvPr id="99" name="Google Shape;99;p15"/>
            <p:cNvSpPr txBox="1"/>
            <p:nvPr/>
          </p:nvSpPr>
          <p:spPr>
            <a:xfrm>
              <a:off x="776287" y="2584450"/>
              <a:ext cx="1303200" cy="342900"/>
            </a:xfrm>
            <a:prstGeom prst="rect">
              <a:avLst/>
            </a:prstGeom>
            <a:gradFill>
              <a:gsLst>
                <a:gs pos="0">
                  <a:srgbClr val="76766C"/>
                </a:gs>
                <a:gs pos="50000">
                  <a:srgbClr val="FFFFE9"/>
                </a:gs>
                <a:gs pos="100000">
                  <a:srgbClr val="76766C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0" name="Google Shape;100;p15"/>
            <p:cNvSpPr txBox="1"/>
            <p:nvPr/>
          </p:nvSpPr>
          <p:spPr>
            <a:xfrm>
              <a:off x="1036637" y="2609850"/>
              <a:ext cx="839700" cy="29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1" i="0" lang="fi-FI" sz="13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1. jakso</a:t>
              </a:r>
              <a:endParaRPr/>
            </a:p>
          </p:txBody>
        </p:sp>
        <p:sp>
          <p:nvSpPr>
            <p:cNvPr id="101" name="Google Shape;101;p15"/>
            <p:cNvSpPr txBox="1"/>
            <p:nvPr/>
          </p:nvSpPr>
          <p:spPr>
            <a:xfrm>
              <a:off x="2314575" y="2584450"/>
              <a:ext cx="1284300" cy="342900"/>
            </a:xfrm>
            <a:prstGeom prst="rect">
              <a:avLst/>
            </a:prstGeom>
            <a:gradFill>
              <a:gsLst>
                <a:gs pos="0">
                  <a:srgbClr val="43433D"/>
                </a:gs>
                <a:gs pos="50000">
                  <a:srgbClr val="FFFFE9"/>
                </a:gs>
                <a:gs pos="100000">
                  <a:srgbClr val="43433D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15"/>
            <p:cNvSpPr txBox="1"/>
            <p:nvPr/>
          </p:nvSpPr>
          <p:spPr>
            <a:xfrm>
              <a:off x="2527300" y="2608262"/>
              <a:ext cx="839700" cy="29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1" i="0" lang="fi-FI" sz="13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2. jakso</a:t>
              </a:r>
              <a:endParaRPr/>
            </a:p>
          </p:txBody>
        </p:sp>
        <p:sp>
          <p:nvSpPr>
            <p:cNvPr id="103" name="Google Shape;103;p15"/>
            <p:cNvSpPr txBox="1"/>
            <p:nvPr/>
          </p:nvSpPr>
          <p:spPr>
            <a:xfrm>
              <a:off x="4084637" y="2608262"/>
              <a:ext cx="839700" cy="29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1" i="0" lang="fi-FI" sz="13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3. jakso</a:t>
              </a:r>
              <a:endParaRPr/>
            </a:p>
          </p:txBody>
        </p:sp>
        <p:sp>
          <p:nvSpPr>
            <p:cNvPr id="104" name="Google Shape;104;p15"/>
            <p:cNvSpPr txBox="1"/>
            <p:nvPr/>
          </p:nvSpPr>
          <p:spPr>
            <a:xfrm>
              <a:off x="5607050" y="2608262"/>
              <a:ext cx="839700" cy="29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1" i="0" lang="fi-FI" sz="13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4. jakso</a:t>
              </a:r>
              <a:endParaRPr/>
            </a:p>
          </p:txBody>
        </p:sp>
        <p:sp>
          <p:nvSpPr>
            <p:cNvPr id="105" name="Google Shape;105;p15"/>
            <p:cNvSpPr txBox="1"/>
            <p:nvPr/>
          </p:nvSpPr>
          <p:spPr>
            <a:xfrm>
              <a:off x="6892925" y="2584450"/>
              <a:ext cx="1284300" cy="342900"/>
            </a:xfrm>
            <a:prstGeom prst="rect">
              <a:avLst/>
            </a:prstGeom>
            <a:gradFill>
              <a:gsLst>
                <a:gs pos="0">
                  <a:srgbClr val="43433D"/>
                </a:gs>
                <a:gs pos="50000">
                  <a:srgbClr val="FFFFE9"/>
                </a:gs>
                <a:gs pos="100000">
                  <a:srgbClr val="43433D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6" name="Google Shape;106;p15"/>
            <p:cNvSpPr txBox="1"/>
            <p:nvPr/>
          </p:nvSpPr>
          <p:spPr>
            <a:xfrm>
              <a:off x="7154862" y="2608262"/>
              <a:ext cx="839700" cy="29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64C"/>
                </a:buClr>
                <a:buFont typeface="Comic Sans MS"/>
                <a:buNone/>
              </a:pPr>
              <a:r>
                <a:rPr b="1" i="0" lang="fi-FI" sz="1300" u="none" cap="none" strike="noStrike">
                  <a:solidFill>
                    <a:srgbClr val="00264C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5. jakso</a:t>
              </a:r>
              <a:endParaRPr/>
            </a:p>
          </p:txBody>
        </p:sp>
        <p:sp>
          <p:nvSpPr>
            <p:cNvPr id="107" name="Google Shape;107;p15"/>
            <p:cNvSpPr txBox="1"/>
            <p:nvPr/>
          </p:nvSpPr>
          <p:spPr>
            <a:xfrm>
              <a:off x="2073275" y="2584450"/>
              <a:ext cx="250800" cy="342900"/>
            </a:xfrm>
            <a:prstGeom prst="rect">
              <a:avLst/>
            </a:prstGeom>
            <a:gradFill>
              <a:gsLst>
                <a:gs pos="0">
                  <a:srgbClr val="191E32"/>
                </a:gs>
                <a:gs pos="50000">
                  <a:srgbClr val="262D4C"/>
                </a:gs>
                <a:gs pos="100000">
                  <a:srgbClr val="191E32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8" name="Google Shape;108;p15"/>
            <p:cNvSpPr txBox="1"/>
            <p:nvPr/>
          </p:nvSpPr>
          <p:spPr>
            <a:xfrm>
              <a:off x="3602037" y="2584450"/>
              <a:ext cx="231900" cy="342900"/>
            </a:xfrm>
            <a:prstGeom prst="rect">
              <a:avLst/>
            </a:prstGeom>
            <a:gradFill>
              <a:gsLst>
                <a:gs pos="0">
                  <a:srgbClr val="191E32"/>
                </a:gs>
                <a:gs pos="50000">
                  <a:srgbClr val="262D4C"/>
                </a:gs>
                <a:gs pos="100000">
                  <a:srgbClr val="191E32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9" name="Google Shape;109;p15"/>
            <p:cNvSpPr txBox="1"/>
            <p:nvPr/>
          </p:nvSpPr>
          <p:spPr>
            <a:xfrm>
              <a:off x="5121275" y="2584450"/>
              <a:ext cx="231900" cy="342900"/>
            </a:xfrm>
            <a:prstGeom prst="rect">
              <a:avLst/>
            </a:prstGeom>
            <a:gradFill>
              <a:gsLst>
                <a:gs pos="0">
                  <a:srgbClr val="191E32"/>
                </a:gs>
                <a:gs pos="50000">
                  <a:srgbClr val="262D4C"/>
                </a:gs>
                <a:gs pos="100000">
                  <a:srgbClr val="191E32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0" name="Google Shape;110;p15"/>
            <p:cNvSpPr txBox="1"/>
            <p:nvPr/>
          </p:nvSpPr>
          <p:spPr>
            <a:xfrm>
              <a:off x="6661150" y="2584450"/>
              <a:ext cx="231900" cy="342900"/>
            </a:xfrm>
            <a:prstGeom prst="rect">
              <a:avLst/>
            </a:prstGeom>
            <a:gradFill>
              <a:gsLst>
                <a:gs pos="0">
                  <a:srgbClr val="191E32"/>
                </a:gs>
                <a:gs pos="50000">
                  <a:srgbClr val="262D4C"/>
                </a:gs>
                <a:gs pos="100000">
                  <a:srgbClr val="191E32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1" name="Google Shape;111;p15"/>
            <p:cNvSpPr txBox="1"/>
            <p:nvPr/>
          </p:nvSpPr>
          <p:spPr>
            <a:xfrm>
              <a:off x="8175625" y="2584450"/>
              <a:ext cx="231900" cy="342900"/>
            </a:xfrm>
            <a:prstGeom prst="rect">
              <a:avLst/>
            </a:prstGeom>
            <a:gradFill>
              <a:gsLst>
                <a:gs pos="0">
                  <a:srgbClr val="191E32"/>
                </a:gs>
                <a:gs pos="50000">
                  <a:srgbClr val="262D4C"/>
                </a:gs>
                <a:gs pos="100000">
                  <a:srgbClr val="191E32"/>
                </a:gs>
              </a:gsLst>
              <a:lin ang="5400012" scaled="0"/>
            </a:gradFill>
            <a:ln cap="sq" cmpd="sng" w="12700">
              <a:solidFill>
                <a:srgbClr val="33333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6800" lIns="90000" spcFirstLastPara="1" rIns="90000" wrap="square" tIns="468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12" name="Google Shape;112;p15"/>
          <p:cNvSpPr txBox="1"/>
          <p:nvPr/>
        </p:nvSpPr>
        <p:spPr>
          <a:xfrm>
            <a:off x="499025" y="3617150"/>
            <a:ext cx="7997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200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jaksoa * 6 kurssia = 30 kurssia lukuvuodessa.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200">
                <a:solidFill>
                  <a:srgbClr val="00264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Kolme vuotta: 30 + 30 + 15 = 75 kurssia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17" name="Google Shape;117;p16"/>
          <p:cNvSpPr txBox="1"/>
          <p:nvPr>
            <p:ph type="title"/>
          </p:nvPr>
        </p:nvSpPr>
        <p:spPr>
          <a:xfrm>
            <a:off x="1093787" y="28416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KURSSIMUOTOINEN LUKIO</a:t>
            </a:r>
            <a:endParaRPr/>
          </a:p>
        </p:txBody>
      </p:sp>
      <p:cxnSp>
        <p:nvCxnSpPr>
          <p:cNvPr id="118" name="Google Shape;118;p16"/>
          <p:cNvCxnSpPr/>
          <p:nvPr/>
        </p:nvCxnSpPr>
        <p:spPr>
          <a:xfrm>
            <a:off x="1341437" y="2324100"/>
            <a:ext cx="0" cy="352260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</p:cxnSp>
      <p:sp>
        <p:nvSpPr>
          <p:cNvPr id="119" name="Google Shape;119;p16"/>
          <p:cNvSpPr/>
          <p:nvPr/>
        </p:nvSpPr>
        <p:spPr>
          <a:xfrm>
            <a:off x="1046162" y="2159000"/>
            <a:ext cx="539700" cy="539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120" name="Google Shape;120;p16"/>
          <p:cNvSpPr/>
          <p:nvPr/>
        </p:nvSpPr>
        <p:spPr>
          <a:xfrm>
            <a:off x="1046162" y="2860675"/>
            <a:ext cx="539700" cy="5397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21" name="Google Shape;121;p16"/>
          <p:cNvSpPr/>
          <p:nvPr/>
        </p:nvSpPr>
        <p:spPr>
          <a:xfrm>
            <a:off x="1046162" y="3562350"/>
            <a:ext cx="539700" cy="5397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22" name="Google Shape;122;p16"/>
          <p:cNvSpPr/>
          <p:nvPr/>
        </p:nvSpPr>
        <p:spPr>
          <a:xfrm>
            <a:off x="1046162" y="4264025"/>
            <a:ext cx="539700" cy="5397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>
            <a:off x="2271712" y="2181225"/>
            <a:ext cx="2349600" cy="3048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PAKOLLISET KURSSIT</a:t>
            </a:r>
            <a:endParaRPr/>
          </a:p>
        </p:txBody>
      </p:sp>
      <p:sp>
        <p:nvSpPr>
          <p:cNvPr id="124" name="Google Shape;124;p16"/>
          <p:cNvSpPr txBox="1"/>
          <p:nvPr/>
        </p:nvSpPr>
        <p:spPr>
          <a:xfrm>
            <a:off x="2928937" y="2524125"/>
            <a:ext cx="3055800" cy="67950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/>
          <a:p>
            <a:pPr indent="-1905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valtakunnallinen opetussuunnitelma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47 lyhyellä matematiikalla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51 pitkällä matematiikalla</a:t>
            </a:r>
            <a:endParaRPr/>
          </a:p>
        </p:txBody>
      </p:sp>
      <p:sp>
        <p:nvSpPr>
          <p:cNvPr id="125" name="Google Shape;125;p16"/>
          <p:cNvSpPr/>
          <p:nvPr/>
        </p:nvSpPr>
        <p:spPr>
          <a:xfrm>
            <a:off x="2271712" y="3603625"/>
            <a:ext cx="2349600" cy="304800"/>
          </a:xfrm>
          <a:prstGeom prst="roundRect">
            <a:avLst>
              <a:gd fmla="val 16667" name="adj"/>
            </a:avLst>
          </a:prstGeom>
          <a:solidFill>
            <a:srgbClr val="FFFF00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SYVENTÄVÄT KURSSIT</a:t>
            </a:r>
            <a:endParaRPr/>
          </a:p>
        </p:txBody>
      </p:sp>
      <p:sp>
        <p:nvSpPr>
          <p:cNvPr id="126" name="Google Shape;126;p16"/>
          <p:cNvSpPr txBox="1"/>
          <p:nvPr/>
        </p:nvSpPr>
        <p:spPr>
          <a:xfrm>
            <a:off x="2928937" y="3946525"/>
            <a:ext cx="5146800" cy="91290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/>
          <a:p>
            <a:pPr indent="-1905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valtakunnallinen opetussuunnitelma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opiskelija saa valita, mitkä syventävät hän opiskelee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opiskeltava vähintään 10 kurssia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lukiolla voi olla myös omia koulukohtaisia syventäviä kursseja</a:t>
            </a:r>
            <a:endParaRPr/>
          </a:p>
        </p:txBody>
      </p:sp>
      <p:sp>
        <p:nvSpPr>
          <p:cNvPr id="127" name="Google Shape;127;p16"/>
          <p:cNvSpPr/>
          <p:nvPr/>
        </p:nvSpPr>
        <p:spPr>
          <a:xfrm>
            <a:off x="2271712" y="5000625"/>
            <a:ext cx="2349600" cy="304800"/>
          </a:xfrm>
          <a:prstGeom prst="roundRect">
            <a:avLst>
              <a:gd fmla="val 16667" name="adj"/>
            </a:avLst>
          </a:prstGeom>
          <a:solidFill>
            <a:srgbClr val="FF0066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1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SOVELTAVAT KURSSIT</a:t>
            </a:r>
            <a:endParaRPr/>
          </a:p>
        </p:txBody>
      </p:sp>
      <p:sp>
        <p:nvSpPr>
          <p:cNvPr id="128" name="Google Shape;128;p16"/>
          <p:cNvSpPr txBox="1"/>
          <p:nvPr/>
        </p:nvSpPr>
        <p:spPr>
          <a:xfrm>
            <a:off x="2928937" y="5343525"/>
            <a:ext cx="2762400" cy="114630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/>
          <a:p>
            <a:pPr indent="-190500" lvl="0" marL="1905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koulukohtaisia kursseja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0066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ei ole pakko opiskella yhtään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0066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muiden oppilaitosten kursseja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0066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työkursseja</a:t>
            </a:r>
            <a:endParaRPr/>
          </a:p>
          <a:p>
            <a:pPr indent="-190500" lvl="0" marL="190500" marR="0" rtl="0" algn="l">
              <a:lnSpc>
                <a:spcPct val="100000"/>
              </a:lnSpc>
              <a:spcBef>
                <a:spcPts val="140"/>
              </a:spcBef>
              <a:spcAft>
                <a:spcPts val="0"/>
              </a:spcAft>
              <a:buClr>
                <a:srgbClr val="FF0066"/>
              </a:buClr>
              <a:buSzPts val="1400"/>
              <a:buFont typeface="Noto Symbol"/>
              <a:buChar char="●"/>
            </a:pPr>
            <a:r>
              <a:rPr b="0" i="0" lang="fi-FI" sz="14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oppiainerajat ylittäviä kursseja</a:t>
            </a:r>
            <a:endParaRPr/>
          </a:p>
        </p:txBody>
      </p:sp>
      <p:sp>
        <p:nvSpPr>
          <p:cNvPr id="129" name="Google Shape;129;p16"/>
          <p:cNvSpPr/>
          <p:nvPr/>
        </p:nvSpPr>
        <p:spPr>
          <a:xfrm>
            <a:off x="1046162" y="4965700"/>
            <a:ext cx="539700" cy="539700"/>
          </a:xfrm>
          <a:prstGeom prst="roundRect">
            <a:avLst>
              <a:gd fmla="val 16667" name="adj"/>
            </a:avLst>
          </a:prstGeom>
          <a:solidFill>
            <a:srgbClr val="FF0066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130" name="Google Shape;130;p16"/>
          <p:cNvSpPr txBox="1"/>
          <p:nvPr/>
        </p:nvSpPr>
        <p:spPr>
          <a:xfrm>
            <a:off x="1524000" y="1676400"/>
            <a:ext cx="4503600" cy="24450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0" i="0" lang="fi-FI" sz="16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Lukion oppiaineet on jaettu 38 tunnin kursseiksi</a:t>
            </a:r>
            <a:endParaRPr/>
          </a:p>
        </p:txBody>
      </p:sp>
      <p:sp>
        <p:nvSpPr>
          <p:cNvPr id="131" name="Google Shape;131;p16"/>
          <p:cNvSpPr txBox="1"/>
          <p:nvPr/>
        </p:nvSpPr>
        <p:spPr>
          <a:xfrm rot="-5400000">
            <a:off x="85725" y="3641862"/>
            <a:ext cx="1455600" cy="27450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omic Sans MS"/>
              <a:buNone/>
            </a:pPr>
            <a:r>
              <a:rPr b="1" i="0" lang="fi-FI" sz="1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MAANTIEDE</a:t>
            </a:r>
            <a:endParaRPr/>
          </a:p>
        </p:txBody>
      </p:sp>
      <p:sp>
        <p:nvSpPr>
          <p:cNvPr id="132" name="Google Shape;132;p16"/>
          <p:cNvSpPr/>
          <p:nvPr/>
        </p:nvSpPr>
        <p:spPr>
          <a:xfrm>
            <a:off x="6483350" y="5343525"/>
            <a:ext cx="2305200" cy="1212900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00FF99"/>
              </a:gs>
              <a:gs pos="100000">
                <a:srgbClr val="009559"/>
              </a:gs>
            </a:gsLst>
            <a:lin ang="2700006" scaled="0"/>
          </a:gradFill>
          <a:ln cap="flat" cmpd="sng" w="19050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Lukion suorittamiseen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vaaditaan vähintään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75 kurssia</a:t>
            </a:r>
            <a:endParaRPr/>
          </a:p>
        </p:txBody>
      </p:sp>
      <p:sp>
        <p:nvSpPr>
          <p:cNvPr id="133" name="Google Shape;133;p16"/>
          <p:cNvSpPr/>
          <p:nvPr/>
        </p:nvSpPr>
        <p:spPr>
          <a:xfrm>
            <a:off x="1046162" y="5667375"/>
            <a:ext cx="539700" cy="539700"/>
          </a:xfrm>
          <a:prstGeom prst="roundRect">
            <a:avLst>
              <a:gd fmla="val 4066" name="adj"/>
            </a:avLst>
          </a:prstGeom>
          <a:solidFill>
            <a:srgbClr val="FF0066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i="0" lang="fi-FI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7"/>
          <p:cNvSpPr txBox="1"/>
          <p:nvPr>
            <p:ph type="title"/>
          </p:nvPr>
        </p:nvSpPr>
        <p:spPr>
          <a:xfrm>
            <a:off x="401338" y="2712438"/>
            <a:ext cx="77724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-FI" sz="2400"/>
              <a:t>Lyseon 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-FI" sz="2400"/>
              <a:t>kurssitarjonta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-FI" sz="2400"/>
              <a:t>(huomaa tuntijako-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-FI" sz="2400"/>
              <a:t>kokeilu, josta </a:t>
            </a:r>
            <a:endParaRPr b="1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i-FI" sz="2400"/>
              <a:t>oma info ykkösille)</a:t>
            </a:r>
            <a:endParaRPr b="1" sz="2400"/>
          </a:p>
        </p:txBody>
      </p:sp>
      <p:sp>
        <p:nvSpPr>
          <p:cNvPr id="140" name="Google Shape;140;p17"/>
          <p:cNvSpPr txBox="1"/>
          <p:nvPr>
            <p:ph idx="1" type="body"/>
          </p:nvPr>
        </p:nvSpPr>
        <p:spPr>
          <a:xfrm>
            <a:off x="4648200" y="1905000"/>
            <a:ext cx="3810000" cy="419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018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1" name="Google Shape;14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51100" y="99588"/>
            <a:ext cx="4825900" cy="6658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46" name="Google Shape;146;p18"/>
          <p:cNvSpPr txBox="1"/>
          <p:nvPr>
            <p:ph type="title"/>
          </p:nvPr>
        </p:nvSpPr>
        <p:spPr>
          <a:xfrm>
            <a:off x="767425" y="114300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Opiskelu lukiossa</a:t>
            </a:r>
            <a:endParaRPr sz="3600"/>
          </a:p>
        </p:txBody>
      </p:sp>
      <p:sp>
        <p:nvSpPr>
          <p:cNvPr id="147" name="Google Shape;147;p18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2258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luokattomuus</a:t>
            </a:r>
            <a:endParaRPr sz="2400"/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kurssitarjotin</a:t>
            </a:r>
            <a:endParaRPr sz="2400"/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kiertotunti</a:t>
            </a:r>
            <a:endParaRPr sz="2400"/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koeviikko</a:t>
            </a:r>
            <a:endParaRPr sz="2400"/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uusintak</a:t>
            </a:r>
            <a:r>
              <a:rPr lang="fi-FI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oe</a:t>
            </a:r>
            <a:endParaRPr sz="2400"/>
          </a:p>
          <a:p>
            <a:pPr indent="-32258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</a:pPr>
            <a:r>
              <a:rPr b="0" i="0" lang="fi-FI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itsenäinen suoritus</a:t>
            </a:r>
            <a:endParaRPr sz="2400"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laborointia" id="148" name="Google Shape;14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0600" y="1905000"/>
            <a:ext cx="2819400" cy="2114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vanhat tanssit pien" id="149" name="Google Shape;14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86400" y="4324350"/>
            <a:ext cx="2819400" cy="2114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54" name="Google Shape;154;p19"/>
          <p:cNvSpPr txBox="1"/>
          <p:nvPr>
            <p:ph type="title"/>
          </p:nvPr>
        </p:nvSpPr>
        <p:spPr>
          <a:xfrm>
            <a:off x="838200" y="106385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Jaksot ja koeviikot</a:t>
            </a:r>
            <a:endParaRPr sz="3600"/>
          </a:p>
        </p:txBody>
      </p:sp>
      <p:sp>
        <p:nvSpPr>
          <p:cNvPr id="155" name="Google Shape;155;p19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i-FI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156" name="Google Shape;15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2777" y="4242575"/>
            <a:ext cx="4269025" cy="2140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12775" y="1972163"/>
            <a:ext cx="6134100" cy="212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62" name="Google Shape;162;p20"/>
          <p:cNvSpPr txBox="1"/>
          <p:nvPr>
            <p:ph type="title"/>
          </p:nvPr>
        </p:nvSpPr>
        <p:spPr>
          <a:xfrm>
            <a:off x="838200" y="115825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Kiertotuntikaavio</a:t>
            </a:r>
            <a:endParaRPr sz="3600"/>
          </a:p>
        </p:txBody>
      </p:sp>
      <p:pic>
        <p:nvPicPr>
          <p:cNvPr id="163" name="Google Shape;16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2487300"/>
            <a:ext cx="702945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1"/>
          <p:cNvSpPr txBox="1"/>
          <p:nvPr>
            <p:ph type="title"/>
          </p:nvPr>
        </p:nvSpPr>
        <p:spPr>
          <a:xfrm>
            <a:off x="957825" y="1143725"/>
            <a:ext cx="7467600" cy="76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-FI" sz="3600">
                <a:latin typeface="Times New Roman"/>
                <a:ea typeface="Times New Roman"/>
                <a:cs typeface="Times New Roman"/>
                <a:sym typeface="Times New Roman"/>
              </a:rPr>
              <a:t>Uusintakokeet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21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1" name="Google Shape;17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10538" y="2011213"/>
            <a:ext cx="6886575" cy="442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descr="Large confetti" id="176" name="Google Shape;176;p22"/>
          <p:cNvSpPr txBox="1"/>
          <p:nvPr>
            <p:ph type="title"/>
          </p:nvPr>
        </p:nvSpPr>
        <p:spPr>
          <a:xfrm>
            <a:off x="791675" y="1086650"/>
            <a:ext cx="746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Times New Roman"/>
              <a:buNone/>
            </a:pPr>
            <a:r>
              <a:rPr b="0" i="0" lang="fi-FI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Kurssitarjotin</a:t>
            </a:r>
            <a:endParaRPr sz="3600"/>
          </a:p>
        </p:txBody>
      </p:sp>
      <p:sp>
        <p:nvSpPr>
          <p:cNvPr id="177" name="Google Shape;177;p22"/>
          <p:cNvSpPr txBox="1"/>
          <p:nvPr>
            <p:ph idx="1" type="body"/>
          </p:nvPr>
        </p:nvSpPr>
        <p:spPr>
          <a:xfrm>
            <a:off x="1219200" y="2590800"/>
            <a:ext cx="6705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018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Font typeface="Times New Roman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\\koulusrv\koti\lyseo\julter\My Pictures\kurssitarjotin.jpg" id="178" name="Google Shape;17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1462" y="1900237"/>
            <a:ext cx="8601000" cy="305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