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6" r:id="rId4"/>
    <p:sldId id="280" r:id="rId5"/>
    <p:sldId id="262" r:id="rId6"/>
    <p:sldId id="264" r:id="rId7"/>
    <p:sldId id="265" r:id="rId8"/>
    <p:sldId id="263" r:id="rId9"/>
    <p:sldId id="267" r:id="rId10"/>
    <p:sldId id="269" r:id="rId11"/>
    <p:sldId id="270" r:id="rId12"/>
    <p:sldId id="288" r:id="rId13"/>
    <p:sldId id="277" r:id="rId14"/>
    <p:sldId id="271" r:id="rId15"/>
    <p:sldId id="279" r:id="rId16"/>
    <p:sldId id="278" r:id="rId17"/>
    <p:sldId id="289" r:id="rId18"/>
    <p:sldId id="274" r:id="rId19"/>
    <p:sldId id="281" r:id="rId20"/>
    <p:sldId id="282" r:id="rId21"/>
    <p:sldId id="273" r:id="rId22"/>
    <p:sldId id="276" r:id="rId23"/>
    <p:sldId id="284" r:id="rId24"/>
    <p:sldId id="286" r:id="rId25"/>
    <p:sldId id="287" r:id="rId2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AECCACC-04A9-497E-8A3F-77DFE30D7F68}" type="datetimeFigureOut">
              <a:rPr lang="fi-FI" smtClean="0"/>
              <a:t>9.8.2021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217047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AECCACC-04A9-497E-8A3F-77DFE30D7F68}" type="datetimeFigureOut">
              <a:rPr lang="fi-FI" smtClean="0"/>
              <a:t>9.8.2021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335187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AECCACC-04A9-497E-8A3F-77DFE30D7F68}" type="datetimeFigureOut">
              <a:rPr lang="fi-FI" smtClean="0"/>
              <a:t>9.8.2021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4113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AECCACC-04A9-497E-8A3F-77DFE30D7F68}" type="datetimeFigureOut">
              <a:rPr lang="fi-FI" smtClean="0"/>
              <a:t>9.8.2021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237965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AECCACC-04A9-497E-8A3F-77DFE30D7F68}" type="datetimeFigureOut">
              <a:rPr lang="fi-FI" smtClean="0"/>
              <a:t>9.8.2021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830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AECCACC-04A9-497E-8A3F-77DFE30D7F68}" type="datetimeFigureOut">
              <a:rPr lang="fi-FI" smtClean="0"/>
              <a:t>9.8.2021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24041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AECCACC-04A9-497E-8A3F-77DFE30D7F68}" type="datetimeFigureOut">
              <a:rPr lang="fi-FI" smtClean="0"/>
              <a:t>9.8.2021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16690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AECCACC-04A9-497E-8A3F-77DFE30D7F68}" type="datetimeFigureOut">
              <a:rPr lang="fi-FI" smtClean="0"/>
              <a:t>9.8.2021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416689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ECCACC-04A9-497E-8A3F-77DFE30D7F68}" type="datetimeFigureOut">
              <a:rPr lang="fi-FI" smtClean="0"/>
              <a:t>9.8.2021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315494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AECCACC-04A9-497E-8A3F-77DFE30D7F68}" type="datetimeFigureOut">
              <a:rPr lang="fi-FI" smtClean="0"/>
              <a:t>9.8.2021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64633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AECCACC-04A9-497E-8A3F-77DFE30D7F68}" type="datetimeFigureOut">
              <a:rPr lang="fi-FI" smtClean="0"/>
              <a:t>9.8.2021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D319048-6DBC-4875-8B14-D0D8ABBEBD0A}" type="slidenum">
              <a:rPr lang="fi-FI" smtClean="0"/>
              <a:t>‹#›</a:t>
            </a:fld>
            <a:endParaRPr lang="fi-FI"/>
          </a:p>
        </p:txBody>
      </p:sp>
    </p:spTree>
    <p:extLst>
      <p:ext uri="{BB962C8B-B14F-4D97-AF65-F5344CB8AC3E}">
        <p14:creationId xmlns:p14="http://schemas.microsoft.com/office/powerpoint/2010/main" val="291307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CCACC-04A9-497E-8A3F-77DFE30D7F68}" type="datetimeFigureOut">
              <a:rPr lang="fi-FI" smtClean="0"/>
              <a:t>9.8.2021</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19048-6DBC-4875-8B14-D0D8ABBEBD0A}" type="slidenum">
              <a:rPr lang="fi-FI" smtClean="0"/>
              <a:t>‹#›</a:t>
            </a:fld>
            <a:endParaRPr lang="fi-FI"/>
          </a:p>
        </p:txBody>
      </p:sp>
    </p:spTree>
    <p:extLst>
      <p:ext uri="{BB962C8B-B14F-4D97-AF65-F5344CB8AC3E}">
        <p14:creationId xmlns:p14="http://schemas.microsoft.com/office/powerpoint/2010/main" val="40789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vkk.fi/galleria/" TargetMode="External"/><Relationship Id="rId2" Type="http://schemas.openxmlformats.org/officeDocument/2006/relationships/hyperlink" Target="https://www.fvkk.fi/toimint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Mitä yhteistä on seuraavilla ihmisillä?</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917544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634082"/>
          </a:xfrm>
        </p:spPr>
        <p:txBody>
          <a:bodyPr>
            <a:normAutofit fontScale="90000"/>
          </a:bodyPr>
          <a:lstStyle/>
          <a:p>
            <a:r>
              <a:rPr lang="fi-FI" sz="3600" dirty="0" smtClean="0"/>
              <a:t>Mitä lyseo oli?</a:t>
            </a:r>
            <a:endParaRPr lang="fi-FI" sz="3600" dirty="0"/>
          </a:p>
        </p:txBody>
      </p:sp>
      <p:sp>
        <p:nvSpPr>
          <p:cNvPr id="3" name="Sisällön paikkamerkki 2"/>
          <p:cNvSpPr>
            <a:spLocks noGrp="1"/>
          </p:cNvSpPr>
          <p:nvPr>
            <p:ph idx="1"/>
          </p:nvPr>
        </p:nvSpPr>
        <p:spPr>
          <a:xfrm>
            <a:off x="539552" y="908720"/>
            <a:ext cx="8229600" cy="5145435"/>
          </a:xfrm>
        </p:spPr>
        <p:txBody>
          <a:bodyPr>
            <a:normAutofit/>
          </a:bodyPr>
          <a:lstStyle/>
          <a:p>
            <a:pPr>
              <a:buFontTx/>
              <a:buChar char="-"/>
            </a:pPr>
            <a:r>
              <a:rPr lang="fi-FI" sz="2400" dirty="0" smtClean="0"/>
              <a:t>Suomen vanhin maaseutuoppikoulu, </a:t>
            </a:r>
            <a:r>
              <a:rPr lang="fi-FI" sz="2400" dirty="0"/>
              <a:t>j</a:t>
            </a:r>
            <a:r>
              <a:rPr lang="fi-FI" sz="2400" dirty="0" smtClean="0"/>
              <a:t>oka sai luvan perustamiseensa vuonna 1899 Venäjän kenraalikuvernööri Nikolai </a:t>
            </a:r>
            <a:r>
              <a:rPr lang="fi-FI" sz="2400" dirty="0" err="1" smtClean="0"/>
              <a:t>Bobrikovilta</a:t>
            </a:r>
            <a:endParaRPr lang="fi-FI" sz="2400" dirty="0" smtClean="0"/>
          </a:p>
          <a:p>
            <a:pPr>
              <a:buFontTx/>
              <a:buChar char="-"/>
            </a:pPr>
            <a:r>
              <a:rPr lang="fi-FI" sz="2400" dirty="0" smtClean="0"/>
              <a:t>koko seutukunnan yhteinen ponnistus, jota varten kerättiin rahaa ja jota pidettiin äärimmäisen tärkeänä nuorten kouluttamiseksi</a:t>
            </a:r>
          </a:p>
          <a:p>
            <a:pPr>
              <a:buFontTx/>
              <a:buChar char="-"/>
            </a:pPr>
            <a:r>
              <a:rPr lang="fi-FI" sz="2400" dirty="0" smtClean="0"/>
              <a:t>oppilaitos, jonka puuosa tehtiin osittain talkoilla ja joka valmistui 1906 </a:t>
            </a:r>
          </a:p>
          <a:p>
            <a:pPr>
              <a:buFontTx/>
              <a:buChar char="-"/>
            </a:pPr>
            <a:r>
              <a:rPr lang="fi-FI" sz="2400" dirty="0"/>
              <a:t>y</a:t>
            </a:r>
            <a:r>
              <a:rPr lang="fi-FI" sz="2400" dirty="0" smtClean="0"/>
              <a:t>liopistoon valmistava koulu, jonka ensimmäiset  yhdeksän ylioppilasta saivat valkolakin keväällä 1909</a:t>
            </a:r>
          </a:p>
          <a:p>
            <a:pPr>
              <a:buFontTx/>
              <a:buChar char="-"/>
            </a:pPr>
            <a:r>
              <a:rPr lang="fi-FI" sz="2400" dirty="0"/>
              <a:t>k</a:t>
            </a:r>
            <a:r>
              <a:rPr lang="fi-FI" sz="2400" dirty="0" smtClean="0"/>
              <a:t>oulu, joka on ollut toiminnassa kansalaissodan ajan, talvi- ja jatkosodan ajan</a:t>
            </a:r>
          </a:p>
          <a:p>
            <a:pPr>
              <a:buFontTx/>
              <a:buChar char="-"/>
            </a:pPr>
            <a:endParaRPr lang="fi-FI" sz="2400" dirty="0"/>
          </a:p>
        </p:txBody>
      </p:sp>
    </p:spTree>
    <p:extLst>
      <p:ext uri="{BB962C8B-B14F-4D97-AF65-F5344CB8AC3E}">
        <p14:creationId xmlns:p14="http://schemas.microsoft.com/office/powerpoint/2010/main" val="2352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tiina.yli-jaukkari%40edu.forssa.fi/service.svc/s/GetAttachmentThumbnail?id=AAMkAGJmNWZhMWI1LWFkNTgtNDc3MC04MzM4LTUzYzRhYTYxZGYwYgBGAAAAAABlG09j4GGWSrUB9OcGoTcQBwBp3Mt8zgdeQ5qEU7hbNT%2BLAAAAAAEMAABp3Mt8zgdeQ5qEU7hbNT%2BLAAPNoiygAAABEgAQAHEQWAPLKq9MqIUMOmX8ndk%3D&amp;thumbnailType=2&amp;token=eyJhbGciOiJSUzI1NiIsImtpZCI6IjMwODE3OUNFNUY0QjUyRTc4QjJEQjg5NjZCQUY0RUNDMzcyN0FFRUUiLCJ0eXAiOiJKV1QiLCJ4NXQiOiJNSUY1emw5TFV1ZUxMYmlXYTY5T3pEY25ydTQifQ.eyJvcmlnaW4iOiJodHRwczovL291dGxvb2sub2ZmaWNlLmNvbSIsInVjIjoiM2Q4ODJjZTAzYTM5NDEyMTlmODZlN2FhMjljMGIyYjYiLCJzaWduaW5fc3RhdGUiOiJbXCJrbXNpXCJdIiwidmVyIjoiRXhjaGFuZ2UuQ2FsbGJhY2suVjEiLCJhcHBjdHhzZW5kZXIiOiJPd2FEb3dubG9hZEBhYjY0MzAyNC03Nzg5LTQ4NjktOGI5OC02YjcxZDMxMmY3ZjciLCJpc3NyaW5nIjoiV1ciLCJhcHBjdHgiOiJ7XCJtc2V4Y2hwcm90XCI6XCJvd2FcIixcInB1aWRcIjpcIjExNTM4MzYyOTY0OTM2MzE4NThcIixcInNjb3BlXCI6XCJPd2FEb3dubG9hZFwiLFwib2lkXCI6XCIzMDdmMjc4Mi0zZTVkLTRkZTQtODhhZS01NWY5MjdmMTQ1YzhcIixcInByaW1hcnlzaWRcIjpcIlMtMS01LTIxLTQ1ODM2NzAyNS0yMDY0NTgxMTE1LTI5NTAxNzkwNzUtMTI2NTI3OTNcIn0iLCJuYmYiOjE2MjAxOTQyMzQsImV4cCI6MTYyMDE5NDgzNCwiaXNzIjoiMDAwMDAwMDItMDAwMC0wZmYxLWNlMDAtMDAwMDAwMDAwMDAwQGFiNjQzMDI0LTc3ODktNDg2OS04Yjk4LTZiNzFkMzEyZjdmNyIsImF1ZCI6IjAwMDAwMDAyLTAwMDAtMGZmMS1jZTAwLTAwMDAwMDAwMDAwMC9hdHRhY2htZW50cy5vZmZpY2UubmV0QGFiNjQzMDI0LTc3ODktNDg2OS04Yjk4LTZiNzFkMzEyZjdmNyIsImhhcHAiOiJvd2EifQ.jj_SkXAi0XZWOI0Ph5ZQ6friCLzDnDV1l8AbBaUsYr6B-N6Nj1MWoiA9ay0Kw5VNJLU6zkXz1IN2A-Dq60tmG-e7y_ClK5dnDkb64HAolSLmtXDaxOYfI0e3boFmLwQnTzuMi9iIyESh1_fC7VGBhsQ4PtcSOl_5A4eJGeVU8B60uGgx7VhU4WHem23spYNeWJIlc2KG-BWsERbAJsaBDeTYuTMsv2WRvE2aztZqx8RmVYQrVqGz6MohKRohkUSdcSznMFS0Wgxn2bTE6V7OsyIN2kdMG5od6eZfr79nv6CP5zFbhs2n9Wu9SgVaTvrktLtftHh8IjRqExcnfaNXbA&amp;X-OWA-CANARY=HR0FvbgPj0GhaZT1F5pISBB9rbCKD9kYC0uoNq-XCfIkPL5q1RdTTnJ-EivUSaaMf2MbLKo9zLw.&amp;owa=outlook.office.com&amp;scriptVer=20210426004.07&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50630"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755576" y="5987053"/>
            <a:ext cx="5832648" cy="369332"/>
          </a:xfrm>
          <a:prstGeom prst="rect">
            <a:avLst/>
          </a:prstGeom>
          <a:noFill/>
        </p:spPr>
        <p:txBody>
          <a:bodyPr wrap="square" rtlCol="0">
            <a:spAutoFit/>
          </a:bodyPr>
          <a:lstStyle/>
          <a:p>
            <a:r>
              <a:rPr lang="fi-FI" dirty="0" smtClean="0"/>
              <a:t>Vastavalmistunut koulurakennus vuonna 1906</a:t>
            </a:r>
            <a:endParaRPr lang="fi-FI" dirty="0"/>
          </a:p>
        </p:txBody>
      </p:sp>
    </p:spTree>
    <p:extLst>
      <p:ext uri="{BB962C8B-B14F-4D97-AF65-F5344CB8AC3E}">
        <p14:creationId xmlns:p14="http://schemas.microsoft.com/office/powerpoint/2010/main" val="1222820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YTTJ~1\AppData\Local\Temp\Vilho Nurmilahden ylioppilaskuva vuodelta 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04448" cy="5357614"/>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395536" y="5877272"/>
            <a:ext cx="6624736" cy="369332"/>
          </a:xfrm>
          <a:prstGeom prst="rect">
            <a:avLst/>
          </a:prstGeom>
          <a:noFill/>
        </p:spPr>
        <p:txBody>
          <a:bodyPr wrap="square" rtlCol="0">
            <a:spAutoFit/>
          </a:bodyPr>
          <a:lstStyle/>
          <a:p>
            <a:r>
              <a:rPr lang="fi-FI" dirty="0" smtClean="0"/>
              <a:t>Forssan yhteislyseon ensimmäiset ylioppilaat vuonna 1909</a:t>
            </a:r>
            <a:endParaRPr lang="fi-FI" dirty="0"/>
          </a:p>
        </p:txBody>
      </p:sp>
    </p:spTree>
    <p:extLst>
      <p:ext uri="{BB962C8B-B14F-4D97-AF65-F5344CB8AC3E}">
        <p14:creationId xmlns:p14="http://schemas.microsoft.com/office/powerpoint/2010/main" val="2660782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tiina.yli-jaukkari%40edu.forssa.fi/service.svc/s/GetAttachmentThumbnail?id=AAMkAGJmNWZhMWI1LWFkNTgtNDc3MC04MzM4LTUzYzRhYTYxZGYwYgBGAAAAAABlG09j4GGWSrUB9OcGoTcQBwBp3Mt8zgdeQ5qEU7hbNT%2BLAAAAAAEMAABp3Mt8zgdeQ5qEU7hbNT%2BLAAPNoiygAAABEgAQAJARgp974ctBjIvIvplU9zc%3D&amp;thumbnailType=2&amp;token=eyJhbGciOiJSUzI1NiIsImtpZCI6IjMwODE3OUNFNUY0QjUyRTc4QjJEQjg5NjZCQUY0RUNDMzcyN0FFRUUiLCJ0eXAiOiJKV1QiLCJ4NXQiOiJNSUY1emw5TFV1ZUxMYmlXYTY5T3pEY25ydTQifQ.eyJvcmlnaW4iOiJodHRwczovL291dGxvb2sub2ZmaWNlLmNvbSIsInVjIjoiNTU2ODRkZDU5ZWUxNDZhNjg2ODY0ZmE0MDExYjA5MDYiLCJzaWduaW5fc3RhdGUiOiJbXCJrbXNpXCJdIiwidmVyIjoiRXhjaGFuZ2UuQ2FsbGJhY2suVjEiLCJhcHBjdHhzZW5kZXIiOiJPd2FEb3dubG9hZEBhYjY0MzAyNC03Nzg5LTQ4NjktOGI5OC02YjcxZDMxMmY3ZjciLCJpc3NyaW5nIjoiV1ciLCJhcHBjdHgiOiJ7XCJtc2V4Y2hwcm90XCI6XCJvd2FcIixcInB1aWRcIjpcIjExNTM4MzYyOTY0OTM2MzE4NThcIixcInNjb3BlXCI6XCJPd2FEb3dubG9hZFwiLFwib2lkXCI6XCIzMDdmMjc4Mi0zZTVkLTRkZTQtODhhZS01NWY5MjdmMTQ1YzhcIixcInByaW1hcnlzaWRcIjpcIlMtMS01LTIxLTQ1ODM2NzAyNS0yMDY0NTgxMTE1LTI5NTAxNzkwNzUtMTI2NTI3OTNcIn0iLCJuYmYiOjE2MjEyNDg4NjYsImV4cCI6MTYyMTI0OTQ2NiwiaXNzIjoiMDAwMDAwMDItMDAwMC0wZmYxLWNlMDAtMDAwMDAwMDAwMDAwQGFiNjQzMDI0LTc3ODktNDg2OS04Yjk4LTZiNzFkMzEyZjdmNyIsImF1ZCI6IjAwMDAwMDAyLTAwMDAtMGZmMS1jZTAwLTAwMDAwMDAwMDAwMC9hdHRhY2htZW50cy5vZmZpY2UubmV0QGFiNjQzMDI0LTc3ODktNDg2OS04Yjk4LTZiNzFkMzEyZjdmNyIsImhhcHAiOiJvd2EifQ.QRqpCzOcNcLAgzJ_wEYDSSYloNjFm-vtOnfcxuUrUSjmE4rdPGCgSgZd7pVWbFF2QR9GkmWY2_OcSli3mb3yOkX2oIZo4BNetniLqP-tizh4ZpCO41vBi7knehqKSfqyJYWi47df-50v9fYlLTG1KcaUzch3C42Idvcwfu_HkPR3M3Vs9XbiYadisJeQwcQjwNv2XTUe10cZDutfMQlgO3RFGbXX9w256Lq0fEDp9D_UixEq1PBSQrXt0n6NtkxeE-fW5fB44pQ90Tnj08CgZK4VTTtuKS7zvz5wM4stFIFln6Zo8FYgnNULJSU5bE1P5qW2mnyWYz8EElEPd5qC7g&amp;X-OWA-CANARY=XJwxOmhi7k2NgQ2BydPbANA2QiciGdkYBS8YFu4vJjNKpc-VtdIXjvk3NCWkkxYUOJmQ-rXir6w.&amp;owa=outlook.office.com&amp;scriptVer=20210510006.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844780" cy="5222862"/>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755576" y="5517232"/>
            <a:ext cx="5112568" cy="369332"/>
          </a:xfrm>
          <a:prstGeom prst="rect">
            <a:avLst/>
          </a:prstGeom>
          <a:noFill/>
        </p:spPr>
        <p:txBody>
          <a:bodyPr wrap="square" rtlCol="0">
            <a:spAutoFit/>
          </a:bodyPr>
          <a:lstStyle/>
          <a:p>
            <a:r>
              <a:rPr lang="fi-FI" dirty="0" smtClean="0"/>
              <a:t>Laajennusosa vuonna 1961</a:t>
            </a:r>
            <a:endParaRPr lang="fi-FI" dirty="0"/>
          </a:p>
        </p:txBody>
      </p:sp>
    </p:spTree>
    <p:extLst>
      <p:ext uri="{BB962C8B-B14F-4D97-AF65-F5344CB8AC3E}">
        <p14:creationId xmlns:p14="http://schemas.microsoft.com/office/powerpoint/2010/main" val="2424426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2074"/>
          </a:xfrm>
        </p:spPr>
        <p:txBody>
          <a:bodyPr>
            <a:noAutofit/>
          </a:bodyPr>
          <a:lstStyle/>
          <a:p>
            <a:r>
              <a:rPr lang="fi-FI" sz="3200" dirty="0" smtClean="0"/>
              <a:t>Entä lyseo nyt?</a:t>
            </a:r>
            <a:endParaRPr lang="fi-FI" sz="3200" dirty="0"/>
          </a:p>
        </p:txBody>
      </p:sp>
      <p:sp>
        <p:nvSpPr>
          <p:cNvPr id="3" name="Sisällön paikkamerkki 2"/>
          <p:cNvSpPr>
            <a:spLocks noGrp="1"/>
          </p:cNvSpPr>
          <p:nvPr>
            <p:ph idx="1"/>
          </p:nvPr>
        </p:nvSpPr>
        <p:spPr>
          <a:xfrm>
            <a:off x="457200" y="908720"/>
            <a:ext cx="8229600" cy="5217443"/>
          </a:xfrm>
        </p:spPr>
        <p:txBody>
          <a:bodyPr>
            <a:normAutofit/>
          </a:bodyPr>
          <a:lstStyle/>
          <a:p>
            <a:pPr>
              <a:buFontTx/>
              <a:buChar char="-"/>
            </a:pPr>
            <a:r>
              <a:rPr lang="fi-FI" sz="2800" dirty="0" smtClean="0"/>
              <a:t>yli 400 opiskelijaa Lounais-Hämeestä</a:t>
            </a:r>
          </a:p>
          <a:p>
            <a:pPr>
              <a:buFontTx/>
              <a:buChar char="-"/>
            </a:pPr>
            <a:r>
              <a:rPr lang="fi-FI" sz="2800" dirty="0" smtClean="0"/>
              <a:t>yli 300 valittavaa kurssia eli Suomen laajimpiin kuuluva kurssivalikoima</a:t>
            </a:r>
          </a:p>
          <a:p>
            <a:pPr>
              <a:buFontTx/>
              <a:buChar char="-"/>
            </a:pPr>
            <a:r>
              <a:rPr lang="fi-FI" sz="2800" dirty="0"/>
              <a:t>o</a:t>
            </a:r>
            <a:r>
              <a:rPr lang="fi-FI" sz="2800" dirty="0" smtClean="0"/>
              <a:t>pettajina 27 yliopistotutkinnon suorittanutta ammattilaista</a:t>
            </a:r>
          </a:p>
          <a:p>
            <a:pPr>
              <a:buFontTx/>
              <a:buChar char="-"/>
            </a:pPr>
            <a:r>
              <a:rPr lang="fi-FI" sz="2800" dirty="0"/>
              <a:t>j</a:t>
            </a:r>
            <a:r>
              <a:rPr lang="fi-FI" sz="2800" dirty="0" smtClean="0"/>
              <a:t>äsen Suomen suurten lukioiden ryhmittymässä</a:t>
            </a:r>
          </a:p>
          <a:p>
            <a:pPr>
              <a:buFontTx/>
              <a:buChar char="-"/>
            </a:pPr>
            <a:r>
              <a:rPr lang="fi-FI" sz="2800" dirty="0" smtClean="0"/>
              <a:t>opetusta myös urheiluakatemiassa sekä kuvataide- ja muotoilulinjalla</a:t>
            </a:r>
          </a:p>
          <a:p>
            <a:pPr>
              <a:buFontTx/>
              <a:buChar char="-"/>
            </a:pPr>
            <a:r>
              <a:rPr lang="fi-FI" sz="2800" dirty="0" smtClean="0"/>
              <a:t>mahdollisuudet lukiodiplomin suorittamiseen kuvataiteissa, teatterissa, musiikissa, liikunnassa ja mediassa</a:t>
            </a:r>
          </a:p>
          <a:p>
            <a:pPr>
              <a:buFontTx/>
              <a:buChar char="-"/>
            </a:pPr>
            <a:endParaRPr lang="fi-FI" sz="2800" dirty="0" smtClean="0"/>
          </a:p>
          <a:p>
            <a:pPr>
              <a:buFontTx/>
              <a:buChar char="-"/>
            </a:pPr>
            <a:endParaRPr lang="fi-FI" dirty="0" smtClean="0"/>
          </a:p>
          <a:p>
            <a:pPr>
              <a:buFontTx/>
              <a:buChar char="-"/>
            </a:pPr>
            <a:endParaRPr lang="fi-FI" dirty="0" smtClean="0"/>
          </a:p>
          <a:p>
            <a:pPr>
              <a:buFontTx/>
              <a:buChar char="-"/>
            </a:pPr>
            <a:endParaRPr lang="fi-FI" dirty="0"/>
          </a:p>
        </p:txBody>
      </p:sp>
    </p:spTree>
    <p:extLst>
      <p:ext uri="{BB962C8B-B14F-4D97-AF65-F5344CB8AC3E}">
        <p14:creationId xmlns:p14="http://schemas.microsoft.com/office/powerpoint/2010/main" val="922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YTTJ~1\AppData\Local\Temp\yhteistyöluki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99" y="185284"/>
            <a:ext cx="8430802" cy="648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23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YTTJ~1\AppData\Local\Temp\IMG_20180216_134744_wt_2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9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uvan esikatse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626070" cy="4858905"/>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179512" y="5373216"/>
            <a:ext cx="4313035" cy="369332"/>
          </a:xfrm>
          <a:prstGeom prst="rect">
            <a:avLst/>
          </a:prstGeom>
          <a:noFill/>
        </p:spPr>
        <p:txBody>
          <a:bodyPr wrap="square" rtlCol="0">
            <a:spAutoFit/>
          </a:bodyPr>
          <a:lstStyle/>
          <a:p>
            <a:r>
              <a:rPr lang="fi-FI" dirty="0" smtClean="0"/>
              <a:t>Syksyn 2020 ylioppilaat</a:t>
            </a:r>
            <a:endParaRPr lang="fi-FI" dirty="0"/>
          </a:p>
        </p:txBody>
      </p:sp>
    </p:spTree>
    <p:extLst>
      <p:ext uri="{BB962C8B-B14F-4D97-AF65-F5344CB8AC3E}">
        <p14:creationId xmlns:p14="http://schemas.microsoft.com/office/powerpoint/2010/main" val="564733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Perinteikästä lyseota ja sen historiaa vaalii Vanhan koulun kilta</a:t>
            </a:r>
            <a:endParaRPr lang="fi-FI" sz="3200" dirty="0"/>
          </a:p>
        </p:txBody>
      </p:sp>
      <p:sp>
        <p:nvSpPr>
          <p:cNvPr id="3" name="Sisällön paikkamerkki 2"/>
          <p:cNvSpPr>
            <a:spLocks noGrp="1"/>
          </p:cNvSpPr>
          <p:nvPr>
            <p:ph idx="1"/>
          </p:nvPr>
        </p:nvSpPr>
        <p:spPr/>
        <p:txBody>
          <a:bodyPr/>
          <a:lstStyle/>
          <a:p>
            <a:pPr marL="0" indent="0">
              <a:buNone/>
            </a:pPr>
            <a:r>
              <a:rPr lang="fi-FI" dirty="0">
                <a:hlinkClick r:id="rId2"/>
              </a:rPr>
              <a:t>https://www.fvkk.fi/toiminta</a:t>
            </a:r>
            <a:r>
              <a:rPr lang="fi-FI" dirty="0" smtClean="0">
                <a:hlinkClick r:id="rId2"/>
              </a:rPr>
              <a:t>/</a:t>
            </a:r>
            <a:endParaRPr lang="fi-FI" dirty="0" smtClean="0"/>
          </a:p>
          <a:p>
            <a:pPr marL="0" indent="0">
              <a:buNone/>
            </a:pPr>
            <a:endParaRPr lang="fi-FI" dirty="0"/>
          </a:p>
          <a:p>
            <a:pPr marL="0" indent="0">
              <a:buNone/>
            </a:pPr>
            <a:r>
              <a:rPr lang="fi-FI" dirty="0" smtClean="0"/>
              <a:t>Laaja kuvagalleria:</a:t>
            </a:r>
          </a:p>
          <a:p>
            <a:pPr marL="0" indent="0">
              <a:buNone/>
            </a:pPr>
            <a:r>
              <a:rPr lang="fi-FI" dirty="0">
                <a:hlinkClick r:id="rId3"/>
              </a:rPr>
              <a:t>https://www.fvkk.fi/galleria</a:t>
            </a:r>
            <a:r>
              <a:rPr lang="fi-FI" dirty="0" smtClean="0">
                <a:hlinkClick r:id="rId3"/>
              </a:rPr>
              <a:t>/</a:t>
            </a:r>
            <a:endParaRPr lang="fi-FI" dirty="0" smtClean="0"/>
          </a:p>
          <a:p>
            <a:pPr marL="0" indent="0">
              <a:buNone/>
            </a:pPr>
            <a:endParaRPr lang="fi-FI" dirty="0"/>
          </a:p>
        </p:txBody>
      </p:sp>
    </p:spTree>
    <p:extLst>
      <p:ext uri="{BB962C8B-B14F-4D97-AF65-F5344CB8AC3E}">
        <p14:creationId xmlns:p14="http://schemas.microsoft.com/office/powerpoint/2010/main" val="1212454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smtClean="0"/>
              <a:t>Lyseon merkityksestä</a:t>
            </a:r>
            <a:endParaRPr lang="fi-FI" dirty="0"/>
          </a:p>
        </p:txBody>
      </p:sp>
      <p:sp>
        <p:nvSpPr>
          <p:cNvPr id="4" name="Sisällön paikkamerkki 3"/>
          <p:cNvSpPr>
            <a:spLocks noGrp="1"/>
          </p:cNvSpPr>
          <p:nvPr>
            <p:ph idx="1"/>
          </p:nvPr>
        </p:nvSpPr>
        <p:spPr/>
        <p:txBody>
          <a:bodyPr/>
          <a:lstStyle/>
          <a:p>
            <a:endParaRPr lang="fi-FI"/>
          </a:p>
        </p:txBody>
      </p:sp>
    </p:spTree>
    <p:extLst>
      <p:ext uri="{BB962C8B-B14F-4D97-AF65-F5344CB8AC3E}">
        <p14:creationId xmlns:p14="http://schemas.microsoft.com/office/powerpoint/2010/main" val="795828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levi Aho: “Music must communic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4094944" cy="6137867"/>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971600" y="4509120"/>
            <a:ext cx="2808312" cy="1477328"/>
          </a:xfrm>
          <a:prstGeom prst="rect">
            <a:avLst/>
          </a:prstGeom>
          <a:noFill/>
        </p:spPr>
        <p:txBody>
          <a:bodyPr wrap="square" rtlCol="0">
            <a:spAutoFit/>
          </a:bodyPr>
          <a:lstStyle/>
          <a:p>
            <a:r>
              <a:rPr lang="fi-FI" dirty="0"/>
              <a:t>Säveltäjä Kalevi Aho, toiminut myös </a:t>
            </a:r>
            <a:r>
              <a:rPr lang="fi-FI" dirty="0" smtClean="0"/>
              <a:t>Sibelius- </a:t>
            </a:r>
            <a:r>
              <a:rPr lang="fi-FI" dirty="0"/>
              <a:t>Akatemian sävellyksen professorina</a:t>
            </a:r>
          </a:p>
          <a:p>
            <a:endParaRPr lang="fi-FI" dirty="0"/>
          </a:p>
        </p:txBody>
      </p:sp>
    </p:spTree>
    <p:extLst>
      <p:ext uri="{BB962C8B-B14F-4D97-AF65-F5344CB8AC3E}">
        <p14:creationId xmlns:p14="http://schemas.microsoft.com/office/powerpoint/2010/main" val="2011991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02034"/>
          </a:xfrm>
        </p:spPr>
        <p:txBody>
          <a:bodyPr>
            <a:normAutofit fontScale="90000"/>
          </a:bodyPr>
          <a:lstStyle/>
          <a:p>
            <a:endParaRPr lang="fi-FI"/>
          </a:p>
        </p:txBody>
      </p:sp>
      <p:sp>
        <p:nvSpPr>
          <p:cNvPr id="3" name="Sisällön paikkamerkki 2"/>
          <p:cNvSpPr>
            <a:spLocks noGrp="1"/>
          </p:cNvSpPr>
          <p:nvPr>
            <p:ph idx="1"/>
          </p:nvPr>
        </p:nvSpPr>
        <p:spPr>
          <a:xfrm>
            <a:off x="457200" y="620688"/>
            <a:ext cx="8229600" cy="5505475"/>
          </a:xfrm>
        </p:spPr>
        <p:txBody>
          <a:bodyPr>
            <a:normAutofit/>
          </a:bodyPr>
          <a:lstStyle/>
          <a:p>
            <a:pPr marL="0" indent="0">
              <a:buNone/>
            </a:pPr>
            <a:r>
              <a:rPr lang="fi-FI" sz="2800" dirty="0" smtClean="0"/>
              <a:t>”Lyseo on </a:t>
            </a:r>
            <a:r>
              <a:rPr lang="fi-FI" sz="2800" dirty="0"/>
              <a:t>ollut yli 120 vuotta alueellisesti sivistyksen sekä sosiaalisen nousun mahdollistaja. </a:t>
            </a:r>
            <a:endParaRPr lang="fi-FI" sz="2800" dirty="0" smtClean="0"/>
          </a:p>
          <a:p>
            <a:pPr marL="0" indent="0">
              <a:buNone/>
            </a:pPr>
            <a:endParaRPr lang="fi-FI" sz="2800" dirty="0"/>
          </a:p>
          <a:p>
            <a:pPr marL="0" indent="0">
              <a:buNone/>
            </a:pPr>
            <a:r>
              <a:rPr lang="fi-FI" sz="2800" dirty="0" smtClean="0"/>
              <a:t>Lyseon </a:t>
            </a:r>
            <a:r>
              <a:rPr lang="fi-FI" sz="2800" dirty="0"/>
              <a:t>merkitystä ei voi liiaksi korostaa! Sen tehtävä on toimia ajanmukaisena, mutta samalla perintönsä tiedostavana sivistyksen ja koulutuksen keskuksena</a:t>
            </a:r>
            <a:r>
              <a:rPr lang="fi-FI" sz="2800" dirty="0" smtClean="0"/>
              <a:t>.”</a:t>
            </a:r>
          </a:p>
          <a:p>
            <a:pPr marL="0" indent="0">
              <a:buNone/>
            </a:pPr>
            <a:endParaRPr lang="fi-FI" sz="2800" dirty="0"/>
          </a:p>
          <a:p>
            <a:pPr marL="0" indent="0">
              <a:buNone/>
            </a:pPr>
            <a:r>
              <a:rPr lang="fi-FI" sz="2800" dirty="0" smtClean="0"/>
              <a:t>- Olli-Pekka </a:t>
            </a:r>
            <a:r>
              <a:rPr lang="fi-FI" sz="2800" dirty="0"/>
              <a:t>Lehtonen, Paimion lukion rehtori (yo 1991)</a:t>
            </a:r>
          </a:p>
          <a:p>
            <a:pPr marL="0" indent="0">
              <a:buNone/>
            </a:pPr>
            <a:endParaRPr lang="fi-FI" dirty="0"/>
          </a:p>
        </p:txBody>
      </p:sp>
    </p:spTree>
    <p:extLst>
      <p:ext uri="{BB962C8B-B14F-4D97-AF65-F5344CB8AC3E}">
        <p14:creationId xmlns:p14="http://schemas.microsoft.com/office/powerpoint/2010/main" val="39722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02034"/>
          </a:xfrm>
        </p:spPr>
        <p:txBody>
          <a:bodyPr>
            <a:noAutofit/>
          </a:bodyPr>
          <a:lstStyle/>
          <a:p>
            <a:endParaRPr lang="fi-FI" sz="2800" dirty="0"/>
          </a:p>
        </p:txBody>
      </p:sp>
      <p:sp>
        <p:nvSpPr>
          <p:cNvPr id="3" name="Sisällön paikkamerkki 2"/>
          <p:cNvSpPr>
            <a:spLocks noGrp="1"/>
          </p:cNvSpPr>
          <p:nvPr>
            <p:ph idx="1"/>
          </p:nvPr>
        </p:nvSpPr>
        <p:spPr>
          <a:xfrm>
            <a:off x="395536" y="620688"/>
            <a:ext cx="8229600" cy="4741987"/>
          </a:xfrm>
        </p:spPr>
        <p:txBody>
          <a:bodyPr>
            <a:normAutofit fontScale="77500" lnSpcReduction="20000"/>
          </a:bodyPr>
          <a:lstStyle/>
          <a:p>
            <a:pPr marL="0" indent="0">
              <a:buNone/>
            </a:pPr>
            <a:r>
              <a:rPr lang="fi-FI" sz="3300" dirty="0" smtClean="0"/>
              <a:t>”Huomasin </a:t>
            </a:r>
            <a:r>
              <a:rPr lang="fi-FI" sz="3300" dirty="0" err="1"/>
              <a:t>FYL:n</a:t>
            </a:r>
            <a:r>
              <a:rPr lang="fi-FI" sz="3300" dirty="0"/>
              <a:t> kasvattaneen minua ihmisenä ja valmistaneen monipuolisesti kaikenlaisille poluille, jopa niille vähemmän ilmiselville ja loogisille. Lukiosta jäi sellainen olo, että mihin tahansa voi yltää ja kaikkea osata. Ja että jos ei vielä osaa, niin voi oppia</a:t>
            </a:r>
            <a:r>
              <a:rPr lang="fi-FI" sz="3300" dirty="0" smtClean="0"/>
              <a:t>.</a:t>
            </a:r>
          </a:p>
          <a:p>
            <a:pPr marL="0" indent="0">
              <a:buNone/>
            </a:pPr>
            <a:endParaRPr lang="fi-FI" sz="3300" dirty="0" smtClean="0"/>
          </a:p>
          <a:p>
            <a:pPr marL="0" indent="0">
              <a:buNone/>
            </a:pPr>
            <a:r>
              <a:rPr lang="fi-FI" sz="3300" dirty="0" smtClean="0"/>
              <a:t>Odotankin </a:t>
            </a:r>
            <a:r>
              <a:rPr lang="fi-FI" sz="3300" dirty="0"/>
              <a:t>lukiokoulutukselta </a:t>
            </a:r>
            <a:r>
              <a:rPr lang="fi-FI" sz="3300" dirty="0" smtClean="0"/>
              <a:t>tämänkaltaista </a:t>
            </a:r>
            <a:r>
              <a:rPr lang="fi-FI" sz="3300" dirty="0"/>
              <a:t>laaja-alaista valmistautumista tulevaisuuteen, oli kyseessä sitten jatkokouluttautuminen tai vain arki yhteiskunnan jäsenenä</a:t>
            </a:r>
            <a:r>
              <a:rPr lang="fi-FI" sz="3300" dirty="0" smtClean="0"/>
              <a:t>.”</a:t>
            </a:r>
          </a:p>
          <a:p>
            <a:pPr marL="0" indent="0">
              <a:buNone/>
            </a:pPr>
            <a:endParaRPr lang="fi-FI" dirty="0"/>
          </a:p>
          <a:p>
            <a:pPr>
              <a:buFontTx/>
              <a:buChar char="-"/>
            </a:pPr>
            <a:r>
              <a:rPr lang="fi-FI" sz="2800" dirty="0" smtClean="0"/>
              <a:t>Markus </a:t>
            </a:r>
            <a:r>
              <a:rPr lang="fi-FI" sz="2800" dirty="0" err="1"/>
              <a:t>Kaustell</a:t>
            </a:r>
            <a:r>
              <a:rPr lang="fi-FI" sz="2800" dirty="0"/>
              <a:t>, improvisaatiokouluttaja ja </a:t>
            </a:r>
            <a:r>
              <a:rPr lang="fi-FI" sz="2800" dirty="0" smtClean="0"/>
              <a:t>sairaalaklovni</a:t>
            </a:r>
          </a:p>
          <a:p>
            <a:pPr marL="0" indent="0">
              <a:buNone/>
            </a:pPr>
            <a:r>
              <a:rPr lang="fi-FI" sz="2800" dirty="0"/>
              <a:t> </a:t>
            </a:r>
            <a:r>
              <a:rPr lang="fi-FI" sz="2800" dirty="0" smtClean="0"/>
              <a:t>     (yo 2009)</a:t>
            </a:r>
            <a:endParaRPr lang="fi-FI" sz="2800" dirty="0"/>
          </a:p>
          <a:p>
            <a:pPr marL="0" indent="0">
              <a:buNone/>
            </a:pPr>
            <a:endParaRPr lang="fi-FI" dirty="0"/>
          </a:p>
        </p:txBody>
      </p:sp>
    </p:spTree>
    <p:extLst>
      <p:ext uri="{BB962C8B-B14F-4D97-AF65-F5344CB8AC3E}">
        <p14:creationId xmlns:p14="http://schemas.microsoft.com/office/powerpoint/2010/main" val="17146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74042"/>
          </a:xfrm>
        </p:spPr>
        <p:txBody>
          <a:bodyPr>
            <a:normAutofit fontScale="90000"/>
          </a:bodyPr>
          <a:lstStyle/>
          <a:p>
            <a:endParaRPr lang="fi-FI" dirty="0"/>
          </a:p>
        </p:txBody>
      </p:sp>
      <p:sp>
        <p:nvSpPr>
          <p:cNvPr id="3" name="Sisällön paikkamerkki 2"/>
          <p:cNvSpPr>
            <a:spLocks noGrp="1"/>
          </p:cNvSpPr>
          <p:nvPr>
            <p:ph idx="1"/>
          </p:nvPr>
        </p:nvSpPr>
        <p:spPr>
          <a:xfrm>
            <a:off x="395536" y="692696"/>
            <a:ext cx="8229600" cy="5462067"/>
          </a:xfrm>
        </p:spPr>
        <p:txBody>
          <a:bodyPr/>
          <a:lstStyle/>
          <a:p>
            <a:pPr marL="0" indent="0">
              <a:buNone/>
            </a:pPr>
            <a:r>
              <a:rPr lang="fi-FI" dirty="0" smtClean="0"/>
              <a:t>”</a:t>
            </a:r>
            <a:r>
              <a:rPr lang="fi-FI" sz="2800" dirty="0" smtClean="0"/>
              <a:t>Sivistys on ennen kaikkea asennetta toisia ihmisiä, luontoa ja itseä kohtaan. Se on sisäinen tila, joka ilmenee toiminnassamme.</a:t>
            </a:r>
          </a:p>
          <a:p>
            <a:pPr marL="0" indent="0">
              <a:buNone/>
            </a:pPr>
            <a:endParaRPr lang="fi-FI" sz="2800" dirty="0" smtClean="0"/>
          </a:p>
          <a:p>
            <a:pPr marL="0" indent="0">
              <a:buNone/>
            </a:pPr>
            <a:r>
              <a:rPr lang="fi-FI" sz="2800" dirty="0" smtClean="0"/>
              <a:t>Albert Einsteinin mukaan sivistyneen ihmiskunnan kohtalo riippuu moraalin tasosta, ei tuotantokyvystä. ”</a:t>
            </a:r>
          </a:p>
          <a:p>
            <a:pPr marL="0" indent="0">
              <a:buNone/>
            </a:pPr>
            <a:endParaRPr lang="fi-FI" dirty="0" smtClean="0"/>
          </a:p>
          <a:p>
            <a:pPr marL="0" indent="0">
              <a:buNone/>
            </a:pPr>
            <a:r>
              <a:rPr lang="fi-FI" sz="2400" dirty="0" smtClean="0"/>
              <a:t>- Jarno </a:t>
            </a:r>
            <a:r>
              <a:rPr lang="fi-FI" sz="2400" dirty="0" err="1" smtClean="0"/>
              <a:t>Paalasmaa</a:t>
            </a:r>
            <a:r>
              <a:rPr lang="fi-FI" sz="2400" dirty="0" smtClean="0"/>
              <a:t>, tietokirjailija ja rehtori</a:t>
            </a:r>
            <a:endParaRPr lang="fi-FI" sz="2400" dirty="0"/>
          </a:p>
        </p:txBody>
      </p:sp>
    </p:spTree>
    <p:extLst>
      <p:ext uri="{BB962C8B-B14F-4D97-AF65-F5344CB8AC3E}">
        <p14:creationId xmlns:p14="http://schemas.microsoft.com/office/powerpoint/2010/main" val="16370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02034"/>
          </a:xfrm>
        </p:spPr>
        <p:txBody>
          <a:bodyPr>
            <a:normAutofit fontScale="90000"/>
          </a:bodyPr>
          <a:lstStyle/>
          <a:p>
            <a:endParaRPr lang="fi-FI" dirty="0"/>
          </a:p>
        </p:txBody>
      </p:sp>
      <p:sp>
        <p:nvSpPr>
          <p:cNvPr id="3" name="Sisällön paikkamerkki 2"/>
          <p:cNvSpPr>
            <a:spLocks noGrp="1"/>
          </p:cNvSpPr>
          <p:nvPr>
            <p:ph idx="1"/>
          </p:nvPr>
        </p:nvSpPr>
        <p:spPr>
          <a:xfrm>
            <a:off x="457200" y="692696"/>
            <a:ext cx="8229600" cy="5433467"/>
          </a:xfrm>
        </p:spPr>
        <p:txBody>
          <a:bodyPr/>
          <a:lstStyle/>
          <a:p>
            <a:pPr marL="0" indent="0">
              <a:buNone/>
            </a:pPr>
            <a:r>
              <a:rPr lang="fi-FI" sz="2800" dirty="0" smtClean="0"/>
              <a:t>”Koulumme on lukio. Nimen mukaisesti siellä on tarkoitus lukea.</a:t>
            </a:r>
          </a:p>
          <a:p>
            <a:pPr marL="0" indent="0">
              <a:buNone/>
            </a:pPr>
            <a:endParaRPr lang="fi-FI" sz="2800" dirty="0"/>
          </a:p>
          <a:p>
            <a:pPr marL="0" indent="0">
              <a:buNone/>
            </a:pPr>
            <a:r>
              <a:rPr lang="fi-FI" sz="2800" dirty="0" smtClean="0"/>
              <a:t>Jos lyseossa olisi tarkoitus vain olla, sen nimi olisi olio.”</a:t>
            </a:r>
          </a:p>
          <a:p>
            <a:pPr marL="0" indent="0">
              <a:buNone/>
            </a:pPr>
            <a:endParaRPr lang="fi-FI" dirty="0"/>
          </a:p>
          <a:p>
            <a:pPr marL="0" indent="0">
              <a:buNone/>
            </a:pPr>
            <a:r>
              <a:rPr lang="fi-FI" sz="2400" dirty="0" smtClean="0"/>
              <a:t>- Lyseon historian ja yhteiskuntaopin lehtori Jari Isotalo, eläkkeellä</a:t>
            </a:r>
            <a:endParaRPr lang="fi-FI" sz="2400" dirty="0"/>
          </a:p>
        </p:txBody>
      </p:sp>
    </p:spTree>
    <p:extLst>
      <p:ext uri="{BB962C8B-B14F-4D97-AF65-F5344CB8AC3E}">
        <p14:creationId xmlns:p14="http://schemas.microsoft.com/office/powerpoint/2010/main" val="348291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2074"/>
          </a:xfrm>
        </p:spPr>
        <p:txBody>
          <a:bodyPr>
            <a:normAutofit/>
          </a:bodyPr>
          <a:lstStyle/>
          <a:p>
            <a:r>
              <a:rPr lang="fi-FI" sz="2800" dirty="0" smtClean="0"/>
              <a:t>Mitä muut odottavat lyseon väeltä?</a:t>
            </a:r>
            <a:endParaRPr lang="fi-FI" sz="2800" dirty="0"/>
          </a:p>
        </p:txBody>
      </p:sp>
      <p:sp>
        <p:nvSpPr>
          <p:cNvPr id="3" name="Sisällön paikkamerkki 2"/>
          <p:cNvSpPr>
            <a:spLocks noGrp="1"/>
          </p:cNvSpPr>
          <p:nvPr>
            <p:ph idx="1"/>
          </p:nvPr>
        </p:nvSpPr>
        <p:spPr>
          <a:xfrm>
            <a:off x="457200" y="908720"/>
            <a:ext cx="8229600" cy="5217443"/>
          </a:xfrm>
        </p:spPr>
        <p:txBody>
          <a:bodyPr>
            <a:normAutofit lnSpcReduction="10000"/>
          </a:bodyPr>
          <a:lstStyle/>
          <a:p>
            <a:pPr marL="0" indent="0">
              <a:buNone/>
            </a:pPr>
            <a:r>
              <a:rPr lang="fi-FI" sz="2800" dirty="0" smtClean="0"/>
              <a:t>Naapurit: parkkeeraussääntöjen muistamista, roskaamisen välttämistä, muiden huomioon ottamista</a:t>
            </a:r>
            <a:endParaRPr lang="fi-FI" sz="2800" dirty="0"/>
          </a:p>
          <a:p>
            <a:pPr marL="0" indent="0">
              <a:buNone/>
            </a:pPr>
            <a:endParaRPr lang="fi-FI" sz="2800" dirty="0"/>
          </a:p>
          <a:p>
            <a:pPr marL="0" indent="0">
              <a:buNone/>
            </a:pPr>
            <a:r>
              <a:rPr lang="fi-FI" sz="2800" dirty="0" smtClean="0"/>
              <a:t>Yrittäjät: asioimista, kesätöihin hakeutumista, opittujen taitojen soveltamista</a:t>
            </a:r>
          </a:p>
          <a:p>
            <a:pPr marL="0" indent="0">
              <a:buNone/>
            </a:pPr>
            <a:endParaRPr lang="fi-FI" sz="2800" dirty="0"/>
          </a:p>
          <a:p>
            <a:pPr marL="0" indent="0">
              <a:buNone/>
            </a:pPr>
            <a:r>
              <a:rPr lang="fi-FI" sz="2800" dirty="0" smtClean="0"/>
              <a:t>Muut yhteistyökumppanit (kirjasto, kuntosalit…): säännöllisiä vierailuja, henkistä ja fyysistä kehittymistä</a:t>
            </a:r>
          </a:p>
          <a:p>
            <a:pPr marL="0" indent="0">
              <a:buNone/>
            </a:pPr>
            <a:endParaRPr lang="fi-FI" sz="2800" dirty="0"/>
          </a:p>
          <a:p>
            <a:pPr marL="0" indent="0">
              <a:buNone/>
            </a:pPr>
            <a:r>
              <a:rPr lang="fi-FI" sz="2800" dirty="0" smtClean="0"/>
              <a:t>Jatko-oppilaitokset: monipuolisia viestinnän ja yhteistyön taitoja, luonnontieteellistä osaamista,  yleissivistystä, luovuutta</a:t>
            </a:r>
          </a:p>
          <a:p>
            <a:pPr marL="0" indent="0">
              <a:buNone/>
            </a:pPr>
            <a:endParaRPr lang="fi-FI" sz="2800" dirty="0"/>
          </a:p>
          <a:p>
            <a:pPr marL="0" indent="0">
              <a:buNone/>
            </a:pPr>
            <a:endParaRPr lang="fi-FI" sz="2800" dirty="0" smtClean="0"/>
          </a:p>
          <a:p>
            <a:pPr marL="0" indent="0">
              <a:buNone/>
            </a:pPr>
            <a:endParaRPr lang="fi-FI" sz="2800" dirty="0"/>
          </a:p>
          <a:p>
            <a:pPr marL="0" indent="0">
              <a:buNone/>
            </a:pPr>
            <a:endParaRPr lang="fi-FI" sz="2800" dirty="0"/>
          </a:p>
        </p:txBody>
      </p:sp>
    </p:spTree>
    <p:extLst>
      <p:ext uri="{BB962C8B-B14F-4D97-AF65-F5344CB8AC3E}">
        <p14:creationId xmlns:p14="http://schemas.microsoft.com/office/powerpoint/2010/main" val="324483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74638"/>
            <a:ext cx="8219256" cy="922114"/>
          </a:xfrm>
        </p:spPr>
        <p:txBody>
          <a:bodyPr>
            <a:normAutofit fontScale="90000"/>
          </a:bodyPr>
          <a:lstStyle/>
          <a:p>
            <a:pPr algn="l"/>
            <a:r>
              <a:rPr lang="fi-FI" sz="2800" dirty="0"/>
              <a:t/>
            </a:r>
            <a:br>
              <a:rPr lang="fi-FI" sz="2800" dirty="0"/>
            </a:br>
            <a:r>
              <a:rPr lang="fi-FI" sz="3100" dirty="0" smtClean="0"/>
              <a:t>Lyseon opiskelijan lyyramerkissä on </a:t>
            </a:r>
            <a:r>
              <a:rPr lang="fi-FI" sz="3100" dirty="0"/>
              <a:t>paljon </a:t>
            </a:r>
            <a:r>
              <a:rPr lang="fi-FI" sz="3100" dirty="0" smtClean="0"/>
              <a:t>painoa - </a:t>
            </a:r>
            <a:br>
              <a:rPr lang="fi-FI" sz="3100" dirty="0" smtClean="0"/>
            </a:br>
            <a:endParaRPr lang="fi-FI" sz="3100" dirty="0"/>
          </a:p>
        </p:txBody>
      </p:sp>
      <p:sp>
        <p:nvSpPr>
          <p:cNvPr id="3" name="Sisällön paikkamerkki 2"/>
          <p:cNvSpPr>
            <a:spLocks noGrp="1"/>
          </p:cNvSpPr>
          <p:nvPr>
            <p:ph idx="1"/>
          </p:nvPr>
        </p:nvSpPr>
        <p:spPr>
          <a:xfrm>
            <a:off x="385281" y="1052736"/>
            <a:ext cx="8229600" cy="5073427"/>
          </a:xfrm>
        </p:spPr>
        <p:txBody>
          <a:bodyPr>
            <a:normAutofit/>
          </a:bodyPr>
          <a:lstStyle/>
          <a:p>
            <a:pPr marL="0" indent="0">
              <a:buNone/>
            </a:pPr>
            <a:r>
              <a:rPr lang="fi-FI" sz="2800" dirty="0" smtClean="0"/>
              <a:t>opiskelija edustaa paitsi itseään myös kouluaan </a:t>
            </a:r>
            <a:r>
              <a:rPr lang="fi-FI" sz="2800" smtClean="0"/>
              <a:t>ja omaa ikäluokkaansa</a:t>
            </a:r>
            <a:r>
              <a:rPr lang="fi-FI" sz="2800" dirty="0" smtClean="0"/>
              <a:t>. </a:t>
            </a:r>
          </a:p>
          <a:p>
            <a:pPr marL="0" indent="0">
              <a:buNone/>
            </a:pPr>
            <a:endParaRPr lang="fi-FI" sz="2800" dirty="0"/>
          </a:p>
          <a:p>
            <a:pPr marL="0" indent="0">
              <a:buNone/>
            </a:pPr>
            <a:r>
              <a:rPr lang="fi-FI" sz="2800" dirty="0" smtClean="0"/>
              <a:t>”Käytös on peili, jossa jokainen esittelee omaa kuvaansa.”</a:t>
            </a:r>
          </a:p>
          <a:p>
            <a:pPr marL="0" indent="0">
              <a:buNone/>
            </a:pPr>
            <a:r>
              <a:rPr lang="fi-FI" sz="2800" dirty="0"/>
              <a:t>	</a:t>
            </a:r>
            <a:r>
              <a:rPr lang="fi-FI" sz="2800" dirty="0" smtClean="0"/>
              <a:t>- J. W. von Goethe</a:t>
            </a:r>
            <a:endParaRPr lang="fi-FI"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65" y="4077072"/>
            <a:ext cx="2088232" cy="197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0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lmastonmuutoksen tutkimukseen 2,9 miljoonan säätiörahoitus | Helsingin  yliopisto"/>
          <p:cNvSpPr>
            <a:spLocks noChangeAspect="1" noChangeArrowheads="1"/>
          </p:cNvSpPr>
          <p:nvPr/>
        </p:nvSpPr>
        <p:spPr bwMode="auto">
          <a:xfrm>
            <a:off x="155575" y="-784225"/>
            <a:ext cx="280035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244" name="Picture 4" descr="Ilmastonmuutoksen tutkimukseen 2,9 miljoonan säätiörahoitus | Helsingin  yliop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88640"/>
            <a:ext cx="700087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1555750" y="4653136"/>
            <a:ext cx="4456410" cy="646331"/>
          </a:xfrm>
          <a:prstGeom prst="rect">
            <a:avLst/>
          </a:prstGeom>
          <a:noFill/>
        </p:spPr>
        <p:txBody>
          <a:bodyPr wrap="square" rtlCol="0">
            <a:spAutoFit/>
          </a:bodyPr>
          <a:lstStyle/>
          <a:p>
            <a:r>
              <a:rPr lang="fi-FI" dirty="0" smtClean="0"/>
              <a:t>Ilmakehätutkija, akatemiaprofessori Markku Kulmala </a:t>
            </a:r>
            <a:endParaRPr lang="fi-FI" dirty="0"/>
          </a:p>
        </p:txBody>
      </p:sp>
    </p:spTree>
    <p:extLst>
      <p:ext uri="{BB962C8B-B14F-4D97-AF65-F5344CB8AC3E}">
        <p14:creationId xmlns:p14="http://schemas.microsoft.com/office/powerpoint/2010/main" val="202584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äyttelijä Miia Nuutila: ”Oli pakko opetella hiljentämään kierroksia” |  Hyvä Terveys"/>
          <p:cNvSpPr>
            <a:spLocks noChangeAspect="1" noChangeArrowheads="1"/>
          </p:cNvSpPr>
          <p:nvPr/>
        </p:nvSpPr>
        <p:spPr bwMode="auto">
          <a:xfrm>
            <a:off x="155575" y="-884238"/>
            <a:ext cx="17430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3076" name="Picture 4" descr="Näyttelijä Miia Nuutila: ”Oli pakko opetella hiljentämään kierroksia” |  Hyvä Terv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687"/>
            <a:ext cx="5701047" cy="60486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539552" y="4221088"/>
            <a:ext cx="1224136" cy="923330"/>
          </a:xfrm>
          <a:prstGeom prst="rect">
            <a:avLst/>
          </a:prstGeom>
          <a:noFill/>
        </p:spPr>
        <p:txBody>
          <a:bodyPr wrap="square" rtlCol="0">
            <a:spAutoFit/>
          </a:bodyPr>
          <a:lstStyle/>
          <a:p>
            <a:r>
              <a:rPr lang="fi-FI" dirty="0" smtClean="0"/>
              <a:t>Näyttelijä Miia Nuutila</a:t>
            </a:r>
            <a:endParaRPr lang="fi-FI" dirty="0"/>
          </a:p>
        </p:txBody>
      </p:sp>
    </p:spTree>
    <p:extLst>
      <p:ext uri="{BB962C8B-B14F-4D97-AF65-F5344CB8AC3E}">
        <p14:creationId xmlns:p14="http://schemas.microsoft.com/office/powerpoint/2010/main" val="206552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Untitled"/>
          <p:cNvSpPr>
            <a:spLocks noChangeAspect="1" noChangeArrowheads="1"/>
          </p:cNvSpPr>
          <p:nvPr/>
        </p:nvSpPr>
        <p:spPr bwMode="auto">
          <a:xfrm>
            <a:off x="155575"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 name="AutoShape 4" descr="HS:n toimittaja Tuomas Kaseva sai Eskon puumerkki -palkinnon lukutaitoa  edistäneestä työstään - Kulttuuri | HS.fi"/>
          <p:cNvSpPr>
            <a:spLocks noChangeAspect="1" noChangeArrowheads="1"/>
          </p:cNvSpPr>
          <p:nvPr/>
        </p:nvSpPr>
        <p:spPr bwMode="auto">
          <a:xfrm>
            <a:off x="155575" y="-738188"/>
            <a:ext cx="295275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 name="AutoShape 6" descr="Facebook"/>
          <p:cNvSpPr>
            <a:spLocks noChangeAspect="1" noChangeArrowheads="1"/>
          </p:cNvSpPr>
          <p:nvPr/>
        </p:nvSpPr>
        <p:spPr bwMode="auto">
          <a:xfrm>
            <a:off x="155575" y="-784225"/>
            <a:ext cx="2066925" cy="1647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152" name="Picture 8" descr="Entä jos koulussa ei olisi kokeita? - Pääkirjoitus | HS.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6949260" cy="3620934"/>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p:cNvSpPr txBox="1"/>
          <p:nvPr/>
        </p:nvSpPr>
        <p:spPr>
          <a:xfrm>
            <a:off x="1189037" y="4653136"/>
            <a:ext cx="4319067" cy="646331"/>
          </a:xfrm>
          <a:prstGeom prst="rect">
            <a:avLst/>
          </a:prstGeom>
          <a:noFill/>
        </p:spPr>
        <p:txBody>
          <a:bodyPr wrap="square" rtlCol="0">
            <a:spAutoFit/>
          </a:bodyPr>
          <a:lstStyle/>
          <a:p>
            <a:r>
              <a:rPr lang="fi-FI" dirty="0" smtClean="0"/>
              <a:t>Helsingin Sanomien toimittaja ja</a:t>
            </a:r>
          </a:p>
          <a:p>
            <a:r>
              <a:rPr lang="fi-FI" dirty="0" smtClean="0"/>
              <a:t>Otavan oppikirjailija Tuomas Kaseva</a:t>
            </a:r>
            <a:endParaRPr lang="fi-FI" dirty="0"/>
          </a:p>
        </p:txBody>
      </p:sp>
    </p:spTree>
    <p:extLst>
      <p:ext uri="{BB962C8B-B14F-4D97-AF65-F5344CB8AC3E}">
        <p14:creationId xmlns:p14="http://schemas.microsoft.com/office/powerpoint/2010/main" val="2355256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tematiikan ja tilastotieteen laitoksen yhteystiedot | Turun yliopisto"/>
          <p:cNvSpPr>
            <a:spLocks noChangeAspect="1" noChangeArrowheads="1"/>
          </p:cNvSpPr>
          <p:nvPr/>
        </p:nvSpPr>
        <p:spPr bwMode="auto">
          <a:xfrm>
            <a:off x="155575" y="-792163"/>
            <a:ext cx="1657350" cy="165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196" name="Picture 4" descr="Matematiikan ja tilastotieteen laitoksen yhteystiedot | Turun yliop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04775"/>
            <a:ext cx="4933950" cy="49339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539552" y="2996952"/>
            <a:ext cx="2160240" cy="1477328"/>
          </a:xfrm>
          <a:prstGeom prst="rect">
            <a:avLst/>
          </a:prstGeom>
          <a:noFill/>
        </p:spPr>
        <p:txBody>
          <a:bodyPr wrap="square" rtlCol="0">
            <a:spAutoFit/>
          </a:bodyPr>
          <a:lstStyle/>
          <a:p>
            <a:r>
              <a:rPr lang="fi-FI" dirty="0" smtClean="0"/>
              <a:t>Tutkijatohtori (luonnontieteet ja lääketiede, Turun yliopisto) Jarkko Peltomäki</a:t>
            </a:r>
            <a:endParaRPr lang="fi-FI" dirty="0"/>
          </a:p>
        </p:txBody>
      </p:sp>
    </p:spTree>
    <p:extLst>
      <p:ext uri="{BB962C8B-B14F-4D97-AF65-F5344CB8AC3E}">
        <p14:creationId xmlns:p14="http://schemas.microsoft.com/office/powerpoint/2010/main" val="17065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edia-exp1.licdn.com/dms/image/C4D03AQG8KQ1Cq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32656"/>
            <a:ext cx="5040560"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827584" y="3348726"/>
            <a:ext cx="1656184" cy="1754326"/>
          </a:xfrm>
          <a:prstGeom prst="rect">
            <a:avLst/>
          </a:prstGeom>
          <a:noFill/>
        </p:spPr>
        <p:txBody>
          <a:bodyPr wrap="square" rtlCol="0">
            <a:spAutoFit/>
          </a:bodyPr>
          <a:lstStyle/>
          <a:p>
            <a:r>
              <a:rPr lang="fi-FI" dirty="0" smtClean="0"/>
              <a:t>Vaate-suunnittelija (Aalto-yliopisto, tällä hetkellä Pariisissa) Maija </a:t>
            </a:r>
            <a:r>
              <a:rPr lang="fi-FI" dirty="0" err="1" smtClean="0"/>
              <a:t>Mero</a:t>
            </a:r>
            <a:endParaRPr lang="fi-FI" dirty="0"/>
          </a:p>
        </p:txBody>
      </p:sp>
    </p:spTree>
    <p:extLst>
      <p:ext uri="{BB962C8B-B14F-4D97-AF65-F5344CB8AC3E}">
        <p14:creationId xmlns:p14="http://schemas.microsoft.com/office/powerpoint/2010/main" val="2166548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onna Tervomaa: &quot;Minulla on avoin suhtautuminen perheeseen&quot; | Anna.fi"/>
          <p:cNvSpPr>
            <a:spLocks noChangeAspect="1" noChangeArrowheads="1"/>
          </p:cNvSpPr>
          <p:nvPr/>
        </p:nvSpPr>
        <p:spPr bwMode="auto">
          <a:xfrm>
            <a:off x="155575" y="-822325"/>
            <a:ext cx="2686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172" name="Picture 4" descr="Jonna Tervomaa: &quot;Minulla on avoin suhtautuminen perheeseen&quot; | Anna.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04" y="188640"/>
            <a:ext cx="8345016" cy="529791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251520" y="5733256"/>
            <a:ext cx="6192688" cy="369332"/>
          </a:xfrm>
          <a:prstGeom prst="rect">
            <a:avLst/>
          </a:prstGeom>
          <a:noFill/>
        </p:spPr>
        <p:txBody>
          <a:bodyPr wrap="square" rtlCol="0">
            <a:spAutoFit/>
          </a:bodyPr>
          <a:lstStyle/>
          <a:p>
            <a:r>
              <a:rPr lang="fi-FI" dirty="0" smtClean="0"/>
              <a:t>Muusikko, artisti Jonna Tervomaa</a:t>
            </a:r>
            <a:endParaRPr lang="fi-FI" dirty="0"/>
          </a:p>
        </p:txBody>
      </p:sp>
    </p:spTree>
    <p:extLst>
      <p:ext uri="{BB962C8B-B14F-4D97-AF65-F5344CB8AC3E}">
        <p14:creationId xmlns:p14="http://schemas.microsoft.com/office/powerpoint/2010/main" val="286295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2016224"/>
          </a:xfrm>
        </p:spPr>
        <p:txBody>
          <a:bodyPr>
            <a:normAutofit/>
          </a:bodyPr>
          <a:lstStyle/>
          <a:p>
            <a:r>
              <a:rPr lang="fi-FI" sz="4000" dirty="0" smtClean="0"/>
              <a:t>He kaikki ovat opiskelleet Forssan yhteislyseossa ja päässeet täältä ylioppilaiksi.</a:t>
            </a:r>
            <a:endParaRPr lang="fi-FI" sz="4000" dirty="0"/>
          </a:p>
        </p:txBody>
      </p:sp>
      <p:sp>
        <p:nvSpPr>
          <p:cNvPr id="3" name="Sisällön paikkamerkki 2"/>
          <p:cNvSpPr>
            <a:spLocks noGrp="1"/>
          </p:cNvSpPr>
          <p:nvPr>
            <p:ph idx="1"/>
          </p:nvPr>
        </p:nvSpPr>
        <p:spPr>
          <a:xfrm>
            <a:off x="827584" y="2348881"/>
            <a:ext cx="7571184" cy="1584176"/>
          </a:xfrm>
        </p:spPr>
        <p:txBody>
          <a:bodyPr/>
          <a:lstStyle/>
          <a:p>
            <a:pPr marL="0" indent="0">
              <a:buNone/>
            </a:pPr>
            <a:r>
              <a:rPr lang="fi-FI" dirty="0" smtClean="0"/>
              <a:t>He kaikki myös muistelevat kouluaan lämmöllä ja ymmärtävät sen vaikutuksen elämäänsä ja uraansa.</a:t>
            </a:r>
            <a:endParaRPr lang="fi-FI" dirty="0"/>
          </a:p>
        </p:txBody>
      </p:sp>
      <p:pic>
        <p:nvPicPr>
          <p:cNvPr id="2050" name="Picture 2" descr="https://attachments.office.net/owa/tiina.yli-jaukkari%40edu.forssa.fi/service.svc/s/GetAttachmentThumbnail?id=AAMkAGJmNWZhMWI1LWFkNTgtNDc3MC04MzM4LTUzYzRhYTYxZGYwYgBGAAAAAABlG09j4GGWSrUB9OcGoTcQBwBp3Mt8zgdeQ5qEU7hbNT%2BLAAAAAAEMAABp3Mt8zgdeQ5qEU7hbNT%2BLAAPYIOADAAABEgAQAMxjiKgStzxFl%2BSwLMvz5%2BM%3D&amp;thumbnailType=2&amp;token=eyJhbGciOiJSUzI1NiIsImtpZCI6IjMwODE3OUNFNUY0QjUyRTc4QjJEQjg5NjZCQUY0RUNDMzcyN0FFRUUiLCJ0eXAiOiJKV1QiLCJ4NXQiOiJNSUY1emw5TFV1ZUxMYmlXYTY5T3pEY25ydTQifQ.eyJvcmlnaW4iOiJodHRwczovL291dGxvb2sub2ZmaWNlLmNvbSIsInVjIjoiY2RmYTIyM2ZkOGU5NGM4OGFkMDNlYWIyNTg4MDU2NDIiLCJzaWduaW5fc3RhdGUiOiJbXCJrbXNpXCJdIiwidmVyIjoiRXhjaGFuZ2UuQ2FsbGJhY2suVjEiLCJhcHBjdHhzZW5kZXIiOiJPd2FEb3dubG9hZEBhYjY0MzAyNC03Nzg5LTQ4NjktOGI5OC02YjcxZDMxMmY3ZjciLCJpc3NyaW5nIjoiV1ciLCJhcHBjdHgiOiJ7XCJtc2V4Y2hwcm90XCI6XCJvd2FcIixcInB1aWRcIjpcIjExNTM4MzYyOTY0OTM2MzE4NThcIixcInNjb3BlXCI6XCJPd2FEb3dubG9hZFwiLFwib2lkXCI6XCIzMDdmMjc4Mi0zZTVkLTRkZTQtODhhZS01NWY5MjdmMTQ1YzhcIixcInByaW1hcnlzaWRcIjpcIlMtMS01LTIxLTQ1ODM2NzAyNS0yMDY0NTgxMTE1LTI5NTAxNzkwNzUtMTI2NTI3OTNcIn0iLCJuYmYiOjE2MjE0OTgzMDAsImV4cCI6MTYyMTQ5ODkwMCwiaXNzIjoiMDAwMDAwMDItMDAwMC0wZmYxLWNlMDAtMDAwMDAwMDAwMDAwQGFiNjQzMDI0LTc3ODktNDg2OS04Yjk4LTZiNzFkMzEyZjdmNyIsImF1ZCI6IjAwMDAwMDAyLTAwMDAtMGZmMS1jZTAwLTAwMDAwMDAwMDAwMC9hdHRhY2htZW50cy5vZmZpY2UubmV0QGFiNjQzMDI0LTc3ODktNDg2OS04Yjk4LTZiNzFkMzEyZjdmNyIsImhhcHAiOiJvd2EifQ.bz-tsK_jsnvdq1_XLvRov7PEOmuhs4Lp5AA92O_9zSOBXgknSMd3atM6s6XmWiP5Onlg9JfCIOWBvFLVGLWkSJD2PeGzMzsdjkOrfzKBOeASKttVnASDEkAOwrAuyTaJEFGJv3VNpzYW7Smn6841puAXkKACUWRfLvv_qumjNlabHeCHkwDdNsJLp9pHNJb3IY3kzbVQauMpFXQgjlpUXi9gAvg3kIc1hRvQWzX_CL7Sa05JB6O3uxeqBxVfJuSPWVUNDjKKEAnsW6PVf7LsyXKbOrUE78nFHUAdfggHFWIIZqWk-PEoQKsq1lWivnphE3RDm0BVY-TroUalfnSTjg&amp;X-OWA-CANARY=-cJaO2JZWESbLQtF7anNpdDHi_1mG9kYEVr41-ZLrIkTrmo--Et01CENsdV-ztxcUlb17xfyu8k.&amp;owa=outlook.office.com&amp;scriptVer=20210510006.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861048"/>
            <a:ext cx="2664296" cy="25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508</Words>
  <Application>Microsoft Office PowerPoint</Application>
  <PresentationFormat>Näytössä katseltava diaesitys (4:3)</PresentationFormat>
  <Paragraphs>72</Paragraphs>
  <Slides>25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25</vt:i4>
      </vt:variant>
    </vt:vector>
  </HeadingPairs>
  <TitlesOfParts>
    <vt:vector size="28" baseType="lpstr">
      <vt:lpstr>Arial</vt:lpstr>
      <vt:lpstr>Calibri</vt:lpstr>
      <vt:lpstr>Office-teema</vt:lpstr>
      <vt:lpstr>Mitä yhteistä on seuraavilla ihmisillä?</vt:lpstr>
      <vt:lpstr>PowerPoint-esitys</vt:lpstr>
      <vt:lpstr>PowerPoint-esitys</vt:lpstr>
      <vt:lpstr>PowerPoint-esitys</vt:lpstr>
      <vt:lpstr>PowerPoint-esitys</vt:lpstr>
      <vt:lpstr>PowerPoint-esitys</vt:lpstr>
      <vt:lpstr>PowerPoint-esitys</vt:lpstr>
      <vt:lpstr>PowerPoint-esitys</vt:lpstr>
      <vt:lpstr>He kaikki ovat opiskelleet Forssan yhteislyseossa ja päässeet täältä ylioppilaiksi.</vt:lpstr>
      <vt:lpstr>Mitä lyseo oli?</vt:lpstr>
      <vt:lpstr>PowerPoint-esitys</vt:lpstr>
      <vt:lpstr>PowerPoint-esitys</vt:lpstr>
      <vt:lpstr>PowerPoint-esitys</vt:lpstr>
      <vt:lpstr>Entä lyseo nyt?</vt:lpstr>
      <vt:lpstr>PowerPoint-esitys</vt:lpstr>
      <vt:lpstr>PowerPoint-esitys</vt:lpstr>
      <vt:lpstr>PowerPoint-esitys</vt:lpstr>
      <vt:lpstr>Perinteikästä lyseota ja sen historiaa vaalii Vanhan koulun kilta</vt:lpstr>
      <vt:lpstr>       Lyseon merkityksestä</vt:lpstr>
      <vt:lpstr>PowerPoint-esitys</vt:lpstr>
      <vt:lpstr>PowerPoint-esitys</vt:lpstr>
      <vt:lpstr>PowerPoint-esitys</vt:lpstr>
      <vt:lpstr>PowerPoint-esitys</vt:lpstr>
      <vt:lpstr>Mitä muut odottavat lyseon väeltä?</vt:lpstr>
      <vt:lpstr> Lyseon opiskelijan lyyramerkissä on paljon painoa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yhteistä on seuraavilla ihmisillä?</dc:title>
  <dc:creator>Käyttäjä</dc:creator>
  <cp:lastModifiedBy>Piia Syrjäaho</cp:lastModifiedBy>
  <cp:revision>71</cp:revision>
  <dcterms:created xsi:type="dcterms:W3CDTF">2021-05-02T08:03:12Z</dcterms:created>
  <dcterms:modified xsi:type="dcterms:W3CDTF">2021-08-09T11:31:03Z</dcterms:modified>
</cp:coreProperties>
</file>