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a48d07a2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a48d07a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a48d07a2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a48d07a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ec6586fa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ec6586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ec6586fa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ec6586f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showMasterSp="0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9050" y="-14287"/>
            <a:ext cx="9183600" cy="517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81000" y="18288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371600" y="308610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/>
            </a:lvl1pPr>
            <a:lvl2pPr indent="-234950" lvl="1" marL="742950" marR="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215900" lvl="2" marL="1143000" marR="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190500" lvl="3" marL="1600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190500" lvl="4" marL="20574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190500" lvl="5" marL="25146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190500" lvl="6" marL="2971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190500" lvl="7" marL="34290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190500" lvl="8" marL="3886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type="title"/>
          </p:nvPr>
        </p:nvSpPr>
        <p:spPr>
          <a:xfrm>
            <a:off x="838200" y="1143000"/>
            <a:ext cx="7467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 rot="5400000">
            <a:off x="3257550" y="-95250"/>
            <a:ext cx="2628900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 rot="5400000">
            <a:off x="5657850" y="1924050"/>
            <a:ext cx="3429000" cy="18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 rot="5400000">
            <a:off x="1847850" y="133350"/>
            <a:ext cx="3429000" cy="54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1143000"/>
            <a:ext cx="7467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219200" y="1943100"/>
            <a:ext cx="6705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8200" y="1143000"/>
            <a:ext cx="7467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19200" y="1943100"/>
            <a:ext cx="3276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648200" y="1943100"/>
            <a:ext cx="3276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838200" y="1143000"/>
            <a:ext cx="7467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sisältö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ollinen kuva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60"/>
              </a:spcBef>
              <a:spcAft>
                <a:spcPts val="0"/>
              </a:spcAft>
              <a:buSzPts val="1400"/>
              <a:buFont typeface="Domine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Domine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Domine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Domine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498900" cy="90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2039541"/>
            <a:ext cx="9183600" cy="310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838200" y="1143000"/>
            <a:ext cx="74676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219200" y="1943100"/>
            <a:ext cx="67056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2pPr>
            <a:lvl3pPr indent="-3175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003C78"/>
              </a:buClr>
              <a:buSzPts val="1400"/>
              <a:buFont typeface="Domine"/>
              <a:buChar char="»"/>
              <a:defRPr/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68300" y="4886325"/>
            <a:ext cx="8458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34575" y="1837725"/>
            <a:ext cx="83820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lt1"/>
                </a:solidFill>
              </a:rPr>
              <a:t>Kenen puoleen kääntyä?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0" y="2606225"/>
            <a:ext cx="4455300" cy="1488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EFEFEF"/>
                </a:solidFill>
              </a:rPr>
              <a:t>VARAREHTORI TAINA KEMPPI</a:t>
            </a:r>
            <a:endParaRPr>
              <a:solidFill>
                <a:srgbClr val="EFEFE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400"/>
              <a:buChar char="-"/>
            </a:pPr>
            <a:r>
              <a:rPr lang="en-GB">
                <a:solidFill>
                  <a:srgbClr val="EFEFEF"/>
                </a:solidFill>
              </a:rPr>
              <a:t>opiskelija-asiat</a:t>
            </a:r>
            <a:endParaRPr>
              <a:solidFill>
                <a:srgbClr val="EFEFE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400"/>
              <a:buChar char="-"/>
            </a:pPr>
            <a:r>
              <a:rPr lang="en-GB">
                <a:solidFill>
                  <a:srgbClr val="EFEFEF"/>
                </a:solidFill>
              </a:rPr>
              <a:t>i</a:t>
            </a:r>
            <a:r>
              <a:rPr lang="en-GB">
                <a:solidFill>
                  <a:srgbClr val="EFEFEF"/>
                </a:solidFill>
              </a:rPr>
              <a:t>tsenäisten suoritusten hyväksyminen</a:t>
            </a:r>
            <a:endParaRPr>
              <a:solidFill>
                <a:srgbClr val="EFEFE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400"/>
              <a:buChar char="-"/>
            </a:pPr>
            <a:r>
              <a:rPr lang="en-GB">
                <a:solidFill>
                  <a:srgbClr val="EFEFEF"/>
                </a:solidFill>
              </a:rPr>
              <a:t>h</a:t>
            </a:r>
            <a:r>
              <a:rPr lang="en-GB">
                <a:solidFill>
                  <a:srgbClr val="EFEFEF"/>
                </a:solidFill>
              </a:rPr>
              <a:t>yvinvointiryhmä ja tukitiimi</a:t>
            </a:r>
            <a:endParaRPr>
              <a:solidFill>
                <a:srgbClr val="EFEFE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400"/>
              <a:buChar char="-"/>
            </a:pPr>
            <a:r>
              <a:rPr lang="en-GB">
                <a:solidFill>
                  <a:srgbClr val="EFEFEF"/>
                </a:solidFill>
              </a:rPr>
              <a:t>poissaolot yli 3 päivää</a:t>
            </a:r>
            <a:endParaRPr>
              <a:solidFill>
                <a:srgbClr val="EFEFE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400"/>
              <a:buChar char="-"/>
            </a:pPr>
            <a:r>
              <a:rPr lang="en-GB">
                <a:solidFill>
                  <a:srgbClr val="EFEFEF"/>
                </a:solidFill>
              </a:rPr>
              <a:t>Veistolan sijainen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455300" y="0"/>
            <a:ext cx="4781400" cy="11049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TOIMISTOSIHTEERI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todistukset ja lupa-anomukset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opintososiaaliset asiat (Kela-tuki, matkatuki)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455300" y="1104900"/>
            <a:ext cx="4781400" cy="2707500"/>
          </a:xfrm>
          <a:prstGeom prst="rect">
            <a:avLst/>
          </a:prstGeom>
          <a:solidFill>
            <a:srgbClr val="D5A6B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OPINTO-OHJAAJAT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kurssivalinnat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jatko-opinnot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uravalinnat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opiskeluun liittyvät ongelmat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Opo haastattelee vuosittain kaikki opiskelijat.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Lisäksi opon luo voi mennä tarvittaessa sekä kysyä wilmassa.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0" y="0"/>
            <a:ext cx="4455300" cy="15939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RYHMÄNOHJAAJA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sisäinen tiedottaminen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kurssivalintojen ja -suoritusten sekä poissaolojen seuraaminen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poissaololupa 1-3 päivää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käytännön ongelmat / tuki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-27150" y="1430775"/>
            <a:ext cx="4509600" cy="1104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AINEENOPETTAJAT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omaa ainetta koskevaa opintoneuvontaa ja tukea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tukiopetus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itsenäisistä suorituksista sopiminen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4455300" y="3347050"/>
            <a:ext cx="4781400" cy="14886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APULAISREHTORI HEIKKI JOKINEN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kurssitarjotin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itsenäisten suoritusten hyväksyminen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0" y="4094825"/>
            <a:ext cx="4455300" cy="1016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REHTORI SIMO VEISTOLA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talous, hallinto, yo-kirjoitukset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FYL, Musiikkiopisto, Wahren-opisto, Kuvataidekoulu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0" y="0"/>
            <a:ext cx="2875200" cy="2733600"/>
          </a:xfrm>
          <a:prstGeom prst="rect">
            <a:avLst/>
          </a:prstGeom>
          <a:solidFill>
            <a:srgbClr val="00FF00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TERVEYDENHOITAJA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p. 41912272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vastaanotto ma, to ja pe klo 9-10, muuten sopimuksen mukaan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terveystarkastukset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opiskelijan terveys ja hyvinvointi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2875150" y="0"/>
            <a:ext cx="2992200" cy="10785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LÄÄKÄRI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lääkärintarkastukset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opiskelijan terveys ja hyvinvointi</a:t>
            </a:r>
            <a:endParaRPr sz="1800"/>
          </a:p>
        </p:txBody>
      </p:sp>
      <p:sp>
        <p:nvSpPr>
          <p:cNvPr id="80" name="Google Shape;80;p15"/>
          <p:cNvSpPr/>
          <p:nvPr/>
        </p:nvSpPr>
        <p:spPr>
          <a:xfrm>
            <a:off x="5867400" y="0"/>
            <a:ext cx="3276900" cy="5628300"/>
          </a:xfrm>
          <a:prstGeom prst="rect">
            <a:avLst/>
          </a:prstGeom>
          <a:solidFill>
            <a:srgbClr val="F9CB9C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KURAATTORI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p. 050-9119992, wilma</a:t>
            </a:r>
            <a:endParaRPr sz="1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...KUN KAIPAAT KUUNTELIJAA…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toimeentuloon liittyvät asiat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asumiseen liittyvät asiat (asunnon hakemiseen liittyvät ym. asiat).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opiskeluun liittyvät asiat, kuten poissaolot, motivaatio-ongelmat jne.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henkilökohtaisen elämän huolet, ihmissuhdeongelmat (esim. mielenterveys- ja päihdeongelmat, vaikeudet kotona tai muiden läheisten kanssa, kiusaaminen, seksuaalinen häirintä  tai muu väkivalta)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0" y="2662625"/>
            <a:ext cx="5867400" cy="2481300"/>
          </a:xfrm>
          <a:prstGeom prst="rect">
            <a:avLst/>
          </a:prstGeom>
          <a:solidFill>
            <a:srgbClr val="A4C2F4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p. 03-41911 Forssan sairaala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p. 03-41912010 pääterveysasema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Terveyskeskuspsykologit p. 03-41912771, p. 03-41912750 tai p. 03-41911.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Nuorisopsykiatrian poliklinikka p. 03-41913650, kiireellisissä tapauksissa p. 03-41913530.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A-klinikka p. 03-41912410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Perheasiain neuvottelukeskus p. 03-4145204, ma-to klo 11-12.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/>
          <p:nvPr/>
        </p:nvSpPr>
        <p:spPr>
          <a:xfrm rot="-340">
            <a:off x="2856250" y="1078655"/>
            <a:ext cx="3030000" cy="1545000"/>
          </a:xfrm>
          <a:prstGeom prst="rect">
            <a:avLst/>
          </a:prstGeom>
          <a:solidFill>
            <a:srgbClr val="00FFF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ERITYISOPETTAJA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oppimisvaikeudet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Lukitestit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S2-kieli (Susanne)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KOULUPSYKOLOGI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p. 040-6841980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3" name="Google Shape;83;p15"/>
          <p:cNvSpPr txBox="1"/>
          <p:nvPr/>
        </p:nvSpPr>
        <p:spPr>
          <a:xfrm>
            <a:off x="0" y="-18100"/>
            <a:ext cx="2875200" cy="2481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TERVEYDENHOITAJA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1"/>
                </a:solidFill>
              </a:rPr>
              <a:t>p. 045-6576301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vastaanotto ma, ke ja pe klo 9-10, muuten sopimuksen mukaan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terveystarkastukset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chemeClr val="dk1"/>
                </a:solidFill>
              </a:rPr>
              <a:t>opiskelijan terveys ja hyvinvointi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ctrTitle"/>
          </p:nvPr>
        </p:nvSpPr>
        <p:spPr>
          <a:xfrm>
            <a:off x="381000" y="1828800"/>
            <a:ext cx="83820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1371600" y="3086100"/>
            <a:ext cx="6400800" cy="131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