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9a48d07a2_0_46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9a48d07a2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9a48d07a2_0_33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9a48d07a2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aec6586fa_0_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aec6586f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aec6586fa_0_1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aec6586fa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kodia" showMasterSp="0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19050" y="-14287"/>
            <a:ext cx="9183600" cy="51732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/>
          <p:nvPr>
            <p:ph type="ctrTitle"/>
          </p:nvPr>
        </p:nvSpPr>
        <p:spPr>
          <a:xfrm>
            <a:off x="381000" y="18288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371600" y="308610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/>
            </a:lvl1pPr>
            <a:lvl2pPr indent="-234950" lvl="1" marL="742950" marR="0" rtl="0" algn="l">
              <a:spcBef>
                <a:spcPts val="44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–"/>
              <a:defRPr/>
            </a:lvl2pPr>
            <a:lvl3pPr indent="-215900" lvl="2" marL="1143000" marR="0" rtl="0" algn="l">
              <a:spcBef>
                <a:spcPts val="32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•"/>
              <a:defRPr/>
            </a:lvl3pPr>
            <a:lvl4pPr indent="-190500" lvl="3" marL="1600200" marR="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–"/>
              <a:defRPr/>
            </a:lvl4pPr>
            <a:lvl5pPr indent="-190500" lvl="4" marL="2057400" marR="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5pPr>
            <a:lvl6pPr indent="-190500" lvl="5" marL="2514600" marR="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6pPr>
            <a:lvl7pPr indent="-190500" lvl="6" marL="2971800" marR="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7pPr>
            <a:lvl8pPr indent="-190500" lvl="7" marL="3429000" marR="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8pPr>
            <a:lvl9pPr indent="-190500" lvl="8" marL="3886200" marR="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ko ja pystysuora teksti" type="vertTx">
  <p:cSld name="VERTICAL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/>
          <p:nvPr>
            <p:ph type="title"/>
          </p:nvPr>
        </p:nvSpPr>
        <p:spPr>
          <a:xfrm>
            <a:off x="838200" y="1143000"/>
            <a:ext cx="74676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" type="body"/>
          </p:nvPr>
        </p:nvSpPr>
        <p:spPr>
          <a:xfrm rot="5400000">
            <a:off x="3257550" y="-95250"/>
            <a:ext cx="2628900" cy="670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56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•"/>
              <a:defRPr/>
            </a:lvl1pPr>
            <a:lvl2pPr indent="-317500" lvl="1" marL="914400" rtl="0" algn="l">
              <a:spcBef>
                <a:spcPts val="44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–"/>
              <a:defRPr/>
            </a:lvl2pPr>
            <a:lvl3pPr indent="-317500" lvl="2" marL="1371600" rtl="0" algn="l">
              <a:spcBef>
                <a:spcPts val="32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•"/>
              <a:defRPr/>
            </a:lvl3pPr>
            <a:lvl4pPr indent="-317500" lvl="3" marL="18288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–"/>
              <a:defRPr/>
            </a:lvl4pPr>
            <a:lvl5pPr indent="-317500" lvl="4" marL="22860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5pPr>
            <a:lvl6pPr indent="-317500" lvl="5" marL="27432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6pPr>
            <a:lvl7pPr indent="-317500" lvl="6" marL="32004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7pPr>
            <a:lvl8pPr indent="-317500" lvl="7" marL="36576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8pPr>
            <a:lvl9pPr indent="-317500" lvl="8" marL="41148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1" type="ftr"/>
          </p:nvPr>
        </p:nvSpPr>
        <p:spPr>
          <a:xfrm>
            <a:off x="368300" y="4886325"/>
            <a:ext cx="84582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ystysuora otsikko ja teksti" type="vertTitleAndTx">
  <p:cSld name="VERTICAL_TITLE_AND_VERTICAL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type="title"/>
          </p:nvPr>
        </p:nvSpPr>
        <p:spPr>
          <a:xfrm rot="5400000">
            <a:off x="5657850" y="1924050"/>
            <a:ext cx="3429000" cy="186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 rot="5400000">
            <a:off x="1847850" y="133350"/>
            <a:ext cx="3429000" cy="54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56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•"/>
              <a:defRPr/>
            </a:lvl1pPr>
            <a:lvl2pPr indent="-317500" lvl="1" marL="914400" rtl="0" algn="l">
              <a:spcBef>
                <a:spcPts val="44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–"/>
              <a:defRPr/>
            </a:lvl2pPr>
            <a:lvl3pPr indent="-317500" lvl="2" marL="1371600" rtl="0" algn="l">
              <a:spcBef>
                <a:spcPts val="32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•"/>
              <a:defRPr/>
            </a:lvl3pPr>
            <a:lvl4pPr indent="-317500" lvl="3" marL="18288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–"/>
              <a:defRPr/>
            </a:lvl4pPr>
            <a:lvl5pPr indent="-317500" lvl="4" marL="22860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5pPr>
            <a:lvl6pPr indent="-317500" lvl="5" marL="27432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6pPr>
            <a:lvl7pPr indent="-317500" lvl="6" marL="32004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7pPr>
            <a:lvl8pPr indent="-317500" lvl="7" marL="36576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8pPr>
            <a:lvl9pPr indent="-317500" lvl="8" marL="41148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9pPr>
          </a:lstStyle>
          <a:p/>
        </p:txBody>
      </p:sp>
      <p:sp>
        <p:nvSpPr>
          <p:cNvPr id="57" name="Google Shape;57;p12"/>
          <p:cNvSpPr txBox="1"/>
          <p:nvPr>
            <p:ph idx="11" type="ftr"/>
          </p:nvPr>
        </p:nvSpPr>
        <p:spPr>
          <a:xfrm>
            <a:off x="368300" y="4886325"/>
            <a:ext cx="84582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ko ja sisältö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838200" y="1143000"/>
            <a:ext cx="74676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body"/>
          </p:nvPr>
        </p:nvSpPr>
        <p:spPr>
          <a:xfrm>
            <a:off x="1219200" y="1943100"/>
            <a:ext cx="67056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56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•"/>
              <a:defRPr/>
            </a:lvl1pPr>
            <a:lvl2pPr indent="-317500" lvl="1" marL="914400" rtl="0" algn="l">
              <a:spcBef>
                <a:spcPts val="44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–"/>
              <a:defRPr/>
            </a:lvl2pPr>
            <a:lvl3pPr indent="-317500" lvl="2" marL="1371600" rtl="0" algn="l">
              <a:spcBef>
                <a:spcPts val="32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•"/>
              <a:defRPr/>
            </a:lvl3pPr>
            <a:lvl4pPr indent="-317500" lvl="3" marL="18288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–"/>
              <a:defRPr/>
            </a:lvl4pPr>
            <a:lvl5pPr indent="-317500" lvl="4" marL="22860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5pPr>
            <a:lvl6pPr indent="-317500" lvl="5" marL="27432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6pPr>
            <a:lvl7pPr indent="-317500" lvl="6" marL="32004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7pPr>
            <a:lvl8pPr indent="-317500" lvl="7" marL="36576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8pPr>
            <a:lvl9pPr indent="-317500" lvl="8" marL="41148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1" type="ftr"/>
          </p:nvPr>
        </p:nvSpPr>
        <p:spPr>
          <a:xfrm>
            <a:off x="368300" y="4886325"/>
            <a:ext cx="84582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san ylätunniste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722313" y="2180035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560"/>
              </a:spcBef>
              <a:spcAft>
                <a:spcPts val="0"/>
              </a:spcAft>
              <a:buSzPts val="1400"/>
              <a:buFont typeface="Domine"/>
              <a:buNone/>
              <a:defRPr/>
            </a:lvl1pPr>
            <a:lvl2pPr indent="-228600" lvl="1" marL="914400" rtl="0">
              <a:spcBef>
                <a:spcPts val="440"/>
              </a:spcBef>
              <a:spcAft>
                <a:spcPts val="0"/>
              </a:spcAft>
              <a:buSzPts val="1400"/>
              <a:buFont typeface="Domine"/>
              <a:buNone/>
              <a:defRPr/>
            </a:lvl2pPr>
            <a:lvl3pPr indent="-228600" lvl="2" marL="1371600" rtl="0">
              <a:spcBef>
                <a:spcPts val="320"/>
              </a:spcBef>
              <a:spcAft>
                <a:spcPts val="0"/>
              </a:spcAft>
              <a:buSzPts val="1400"/>
              <a:buFont typeface="Domine"/>
              <a:buNone/>
              <a:defRPr/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4pPr>
            <a:lvl5pPr indent="-228600" lvl="4" marL="22860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5pPr>
            <a:lvl6pPr indent="-228600" lvl="5" marL="27432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6pPr>
            <a:lvl7pPr indent="-228600" lvl="6" marL="32004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7pPr>
            <a:lvl8pPr indent="-228600" lvl="7" marL="36576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8pPr>
            <a:lvl9pPr indent="-228600" lvl="8" marL="41148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1" type="ftr"/>
          </p:nvPr>
        </p:nvSpPr>
        <p:spPr>
          <a:xfrm>
            <a:off x="368300" y="4886325"/>
            <a:ext cx="84582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aksi sisältökohdetta" type="twoObj">
  <p:cSld name="TWO_OBJECT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838200" y="1143000"/>
            <a:ext cx="74676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1219200" y="1943100"/>
            <a:ext cx="32766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56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rtl="0">
              <a:spcBef>
                <a:spcPts val="440"/>
              </a:spcBef>
              <a:spcAft>
                <a:spcPts val="0"/>
              </a:spcAft>
              <a:buSzPts val="1400"/>
              <a:buChar char="–"/>
              <a:defRPr/>
            </a:lvl2pPr>
            <a:lvl3pPr indent="-317500" lvl="2" marL="13716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648200" y="1943100"/>
            <a:ext cx="32766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56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rtl="0">
              <a:spcBef>
                <a:spcPts val="440"/>
              </a:spcBef>
              <a:spcAft>
                <a:spcPts val="0"/>
              </a:spcAft>
              <a:buSzPts val="1400"/>
              <a:buChar char="–"/>
              <a:defRPr/>
            </a:lvl2pPr>
            <a:lvl3pPr indent="-317500" lvl="2" marL="13716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368300" y="4886325"/>
            <a:ext cx="84582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ailu" type="twoTxTwoObj">
  <p:cSld name="TWO_OBJECTS_WITH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" type="body"/>
          </p:nvPr>
        </p:nvSpPr>
        <p:spPr>
          <a:xfrm>
            <a:off x="457200" y="1151335"/>
            <a:ext cx="40401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560"/>
              </a:spcBef>
              <a:spcAft>
                <a:spcPts val="0"/>
              </a:spcAft>
              <a:buSzPts val="1400"/>
              <a:buFont typeface="Domine"/>
              <a:buNone/>
              <a:defRPr/>
            </a:lvl1pPr>
            <a:lvl2pPr indent="-228600" lvl="1" marL="914400" rtl="0">
              <a:spcBef>
                <a:spcPts val="440"/>
              </a:spcBef>
              <a:spcAft>
                <a:spcPts val="0"/>
              </a:spcAft>
              <a:buSzPts val="1400"/>
              <a:buFont typeface="Domine"/>
              <a:buNone/>
              <a:defRPr/>
            </a:lvl2pPr>
            <a:lvl3pPr indent="-228600" lvl="2" marL="1371600" rtl="0">
              <a:spcBef>
                <a:spcPts val="320"/>
              </a:spcBef>
              <a:spcAft>
                <a:spcPts val="0"/>
              </a:spcAft>
              <a:buSzPts val="1400"/>
              <a:buFont typeface="Domine"/>
              <a:buNone/>
              <a:defRPr/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4pPr>
            <a:lvl5pPr indent="-228600" lvl="4" marL="22860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5pPr>
            <a:lvl6pPr indent="-228600" lvl="5" marL="27432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6pPr>
            <a:lvl7pPr indent="-228600" lvl="6" marL="32004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7pPr>
            <a:lvl8pPr indent="-228600" lvl="7" marL="36576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8pPr>
            <a:lvl9pPr indent="-228600" lvl="8" marL="41148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2" type="body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56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rtl="0">
              <a:spcBef>
                <a:spcPts val="440"/>
              </a:spcBef>
              <a:spcAft>
                <a:spcPts val="0"/>
              </a:spcAft>
              <a:buSzPts val="1400"/>
              <a:buChar char="–"/>
              <a:defRPr/>
            </a:lvl2pPr>
            <a:lvl3pPr indent="-317500" lvl="2" marL="13716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3" type="body"/>
          </p:nvPr>
        </p:nvSpPr>
        <p:spPr>
          <a:xfrm>
            <a:off x="4645025" y="1151335"/>
            <a:ext cx="40419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560"/>
              </a:spcBef>
              <a:spcAft>
                <a:spcPts val="0"/>
              </a:spcAft>
              <a:buSzPts val="1400"/>
              <a:buFont typeface="Domine"/>
              <a:buNone/>
              <a:defRPr/>
            </a:lvl1pPr>
            <a:lvl2pPr indent="-228600" lvl="1" marL="914400" rtl="0">
              <a:spcBef>
                <a:spcPts val="440"/>
              </a:spcBef>
              <a:spcAft>
                <a:spcPts val="0"/>
              </a:spcAft>
              <a:buSzPts val="1400"/>
              <a:buFont typeface="Domine"/>
              <a:buNone/>
              <a:defRPr/>
            </a:lvl2pPr>
            <a:lvl3pPr indent="-228600" lvl="2" marL="1371600" rtl="0">
              <a:spcBef>
                <a:spcPts val="320"/>
              </a:spcBef>
              <a:spcAft>
                <a:spcPts val="0"/>
              </a:spcAft>
              <a:buSzPts val="1400"/>
              <a:buFont typeface="Domine"/>
              <a:buNone/>
              <a:defRPr/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4pPr>
            <a:lvl5pPr indent="-228600" lvl="4" marL="22860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5pPr>
            <a:lvl6pPr indent="-228600" lvl="5" marL="27432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6pPr>
            <a:lvl7pPr indent="-228600" lvl="6" marL="32004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7pPr>
            <a:lvl8pPr indent="-228600" lvl="7" marL="36576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8pPr>
            <a:lvl9pPr indent="-228600" lvl="8" marL="41148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4" type="body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56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rtl="0">
              <a:spcBef>
                <a:spcPts val="440"/>
              </a:spcBef>
              <a:spcAft>
                <a:spcPts val="0"/>
              </a:spcAft>
              <a:buSzPts val="1400"/>
              <a:buChar char="–"/>
              <a:defRPr/>
            </a:lvl2pPr>
            <a:lvl3pPr indent="-317500" lvl="2" marL="13716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368300" y="4886325"/>
            <a:ext cx="84582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ain otsikko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title"/>
          </p:nvPr>
        </p:nvSpPr>
        <p:spPr>
          <a:xfrm>
            <a:off x="838200" y="1143000"/>
            <a:ext cx="74676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1" type="ftr"/>
          </p:nvPr>
        </p:nvSpPr>
        <p:spPr>
          <a:xfrm>
            <a:off x="368300" y="4886325"/>
            <a:ext cx="84582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hjä" type="blank">
  <p:cSld name="BLANK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idx="11" type="ftr"/>
          </p:nvPr>
        </p:nvSpPr>
        <p:spPr>
          <a:xfrm>
            <a:off x="368300" y="4886325"/>
            <a:ext cx="84582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ollinen sisältö" type="objTx">
  <p:cSld name="OBJECT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type="title"/>
          </p:nvPr>
        </p:nvSpPr>
        <p:spPr>
          <a:xfrm>
            <a:off x="457200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" type="body"/>
          </p:nvPr>
        </p:nvSpPr>
        <p:spPr>
          <a:xfrm>
            <a:off x="3575050" y="204788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56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rtl="0">
              <a:spcBef>
                <a:spcPts val="440"/>
              </a:spcBef>
              <a:spcAft>
                <a:spcPts val="0"/>
              </a:spcAft>
              <a:buSzPts val="1400"/>
              <a:buChar char="–"/>
              <a:defRPr/>
            </a:lvl2pPr>
            <a:lvl3pPr indent="-317500" lvl="2" marL="13716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560"/>
              </a:spcBef>
              <a:spcAft>
                <a:spcPts val="0"/>
              </a:spcAft>
              <a:buSzPts val="1400"/>
              <a:buFont typeface="Domine"/>
              <a:buNone/>
              <a:defRPr/>
            </a:lvl1pPr>
            <a:lvl2pPr indent="-228600" lvl="1" marL="914400" rtl="0">
              <a:spcBef>
                <a:spcPts val="440"/>
              </a:spcBef>
              <a:spcAft>
                <a:spcPts val="0"/>
              </a:spcAft>
              <a:buSzPts val="1400"/>
              <a:buFont typeface="Domine"/>
              <a:buNone/>
              <a:defRPr/>
            </a:lvl2pPr>
            <a:lvl3pPr indent="-228600" lvl="2" marL="1371600" rtl="0">
              <a:spcBef>
                <a:spcPts val="320"/>
              </a:spcBef>
              <a:spcAft>
                <a:spcPts val="0"/>
              </a:spcAft>
              <a:buSzPts val="1400"/>
              <a:buFont typeface="Domine"/>
              <a:buNone/>
              <a:defRPr/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4pPr>
            <a:lvl5pPr indent="-228600" lvl="4" marL="22860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5pPr>
            <a:lvl6pPr indent="-228600" lvl="5" marL="27432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6pPr>
            <a:lvl7pPr indent="-228600" lvl="6" marL="32004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7pPr>
            <a:lvl8pPr indent="-228600" lvl="7" marL="36576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8pPr>
            <a:lvl9pPr indent="-228600" lvl="8" marL="41148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1" type="ftr"/>
          </p:nvPr>
        </p:nvSpPr>
        <p:spPr>
          <a:xfrm>
            <a:off x="368300" y="4886325"/>
            <a:ext cx="84582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ollinen kuva" type="picTx">
  <p:cSld name="PICTURE_WITH_CAPTION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0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48" name="Google Shape;48;p10"/>
          <p:cNvSpPr txBox="1"/>
          <p:nvPr>
            <p:ph idx="1" type="body"/>
          </p:nvPr>
        </p:nvSpPr>
        <p:spPr>
          <a:xfrm>
            <a:off x="1792288" y="4025504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560"/>
              </a:spcBef>
              <a:spcAft>
                <a:spcPts val="0"/>
              </a:spcAft>
              <a:buSzPts val="1400"/>
              <a:buFont typeface="Domine"/>
              <a:buNone/>
              <a:defRPr/>
            </a:lvl1pPr>
            <a:lvl2pPr indent="-228600" lvl="1" marL="914400" rtl="0">
              <a:spcBef>
                <a:spcPts val="440"/>
              </a:spcBef>
              <a:spcAft>
                <a:spcPts val="0"/>
              </a:spcAft>
              <a:buSzPts val="1400"/>
              <a:buFont typeface="Domine"/>
              <a:buNone/>
              <a:defRPr/>
            </a:lvl2pPr>
            <a:lvl3pPr indent="-228600" lvl="2" marL="1371600" rtl="0">
              <a:spcBef>
                <a:spcPts val="320"/>
              </a:spcBef>
              <a:spcAft>
                <a:spcPts val="0"/>
              </a:spcAft>
              <a:buSzPts val="1400"/>
              <a:buFont typeface="Domine"/>
              <a:buNone/>
              <a:defRPr/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4pPr>
            <a:lvl5pPr indent="-228600" lvl="4" marL="22860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5pPr>
            <a:lvl6pPr indent="-228600" lvl="5" marL="27432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6pPr>
            <a:lvl7pPr indent="-228600" lvl="6" marL="32004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7pPr>
            <a:lvl8pPr indent="-228600" lvl="7" marL="36576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8pPr>
            <a:lvl9pPr indent="-228600" lvl="8" marL="41148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1" type="ftr"/>
          </p:nvPr>
        </p:nvSpPr>
        <p:spPr>
          <a:xfrm>
            <a:off x="368300" y="4886325"/>
            <a:ext cx="84582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2.png"/><Relationship Id="rId2" Type="http://schemas.openxmlformats.org/officeDocument/2006/relationships/image" Target="../media/image1.jp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3498900" cy="90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7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2039541"/>
            <a:ext cx="9183600" cy="31041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1"/>
          <p:cNvSpPr txBox="1"/>
          <p:nvPr>
            <p:ph type="title"/>
          </p:nvPr>
        </p:nvSpPr>
        <p:spPr>
          <a:xfrm>
            <a:off x="838200" y="1143000"/>
            <a:ext cx="74676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1219200" y="1943100"/>
            <a:ext cx="67056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•"/>
              <a:defRPr/>
            </a:lvl1pPr>
            <a:lvl2pPr indent="-317500" lvl="1" marL="914400" marR="0" rtl="0" algn="l">
              <a:spcBef>
                <a:spcPts val="44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–"/>
              <a:defRPr/>
            </a:lvl2pPr>
            <a:lvl3pPr indent="-3175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•"/>
              <a:defRPr/>
            </a:lvl3pPr>
            <a:lvl4pPr indent="-3175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–"/>
              <a:defRPr/>
            </a:lvl4pPr>
            <a:lvl5pPr indent="-3175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5pPr>
            <a:lvl6pPr indent="-317500" lvl="5" marL="2743200" marR="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6pPr>
            <a:lvl7pPr indent="-317500" lvl="6" marL="3200400" marR="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7pPr>
            <a:lvl8pPr indent="-317500" lvl="7" marL="3657600" marR="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8pPr>
            <a:lvl9pPr indent="-317500" lvl="8" marL="4114800" marR="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9pPr>
          </a:lstStyle>
          <a:p/>
        </p:txBody>
      </p:sp>
      <p:sp>
        <p:nvSpPr>
          <p:cNvPr id="10" name="Google Shape;10;p1"/>
          <p:cNvSpPr txBox="1"/>
          <p:nvPr>
            <p:ph idx="11" type="ftr"/>
          </p:nvPr>
        </p:nvSpPr>
        <p:spPr>
          <a:xfrm>
            <a:off x="368300" y="4886325"/>
            <a:ext cx="84582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434575" y="1837725"/>
            <a:ext cx="83820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600">
                <a:solidFill>
                  <a:schemeClr val="lt1"/>
                </a:solidFill>
              </a:rPr>
              <a:t>Kenen puoleen kääntyä?</a:t>
            </a:r>
            <a:endParaRPr b="1" sz="36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/>
          <p:nvPr/>
        </p:nvSpPr>
        <p:spPr>
          <a:xfrm>
            <a:off x="0" y="2606225"/>
            <a:ext cx="4455300" cy="14886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EFEFEF"/>
                </a:solidFill>
              </a:rPr>
              <a:t>VARAREHTORI TAINA KEMPPI</a:t>
            </a:r>
            <a:endParaRPr>
              <a:solidFill>
                <a:srgbClr val="EFEFEF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400"/>
              <a:buChar char="-"/>
            </a:pPr>
            <a:r>
              <a:rPr lang="en-GB">
                <a:solidFill>
                  <a:srgbClr val="EFEFEF"/>
                </a:solidFill>
              </a:rPr>
              <a:t>opiskelija-asiat</a:t>
            </a:r>
            <a:endParaRPr>
              <a:solidFill>
                <a:srgbClr val="EFEFEF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400"/>
              <a:buChar char="-"/>
            </a:pPr>
            <a:r>
              <a:rPr lang="en-GB">
                <a:solidFill>
                  <a:srgbClr val="EFEFEF"/>
                </a:solidFill>
              </a:rPr>
              <a:t>i</a:t>
            </a:r>
            <a:r>
              <a:rPr lang="en-GB">
                <a:solidFill>
                  <a:srgbClr val="EFEFEF"/>
                </a:solidFill>
              </a:rPr>
              <a:t>tsenäisten suoritusten hyväksyminen</a:t>
            </a:r>
            <a:endParaRPr>
              <a:solidFill>
                <a:srgbClr val="EFEFEF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400"/>
              <a:buChar char="-"/>
            </a:pPr>
            <a:r>
              <a:rPr lang="en-GB">
                <a:solidFill>
                  <a:srgbClr val="EFEFEF"/>
                </a:solidFill>
              </a:rPr>
              <a:t>h</a:t>
            </a:r>
            <a:r>
              <a:rPr lang="en-GB">
                <a:solidFill>
                  <a:srgbClr val="EFEFEF"/>
                </a:solidFill>
              </a:rPr>
              <a:t>yvinvointiryhmä ja tukitiimi</a:t>
            </a:r>
            <a:endParaRPr>
              <a:solidFill>
                <a:srgbClr val="EFEFEF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400"/>
              <a:buChar char="-"/>
            </a:pPr>
            <a:r>
              <a:rPr lang="en-GB">
                <a:solidFill>
                  <a:srgbClr val="EFEFEF"/>
                </a:solidFill>
              </a:rPr>
              <a:t>poissaolot yli 3 päivää</a:t>
            </a:r>
            <a:endParaRPr>
              <a:solidFill>
                <a:srgbClr val="EFEFEF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400"/>
              <a:buChar char="-"/>
            </a:pPr>
            <a:r>
              <a:rPr lang="en-GB">
                <a:solidFill>
                  <a:srgbClr val="EFEFEF"/>
                </a:solidFill>
              </a:rPr>
              <a:t>Veistolan sijainen</a:t>
            </a:r>
            <a:endParaRPr>
              <a:solidFill>
                <a:srgbClr val="EFEFEF"/>
              </a:solidFill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4455300" y="0"/>
            <a:ext cx="4781400" cy="1104900"/>
          </a:xfrm>
          <a:prstGeom prst="rect">
            <a:avLst/>
          </a:prstGeom>
          <a:solidFill>
            <a:srgbClr val="A2C4C9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TOIMISTOSIHTEERI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todistukset ja lupa-anomukset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opintososiaaliset asiat (Kela-tuki, matkatuki)</a:t>
            </a:r>
            <a:endParaRPr/>
          </a:p>
        </p:txBody>
      </p:sp>
      <p:sp>
        <p:nvSpPr>
          <p:cNvPr id="69" name="Google Shape;69;p14"/>
          <p:cNvSpPr txBox="1"/>
          <p:nvPr/>
        </p:nvSpPr>
        <p:spPr>
          <a:xfrm>
            <a:off x="4455300" y="1104900"/>
            <a:ext cx="4781400" cy="2707500"/>
          </a:xfrm>
          <a:prstGeom prst="rect">
            <a:avLst/>
          </a:prstGeom>
          <a:solidFill>
            <a:srgbClr val="D5A6BD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OPINTO-OHJAAJAT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kurssivalinnat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jatko-opinnot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uravalinnat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opiskeluun liittyvät ongelmat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Opo haastattelee vuosittain kaikki opiskelijat.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 Lisäksi opon luo voi mennä tarvittaessa sekä kysyä wilmassa.</a:t>
            </a:r>
            <a:endParaRPr/>
          </a:p>
        </p:txBody>
      </p:sp>
      <p:sp>
        <p:nvSpPr>
          <p:cNvPr id="70" name="Google Shape;70;p14"/>
          <p:cNvSpPr txBox="1"/>
          <p:nvPr/>
        </p:nvSpPr>
        <p:spPr>
          <a:xfrm>
            <a:off x="0" y="0"/>
            <a:ext cx="4455300" cy="15939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RYHMÄNOHJAAJA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sisäinen tiedottaminen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kurssivalintojen ja -suoritusten sekä poissaolojen seuraaminen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poissaololupa 1-3 päivää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käytännön ongelmat / tuki</a:t>
            </a:r>
            <a:endParaRPr/>
          </a:p>
        </p:txBody>
      </p:sp>
      <p:sp>
        <p:nvSpPr>
          <p:cNvPr id="71" name="Google Shape;71;p14"/>
          <p:cNvSpPr txBox="1"/>
          <p:nvPr/>
        </p:nvSpPr>
        <p:spPr>
          <a:xfrm>
            <a:off x="-27150" y="1430775"/>
            <a:ext cx="4509600" cy="11049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AINEENOPETTAJAT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omaa ainetta koskevaa opintoneuvontaa ja tukea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tukiopetus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itsenäisistä suorituksista sopiminen</a:t>
            </a:r>
            <a:endParaRPr/>
          </a:p>
        </p:txBody>
      </p:sp>
      <p:sp>
        <p:nvSpPr>
          <p:cNvPr id="72" name="Google Shape;72;p14"/>
          <p:cNvSpPr txBox="1"/>
          <p:nvPr/>
        </p:nvSpPr>
        <p:spPr>
          <a:xfrm>
            <a:off x="4455300" y="3347050"/>
            <a:ext cx="4781400" cy="14886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APULAISREHTORI HEIKKI JOKINEN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kurssitarjotin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itsenäisten suoritusten hyväksyminen</a:t>
            </a:r>
            <a:endParaRPr/>
          </a:p>
        </p:txBody>
      </p:sp>
      <p:sp>
        <p:nvSpPr>
          <p:cNvPr id="73" name="Google Shape;73;p14"/>
          <p:cNvSpPr txBox="1"/>
          <p:nvPr/>
        </p:nvSpPr>
        <p:spPr>
          <a:xfrm>
            <a:off x="0" y="4094825"/>
            <a:ext cx="4455300" cy="10161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REHTORI SIMO VEISTOLA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talous, hallinto, yo-kirjoitukset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FYL, Musiikkiopisto, Wahren-opisto, Kuvataidekoulu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/>
          <p:nvPr/>
        </p:nvSpPr>
        <p:spPr>
          <a:xfrm>
            <a:off x="0" y="0"/>
            <a:ext cx="2875200" cy="2733600"/>
          </a:xfrm>
          <a:prstGeom prst="rect">
            <a:avLst/>
          </a:prstGeom>
          <a:solidFill>
            <a:srgbClr val="00FF00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TERVEYDENHOITAJA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p. 41912272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vastaanotto ma, to ja pe klo 9-10, muuten sopimuksen mukaan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terveystarkastukset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opiskelijan terveys ja hyvinvointi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5"/>
          <p:cNvSpPr/>
          <p:nvPr/>
        </p:nvSpPr>
        <p:spPr>
          <a:xfrm>
            <a:off x="2875150" y="0"/>
            <a:ext cx="2992200" cy="1078500"/>
          </a:xfrm>
          <a:prstGeom prst="rect">
            <a:avLst/>
          </a:prstGeom>
          <a:solidFill>
            <a:srgbClr val="FFFF00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LÄÄKÄRI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lääkärintarkastukset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opiskelijan terveys ja hyvinvointi</a:t>
            </a:r>
            <a:endParaRPr sz="1800"/>
          </a:p>
        </p:txBody>
      </p:sp>
      <p:sp>
        <p:nvSpPr>
          <p:cNvPr id="80" name="Google Shape;80;p15"/>
          <p:cNvSpPr/>
          <p:nvPr/>
        </p:nvSpPr>
        <p:spPr>
          <a:xfrm>
            <a:off x="5867400" y="0"/>
            <a:ext cx="3276900" cy="5628300"/>
          </a:xfrm>
          <a:prstGeom prst="rect">
            <a:avLst/>
          </a:prstGeom>
          <a:solidFill>
            <a:srgbClr val="F9CB9C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KURAATTORI 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p. 050-9119992, wilma</a:t>
            </a:r>
            <a:endParaRPr sz="1800"/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...KUN KAIPAAT KUUNTELIJAA…</a:t>
            </a:r>
            <a:endParaRPr/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GB">
                <a:solidFill>
                  <a:schemeClr val="dk1"/>
                </a:solidFill>
              </a:rPr>
              <a:t>toimeentuloon liittyvät asiat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GB">
                <a:solidFill>
                  <a:schemeClr val="dk1"/>
                </a:solidFill>
              </a:rPr>
              <a:t>asumiseen liittyvät asiat (asunnon hakemiseen liittyvät ym. asiat).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GB">
                <a:solidFill>
                  <a:schemeClr val="dk1"/>
                </a:solidFill>
              </a:rPr>
              <a:t>opiskeluun liittyvät asiat, kuten poissaolot, motivaatio-ongelmat jne.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GB">
                <a:solidFill>
                  <a:schemeClr val="dk1"/>
                </a:solidFill>
              </a:rPr>
              <a:t>henkilökohtaisen elämän huolet, ihmissuhdeongelmat (esim. mielenterveys- ja päihdeongelmat, vaikeudet kotona tai muiden läheisten kanssa, kiusaaminen, seksuaalinen häirintä  tai muu väkivalta)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5"/>
          <p:cNvSpPr/>
          <p:nvPr/>
        </p:nvSpPr>
        <p:spPr>
          <a:xfrm>
            <a:off x="0" y="2662625"/>
            <a:ext cx="5867400" cy="2481300"/>
          </a:xfrm>
          <a:prstGeom prst="rect">
            <a:avLst/>
          </a:prstGeom>
          <a:solidFill>
            <a:srgbClr val="A4C2F4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GB" sz="1600">
                <a:solidFill>
                  <a:schemeClr val="dk1"/>
                </a:solidFill>
              </a:rPr>
              <a:t>p. 03-41911 Forssan sairaala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GB" sz="1600">
                <a:solidFill>
                  <a:schemeClr val="dk1"/>
                </a:solidFill>
              </a:rPr>
              <a:t>p. 03-41912010 pääterveysasema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GB" sz="1600">
                <a:solidFill>
                  <a:schemeClr val="dk1"/>
                </a:solidFill>
              </a:rPr>
              <a:t>Terveyskeskuspsykologit p. 03-41912771, p. 03-41912750 tai p. 03-41911.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GB" sz="1600">
                <a:solidFill>
                  <a:schemeClr val="dk1"/>
                </a:solidFill>
              </a:rPr>
              <a:t>Nuorisopsykiatrian poliklinikka p. 03-41913650, kiireellisissä tapauksissa p. 03-41913530.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GB" sz="1600">
                <a:solidFill>
                  <a:schemeClr val="dk1"/>
                </a:solidFill>
              </a:rPr>
              <a:t>A-klinikka p. 03-41912410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GB" sz="1600">
                <a:solidFill>
                  <a:schemeClr val="dk1"/>
                </a:solidFill>
              </a:rPr>
              <a:t>Perheasiain neuvottelukeskus p. 03-4145204, ma-to klo 11-12.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82" name="Google Shape;82;p15"/>
          <p:cNvSpPr/>
          <p:nvPr/>
        </p:nvSpPr>
        <p:spPr>
          <a:xfrm rot="-340">
            <a:off x="2856250" y="1078655"/>
            <a:ext cx="3030000" cy="1545000"/>
          </a:xfrm>
          <a:prstGeom prst="rect">
            <a:avLst/>
          </a:prstGeom>
          <a:solidFill>
            <a:srgbClr val="00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/>
              <a:t>ERITYISOPETTAJA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GB" sz="1700"/>
              <a:t>oppimisvaikeudet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GB" sz="1700"/>
              <a:t>Lukitestit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GB" sz="1700"/>
              <a:t>S2-kieli (Susanne)</a:t>
            </a:r>
            <a:endParaRPr sz="1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/>
              <a:t>KOULUPSYKOLOGI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GB" sz="1700"/>
              <a:t>p. 040-6841980</a:t>
            </a:r>
            <a:endParaRPr sz="1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3" name="Google Shape;83;p15"/>
          <p:cNvSpPr txBox="1"/>
          <p:nvPr/>
        </p:nvSpPr>
        <p:spPr>
          <a:xfrm>
            <a:off x="0" y="-18100"/>
            <a:ext cx="2875200" cy="24813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chemeClr val="dk1"/>
                </a:solidFill>
              </a:rPr>
              <a:t>TERVEYDENHOITAJA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chemeClr val="dk1"/>
                </a:solidFill>
              </a:rPr>
              <a:t>p. 045-6576301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 sz="1800">
                <a:solidFill>
                  <a:schemeClr val="dk1"/>
                </a:solidFill>
              </a:rPr>
              <a:t>vastaanotto ma, ke ja pe klo 9-10, muuten sopimuksen mukaan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 sz="1800">
                <a:solidFill>
                  <a:schemeClr val="dk1"/>
                </a:solidFill>
              </a:rPr>
              <a:t>terveystarkastukset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 sz="1800">
                <a:solidFill>
                  <a:schemeClr val="dk1"/>
                </a:solidFill>
              </a:rPr>
              <a:t>opiskelijan terveys ja hyvinvointi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 txBox="1"/>
          <p:nvPr>
            <p:ph type="ctrTitle"/>
          </p:nvPr>
        </p:nvSpPr>
        <p:spPr>
          <a:xfrm>
            <a:off x="381000" y="1828800"/>
            <a:ext cx="83820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6"/>
          <p:cNvSpPr txBox="1"/>
          <p:nvPr>
            <p:ph idx="1" type="subTitle"/>
          </p:nvPr>
        </p:nvSpPr>
        <p:spPr>
          <a:xfrm>
            <a:off x="1371600" y="3086100"/>
            <a:ext cx="6400800" cy="131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