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07626aa83c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07626aa83c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07626aa83c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07626aa83c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07626aa83c_0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07626aa83c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youtube.com/watch?v=fWhjHTAM9KE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-1165817" y="103730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Lakkiaiset</a:t>
            </a: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88347" y="1644800"/>
            <a:ext cx="3439500" cy="2357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1599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Lakkiaisharjoitukset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732600"/>
            <a:ext cx="8520600" cy="383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pidetään edellisenä iltana Feeniksissä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tuo lakki mukaan harjoituksiin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merkitse lakin sisäpuolelle nimesi esim. teipillä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 sz="2500">
                <a:solidFill>
                  <a:schemeClr val="dk1"/>
                </a:solidFill>
              </a:rPr>
              <a:t>Juhlapäivänä</a:t>
            </a:r>
            <a:endParaRPr sz="25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ole paikalla puoli tuntia ennen juhlan alkua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tuo lakkisi ryhmänohjaajalle ajoissa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43124" y="3271274"/>
            <a:ext cx="4912399" cy="1872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Gaudeamus igitur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/>
              <a:t>Perinteisesti tuoreet ylioppilaat laulavat lakit päähän saatuaan vanhan latinankielisen opiskelijalaulun Gaudeamus igitur.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/>
              <a:t>Latinan kielen intonaatio on samankaltainen kuin suomen, joten lausuminen on yksinkertaista.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/>
              <a:t>Poikkeuksena ensimmäisessä säkeistössä monen sanan alku iu-, joka lausutaan selkeästi 'ju'.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/>
              <a:t>Qu-alkuiset sanat lausutaan "kv-".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/>
              <a:t>Ae-yhdistelmä lauletaan pitkänä e:nä. </a:t>
            </a:r>
            <a:endParaRPr sz="2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u="sng">
                <a:solidFill>
                  <a:schemeClr val="hlink"/>
                </a:solidFill>
                <a:hlinkClick r:id="rId3"/>
              </a:rPr>
              <a:t>https://www.youtube.com/watch?v=fWhjHTAM9KE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4385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"/>
              <a:buNone/>
            </a:pPr>
            <a:r>
              <a:rPr lang="fi">
                <a:solidFill>
                  <a:schemeClr val="dk1"/>
                </a:solidFill>
              </a:rPr>
              <a:t>Gaudeamus igitur, iuvenes dum sumus.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"/>
              <a:buFont typeface="Arial"/>
              <a:buNone/>
            </a:pPr>
            <a:r>
              <a:rPr lang="fi">
                <a:solidFill>
                  <a:schemeClr val="dk1"/>
                </a:solidFill>
              </a:rPr>
              <a:t>Gaudeamus igitur, iuvenes dum sumus.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"/>
              <a:buFont typeface="Arial"/>
              <a:buNone/>
            </a:pPr>
            <a:r>
              <a:rPr lang="fi">
                <a:solidFill>
                  <a:schemeClr val="dk1"/>
                </a:solidFill>
              </a:rPr>
              <a:t>Post iucundam iuventutem,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"/>
              <a:buFont typeface="Arial"/>
              <a:buNone/>
            </a:pPr>
            <a:r>
              <a:rPr lang="fi">
                <a:solidFill>
                  <a:schemeClr val="dk1"/>
                </a:solidFill>
              </a:rPr>
              <a:t>post molestam senectutem.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"/>
              <a:buFont typeface="Arial"/>
              <a:buNone/>
            </a:pPr>
            <a:r>
              <a:rPr lang="fi">
                <a:solidFill>
                  <a:schemeClr val="dk1"/>
                </a:solidFill>
              </a:rPr>
              <a:t>Nos habebit humus.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"/>
              <a:buFont typeface="Arial"/>
              <a:buNone/>
            </a:pPr>
            <a:r>
              <a:rPr lang="fi">
                <a:solidFill>
                  <a:schemeClr val="dk1"/>
                </a:solidFill>
              </a:rPr>
              <a:t>Nos habebit humus.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"/>
              <a:buFont typeface="Arial"/>
              <a:buNone/>
            </a:pPr>
            <a:r>
              <a:rPr lang="fi">
                <a:solidFill>
                  <a:schemeClr val="dk1"/>
                </a:solidFill>
              </a:rPr>
              <a:t>Vivat academia! Vivant professores!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"/>
              <a:buFont typeface="Arial"/>
              <a:buNone/>
            </a:pPr>
            <a:r>
              <a:rPr lang="fi">
                <a:solidFill>
                  <a:schemeClr val="dk1"/>
                </a:solidFill>
              </a:rPr>
              <a:t>Vivat academia! Vivant professores!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"/>
              <a:buFont typeface="Arial"/>
              <a:buNone/>
            </a:pPr>
            <a:r>
              <a:rPr lang="fi">
                <a:solidFill>
                  <a:schemeClr val="dk1"/>
                </a:solidFill>
              </a:rPr>
              <a:t>Vivat membrum quodlibet,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"/>
              <a:buFont typeface="Arial"/>
              <a:buNone/>
            </a:pPr>
            <a:r>
              <a:rPr lang="fi">
                <a:solidFill>
                  <a:schemeClr val="dk1"/>
                </a:solidFill>
              </a:rPr>
              <a:t>vivant membra quaelibet;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"/>
              <a:buFont typeface="Arial"/>
              <a:buNone/>
            </a:pPr>
            <a:r>
              <a:rPr lang="fi">
                <a:solidFill>
                  <a:schemeClr val="dk1"/>
                </a:solidFill>
              </a:rPr>
              <a:t>Semper sint in flore.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"/>
              <a:buNone/>
            </a:pPr>
            <a:r>
              <a:rPr lang="fi">
                <a:solidFill>
                  <a:schemeClr val="dk1"/>
                </a:solidFill>
              </a:rPr>
              <a:t>Semper sint in flore.</a:t>
            </a:r>
            <a:endParaRPr sz="1820">
              <a:solidFill>
                <a:schemeClr val="dk1"/>
              </a:solidFill>
            </a:endParaRPr>
          </a:p>
        </p:txBody>
      </p:sp>
      <p:sp>
        <p:nvSpPr>
          <p:cNvPr id="75" name="Google Shape;75;p16"/>
          <p:cNvSpPr txBox="1"/>
          <p:nvPr/>
        </p:nvSpPr>
        <p:spPr>
          <a:xfrm>
            <a:off x="4990175" y="1324200"/>
            <a:ext cx="3749700" cy="36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sz="1900"/>
              <a:t>Riemuitkaamme, vielä on suonissamme tulta</a:t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sz="1900"/>
              <a:t>jälkeen nuoruusajan armaan</a:t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sz="1900"/>
              <a:t>jälkeen vanhuusajan harmaan,</a:t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sz="1900"/>
              <a:t>meidät perii multa.</a:t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sz="1900"/>
              <a:t>Eläköön yl’opisto,</a:t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sz="1900"/>
              <a:t>opin ohjaajatki!</a:t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sz="1900"/>
              <a:t>Eläkööt sen veteraanit</a:t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sz="1900"/>
              <a:t>fuksit, civikset, betaanit</a:t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sz="1900"/>
              <a:t>kukoistaakoot ratki!</a:t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