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58" r:id="rId6"/>
    <p:sldId id="26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38BA2-1F6E-4BB3-95C9-EE2A2044B778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5CFBD-F8A8-429D-B0BB-DAE2E6409C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13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897F7B-98AB-5581-54A5-CAB3B6C68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15C60EE-0A5A-CA28-0178-00CA6C598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BEF971-48D7-DE99-F38E-FBE66C5C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51AD92-E0B3-15CB-EE09-E60ABFCA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8363097-A4F7-B82E-4A3F-A11906CB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7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83A1BF-E2E1-81CF-3AD3-BB444B5B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7881B85-0F1F-26F9-D965-696FCA8CE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FFDF74-4437-5D95-7213-96B395DC4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4FC9E4-0219-614A-23B4-F3B57C0B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FAAE95-3323-F86A-1733-4CFC7053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5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332F04E-926B-F852-D6C8-6E6395253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1CDE4A-9F0C-C7EA-4CAC-CB3CB09DB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60103-650C-5B25-42C7-68AD2C51D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8212BD-8C0C-B061-8105-5DB87404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1499AA-C9E9-3189-E93B-D7251602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11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380D5-F989-AF27-776E-90EB7FBC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E55FB-35B9-1DE6-C9A0-CB6FAD6DB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9DE3F4-EE19-B814-5EEE-DBD22CEC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32AA7F-728C-2252-1458-224E839C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A4276-3AB6-C8EC-FF8A-E6F841B2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B4C49D-4A89-F547-697E-5D716DAE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7FD349-3725-8CEF-A639-56F6F0D63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E7326C-DD10-522D-66C9-C16919E1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931C89-3507-6154-933F-83B41BF3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F162F5-6D2A-5008-93AE-B09FD66B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380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20F098-CD67-A477-561E-95EACB39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AFE5AF-81D5-982B-497C-37BDFB1D3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C50033-55D9-3869-80DE-B93921FDF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D4CBF7-730C-1A2E-0281-E3B33051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FF1AD35-63CE-F94E-6C79-5E5C36A4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95C8FD-655E-A74A-8FD1-2EBC1EA1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11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DB5FE2-3458-8496-D920-55D248AB0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E307877-74E3-07E0-745A-9D716E0A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88CC86F-1311-29B8-DDB3-819654BB3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C5CF6FA-F81A-3223-DF90-A4813921E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C8D29C8-9BEF-4B41-97E4-62F9B7A55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3D5833C-8BBA-2393-8934-C27621DB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692033D-380C-F605-A53B-ED9A6723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9FB2927-9637-1E3D-D08C-5DA81408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802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AC138B-5B3C-BE2F-50CA-C6BD64F0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FA828F0-7CFC-1BE1-92D8-29B40FA1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1AF367-D386-7E3C-9004-201222A6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1259B2-6F82-8FCE-517B-1D2E66B3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37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C94BF64-E430-F175-7DF1-83B53A97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F7E77D-4F5F-34A5-B8C2-A533205A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C8F400F-5F9F-83FE-586F-1F86BE5F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473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FC610D-8BCF-C09B-8AB7-EFA6C061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32C0C4-E78F-B247-BDC9-7811DDF1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926CC7D-9F32-E30A-8906-C46ED08D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5A78EC1-D3B1-4C49-4305-763E07A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AC208F-3024-299D-3CEB-1FC605EB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4DCEBE8-0784-7DF8-A48A-FA981766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229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28E719-36DF-F867-603B-EC136CD0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D4114A0-18F8-FB13-5183-95F53EE38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8F43A3-4759-36CA-ABCC-776508DF1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0230EC-7BE0-8AF8-A9A2-6E9A52C5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D1E597-C336-854F-AA42-0A25360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3D5262-3B9B-76AE-523E-D32F0546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742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180AB73-5930-4673-C498-79C17348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A61E1A-C4F0-26A0-9542-68C297E17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166AE3-CC64-73DD-7F68-292F3FE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C56F4-D955-43AA-A32F-63D44039CC91}" type="datetimeFigureOut">
              <a:rPr lang="fi-FI" smtClean="0"/>
              <a:t>30.1.2024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5949E8-4980-2DD3-64D4-BEB3A0B12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D4FD24-7C05-9417-8412-7BE679ED9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CCA8F-86E0-44B9-A9A3-F0CD280E7F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8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lioppilastutkinto.fi/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A35F89-863B-E096-7BC7-4B700DF8B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YO-TUTKINTO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4764198-7030-738D-AE65-42DF6A091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7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9B3EE0E-E38F-A3CF-16DA-3284A8563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66725"/>
            <a:ext cx="107442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6A2285-2813-C533-AB7F-E30604C5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Tutkinnon rakenne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4F99477-D8A9-4718-1C5E-03780B868432}"/>
              </a:ext>
            </a:extLst>
          </p:cNvPr>
          <p:cNvSpPr txBox="1"/>
          <p:nvPr/>
        </p:nvSpPr>
        <p:spPr>
          <a:xfrm>
            <a:off x="1273207" y="4403832"/>
            <a:ext cx="139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Kaikkien suoritettava.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E69BDFE-4522-D5F2-0D10-E6517E7A90F3}"/>
              </a:ext>
            </a:extLst>
          </p:cNvPr>
          <p:cNvSpPr txBox="1"/>
          <p:nvPr/>
        </p:nvSpPr>
        <p:spPr>
          <a:xfrm>
            <a:off x="4163627" y="4403832"/>
            <a:ext cx="687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Vähintään kolmesta ryhmästä suoritettava vähintään neljä koetta.</a:t>
            </a:r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Yhden suoritetuista on oltava pitkän oppimäärän koe.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0CF4046-5BC6-B174-1957-CDE411C7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88" y="1859871"/>
            <a:ext cx="10281225" cy="23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24531A-3FDC-47A2-C070-AA5A9535B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421"/>
            <a:ext cx="10515600" cy="519154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fi-FI" sz="2400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i-FI" sz="2600" dirty="0"/>
              <a:t>Yhden suoritetuista kokeista on oltava pitkän oppimäärän koe.</a:t>
            </a:r>
            <a:endParaRPr lang="fi-FI" sz="2600" dirty="0">
              <a:latin typeface="Ubuntu"/>
              <a:ea typeface="Ubuntu"/>
              <a:cs typeface="Ubuntu"/>
              <a:sym typeface="Ubuntu"/>
            </a:endParaRPr>
          </a:p>
          <a:p>
            <a:pPr marL="9906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fi-FI" sz="2600" dirty="0">
                <a:latin typeface="Ubuntu"/>
                <a:ea typeface="Ubuntu"/>
                <a:cs typeface="Ubuntu"/>
                <a:sym typeface="Ubuntu"/>
              </a:rPr>
              <a:t>yleensä MAA tai ENA</a:t>
            </a: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i-FI" sz="2600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i-FI" sz="2600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i-FI" sz="2600" dirty="0">
                <a:solidFill>
                  <a:srgbClr val="000000"/>
                </a:solidFill>
                <a:highlight>
                  <a:srgbClr val="F7F7F7"/>
                </a:highlight>
              </a:rPr>
              <a:t>Reaalikoepäiviä on kaksi:</a:t>
            </a:r>
          </a:p>
          <a:p>
            <a:pPr lvl="1"/>
            <a:r>
              <a:rPr lang="fi-FI" sz="2600" dirty="0">
                <a:solidFill>
                  <a:srgbClr val="000000"/>
                </a:solidFill>
                <a:highlight>
                  <a:srgbClr val="F7F7F7"/>
                </a:highlight>
              </a:rPr>
              <a:t>BI, FI, FY, HI, PS </a:t>
            </a:r>
          </a:p>
          <a:p>
            <a:pPr lvl="1"/>
            <a:r>
              <a:rPr lang="fi-FI" sz="2600" dirty="0">
                <a:solidFill>
                  <a:srgbClr val="000000"/>
                </a:solidFill>
                <a:highlight>
                  <a:srgbClr val="F7F7F7"/>
                </a:highlight>
              </a:rPr>
              <a:t>KE, GE, TE, UE/ET, YH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fi-FI" sz="2600" dirty="0">
              <a:solidFill>
                <a:srgbClr val="000000"/>
              </a:solidFill>
              <a:highlight>
                <a:srgbClr val="F7F7F7"/>
              </a:highlight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</a:pPr>
            <a:r>
              <a:rPr lang="fi-FI" sz="2600" dirty="0">
                <a:solidFill>
                  <a:srgbClr val="000000"/>
                </a:solidFill>
                <a:highlight>
                  <a:srgbClr val="F7F7F7"/>
                </a:highlight>
              </a:rPr>
              <a:t>Esimerkkejä: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fi-FI" sz="2600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i-FI" sz="2600" dirty="0" err="1">
                <a:latin typeface="Ubuntu"/>
                <a:ea typeface="Ubuntu"/>
                <a:cs typeface="Ubuntu"/>
                <a:sym typeface="Ubuntu"/>
              </a:rPr>
              <a:t>ai+mab+ena+ue+hi</a:t>
            </a:r>
            <a:r>
              <a:rPr lang="fi-FI" sz="2600" dirty="0">
                <a:latin typeface="Ubuntu"/>
                <a:ea typeface="Ubuntu"/>
                <a:cs typeface="Ubuntu"/>
                <a:sym typeface="Ubuntu"/>
              </a:rPr>
              <a:t> (5 koetta)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fi-FI" sz="2600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i-FI" sz="2600" dirty="0" err="1">
                <a:latin typeface="Ubuntu"/>
                <a:ea typeface="Ubuntu"/>
                <a:cs typeface="Ubuntu"/>
                <a:sym typeface="Ubuntu"/>
              </a:rPr>
              <a:t>ai+maa+ru+ena+ff+fy+ke</a:t>
            </a:r>
            <a:r>
              <a:rPr lang="fi-FI" sz="2600" dirty="0">
                <a:latin typeface="Ubuntu"/>
                <a:ea typeface="Ubuntu"/>
                <a:cs typeface="Ubuntu"/>
                <a:sym typeface="Ubuntu"/>
              </a:rPr>
              <a:t> (6 koetta)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SzPts val="2400"/>
            </a:pPr>
            <a:endParaRPr lang="fi-FI" sz="2600" dirty="0">
              <a:latin typeface="Ubuntu"/>
              <a:ea typeface="Ubuntu"/>
              <a:cs typeface="Ubuntu"/>
              <a:sym typeface="Ubuntu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fi-FI" sz="2600" dirty="0">
                <a:latin typeface="Ubuntu"/>
                <a:ea typeface="Ubuntu"/>
                <a:cs typeface="Ubuntu"/>
                <a:sym typeface="Ubuntu"/>
              </a:rPr>
              <a:t> Viisi ensimmäistä koetta on maksuttomia.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906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2639617" y="125760"/>
            <a:ext cx="6346495" cy="63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fi-FI" sz="2400"/>
              <a:t>YO-TUTKINNON HAJAUTTAMINEN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1774826" y="1196753"/>
            <a:ext cx="8893174" cy="1381359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98000" tIns="226800" rIns="198000" bIns="2268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oppiaineen </a:t>
            </a:r>
            <a:r>
              <a:rPr lang="fi-FI" sz="2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pakolliset</a:t>
            </a:r>
            <a:r>
              <a:rPr lang="fi-FI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opinnot on opiskeltava ennen kokeeseen osallistumista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tehtäviä myös valtakunnallisista valinnaisista opinnoista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fi-FI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tutkinnon voi hajauttaa enintään </a:t>
            </a:r>
            <a:r>
              <a:rPr lang="fi-FI" sz="2000" b="1" i="0" u="sng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kolmeen perättäiseen </a:t>
            </a:r>
            <a:r>
              <a:rPr lang="fi-FI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tutkintokertaan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2567608" y="2852936"/>
            <a:ext cx="4176464" cy="3456384"/>
            <a:chOff x="1043608" y="2852936"/>
            <a:chExt cx="4176464" cy="3456384"/>
          </a:xfrm>
        </p:grpSpPr>
        <p:cxnSp>
          <p:nvCxnSpPr>
            <p:cNvPr id="140" name="Google Shape;140;p3"/>
            <p:cNvCxnSpPr/>
            <p:nvPr/>
          </p:nvCxnSpPr>
          <p:spPr>
            <a:xfrm>
              <a:off x="1907704" y="2852936"/>
              <a:ext cx="0" cy="3456384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3"/>
            <p:cNvCxnSpPr/>
            <p:nvPr/>
          </p:nvCxnSpPr>
          <p:spPr>
            <a:xfrm>
              <a:off x="4067944" y="2852936"/>
              <a:ext cx="0" cy="3096344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sp>
          <p:nvSpPr>
            <p:cNvPr id="142" name="Google Shape;142;p3"/>
            <p:cNvSpPr txBox="1"/>
            <p:nvPr/>
          </p:nvSpPr>
          <p:spPr>
            <a:xfrm>
              <a:off x="1043608" y="2852936"/>
              <a:ext cx="864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i-FI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lv.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4355976" y="2852936"/>
              <a:ext cx="864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i-FI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lv.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2555776" y="2852936"/>
              <a:ext cx="864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i-FI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lv.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5" name="Google Shape;145;p3" descr="DSC_0014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0256" y="3859760"/>
            <a:ext cx="2055580" cy="1369441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352"/>
              </a:srgbClr>
            </a:outerShdw>
          </a:effectLst>
        </p:spPr>
      </p:pic>
      <p:grpSp>
        <p:nvGrpSpPr>
          <p:cNvPr id="146" name="Google Shape;146;p3"/>
          <p:cNvGrpSpPr/>
          <p:nvPr/>
        </p:nvGrpSpPr>
        <p:grpSpPr>
          <a:xfrm>
            <a:off x="1631504" y="2852936"/>
            <a:ext cx="6696744" cy="1512168"/>
            <a:chOff x="107504" y="2852936"/>
            <a:chExt cx="6696744" cy="1512168"/>
          </a:xfrm>
        </p:grpSpPr>
        <p:sp>
          <p:nvSpPr>
            <p:cNvPr id="147" name="Google Shape;147;p3"/>
            <p:cNvSpPr/>
            <p:nvPr/>
          </p:nvSpPr>
          <p:spPr>
            <a:xfrm>
              <a:off x="107504" y="2852936"/>
              <a:ext cx="6696744" cy="1512168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8DA9DB"/>
            </a:solidFill>
            <a:ln w="12700" cap="flat" cmpd="sng">
              <a:solidFill>
                <a:srgbClr val="8DA9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9592" y="3284984"/>
              <a:ext cx="864096" cy="656742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kevät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059832" y="3284984"/>
              <a:ext cx="864096" cy="656742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kevät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79712" y="3284984"/>
              <a:ext cx="864096" cy="656742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syksy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4211960" y="3399383"/>
              <a:ext cx="1800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Tutkinto on mahdollista aloittaa jo 2. lv.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3044177" y="3941726"/>
            <a:ext cx="5273258" cy="1512168"/>
            <a:chOff x="1520177" y="3941726"/>
            <a:chExt cx="5273258" cy="1512168"/>
          </a:xfrm>
        </p:grpSpPr>
        <p:sp>
          <p:nvSpPr>
            <p:cNvPr id="153" name="Google Shape;153;p3"/>
            <p:cNvSpPr/>
            <p:nvPr/>
          </p:nvSpPr>
          <p:spPr>
            <a:xfrm>
              <a:off x="1520177" y="3941726"/>
              <a:ext cx="5273258" cy="1512168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2F5496"/>
            </a:solidFill>
            <a:ln w="12700" cap="flat" cmpd="sng">
              <a:solidFill>
                <a:srgbClr val="8DA9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067944" y="4356434"/>
              <a:ext cx="864096" cy="656742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syksy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979712" y="4369439"/>
              <a:ext cx="864096" cy="656742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syksy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59832" y="4365104"/>
              <a:ext cx="864096" cy="656742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kevät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4932040" y="4485501"/>
              <a:ext cx="1800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i-FI" sz="12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Useimmat suorittavat tutkinnon 3. lv. aikana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" name="Google Shape;158;p3"/>
          <p:cNvGrpSpPr/>
          <p:nvPr/>
        </p:nvGrpSpPr>
        <p:grpSpPr>
          <a:xfrm>
            <a:off x="4223793" y="4941168"/>
            <a:ext cx="4104455" cy="1512168"/>
            <a:chOff x="2699792" y="4941168"/>
            <a:chExt cx="4104455" cy="1512168"/>
          </a:xfrm>
        </p:grpSpPr>
        <p:sp>
          <p:nvSpPr>
            <p:cNvPr id="159" name="Google Shape;159;p3"/>
            <p:cNvSpPr/>
            <p:nvPr/>
          </p:nvSpPr>
          <p:spPr>
            <a:xfrm>
              <a:off x="2699792" y="4941168"/>
              <a:ext cx="4104455" cy="1512168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rgbClr val="B3C6E7"/>
            </a:solidFill>
            <a:ln w="12700" cap="flat" cmpd="sng">
              <a:solidFill>
                <a:srgbClr val="8DA9D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292080" y="5364546"/>
              <a:ext cx="864096" cy="656742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kevät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139952" y="5364546"/>
              <a:ext cx="864096" cy="656742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syksy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31840" y="5364546"/>
              <a:ext cx="864096" cy="656742"/>
            </a:xfrm>
            <a:prstGeom prst="ellipse">
              <a:avLst/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kevät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 txBox="1"/>
            <p:nvPr/>
          </p:nvSpPr>
          <p:spPr>
            <a:xfrm>
              <a:off x="3491880" y="6093296"/>
              <a:ext cx="180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i-FI" sz="12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 vuoden opiskelijat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188F66-75DE-C5B3-805E-1E39C2C4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YO-kokeen uusiminen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3B6556-03B5-D29C-1D94-C75CEE279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Hyväksytyn kokeen saa uusia niin monta kertaa kuin haluaa.</a:t>
            </a:r>
          </a:p>
          <a:p>
            <a:r>
              <a:rPr lang="fi-FI" dirty="0"/>
              <a:t>Jos tutkinto on kesken, </a:t>
            </a:r>
            <a:r>
              <a:rPr lang="fi-FI" b="1" dirty="0"/>
              <a:t>hylätyn kokeen saa uusia kolme kertaa. </a:t>
            </a:r>
          </a:p>
          <a:p>
            <a:r>
              <a:rPr lang="fi-FI" dirty="0"/>
              <a:t>Hylätyn kokeen tason voi vaihtaa kunhan yhden pitkän oppimäärän sääntö täyttyy.</a:t>
            </a:r>
          </a:p>
          <a:p>
            <a:r>
              <a:rPr lang="fi-FI" dirty="0"/>
              <a:t>Tutkinnon suorittanut saa uusia hylätyn kokeen rajoituksetta. </a:t>
            </a:r>
          </a:p>
        </p:txBody>
      </p:sp>
    </p:spTree>
    <p:extLst>
      <p:ext uri="{BB962C8B-B14F-4D97-AF65-F5344CB8AC3E}">
        <p14:creationId xmlns:p14="http://schemas.microsoft.com/office/powerpoint/2010/main" val="1105736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209</Words>
  <Application>Microsoft Office PowerPoint</Application>
  <PresentationFormat>Laajakuva</PresentationFormat>
  <Paragraphs>41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Ubuntu</vt:lpstr>
      <vt:lpstr>Office-teema</vt:lpstr>
      <vt:lpstr>YO-TUTKINTO</vt:lpstr>
      <vt:lpstr>PowerPoint-esitys</vt:lpstr>
      <vt:lpstr>Tutkinnon rakenne</vt:lpstr>
      <vt:lpstr>PowerPoint-esitys</vt:lpstr>
      <vt:lpstr>YO-TUTKINNON HAJAUTTAMINEN</vt:lpstr>
      <vt:lpstr>YO-kokeen uusiminen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YO-TUTKINTO</dc:title>
  <dc:creator>Hanne Elo-Anttila</dc:creator>
  <cp:lastModifiedBy>Hanne Elo-Anttila</cp:lastModifiedBy>
  <cp:revision>4</cp:revision>
  <dcterms:created xsi:type="dcterms:W3CDTF">2024-01-30T09:56:47Z</dcterms:created>
  <dcterms:modified xsi:type="dcterms:W3CDTF">2024-01-30T10:15:00Z</dcterms:modified>
</cp:coreProperties>
</file>