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TAN Mon Cheri" charset="1" panose="00000000000000000000"/>
      <p:regular r:id="rId10"/>
    </p:embeddedFont>
    <p:embeddedFont>
      <p:font typeface="TT Commons Pro" charset="1" panose="020B0103030102020204"/>
      <p:regular r:id="rId11"/>
    </p:embeddedFont>
    <p:embeddedFont>
      <p:font typeface="TT Commons Pro Bold" charset="1" panose="020B0103030102020204"/>
      <p:regular r:id="rId12"/>
    </p:embeddedFont>
    <p:embeddedFont>
      <p:font typeface="TT Commons Pro Italics" charset="1" panose="020B0103030102020204"/>
      <p:regular r:id="rId13"/>
    </p:embeddedFont>
    <p:embeddedFont>
      <p:font typeface="TT Commons Pro Bold Italics" charset="1" panose="020B0103030102020204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slides/slide1.xml" Type="http://schemas.openxmlformats.org/officeDocument/2006/relationships/slide"/><Relationship Id="rId16" Target="slides/slide2.xml" Type="http://schemas.openxmlformats.org/officeDocument/2006/relationships/slide"/><Relationship Id="rId17" Target="slides/slide3.xml" Type="http://schemas.openxmlformats.org/officeDocument/2006/relationships/slide"/><Relationship Id="rId18" Target="slides/slide4.xml" Type="http://schemas.openxmlformats.org/officeDocument/2006/relationships/slide"/><Relationship Id="rId19" Target="slides/slide5.xml" Type="http://schemas.openxmlformats.org/officeDocument/2006/relationships/slide"/><Relationship Id="rId2" Target="presProps.xml" Type="http://schemas.openxmlformats.org/officeDocument/2006/relationships/presProps"/><Relationship Id="rId20" Target="slides/slide6.xml" Type="http://schemas.openxmlformats.org/officeDocument/2006/relationships/slide"/><Relationship Id="rId21" Target="slides/slide7.xml" Type="http://schemas.openxmlformats.org/officeDocument/2006/relationships/slide"/><Relationship Id="rId22" Target="slides/slide8.xml" Type="http://schemas.openxmlformats.org/officeDocument/2006/relationships/slide"/><Relationship Id="rId23" Target="slides/slide9.xml" Type="http://schemas.openxmlformats.org/officeDocument/2006/relationships/slide"/><Relationship Id="rId24" Target="slides/slide10.xml" Type="http://schemas.openxmlformats.org/officeDocument/2006/relationships/slide"/><Relationship Id="rId25" Target="slides/slide11.xml" Type="http://schemas.openxmlformats.org/officeDocument/2006/relationships/slide"/><Relationship Id="rId26" Target="slides/slide12.xml" Type="http://schemas.openxmlformats.org/officeDocument/2006/relationships/slide"/><Relationship Id="rId27" Target="slides/slide13.xml" Type="http://schemas.openxmlformats.org/officeDocument/2006/relationships/slide"/><Relationship Id="rId28" Target="slides/slide14.xml" Type="http://schemas.openxmlformats.org/officeDocument/2006/relationships/slide"/><Relationship Id="rId29" Target="slides/slide15.xml" Type="http://schemas.openxmlformats.org/officeDocument/2006/relationships/slide"/><Relationship Id="rId3" Target="viewProps.xml" Type="http://schemas.openxmlformats.org/officeDocument/2006/relationships/viewProps"/><Relationship Id="rId30" Target="slides/slide16.xml" Type="http://schemas.openxmlformats.org/officeDocument/2006/relationships/slide"/><Relationship Id="rId31" Target="slides/slide17.xml" Type="http://schemas.openxmlformats.org/officeDocument/2006/relationships/slide"/><Relationship Id="rId32" Target="slides/slide18.xml" Type="http://schemas.openxmlformats.org/officeDocument/2006/relationships/slide"/><Relationship Id="rId33" Target="slides/slide19.xml" Type="http://schemas.openxmlformats.org/officeDocument/2006/relationships/slide"/><Relationship Id="rId34" Target="slides/slide20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1.png" Type="http://schemas.openxmlformats.org/officeDocument/2006/relationships/image"/><Relationship Id="rId5" Target="../media/image20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2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22.png" Type="http://schemas.openxmlformats.org/officeDocument/2006/relationships/image"/><Relationship Id="rId5" Target="../media/image23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26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27.jpeg" Type="http://schemas.openxmlformats.org/officeDocument/2006/relationships/image"/><Relationship Id="rId4" Target="../media/image28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9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30.png" Type="http://schemas.openxmlformats.org/officeDocument/2006/relationships/image"/><Relationship Id="rId5" Target="../media/image31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Relationship Id="rId3" Target="../media/image33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34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8.png" Type="http://schemas.openxmlformats.org/officeDocument/2006/relationships/image"/><Relationship Id="rId5" Target="../media/image9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10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11.png" Type="http://schemas.openxmlformats.org/officeDocument/2006/relationships/image"/><Relationship Id="rId5" Target="../media/image12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13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8.jpeg" Type="http://schemas.openxmlformats.org/officeDocument/2006/relationships/image"/><Relationship Id="rId4" Target="../media/image1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1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920903" y="1028700"/>
            <a:ext cx="2321161" cy="561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40"/>
              </a:lnSpc>
            </a:pPr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337666">
            <a:off x="-1883592" y="-1363358"/>
            <a:ext cx="18447884" cy="15081145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2227197" y="2538269"/>
            <a:ext cx="13518572" cy="5536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19"/>
              </a:lnSpc>
            </a:pPr>
            <a:r>
              <a:rPr lang="en-US" sz="9324">
                <a:solidFill>
                  <a:srgbClr val="000000"/>
                </a:solidFill>
                <a:latin typeface="TAN Mon Cheri"/>
              </a:rPr>
              <a:t>TURKEY</a:t>
            </a:r>
          </a:p>
          <a:p>
            <a:pPr algn="ctr">
              <a:lnSpc>
                <a:spcPts val="14919"/>
              </a:lnSpc>
            </a:pPr>
            <a:r>
              <a:rPr lang="en-US" sz="9324">
                <a:solidFill>
                  <a:srgbClr val="000000"/>
                </a:solidFill>
                <a:latin typeface="TAN Mon Cheri"/>
              </a:rPr>
              <a:t>ISTANBUL</a:t>
            </a:r>
          </a:p>
          <a:p>
            <a:pPr algn="ctr">
              <a:lnSpc>
                <a:spcPts val="14919"/>
              </a:lnSpc>
            </a:pPr>
            <a:r>
              <a:rPr lang="en-US" sz="9324">
                <a:solidFill>
                  <a:srgbClr val="000000"/>
                </a:solidFill>
                <a:latin typeface="TAN Mon Cheri"/>
              </a:rPr>
              <a:t>SIYAVUSPASA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1E2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485078" y="-6461455"/>
            <a:ext cx="13938055" cy="1393805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1265746">
            <a:off x="-5121185" y="2831654"/>
            <a:ext cx="17658977" cy="14436213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508335" y="895220"/>
            <a:ext cx="12002938" cy="8920544"/>
            <a:chOff x="0" y="0"/>
            <a:chExt cx="16003918" cy="11894058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198967"/>
              <a:ext cx="16003918" cy="4955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050"/>
                </a:lnSpc>
              </a:pPr>
              <a:r>
                <a:rPr lang="en-US" sz="6700">
                  <a:solidFill>
                    <a:srgbClr val="000000"/>
                  </a:solidFill>
                  <a:latin typeface="TAN Mon Cheri"/>
                </a:rPr>
                <a:t>PLACES TO VISIT IN TURKEY</a:t>
              </a:r>
            </a:p>
            <a:p>
              <a:pPr>
                <a:lnSpc>
                  <a:spcPts val="10050"/>
                </a:lnSpc>
              </a:pPr>
              <a:r>
                <a:rPr lang="en-US" sz="6700">
                  <a:solidFill>
                    <a:srgbClr val="000000"/>
                  </a:solidFill>
                  <a:latin typeface="Arimo"/>
                </a:rPr>
                <a:t>galata tower: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1475360" y="5123331"/>
              <a:ext cx="13053197" cy="67792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842008" indent="-421004" lvl="1">
                <a:lnSpc>
                  <a:spcPts val="5069"/>
                </a:lnSpc>
                <a:buFont typeface="Arial"/>
                <a:buChar char="•"/>
              </a:pPr>
              <a:r>
                <a:rPr lang="en-US" sz="3899">
                  <a:solidFill>
                    <a:srgbClr val="000000"/>
                  </a:solidFill>
                  <a:latin typeface="TT Commons Pro"/>
                </a:rPr>
                <a:t>There are many historical and ethnic structures to visit in our country. We got the most popular ones.</a:t>
              </a:r>
            </a:p>
            <a:p>
              <a:pPr marL="842008" indent="-421004" lvl="1">
                <a:lnSpc>
                  <a:spcPts val="5069"/>
                </a:lnSpc>
                <a:buFont typeface="Arial"/>
                <a:buChar char="•"/>
              </a:pPr>
              <a:r>
                <a:rPr lang="en-US" sz="3899">
                  <a:solidFill>
                    <a:srgbClr val="000000"/>
                  </a:solidFill>
                  <a:latin typeface="TT Commons Pro"/>
                </a:rPr>
                <a:t>Many stories are told about the Galata tower and I think one of the most beautiful ones is this: it is thought that you will marry the person you go up to the tower with. That's so romantic. </a:t>
              </a:r>
            </a:p>
          </p:txBody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2392" t="0" r="2392" b="0"/>
          <a:stretch>
            <a:fillRect/>
          </a:stretch>
        </p:blipFill>
        <p:spPr>
          <a:xfrm flipH="false" flipV="false" rot="0">
            <a:off x="12336492" y="1229830"/>
            <a:ext cx="5237681" cy="825132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35971" t="0" r="974" b="645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006022" y="1028700"/>
            <a:ext cx="7678735" cy="8106998"/>
            <a:chOff x="0" y="0"/>
            <a:chExt cx="4305951" cy="4546106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4305952" cy="4546106"/>
            </a:xfrm>
            <a:custGeom>
              <a:avLst/>
              <a:gdLst/>
              <a:ahLst/>
              <a:cxnLst/>
              <a:rect r="r" b="b" t="t" l="l"/>
              <a:pathLst>
                <a:path h="4546106" w="4305952">
                  <a:moveTo>
                    <a:pt x="4181491" y="4546106"/>
                  </a:moveTo>
                  <a:lnTo>
                    <a:pt x="124460" y="4546106"/>
                  </a:lnTo>
                  <a:cubicBezTo>
                    <a:pt x="55880" y="4546106"/>
                    <a:pt x="0" y="4490226"/>
                    <a:pt x="0" y="44216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81492" y="0"/>
                  </a:lnTo>
                  <a:cubicBezTo>
                    <a:pt x="4250072" y="0"/>
                    <a:pt x="4305952" y="55880"/>
                    <a:pt x="4305952" y="124460"/>
                  </a:cubicBezTo>
                  <a:lnTo>
                    <a:pt x="4305952" y="4421646"/>
                  </a:lnTo>
                  <a:cubicBezTo>
                    <a:pt x="4305952" y="4490226"/>
                    <a:pt x="4250072" y="4546106"/>
                    <a:pt x="4181492" y="4546106"/>
                  </a:cubicBezTo>
                  <a:close/>
                </a:path>
              </a:pathLst>
            </a:custGeom>
            <a:solidFill>
              <a:srgbClr val="FFFFFF">
                <a:alpha val="29804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9580565" y="1028700"/>
            <a:ext cx="7678735" cy="8106998"/>
            <a:chOff x="0" y="0"/>
            <a:chExt cx="4305951" cy="4546106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4305952" cy="4546106"/>
            </a:xfrm>
            <a:custGeom>
              <a:avLst/>
              <a:gdLst/>
              <a:ahLst/>
              <a:cxnLst/>
              <a:rect r="r" b="b" t="t" l="l"/>
              <a:pathLst>
                <a:path h="4546106" w="4305952">
                  <a:moveTo>
                    <a:pt x="4181491" y="4546106"/>
                  </a:moveTo>
                  <a:lnTo>
                    <a:pt x="124460" y="4546106"/>
                  </a:lnTo>
                  <a:cubicBezTo>
                    <a:pt x="55880" y="4546106"/>
                    <a:pt x="0" y="4490226"/>
                    <a:pt x="0" y="44216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81492" y="0"/>
                  </a:lnTo>
                  <a:cubicBezTo>
                    <a:pt x="4250072" y="0"/>
                    <a:pt x="4305952" y="55880"/>
                    <a:pt x="4305952" y="124460"/>
                  </a:cubicBezTo>
                  <a:lnTo>
                    <a:pt x="4305952" y="4421646"/>
                  </a:lnTo>
                  <a:cubicBezTo>
                    <a:pt x="4305952" y="4490226"/>
                    <a:pt x="4250072" y="4546106"/>
                    <a:pt x="4181492" y="4546106"/>
                  </a:cubicBezTo>
                  <a:close/>
                </a:path>
              </a:pathLst>
            </a:custGeom>
            <a:solidFill>
              <a:srgbClr val="FFFFFF">
                <a:alpha val="29804"/>
              </a:srgbClr>
            </a:solidFill>
          </p:spPr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0296735" y="1959001"/>
            <a:ext cx="6408692" cy="6408692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1028700" y="1278387"/>
            <a:ext cx="7803231" cy="943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81"/>
              </a:lnSpc>
            </a:pPr>
            <a:r>
              <a:rPr lang="en-US" sz="6234">
                <a:solidFill>
                  <a:srgbClr val="000000"/>
                </a:solidFill>
                <a:latin typeface="TT Commons Pro"/>
              </a:rPr>
              <a:t>MAIDEN'S TOWER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25695" y="3663017"/>
            <a:ext cx="7009241" cy="4323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39"/>
              </a:lnSpc>
            </a:pPr>
            <a:r>
              <a:rPr lang="en-US" sz="3799">
                <a:solidFill>
                  <a:srgbClr val="000000"/>
                </a:solidFill>
                <a:latin typeface="TT Commons Pro"/>
              </a:rPr>
              <a:t>Is that an emperor's daughter is told that when she turns 18 she will be bitten by a snake and die. Impressed by this information, the king built the Maiden's Tower on a small island and thought that his daughter would be safe there.</a:t>
            </a:r>
            <a:r>
              <a:rPr lang="en-US" sz="3799">
                <a:solidFill>
                  <a:srgbClr val="000000"/>
                </a:solidFill>
                <a:latin typeface="Arimo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1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850276" y="-6818635"/>
            <a:ext cx="15350424" cy="15350424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alphaModFix amt="80000"/>
          </a:blip>
          <a:srcRect l="0" t="0" r="0" b="0"/>
          <a:stretch>
            <a:fillRect/>
          </a:stretch>
        </p:blipFill>
        <p:spPr>
          <a:xfrm flipH="false" flipV="false" rot="0">
            <a:off x="-6557517" y="-4415188"/>
            <a:ext cx="18963665" cy="18299937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633892" y="1523944"/>
            <a:ext cx="8510108" cy="7239111"/>
            <a:chOff x="0" y="0"/>
            <a:chExt cx="11346811" cy="9652149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1719738" y="-142875"/>
              <a:ext cx="7907336" cy="24206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512"/>
                </a:lnSpc>
              </a:pPr>
              <a:r>
                <a:rPr lang="en-US" sz="5008">
                  <a:solidFill>
                    <a:srgbClr val="000000"/>
                  </a:solidFill>
                  <a:latin typeface="TAN Mon Cheri"/>
                </a:rPr>
                <a:t>Dolmabahçe Palace</a:t>
              </a:r>
              <a:r>
                <a:rPr lang="en-US" sz="5008">
                  <a:solidFill>
                    <a:srgbClr val="000000"/>
                  </a:solidFill>
                  <a:latin typeface="Arimo"/>
                </a:rPr>
                <a:t> 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3268207"/>
              <a:ext cx="11346811" cy="63839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28"/>
                </a:lnSpc>
              </a:pPr>
              <a:r>
                <a:rPr lang="en-US" sz="5274">
                  <a:solidFill>
                    <a:srgbClr val="000000"/>
                  </a:solidFill>
                  <a:latin typeface="TT Commons Pro"/>
                </a:rPr>
                <a:t>Dolmabahçe Palace was built by Garabet Amira Balyan and her son Nikogos Balyan. It doesn't have a story, but its majestic appearance will impress you greatly.</a:t>
              </a:r>
            </a:p>
          </p:txBody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9761252" y="1770256"/>
            <a:ext cx="8128011" cy="629959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1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6381568">
            <a:off x="10828857" y="-3567569"/>
            <a:ext cx="13067819" cy="1437999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8301590" y="3080496"/>
            <a:ext cx="8957710" cy="5963012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282073" y="3799521"/>
            <a:ext cx="6515310" cy="4926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609"/>
              </a:lnSpc>
            </a:pPr>
            <a:r>
              <a:rPr lang="en-US" sz="4315">
                <a:solidFill>
                  <a:srgbClr val="000000"/>
                </a:solidFill>
                <a:latin typeface="TT Commons Pro"/>
              </a:rPr>
              <a:t>The mosque, which was built in the 17th century by the students of Mimar Sinan, Sedefkar Mehmet Ağa and Sultan Ahmet I, is right across the Hagia Sophia.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866775"/>
            <a:ext cx="13537367" cy="2082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400"/>
              </a:lnSpc>
            </a:pPr>
            <a:r>
              <a:rPr lang="en-US" sz="5600">
                <a:solidFill>
                  <a:srgbClr val="000000"/>
                </a:solidFill>
                <a:latin typeface="TAN Mon Cheri"/>
              </a:rPr>
              <a:t>SULTANAHMET MOSQUE</a:t>
            </a:r>
            <a:r>
              <a:rPr lang="en-US" sz="5600">
                <a:solidFill>
                  <a:srgbClr val="000000"/>
                </a:solidFill>
                <a:latin typeface="Arimo"/>
              </a:rPr>
              <a:t> blue mosque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36946" t="64532" r="0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2784" r="0" b="2784"/>
          <a:stretch>
            <a:fillRect/>
          </a:stretch>
        </p:blipFill>
        <p:spPr>
          <a:xfrm flipH="false" flipV="false" rot="0">
            <a:off x="10452029" y="1689234"/>
            <a:ext cx="5685263" cy="7866157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378262" y="3185071"/>
            <a:ext cx="7236414" cy="6370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69"/>
              </a:lnSpc>
            </a:pPr>
            <a:r>
              <a:rPr lang="en-US" sz="3899">
                <a:solidFill>
                  <a:srgbClr val="000000"/>
                </a:solidFill>
                <a:latin typeface="TT Commons Pro"/>
              </a:rPr>
              <a:t>The founder of the Turkish Republic and its first President, stands as a towering figure of the 20th Century.</a:t>
            </a:r>
            <a:r>
              <a:rPr lang="en-US" sz="3899">
                <a:solidFill>
                  <a:srgbClr val="000000"/>
                </a:solidFill>
                <a:latin typeface="Arimo"/>
              </a:rPr>
              <a:t> </a:t>
            </a:r>
          </a:p>
          <a:p>
            <a:pPr>
              <a:lnSpc>
                <a:spcPts val="5069"/>
              </a:lnSpc>
            </a:pPr>
          </a:p>
          <a:p>
            <a:pPr>
              <a:lnSpc>
                <a:spcPts val="5069"/>
              </a:lnSpc>
            </a:pPr>
            <a:r>
              <a:rPr lang="en-US" sz="3899">
                <a:solidFill>
                  <a:srgbClr val="000000"/>
                </a:solidFill>
                <a:latin typeface="Arimo"/>
              </a:rPr>
              <a:t>His achievements in Turkey are an enduring monument to Atatürk. Emerging nations admire him as a pioneer of national liberation.</a:t>
            </a:r>
          </a:p>
          <a:p>
            <a:pPr>
              <a:lnSpc>
                <a:spcPts val="5069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1028700" y="679138"/>
            <a:ext cx="12729524" cy="2044965"/>
            <a:chOff x="0" y="0"/>
            <a:chExt cx="16972699" cy="2726620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1736448"/>
              <a:ext cx="15275381" cy="10103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6285"/>
                </a:lnSpc>
              </a:pPr>
              <a:r>
                <a:rPr lang="en-US" sz="4834">
                  <a:solidFill>
                    <a:srgbClr val="000000"/>
                  </a:solidFill>
                  <a:latin typeface="TT Commons Pro"/>
                </a:rPr>
                <a:t>1881 - 1938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-114300"/>
              <a:ext cx="16972699" cy="13425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8549"/>
                </a:lnSpc>
              </a:pPr>
              <a:r>
                <a:rPr lang="en-US" sz="6106">
                  <a:solidFill>
                    <a:srgbClr val="000000"/>
                  </a:solidFill>
                  <a:latin typeface="TT Commons Pro"/>
                </a:rPr>
                <a:t>MUSTAFA KEMAL ATATÜRK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6338" t="64532" r="30607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775481" y="3143959"/>
            <a:ext cx="6582071" cy="629410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17748" r="2481" b="14518"/>
          <a:stretch>
            <a:fillRect/>
          </a:stretch>
        </p:blipFill>
        <p:spPr>
          <a:xfrm flipH="false" flipV="false" rot="0">
            <a:off x="9479776" y="3143959"/>
            <a:ext cx="6753939" cy="6294105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401890" y="981075"/>
            <a:ext cx="14831826" cy="1365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59"/>
              </a:lnSpc>
            </a:pPr>
            <a:r>
              <a:rPr lang="en-US" sz="4199">
                <a:solidFill>
                  <a:srgbClr val="000000"/>
                </a:solidFill>
                <a:latin typeface="TT Commons Pro"/>
              </a:rPr>
              <a:t>Atatürk valued young people and children very much. Because he thought they were the light of our country's future.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1E2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76000"/>
          </a:blip>
          <a:srcRect l="0" t="0" r="0" b="0"/>
          <a:stretch>
            <a:fillRect/>
          </a:stretch>
        </p:blipFill>
        <p:spPr>
          <a:xfrm flipH="false" flipV="false" rot="-8550296">
            <a:off x="5739776" y="-5781171"/>
            <a:ext cx="17658977" cy="1443621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3988998" y="1859589"/>
            <a:ext cx="13938055" cy="1393805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13702" r="0" b="13702"/>
          <a:stretch>
            <a:fillRect/>
          </a:stretch>
        </p:blipFill>
        <p:spPr>
          <a:xfrm flipH="false" flipV="false" rot="0">
            <a:off x="3874137" y="3601385"/>
            <a:ext cx="10841763" cy="5656915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480550" y="999421"/>
            <a:ext cx="15628938" cy="2172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9"/>
              </a:lnSpc>
            </a:pPr>
            <a:r>
              <a:rPr lang="en-US" sz="4399">
                <a:solidFill>
                  <a:srgbClr val="000000"/>
                </a:solidFill>
                <a:latin typeface="TT Commons Pro"/>
              </a:rPr>
              <a:t>He was always respectful of women, did many things that represented freedom, such as the right to vote, the right to divorce.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1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-7047863" y="-2136882"/>
            <a:ext cx="14962533" cy="14438844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9304352" y="5328447"/>
            <a:ext cx="7954948" cy="2281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50397" indent="-375198" lvl="1">
              <a:lnSpc>
                <a:spcPts val="4518"/>
              </a:lnSpc>
              <a:buFont typeface="Arial"/>
              <a:buChar char="•"/>
            </a:pPr>
            <a:r>
              <a:rPr lang="en-US" sz="3475">
                <a:solidFill>
                  <a:srgbClr val="000000"/>
                </a:solidFill>
                <a:latin typeface="TT Commons Pro Bold Italics"/>
              </a:rPr>
              <a:t>To see me does not necessarily mean to see my face. To understand my thoughts is to have seen me.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144000" y="1950119"/>
            <a:ext cx="7865613" cy="31324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97003" indent="-348501" lvl="1">
              <a:lnSpc>
                <a:spcPts val="4196"/>
              </a:lnSpc>
              <a:buFont typeface="Arial"/>
              <a:buChar char="•"/>
            </a:pPr>
            <a:r>
              <a:rPr lang="en-US" sz="3228">
                <a:solidFill>
                  <a:srgbClr val="000000"/>
                </a:solidFill>
                <a:latin typeface="TT Commons Pro Bold Italics"/>
              </a:rPr>
              <a:t>Following the military triumph we accomplished by bayonets, weapons and blood, we shall strive to win victories in such fields as culture, scholarship, science and economics.</a:t>
            </a:r>
          </a:p>
          <a:p>
            <a:pPr>
              <a:lnSpc>
                <a:spcPts val="4196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823681" y="6199540"/>
            <a:ext cx="7865613" cy="1029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97003" indent="-348501" lvl="1">
              <a:lnSpc>
                <a:spcPts val="4196"/>
              </a:lnSpc>
              <a:buFont typeface="Arial"/>
              <a:buChar char="•"/>
            </a:pPr>
            <a:r>
              <a:rPr lang="en-US" sz="3228">
                <a:solidFill>
                  <a:srgbClr val="000000"/>
                </a:solidFill>
                <a:latin typeface="TT Commons Pro Bold Italics"/>
              </a:rPr>
              <a:t>Teachers: the new generation will be your devotion.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88784" y="1078392"/>
            <a:ext cx="7335406" cy="4322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699"/>
              </a:lnSpc>
            </a:pPr>
            <a:r>
              <a:rPr lang="en-US" sz="5799">
                <a:solidFill>
                  <a:srgbClr val="000000"/>
                </a:solidFill>
                <a:latin typeface="TAN Mon Cheri"/>
              </a:rPr>
              <a:t>SOME IMPORTANT WORDS OF ATATÜRK: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0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810486" y="-6342811"/>
            <a:ext cx="13938055" cy="1393805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2071154">
            <a:off x="-9437504" y="810679"/>
            <a:ext cx="18085189" cy="2165890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653548" y="1971548"/>
            <a:ext cx="8490452" cy="5773507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8214009" y="2381813"/>
            <a:ext cx="9956934" cy="4952978"/>
            <a:chOff x="0" y="0"/>
            <a:chExt cx="13275912" cy="6603971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216739"/>
              <a:ext cx="13275912" cy="16441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660"/>
                </a:lnSpc>
              </a:pPr>
              <a:r>
                <a:rPr lang="en-US" sz="7106">
                  <a:solidFill>
                    <a:srgbClr val="000000"/>
                  </a:solidFill>
                  <a:latin typeface="TAN Mon Cheri"/>
                </a:rPr>
                <a:t>ANITKABIR: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1998412" y="1823309"/>
              <a:ext cx="9279089" cy="47890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774"/>
                </a:lnSpc>
              </a:pPr>
              <a:r>
                <a:rPr lang="en-US" sz="4441">
                  <a:solidFill>
                    <a:srgbClr val="000000"/>
                  </a:solidFill>
                  <a:latin typeface="TT Commons Pro"/>
                </a:rPr>
                <a:t>Anıtkabir is a complex containing the mausoleum of Mustafa Kemal Ataturk in the Cankaya district of Ankara, Turkey.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35136" t="166" r="1809" b="643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38109" r="0" b="0"/>
          <a:stretch>
            <a:fillRect/>
          </a:stretch>
        </p:blipFill>
        <p:spPr>
          <a:xfrm flipH="false" flipV="false" rot="0">
            <a:off x="3355005" y="5143500"/>
            <a:ext cx="12346432" cy="4298187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473802" y="686435"/>
            <a:ext cx="18433431" cy="4283764"/>
            <a:chOff x="0" y="0"/>
            <a:chExt cx="24577908" cy="5711685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218017"/>
              <a:ext cx="24577908" cy="16725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800"/>
                </a:lnSpc>
              </a:pPr>
              <a:r>
                <a:rPr lang="en-US" sz="7200">
                  <a:solidFill>
                    <a:srgbClr val="000000"/>
                  </a:solidFill>
                  <a:latin typeface="TAN Mon Cheri"/>
                </a:rPr>
                <a:t>TURKEY: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3699691" y="1674686"/>
              <a:ext cx="17178526" cy="40294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842"/>
                </a:lnSpc>
              </a:pPr>
              <a:r>
                <a:rPr lang="en-US" sz="3724">
                  <a:solidFill>
                    <a:srgbClr val="000000"/>
                  </a:solidFill>
                  <a:latin typeface="TT Commons Pro"/>
                </a:rPr>
                <a:t>Turkey, country that occupies a unique geographic position, lying partly in Asia and partly in Europe. Throughout its history it has acted as both a barrier and a bridge between the two continents. Also, our capital city is Ankara, where Anıtkabir is located.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1E2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6410564" y="1709417"/>
            <a:ext cx="15350424" cy="15350424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019297" y="2580019"/>
            <a:ext cx="1064217" cy="106421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019297" y="4365875"/>
            <a:ext cx="1064217" cy="106421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019297" y="6461688"/>
            <a:ext cx="1064217" cy="1064217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1264648" y="3139314"/>
            <a:ext cx="7675212" cy="4165048"/>
            <a:chOff x="0" y="0"/>
            <a:chExt cx="10233616" cy="555339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-325361"/>
              <a:ext cx="10233616" cy="3750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1891"/>
                </a:lnSpc>
              </a:pPr>
              <a:r>
                <a:rPr lang="en-US" sz="6994">
                  <a:solidFill>
                    <a:srgbClr val="000000"/>
                  </a:solidFill>
                  <a:latin typeface="TAN Mon Cheri"/>
                </a:rPr>
                <a:t>ABOUT OUR SCHOOL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3805019"/>
              <a:ext cx="10233616" cy="17617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313"/>
                </a:lnSpc>
              </a:pPr>
              <a:r>
                <a:rPr lang="en-US" sz="4086">
                  <a:solidFill>
                    <a:srgbClr val="000000"/>
                  </a:solidFill>
                  <a:latin typeface="TT Commons Pro"/>
                </a:rPr>
                <a:t>Siyavuşpaşa Vocational and Technical Anatolian High School.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1405100" y="2508849"/>
            <a:ext cx="5854200" cy="1173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79"/>
              </a:lnSpc>
            </a:pPr>
            <a:r>
              <a:rPr lang="en-US" sz="3599">
                <a:solidFill>
                  <a:srgbClr val="000000"/>
                </a:solidFill>
                <a:latin typeface="TT Commons Pro"/>
              </a:rPr>
              <a:t>Located in Bahcelievler, Europen Side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405100" y="4242435"/>
            <a:ext cx="5854200" cy="1764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79"/>
              </a:lnSpc>
            </a:pPr>
            <a:r>
              <a:rPr lang="en-US" sz="3599">
                <a:solidFill>
                  <a:srgbClr val="000000"/>
                </a:solidFill>
                <a:latin typeface="TT Commons Pro"/>
              </a:rPr>
              <a:t>There are a total of 103 and a total of 1519 students in our school.</a:t>
            </a:r>
            <a:r>
              <a:rPr lang="en-US" sz="3599">
                <a:solidFill>
                  <a:srgbClr val="000000"/>
                </a:solidFill>
                <a:latin typeface="Arimo"/>
              </a:rPr>
              <a:t>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405100" y="6683282"/>
            <a:ext cx="5854200" cy="582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79"/>
              </a:lnSpc>
            </a:pPr>
            <a:r>
              <a:rPr lang="en-US" sz="3599">
                <a:solidFill>
                  <a:srgbClr val="000000"/>
                </a:solidFill>
                <a:latin typeface="TT Commons Pro"/>
              </a:rPr>
              <a:t>There are 8 departments: 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1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891207" y="1527681"/>
            <a:ext cx="13938055" cy="1393805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6646512" y="-5912889"/>
            <a:ext cx="15350424" cy="1535042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2374739" y="4597786"/>
            <a:ext cx="13662775" cy="3484132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2374739" y="1855221"/>
            <a:ext cx="13066466" cy="2176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9"/>
              </a:lnSpc>
            </a:pPr>
            <a:r>
              <a:rPr lang="en-US" sz="4766">
                <a:solidFill>
                  <a:srgbClr val="000000"/>
                </a:solidFill>
                <a:latin typeface="TT Commons Pro"/>
              </a:rPr>
              <a:t>Today, in this presentation, we introduced our country to you. I hope you enjoyed our presentation, thank you for listening to us :)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36946" t="4586" r="0" b="599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85000"/>
          </a:blip>
          <a:srcRect l="0" t="0" r="0" b="0"/>
          <a:stretch>
            <a:fillRect/>
          </a:stretch>
        </p:blipFill>
        <p:spPr>
          <a:xfrm flipH="false" flipV="false" rot="9007576">
            <a:off x="-3718518" y="1240391"/>
            <a:ext cx="10624840" cy="12724359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927812" y="973825"/>
            <a:ext cx="14432377" cy="2716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040"/>
              </a:lnSpc>
            </a:pPr>
            <a:r>
              <a:rPr lang="en-US" sz="6900">
                <a:solidFill>
                  <a:srgbClr val="000000"/>
                </a:solidFill>
                <a:latin typeface="TAN Mon Cheri"/>
              </a:rPr>
              <a:t> </a:t>
            </a:r>
            <a:r>
              <a:rPr lang="en-US" sz="6900">
                <a:solidFill>
                  <a:srgbClr val="000000"/>
                </a:solidFill>
                <a:latin typeface="Arimo"/>
              </a:rPr>
              <a:t>The departments in our school are: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549994" y="3975932"/>
            <a:ext cx="9188011" cy="5656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39453" indent="-369727" lvl="1">
              <a:lnSpc>
                <a:spcPts val="5137"/>
              </a:lnSpc>
              <a:buFont typeface="Arial"/>
              <a:buChar char="•"/>
            </a:pPr>
            <a:r>
              <a:rPr lang="en-US" u="sng" sz="3424">
                <a:solidFill>
                  <a:srgbClr val="000000"/>
                </a:solidFill>
                <a:latin typeface="TT Commons Pro"/>
              </a:rPr>
              <a:t>Food and Beverage Services</a:t>
            </a:r>
            <a:r>
              <a:rPr lang="en-US" u="sng" sz="3424">
                <a:solidFill>
                  <a:srgbClr val="000000"/>
                </a:solidFill>
                <a:latin typeface="Arimo"/>
              </a:rPr>
              <a:t> </a:t>
            </a:r>
          </a:p>
          <a:p>
            <a:pPr marL="739453" indent="-369727" lvl="1">
              <a:lnSpc>
                <a:spcPts val="5137"/>
              </a:lnSpc>
              <a:buFont typeface="Arial"/>
              <a:buChar char="•"/>
            </a:pPr>
            <a:r>
              <a:rPr lang="en-US" u="sng" sz="3424">
                <a:solidFill>
                  <a:srgbClr val="000000"/>
                </a:solidFill>
                <a:latin typeface="Arimo"/>
              </a:rPr>
              <a:t>Information technologies </a:t>
            </a:r>
          </a:p>
          <a:p>
            <a:pPr marL="739453" indent="-369727" lvl="1">
              <a:lnSpc>
                <a:spcPts val="5137"/>
              </a:lnSpc>
              <a:buFont typeface="Arial"/>
              <a:buChar char="•"/>
            </a:pPr>
            <a:r>
              <a:rPr lang="en-US" u="sng" sz="3424">
                <a:solidFill>
                  <a:srgbClr val="000000"/>
                </a:solidFill>
                <a:latin typeface="Arimo"/>
              </a:rPr>
              <a:t>Shoes and Saddlery </a:t>
            </a:r>
          </a:p>
          <a:p>
            <a:pPr marL="739453" indent="-369727" lvl="1">
              <a:lnSpc>
                <a:spcPts val="5137"/>
              </a:lnSpc>
              <a:buFont typeface="Arial"/>
              <a:buChar char="•"/>
            </a:pPr>
            <a:r>
              <a:rPr lang="en-US" u="sng" sz="3424">
                <a:solidFill>
                  <a:srgbClr val="000000"/>
                </a:solidFill>
                <a:latin typeface="Arimo"/>
              </a:rPr>
              <a:t>Fashion design </a:t>
            </a:r>
          </a:p>
          <a:p>
            <a:pPr marL="739453" indent="-369727" lvl="1">
              <a:lnSpc>
                <a:spcPts val="5137"/>
              </a:lnSpc>
              <a:buFont typeface="Arial"/>
              <a:buChar char="•"/>
            </a:pPr>
            <a:r>
              <a:rPr lang="en-US" u="sng" sz="3424">
                <a:solidFill>
                  <a:srgbClr val="000000"/>
                </a:solidFill>
                <a:latin typeface="Arimo"/>
              </a:rPr>
              <a:t>Graphics and Photography </a:t>
            </a:r>
          </a:p>
          <a:p>
            <a:pPr marL="739453" indent="-369727" lvl="1">
              <a:lnSpc>
                <a:spcPts val="5137"/>
              </a:lnSpc>
              <a:buFont typeface="Arial"/>
              <a:buChar char="•"/>
            </a:pPr>
            <a:r>
              <a:rPr lang="en-US" u="sng" sz="3424">
                <a:solidFill>
                  <a:srgbClr val="000000"/>
                </a:solidFill>
                <a:latin typeface="Arimo"/>
              </a:rPr>
              <a:t>Handicrafts </a:t>
            </a:r>
          </a:p>
          <a:p>
            <a:pPr marL="739453" indent="-369727" lvl="1">
              <a:lnSpc>
                <a:spcPts val="5137"/>
              </a:lnSpc>
              <a:buFont typeface="Arial"/>
              <a:buChar char="•"/>
            </a:pPr>
            <a:r>
              <a:rPr lang="en-US" u="sng" sz="3424">
                <a:solidFill>
                  <a:srgbClr val="000000"/>
                </a:solidFill>
                <a:latin typeface="Arimo"/>
              </a:rPr>
              <a:t>Child Development and Education </a:t>
            </a:r>
          </a:p>
          <a:p>
            <a:pPr marL="739453" indent="-369727" lvl="1">
              <a:lnSpc>
                <a:spcPts val="5137"/>
              </a:lnSpc>
              <a:buFont typeface="Arial"/>
              <a:buChar char="•"/>
            </a:pPr>
            <a:r>
              <a:rPr lang="en-US" u="sng" sz="3424">
                <a:solidFill>
                  <a:srgbClr val="000000"/>
                </a:solidFill>
                <a:latin typeface="Arimo"/>
              </a:rPr>
              <a:t>Marketing and Retail</a:t>
            </a:r>
          </a:p>
          <a:p>
            <a:pPr>
              <a:lnSpc>
                <a:spcPts val="3937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1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7160776" y="1538136"/>
            <a:ext cx="15350424" cy="15350424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028700" y="1538136"/>
            <a:ext cx="6985590" cy="6985590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4">
            <a:alphaModFix amt="85000"/>
          </a:blip>
          <a:srcRect l="0" t="0" r="0" b="0"/>
          <a:stretch>
            <a:fillRect/>
          </a:stretch>
        </p:blipFill>
        <p:spPr>
          <a:xfrm flipH="false" flipV="false" rot="437564">
            <a:off x="12315158" y="-774065"/>
            <a:ext cx="14184276" cy="1466075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7935" r="0" b="7935"/>
          <a:stretch>
            <a:fillRect/>
          </a:stretch>
        </p:blipFill>
        <p:spPr>
          <a:xfrm flipH="false" flipV="false" rot="0">
            <a:off x="2190174" y="1028700"/>
            <a:ext cx="13529803" cy="6064736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2190174" y="7897255"/>
            <a:ext cx="14012765" cy="1233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43"/>
              </a:lnSpc>
            </a:pPr>
            <a:r>
              <a:rPr lang="en-US" sz="3802">
                <a:solidFill>
                  <a:srgbClr val="000000"/>
                </a:solidFill>
                <a:latin typeface="TT Commons Pro"/>
              </a:rPr>
              <a:t>In every department in our school, lessons are taught with detail and meticulousness so that we can have a profession in the future.</a:t>
            </a:r>
            <a:r>
              <a:rPr lang="en-US" sz="3802">
                <a:solidFill>
                  <a:srgbClr val="000000"/>
                </a:solidFill>
                <a:latin typeface="Arimo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0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3176666" y="3699120"/>
            <a:ext cx="13938055" cy="1393805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10835" t="0" r="10835" b="0"/>
          <a:stretch>
            <a:fillRect/>
          </a:stretch>
        </p:blipFill>
        <p:spPr>
          <a:xfrm flipH="false" flipV="false" rot="0">
            <a:off x="9144000" y="2291518"/>
            <a:ext cx="8256523" cy="5415317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523448" y="1966829"/>
            <a:ext cx="8451103" cy="6353343"/>
            <a:chOff x="0" y="0"/>
            <a:chExt cx="11268137" cy="847112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194347"/>
              <a:ext cx="11268137" cy="15201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815"/>
                </a:lnSpc>
              </a:pPr>
              <a:r>
                <a:rPr lang="en-US" sz="6543">
                  <a:solidFill>
                    <a:srgbClr val="000000"/>
                  </a:solidFill>
                  <a:latin typeface="TAN Mon Cheri"/>
                </a:rPr>
                <a:t>ISTANBUL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540456"/>
              <a:ext cx="11268137" cy="69345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867299" indent="-433650" lvl="1">
                <a:lnSpc>
                  <a:spcPts val="5222"/>
                </a:lnSpc>
                <a:buFont typeface="Arial"/>
                <a:buChar char="•"/>
              </a:pPr>
              <a:r>
                <a:rPr lang="en-US" sz="4017">
                  <a:solidFill>
                    <a:srgbClr val="000000"/>
                  </a:solidFill>
                  <a:latin typeface="TT Commons Pro"/>
                </a:rPr>
                <a:t>Istanbul, is one of the most active places in our country.</a:t>
              </a:r>
            </a:p>
            <a:p>
              <a:pPr marL="867299" indent="-433650" lvl="1">
                <a:lnSpc>
                  <a:spcPts val="5222"/>
                </a:lnSpc>
                <a:buFont typeface="Arial"/>
                <a:buChar char="•"/>
              </a:pPr>
              <a:r>
                <a:rPr lang="en-US" sz="4017">
                  <a:solidFill>
                    <a:srgbClr val="000000"/>
                  </a:solidFill>
                  <a:latin typeface="TT Commons Pro"/>
                </a:rPr>
                <a:t>Although this city is overcrowded, it has a great historical past.</a:t>
              </a:r>
            </a:p>
            <a:p>
              <a:pPr marL="867299" indent="-433650" lvl="1">
                <a:lnSpc>
                  <a:spcPts val="5222"/>
                </a:lnSpc>
                <a:buFont typeface="Arial"/>
                <a:buChar char="•"/>
              </a:pPr>
              <a:r>
                <a:rPr lang="en-US" sz="4017">
                  <a:solidFill>
                    <a:srgbClr val="000000"/>
                  </a:solidFill>
                  <a:latin typeface="TT Commons Pro"/>
                </a:rPr>
                <a:t>It is one of our leading cities economically, historically and socio-culturally.</a:t>
              </a:r>
            </a:p>
            <a:p>
              <a:pPr>
                <a:lnSpc>
                  <a:spcPts val="4962"/>
                </a:lnSpc>
              </a:pP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1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716471" y="652331"/>
            <a:ext cx="15350424" cy="15350424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alphaModFix amt="64000"/>
          </a:blip>
          <a:srcRect l="0" t="0" r="0" b="0"/>
          <a:stretch>
            <a:fillRect/>
          </a:stretch>
        </p:blipFill>
        <p:spPr>
          <a:xfrm flipH="false" flipV="false" rot="-184428">
            <a:off x="-2732810" y="-5109367"/>
            <a:ext cx="12276134" cy="1227613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8802654" y="1849310"/>
            <a:ext cx="8456646" cy="5637764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580878" y="1510832"/>
            <a:ext cx="10878909" cy="7265337"/>
            <a:chOff x="0" y="0"/>
            <a:chExt cx="14505212" cy="9687116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6801413"/>
              <a:ext cx="10717450" cy="28857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781"/>
                </a:lnSpc>
              </a:pPr>
              <a:r>
                <a:rPr lang="en-US" sz="4447">
                  <a:solidFill>
                    <a:srgbClr val="000000"/>
                  </a:solidFill>
                  <a:latin typeface="TT Commons Pro"/>
                </a:rPr>
                <a:t>There are various kinds of food in our food culture and these are the most well-known ones.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-257175"/>
              <a:ext cx="14505212" cy="62747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9592"/>
                </a:lnSpc>
              </a:pPr>
              <a:r>
                <a:rPr lang="en-US" sz="5642">
                  <a:solidFill>
                    <a:srgbClr val="000000"/>
                  </a:solidFill>
                  <a:latin typeface="TAN Mon Cheri"/>
                </a:rPr>
                <a:t>OUR</a:t>
              </a:r>
            </a:p>
            <a:p>
              <a:pPr>
                <a:lnSpc>
                  <a:spcPts val="9592"/>
                </a:lnSpc>
              </a:pPr>
              <a:r>
                <a:rPr lang="en-US" sz="5642">
                  <a:solidFill>
                    <a:srgbClr val="000000"/>
                  </a:solidFill>
                  <a:latin typeface="Arimo"/>
                </a:rPr>
                <a:t>DISHES:</a:t>
              </a:r>
            </a:p>
            <a:p>
              <a:pPr>
                <a:lnSpc>
                  <a:spcPts val="9592"/>
                </a:lnSpc>
              </a:pPr>
            </a:p>
            <a:p>
              <a:pPr>
                <a:lnSpc>
                  <a:spcPts val="9592"/>
                </a:lnSpc>
              </a:pPr>
              <a:r>
                <a:rPr lang="en-US" sz="5642">
                  <a:solidFill>
                    <a:srgbClr val="000000"/>
                  </a:solidFill>
                  <a:latin typeface="TAN Mon Cheri"/>
                </a:rPr>
                <a:t>KEBAP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36946" t="64532" r="0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028700" y="1429152"/>
            <a:ext cx="7226698" cy="7428696"/>
            <a:chOff x="0" y="0"/>
            <a:chExt cx="4052466" cy="4165739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4052466" cy="4165739"/>
            </a:xfrm>
            <a:custGeom>
              <a:avLst/>
              <a:gdLst/>
              <a:ahLst/>
              <a:cxnLst/>
              <a:rect r="r" b="b" t="t" l="l"/>
              <a:pathLst>
                <a:path h="4165739" w="4052466">
                  <a:moveTo>
                    <a:pt x="3928006" y="4165739"/>
                  </a:moveTo>
                  <a:lnTo>
                    <a:pt x="124460" y="4165739"/>
                  </a:lnTo>
                  <a:cubicBezTo>
                    <a:pt x="55880" y="4165739"/>
                    <a:pt x="0" y="4109859"/>
                    <a:pt x="0" y="40412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28006" y="0"/>
                  </a:lnTo>
                  <a:cubicBezTo>
                    <a:pt x="3996586" y="0"/>
                    <a:pt x="4052466" y="55880"/>
                    <a:pt x="4052466" y="124460"/>
                  </a:cubicBezTo>
                  <a:lnTo>
                    <a:pt x="4052466" y="4041279"/>
                  </a:lnTo>
                  <a:cubicBezTo>
                    <a:pt x="4052466" y="4109859"/>
                    <a:pt x="3996586" y="4165739"/>
                    <a:pt x="3928006" y="4165739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25176" t="0" r="0" b="0"/>
          <a:stretch>
            <a:fillRect/>
          </a:stretch>
        </p:blipFill>
        <p:spPr>
          <a:xfrm flipH="false" flipV="false" rot="0">
            <a:off x="832885" y="2036372"/>
            <a:ext cx="8311115" cy="6214256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9705046" y="2996825"/>
            <a:ext cx="8023445" cy="4457244"/>
            <a:chOff x="0" y="0"/>
            <a:chExt cx="10697927" cy="5942992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1618702"/>
              <a:ext cx="10097332" cy="41913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061"/>
                </a:lnSpc>
              </a:pPr>
              <a:r>
                <a:rPr lang="en-US" sz="3893">
                  <a:solidFill>
                    <a:srgbClr val="000000"/>
                  </a:solidFill>
                  <a:latin typeface="TT Commons Pro"/>
                </a:rPr>
                <a:t>You should definitely try our delicious dishes. Since spice is very popular in some of our cities, our meals are divided into two as spicy and non-spicy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-189030"/>
              <a:ext cx="10697927" cy="13528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8720"/>
                </a:lnSpc>
              </a:pPr>
              <a:r>
                <a:rPr lang="en-US" sz="5813">
                  <a:solidFill>
                    <a:srgbClr val="000000"/>
                  </a:solidFill>
                  <a:latin typeface="TAN Mon Cheri"/>
                </a:rPr>
                <a:t>ÇİĞ KÖFTE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1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1509195">
            <a:off x="-5813943" y="-2972466"/>
            <a:ext cx="11627886" cy="13925612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395014" y="1208919"/>
            <a:ext cx="15350424" cy="1535042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6915" t="0" r="8700" b="0"/>
          <a:stretch>
            <a:fillRect/>
          </a:stretch>
        </p:blipFill>
        <p:spPr>
          <a:xfrm flipH="false" flipV="false" rot="0">
            <a:off x="1274654" y="2806435"/>
            <a:ext cx="9444952" cy="5844783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2277134" y="904119"/>
            <a:ext cx="5252964" cy="112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726"/>
              </a:lnSpc>
            </a:pPr>
            <a:r>
              <a:rPr lang="en-US" sz="5403">
                <a:solidFill>
                  <a:srgbClr val="000000"/>
                </a:solidFill>
                <a:latin typeface="TAN Mon Cheri"/>
              </a:rPr>
              <a:t>LAHMACUN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994262" y="4401676"/>
            <a:ext cx="6687771" cy="2616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99"/>
              </a:lnSpc>
            </a:pPr>
            <a:r>
              <a:rPr lang="en-US" sz="3999">
                <a:solidFill>
                  <a:srgbClr val="000000"/>
                </a:solidFill>
                <a:latin typeface="TT Commons Pro"/>
              </a:rPr>
              <a:t>Especially this dish is very famous. It is one of the first 4 things that come to mind when you say Turkey.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383" t="51384" r="36563" b="131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99" r="0" b="99"/>
          <a:stretch>
            <a:fillRect/>
          </a:stretch>
        </p:blipFill>
        <p:spPr>
          <a:xfrm flipH="false" flipV="false" rot="0">
            <a:off x="1370124" y="1882140"/>
            <a:ext cx="7110337" cy="474022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9144000" y="1882140"/>
            <a:ext cx="7262100" cy="4841400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218361" y="7121923"/>
            <a:ext cx="15851278" cy="18475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07"/>
              </a:lnSpc>
            </a:pPr>
            <a:r>
              <a:rPr lang="en-US" sz="3774">
                <a:solidFill>
                  <a:srgbClr val="000000"/>
                </a:solidFill>
                <a:latin typeface="TT Commons Pro"/>
              </a:rPr>
              <a:t>Turkish coffee and Turkish delight are an inseparable duo, they are more delicious when they are combined. Since Turkish coffee is a bit strong, it is recommended to drink it with sugar if you are not used to strong coffees.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866775"/>
            <a:ext cx="15752457" cy="1015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400"/>
              </a:lnSpc>
            </a:pPr>
            <a:r>
              <a:rPr lang="en-US" sz="5600">
                <a:solidFill>
                  <a:srgbClr val="000000"/>
                </a:solidFill>
                <a:latin typeface="TAN Mon Cheri"/>
              </a:rPr>
              <a:t> </a:t>
            </a:r>
            <a:r>
              <a:rPr lang="en-US" sz="5600">
                <a:solidFill>
                  <a:srgbClr val="000000"/>
                </a:solidFill>
                <a:latin typeface="Arimo"/>
              </a:rPr>
              <a:t>turkısh delight and coffee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DAE0S_EmP08</dc:identifier>
  <dcterms:modified xsi:type="dcterms:W3CDTF">2011-08-01T06:04:30Z</dcterms:modified>
  <cp:revision>1</cp:revision>
  <dc:title>turkey ıstanbul sıyavuspasa</dc:title>
</cp:coreProperties>
</file>