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1" r:id="rId4"/>
    <p:sldId id="262" r:id="rId5"/>
    <p:sldId id="272" r:id="rId6"/>
    <p:sldId id="265" r:id="rId7"/>
    <p:sldId id="267" r:id="rId8"/>
    <p:sldId id="270" r:id="rId9"/>
    <p:sldId id="266" r:id="rId10"/>
    <p:sldId id="275" r:id="rId11"/>
    <p:sldId id="273" r:id="rId12"/>
    <p:sldId id="278" r:id="rId13"/>
    <p:sldId id="277" r:id="rId14"/>
    <p:sldId id="281" r:id="rId15"/>
    <p:sldId id="284" r:id="rId16"/>
    <p:sldId id="268" r:id="rId17"/>
    <p:sldId id="269" r:id="rId18"/>
    <p:sldId id="263" r:id="rId19"/>
    <p:sldId id="279" r:id="rId20"/>
    <p:sldId id="280" r:id="rId21"/>
    <p:sldId id="283" r:id="rId22"/>
    <p:sldId id="27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3490">
          <p15:clr>
            <a:srgbClr val="A4A3A4"/>
          </p15:clr>
        </p15:guide>
        <p15:guide id="4" pos="31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670C0"/>
    <a:srgbClr val="000000"/>
    <a:srgbClr val="88D288"/>
    <a:srgbClr val="0066FF"/>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snapToGrid="0" showGuides="1">
      <p:cViewPr varScale="1">
        <p:scale>
          <a:sx n="119" d="100"/>
          <a:sy n="119" d="100"/>
        </p:scale>
        <p:origin x="516" y="114"/>
      </p:cViewPr>
      <p:guideLst>
        <p:guide orient="horz" pos="2160"/>
        <p:guide pos="2880"/>
        <p:guide orient="horz" pos="3490"/>
        <p:guide pos="31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54600B-02CB-407B-ACAE-323AA9F148D8}" type="doc">
      <dgm:prSet loTypeId="urn:microsoft.com/office/officeart/2005/8/layout/venn1" loCatId="relationship" qsTypeId="urn:microsoft.com/office/officeart/2005/8/quickstyle/simple1" qsCatId="simple" csTypeId="urn:microsoft.com/office/officeart/2005/8/colors/accent6_5" csCatId="accent6" phldr="1"/>
      <dgm:spPr/>
    </dgm:pt>
    <dgm:pt modelId="{1DC70435-854D-4CFB-9AB6-CC74086CF887}">
      <dgm:prSet phldrT="[Teksti]"/>
      <dgm:spPr>
        <a:solidFill>
          <a:srgbClr val="0070C0">
            <a:alpha val="50000"/>
          </a:srgb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fi-FI" b="1" dirty="0"/>
            <a:t>Visuaalinen oppija</a:t>
          </a:r>
        </a:p>
      </dgm:t>
    </dgm:pt>
    <dgm:pt modelId="{2F5B91E2-C2BA-452F-8F65-18FF0D1FB3A9}" type="parTrans" cxnId="{C8E01B65-12A7-4470-B9BD-2EFC0CA10706}">
      <dgm:prSet/>
      <dgm:spPr/>
      <dgm:t>
        <a:bodyPr/>
        <a:lstStyle/>
        <a:p>
          <a:endParaRPr lang="fi-FI"/>
        </a:p>
      </dgm:t>
    </dgm:pt>
    <dgm:pt modelId="{500529B1-00D2-4E87-BE4C-49BF95BCE5CC}" type="sibTrans" cxnId="{C8E01B65-12A7-4470-B9BD-2EFC0CA10706}">
      <dgm:prSet/>
      <dgm:spPr/>
      <dgm:t>
        <a:bodyPr/>
        <a:lstStyle/>
        <a:p>
          <a:endParaRPr lang="fi-FI"/>
        </a:p>
      </dgm:t>
    </dgm:pt>
    <dgm:pt modelId="{EF3F515A-BB33-44B9-B204-8D14B0D5A754}">
      <dgm:prSet phldrT="[Teksti]"/>
      <dgm:spPr>
        <a:solidFill>
          <a:srgbClr val="FFC000">
            <a:alpha val="65000"/>
          </a:srgb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fi-FI" b="1" dirty="0"/>
            <a:t>Auditiivinen oppija</a:t>
          </a:r>
        </a:p>
      </dgm:t>
    </dgm:pt>
    <dgm:pt modelId="{7E93AC06-AEEA-4C5A-BCB4-813BA15933CE}" type="parTrans" cxnId="{890E2628-7349-4729-91D9-7A93D439EAD5}">
      <dgm:prSet/>
      <dgm:spPr/>
      <dgm:t>
        <a:bodyPr/>
        <a:lstStyle/>
        <a:p>
          <a:endParaRPr lang="fi-FI"/>
        </a:p>
      </dgm:t>
    </dgm:pt>
    <dgm:pt modelId="{70DDB775-CEA4-4BB9-A932-B7E387E0DF15}" type="sibTrans" cxnId="{890E2628-7349-4729-91D9-7A93D439EAD5}">
      <dgm:prSet/>
      <dgm:spPr/>
      <dgm:t>
        <a:bodyPr/>
        <a:lstStyle/>
        <a:p>
          <a:endParaRPr lang="fi-FI"/>
        </a:p>
      </dgm:t>
    </dgm:pt>
    <dgm:pt modelId="{9970F09A-91DB-4421-8D63-5344DAA3116D}">
      <dgm:prSet phldrT="[Teksti]"/>
      <dgm:spPr>
        <a:ln>
          <a:noFill/>
        </a:ln>
        <a:effectLst/>
        <a:scene3d>
          <a:camera prst="orthographicFront">
            <a:rot lat="0" lon="0" rev="0"/>
          </a:camera>
          <a:lightRig rig="glow" dir="t">
            <a:rot lat="0" lon="0" rev="14100000"/>
          </a:lightRig>
        </a:scene3d>
        <a:sp3d prstMaterial="softEdge">
          <a:bevelT w="127000" prst="artDeco"/>
        </a:sp3d>
      </dgm:spPr>
      <dgm:t>
        <a:bodyPr/>
        <a:lstStyle/>
        <a:p>
          <a:r>
            <a:rPr lang="fi-FI" b="1" dirty="0"/>
            <a:t>Kinesteettinen oppija</a:t>
          </a:r>
        </a:p>
      </dgm:t>
    </dgm:pt>
    <dgm:pt modelId="{E9CC4D61-4239-40AE-A2A7-B20BCEABC1AA}" type="parTrans" cxnId="{8441ABE1-81D8-430F-8430-F77EE3DB765E}">
      <dgm:prSet/>
      <dgm:spPr/>
      <dgm:t>
        <a:bodyPr/>
        <a:lstStyle/>
        <a:p>
          <a:endParaRPr lang="fi-FI"/>
        </a:p>
      </dgm:t>
    </dgm:pt>
    <dgm:pt modelId="{5A70BB44-78CF-4E09-811D-4B429B58B625}" type="sibTrans" cxnId="{8441ABE1-81D8-430F-8430-F77EE3DB765E}">
      <dgm:prSet/>
      <dgm:spPr/>
      <dgm:t>
        <a:bodyPr/>
        <a:lstStyle/>
        <a:p>
          <a:endParaRPr lang="fi-FI"/>
        </a:p>
      </dgm:t>
    </dgm:pt>
    <dgm:pt modelId="{505B2E0C-71EA-4B61-BB21-AEAAE3489CCC}" type="pres">
      <dgm:prSet presAssocID="{2A54600B-02CB-407B-ACAE-323AA9F148D8}" presName="compositeShape" presStyleCnt="0">
        <dgm:presLayoutVars>
          <dgm:chMax val="7"/>
          <dgm:dir/>
          <dgm:resizeHandles val="exact"/>
        </dgm:presLayoutVars>
      </dgm:prSet>
      <dgm:spPr/>
    </dgm:pt>
    <dgm:pt modelId="{0E45C0F0-ED02-46DD-9526-1119B4474E0A}" type="pres">
      <dgm:prSet presAssocID="{1DC70435-854D-4CFB-9AB6-CC74086CF887}" presName="circ1" presStyleLbl="vennNode1" presStyleIdx="0" presStyleCnt="3"/>
      <dgm:spPr/>
    </dgm:pt>
    <dgm:pt modelId="{152CECC7-26A2-4AB3-9892-63E2099B98F8}" type="pres">
      <dgm:prSet presAssocID="{1DC70435-854D-4CFB-9AB6-CC74086CF887}" presName="circ1Tx" presStyleLbl="revTx" presStyleIdx="0" presStyleCnt="0">
        <dgm:presLayoutVars>
          <dgm:chMax val="0"/>
          <dgm:chPref val="0"/>
          <dgm:bulletEnabled val="1"/>
        </dgm:presLayoutVars>
      </dgm:prSet>
      <dgm:spPr/>
    </dgm:pt>
    <dgm:pt modelId="{36DBC96A-E88F-4BDC-B21B-3E75F6794C6C}" type="pres">
      <dgm:prSet presAssocID="{EF3F515A-BB33-44B9-B204-8D14B0D5A754}" presName="circ2" presStyleLbl="vennNode1" presStyleIdx="1" presStyleCnt="3"/>
      <dgm:spPr/>
    </dgm:pt>
    <dgm:pt modelId="{04E82C1E-43BE-4CC4-95BB-4D64F8CFEDD1}" type="pres">
      <dgm:prSet presAssocID="{EF3F515A-BB33-44B9-B204-8D14B0D5A754}" presName="circ2Tx" presStyleLbl="revTx" presStyleIdx="0" presStyleCnt="0">
        <dgm:presLayoutVars>
          <dgm:chMax val="0"/>
          <dgm:chPref val="0"/>
          <dgm:bulletEnabled val="1"/>
        </dgm:presLayoutVars>
      </dgm:prSet>
      <dgm:spPr/>
    </dgm:pt>
    <dgm:pt modelId="{58CD8FD9-CB89-4935-B1F9-58BB7982FC3E}" type="pres">
      <dgm:prSet presAssocID="{9970F09A-91DB-4421-8D63-5344DAA3116D}" presName="circ3" presStyleLbl="vennNode1" presStyleIdx="2" presStyleCnt="3"/>
      <dgm:spPr/>
    </dgm:pt>
    <dgm:pt modelId="{BB96A6C2-F259-448C-9608-E78173F5BC2C}" type="pres">
      <dgm:prSet presAssocID="{9970F09A-91DB-4421-8D63-5344DAA3116D}" presName="circ3Tx" presStyleLbl="revTx" presStyleIdx="0" presStyleCnt="0">
        <dgm:presLayoutVars>
          <dgm:chMax val="0"/>
          <dgm:chPref val="0"/>
          <dgm:bulletEnabled val="1"/>
        </dgm:presLayoutVars>
      </dgm:prSet>
      <dgm:spPr/>
    </dgm:pt>
  </dgm:ptLst>
  <dgm:cxnLst>
    <dgm:cxn modelId="{5A0ECE07-BD02-4D93-A90C-F39926C7D36C}" type="presOf" srcId="{EF3F515A-BB33-44B9-B204-8D14B0D5A754}" destId="{04E82C1E-43BE-4CC4-95BB-4D64F8CFEDD1}" srcOrd="1" destOrd="0" presId="urn:microsoft.com/office/officeart/2005/8/layout/venn1"/>
    <dgm:cxn modelId="{1A1BCC0D-D320-40E2-B1FD-0BCCAAA85C89}" type="presOf" srcId="{1DC70435-854D-4CFB-9AB6-CC74086CF887}" destId="{0E45C0F0-ED02-46DD-9526-1119B4474E0A}" srcOrd="0" destOrd="0" presId="urn:microsoft.com/office/officeart/2005/8/layout/venn1"/>
    <dgm:cxn modelId="{890E2628-7349-4729-91D9-7A93D439EAD5}" srcId="{2A54600B-02CB-407B-ACAE-323AA9F148D8}" destId="{EF3F515A-BB33-44B9-B204-8D14B0D5A754}" srcOrd="1" destOrd="0" parTransId="{7E93AC06-AEEA-4C5A-BCB4-813BA15933CE}" sibTransId="{70DDB775-CEA4-4BB9-A932-B7E387E0DF15}"/>
    <dgm:cxn modelId="{5861CF36-9BE0-44BA-96FE-9EB4E307D992}" type="presOf" srcId="{EF3F515A-BB33-44B9-B204-8D14B0D5A754}" destId="{36DBC96A-E88F-4BDC-B21B-3E75F6794C6C}" srcOrd="0" destOrd="0" presId="urn:microsoft.com/office/officeart/2005/8/layout/venn1"/>
    <dgm:cxn modelId="{C8E01B65-12A7-4470-B9BD-2EFC0CA10706}" srcId="{2A54600B-02CB-407B-ACAE-323AA9F148D8}" destId="{1DC70435-854D-4CFB-9AB6-CC74086CF887}" srcOrd="0" destOrd="0" parTransId="{2F5B91E2-C2BA-452F-8F65-18FF0D1FB3A9}" sibTransId="{500529B1-00D2-4E87-BE4C-49BF95BCE5CC}"/>
    <dgm:cxn modelId="{C604EA76-98AF-49CF-B65A-447F65C55B2E}" type="presOf" srcId="{9970F09A-91DB-4421-8D63-5344DAA3116D}" destId="{58CD8FD9-CB89-4935-B1F9-58BB7982FC3E}" srcOrd="0" destOrd="0" presId="urn:microsoft.com/office/officeart/2005/8/layout/venn1"/>
    <dgm:cxn modelId="{9ADB23B8-6742-4D01-98D7-67BAB5933321}" type="presOf" srcId="{2A54600B-02CB-407B-ACAE-323AA9F148D8}" destId="{505B2E0C-71EA-4B61-BB21-AEAAE3489CCC}" srcOrd="0" destOrd="0" presId="urn:microsoft.com/office/officeart/2005/8/layout/venn1"/>
    <dgm:cxn modelId="{55635DDC-09AD-4801-97D6-3C03A3280B3B}" type="presOf" srcId="{9970F09A-91DB-4421-8D63-5344DAA3116D}" destId="{BB96A6C2-F259-448C-9608-E78173F5BC2C}" srcOrd="1" destOrd="0" presId="urn:microsoft.com/office/officeart/2005/8/layout/venn1"/>
    <dgm:cxn modelId="{8441ABE1-81D8-430F-8430-F77EE3DB765E}" srcId="{2A54600B-02CB-407B-ACAE-323AA9F148D8}" destId="{9970F09A-91DB-4421-8D63-5344DAA3116D}" srcOrd="2" destOrd="0" parTransId="{E9CC4D61-4239-40AE-A2A7-B20BCEABC1AA}" sibTransId="{5A70BB44-78CF-4E09-811D-4B429B58B625}"/>
    <dgm:cxn modelId="{1860DBE1-E9E4-4231-9C2E-E77A3DBD0FD4}" type="presOf" srcId="{1DC70435-854D-4CFB-9AB6-CC74086CF887}" destId="{152CECC7-26A2-4AB3-9892-63E2099B98F8}" srcOrd="1" destOrd="0" presId="urn:microsoft.com/office/officeart/2005/8/layout/venn1"/>
    <dgm:cxn modelId="{7F32333B-5EA3-4E67-9421-F859FDA8F471}" type="presParOf" srcId="{505B2E0C-71EA-4B61-BB21-AEAAE3489CCC}" destId="{0E45C0F0-ED02-46DD-9526-1119B4474E0A}" srcOrd="0" destOrd="0" presId="urn:microsoft.com/office/officeart/2005/8/layout/venn1"/>
    <dgm:cxn modelId="{878AF0DC-4205-44B2-88ED-063F0BAD20E7}" type="presParOf" srcId="{505B2E0C-71EA-4B61-BB21-AEAAE3489CCC}" destId="{152CECC7-26A2-4AB3-9892-63E2099B98F8}" srcOrd="1" destOrd="0" presId="urn:microsoft.com/office/officeart/2005/8/layout/venn1"/>
    <dgm:cxn modelId="{43EDF8DF-8B7C-4AF9-979C-E96CE2C484BF}" type="presParOf" srcId="{505B2E0C-71EA-4B61-BB21-AEAAE3489CCC}" destId="{36DBC96A-E88F-4BDC-B21B-3E75F6794C6C}" srcOrd="2" destOrd="0" presId="urn:microsoft.com/office/officeart/2005/8/layout/venn1"/>
    <dgm:cxn modelId="{FDC34064-031D-4453-BAFB-F58C1512D171}" type="presParOf" srcId="{505B2E0C-71EA-4B61-BB21-AEAAE3489CCC}" destId="{04E82C1E-43BE-4CC4-95BB-4D64F8CFEDD1}" srcOrd="3" destOrd="0" presId="urn:microsoft.com/office/officeart/2005/8/layout/venn1"/>
    <dgm:cxn modelId="{1D728E14-E994-4EF0-B1CB-CE6CF81FF512}" type="presParOf" srcId="{505B2E0C-71EA-4B61-BB21-AEAAE3489CCC}" destId="{58CD8FD9-CB89-4935-B1F9-58BB7982FC3E}" srcOrd="4" destOrd="0" presId="urn:microsoft.com/office/officeart/2005/8/layout/venn1"/>
    <dgm:cxn modelId="{72CA3522-C981-41FD-B2AB-C34EA8237930}" type="presParOf" srcId="{505B2E0C-71EA-4B61-BB21-AEAAE3489CCC}" destId="{BB96A6C2-F259-448C-9608-E78173F5BC2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9749BE-031A-4EB5-8366-C0C55ED6EA7A}"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fi-FI"/>
        </a:p>
      </dgm:t>
    </dgm:pt>
    <dgm:pt modelId="{7302402F-9154-4698-94E6-80302322CEC3}">
      <dgm:prSet phldrT="[Teksti]"/>
      <dgm:spPr>
        <a:scene3d>
          <a:camera prst="orthographicFront"/>
          <a:lightRig rig="threePt" dir="t"/>
        </a:scene3d>
        <a:sp3d>
          <a:bevelT prst="relaxedInset"/>
        </a:sp3d>
      </dgm:spPr>
      <dgm:t>
        <a:bodyPr/>
        <a:lstStyle/>
        <a:p>
          <a:r>
            <a:rPr lang="fi-FI" b="1" dirty="0">
              <a:solidFill>
                <a:schemeClr val="tx1"/>
              </a:solidFill>
            </a:rPr>
            <a:t>luotan itseeni</a:t>
          </a:r>
        </a:p>
      </dgm:t>
    </dgm:pt>
    <dgm:pt modelId="{2E26E666-00F3-4B06-926F-7619FC29FEEA}" type="parTrans" cxnId="{F564E59F-82E0-40C0-9208-D67118500057}">
      <dgm:prSet/>
      <dgm:spPr/>
      <dgm:t>
        <a:bodyPr/>
        <a:lstStyle/>
        <a:p>
          <a:endParaRPr lang="fi-FI" b="1">
            <a:solidFill>
              <a:schemeClr val="tx1"/>
            </a:solidFill>
          </a:endParaRPr>
        </a:p>
      </dgm:t>
    </dgm:pt>
    <dgm:pt modelId="{D7495586-90BB-4FFE-A1AA-34FB97D38058}" type="sibTrans" cxnId="{F564E59F-82E0-40C0-9208-D67118500057}">
      <dgm:prSet/>
      <dgm:spPr>
        <a:ln w="76200">
          <a:solidFill>
            <a:schemeClr val="accent1">
              <a:lumMod val="75000"/>
            </a:schemeClr>
          </a:solidFill>
        </a:ln>
        <a:effectLst>
          <a:glow rad="101600">
            <a:schemeClr val="accent5">
              <a:satMod val="175000"/>
              <a:alpha val="40000"/>
            </a:schemeClr>
          </a:glow>
        </a:effectLst>
        <a:scene3d>
          <a:camera prst="orthographicFront"/>
          <a:lightRig rig="threePt" dir="t"/>
        </a:scene3d>
        <a:sp3d>
          <a:bevelT prst="slope"/>
        </a:sp3d>
      </dgm:spPr>
      <dgm:t>
        <a:bodyPr/>
        <a:lstStyle/>
        <a:p>
          <a:endParaRPr lang="fi-FI" b="1">
            <a:solidFill>
              <a:schemeClr val="tx1"/>
            </a:solidFill>
          </a:endParaRPr>
        </a:p>
      </dgm:t>
    </dgm:pt>
    <dgm:pt modelId="{C695DBBA-1AE7-42FB-B967-81B774609C23}">
      <dgm:prSet phldrT="[Teksti]"/>
      <dgm:spPr>
        <a:scene3d>
          <a:camera prst="orthographicFront"/>
          <a:lightRig rig="threePt" dir="t"/>
        </a:scene3d>
        <a:sp3d>
          <a:bevelT prst="relaxedInset"/>
        </a:sp3d>
      </dgm:spPr>
      <dgm:t>
        <a:bodyPr/>
        <a:lstStyle/>
        <a:p>
          <a:r>
            <a:rPr lang="fi-FI" b="1" dirty="0">
              <a:solidFill>
                <a:schemeClr val="tx1"/>
              </a:solidFill>
            </a:rPr>
            <a:t>otan itse vastuuta oppimisesta</a:t>
          </a:r>
        </a:p>
      </dgm:t>
    </dgm:pt>
    <dgm:pt modelId="{26903620-6770-434B-9420-C6AA7D19DACE}" type="parTrans" cxnId="{5B1EFFB4-94D7-4C22-90AB-D8290E238F3A}">
      <dgm:prSet/>
      <dgm:spPr/>
      <dgm:t>
        <a:bodyPr/>
        <a:lstStyle/>
        <a:p>
          <a:endParaRPr lang="fi-FI" b="1">
            <a:solidFill>
              <a:schemeClr val="tx1"/>
            </a:solidFill>
          </a:endParaRPr>
        </a:p>
      </dgm:t>
    </dgm:pt>
    <dgm:pt modelId="{00909EFC-5C42-4A45-AFEC-212FF0719727}" type="sibTrans" cxnId="{5B1EFFB4-94D7-4C22-90AB-D8290E238F3A}">
      <dgm:prSet/>
      <dgm:spPr/>
      <dgm:t>
        <a:bodyPr/>
        <a:lstStyle/>
        <a:p>
          <a:endParaRPr lang="fi-FI" b="1">
            <a:solidFill>
              <a:schemeClr val="tx1"/>
            </a:solidFill>
          </a:endParaRPr>
        </a:p>
      </dgm:t>
    </dgm:pt>
    <dgm:pt modelId="{ABEBAA63-A924-48F0-8E1E-C99748F83447}">
      <dgm:prSet phldrT="[Teksti]"/>
      <dgm:spPr>
        <a:scene3d>
          <a:camera prst="orthographicFront"/>
          <a:lightRig rig="threePt" dir="t"/>
        </a:scene3d>
        <a:sp3d>
          <a:bevelT prst="relaxedInset"/>
        </a:sp3d>
      </dgm:spPr>
      <dgm:t>
        <a:bodyPr/>
        <a:lstStyle/>
        <a:p>
          <a:r>
            <a:rPr lang="fi-FI" b="1" dirty="0">
              <a:solidFill>
                <a:schemeClr val="tx1"/>
              </a:solidFill>
            </a:rPr>
            <a:t>olen valmis ponnistuksiin</a:t>
          </a:r>
        </a:p>
      </dgm:t>
    </dgm:pt>
    <dgm:pt modelId="{1D680D25-DAA2-4100-BF35-EAA02E907D49}" type="parTrans" cxnId="{1F47BFE3-B618-4FE7-8EC3-72F0B749E4D2}">
      <dgm:prSet/>
      <dgm:spPr/>
      <dgm:t>
        <a:bodyPr/>
        <a:lstStyle/>
        <a:p>
          <a:endParaRPr lang="fi-FI" b="1">
            <a:solidFill>
              <a:schemeClr val="tx1"/>
            </a:solidFill>
          </a:endParaRPr>
        </a:p>
      </dgm:t>
    </dgm:pt>
    <dgm:pt modelId="{ED7C7B67-3178-46B6-B1C9-C518A29772C8}" type="sibTrans" cxnId="{1F47BFE3-B618-4FE7-8EC3-72F0B749E4D2}">
      <dgm:prSet/>
      <dgm:spPr/>
      <dgm:t>
        <a:bodyPr/>
        <a:lstStyle/>
        <a:p>
          <a:endParaRPr lang="fi-FI" b="1">
            <a:solidFill>
              <a:schemeClr val="tx1"/>
            </a:solidFill>
          </a:endParaRPr>
        </a:p>
      </dgm:t>
    </dgm:pt>
    <dgm:pt modelId="{15BF9647-8B75-4A7E-960C-F709DF77643C}">
      <dgm:prSet phldrT="[Teksti]"/>
      <dgm:spPr>
        <a:scene3d>
          <a:camera prst="orthographicFront"/>
          <a:lightRig rig="threePt" dir="t"/>
        </a:scene3d>
        <a:sp3d>
          <a:bevelT prst="relaxedInset"/>
        </a:sp3d>
      </dgm:spPr>
      <dgm:t>
        <a:bodyPr/>
        <a:lstStyle/>
        <a:p>
          <a:r>
            <a:rPr lang="fi-FI" b="1" dirty="0">
              <a:solidFill>
                <a:schemeClr val="tx1"/>
              </a:solidFill>
            </a:rPr>
            <a:t>ajattelen myönteisesti</a:t>
          </a:r>
        </a:p>
      </dgm:t>
    </dgm:pt>
    <dgm:pt modelId="{47F5614A-C657-4888-BB65-3E79EC3DC285}" type="parTrans" cxnId="{D0531B01-9BC2-4881-851B-F84F576F171E}">
      <dgm:prSet/>
      <dgm:spPr/>
      <dgm:t>
        <a:bodyPr/>
        <a:lstStyle/>
        <a:p>
          <a:endParaRPr lang="fi-FI" b="1">
            <a:solidFill>
              <a:schemeClr val="tx1"/>
            </a:solidFill>
          </a:endParaRPr>
        </a:p>
      </dgm:t>
    </dgm:pt>
    <dgm:pt modelId="{42193943-BBDB-4F63-8EDC-AB01EAC189E4}" type="sibTrans" cxnId="{D0531B01-9BC2-4881-851B-F84F576F171E}">
      <dgm:prSet/>
      <dgm:spPr/>
      <dgm:t>
        <a:bodyPr/>
        <a:lstStyle/>
        <a:p>
          <a:endParaRPr lang="fi-FI" b="1">
            <a:solidFill>
              <a:schemeClr val="tx1"/>
            </a:solidFill>
          </a:endParaRPr>
        </a:p>
      </dgm:t>
    </dgm:pt>
    <dgm:pt modelId="{37FCAE74-DF05-412F-B07A-7044217E772F}">
      <dgm:prSet phldrT="[Teksti]"/>
      <dgm:spPr>
        <a:solidFill>
          <a:srgbClr val="92D050"/>
        </a:solidFill>
        <a:scene3d>
          <a:camera prst="orthographicFront"/>
          <a:lightRig rig="threePt" dir="t"/>
        </a:scene3d>
        <a:sp3d>
          <a:bevelT prst="relaxedInset"/>
        </a:sp3d>
      </dgm:spPr>
      <dgm:t>
        <a:bodyPr/>
        <a:lstStyle/>
        <a:p>
          <a:r>
            <a:rPr lang="fi-FI" b="1" dirty="0">
              <a:solidFill>
                <a:schemeClr val="tx1"/>
              </a:solidFill>
            </a:rPr>
            <a:t>olen aktiivinen osallistuja</a:t>
          </a:r>
        </a:p>
      </dgm:t>
    </dgm:pt>
    <dgm:pt modelId="{3C4DE426-F89E-45D3-9C28-D6FD9FB1F7B5}" type="parTrans" cxnId="{61E06D79-996E-4727-9F1F-D51163164EAB}">
      <dgm:prSet/>
      <dgm:spPr/>
      <dgm:t>
        <a:bodyPr/>
        <a:lstStyle/>
        <a:p>
          <a:endParaRPr lang="fi-FI" b="1">
            <a:solidFill>
              <a:schemeClr val="tx1"/>
            </a:solidFill>
          </a:endParaRPr>
        </a:p>
      </dgm:t>
    </dgm:pt>
    <dgm:pt modelId="{1EC169C6-45A1-49A9-8124-5B71F810BC8A}" type="sibTrans" cxnId="{61E06D79-996E-4727-9F1F-D51163164EAB}">
      <dgm:prSet/>
      <dgm:spPr/>
      <dgm:t>
        <a:bodyPr/>
        <a:lstStyle/>
        <a:p>
          <a:endParaRPr lang="fi-FI" b="1">
            <a:solidFill>
              <a:schemeClr val="tx1"/>
            </a:solidFill>
          </a:endParaRPr>
        </a:p>
      </dgm:t>
    </dgm:pt>
    <dgm:pt modelId="{9F38A78C-7C00-4EEA-ACAC-3A9A41055BD4}">
      <dgm:prSet phldrT="[Teksti]"/>
      <dgm:spPr>
        <a:solidFill>
          <a:schemeClr val="accent4">
            <a:lumMod val="60000"/>
            <a:lumOff val="40000"/>
          </a:schemeClr>
        </a:solidFill>
        <a:scene3d>
          <a:camera prst="orthographicFront"/>
          <a:lightRig rig="threePt" dir="t"/>
        </a:scene3d>
        <a:sp3d>
          <a:bevelT prst="relaxedInset"/>
        </a:sp3d>
      </dgm:spPr>
      <dgm:t>
        <a:bodyPr/>
        <a:lstStyle/>
        <a:p>
          <a:r>
            <a:rPr lang="fi-FI" b="1" dirty="0">
              <a:solidFill>
                <a:schemeClr val="tx1"/>
              </a:solidFill>
            </a:rPr>
            <a:t>innostun uuden oppimisesta</a:t>
          </a:r>
        </a:p>
      </dgm:t>
    </dgm:pt>
    <dgm:pt modelId="{C5061F80-D47D-430E-A8C2-EBB1E2F6EBDE}" type="parTrans" cxnId="{5C73216A-ADF0-48A2-8FB1-72044A0A1FE7}">
      <dgm:prSet/>
      <dgm:spPr/>
      <dgm:t>
        <a:bodyPr/>
        <a:lstStyle/>
        <a:p>
          <a:endParaRPr lang="fi-FI"/>
        </a:p>
      </dgm:t>
    </dgm:pt>
    <dgm:pt modelId="{FE784F1E-B0AF-4523-952E-CAF60CC96D72}" type="sibTrans" cxnId="{5C73216A-ADF0-48A2-8FB1-72044A0A1FE7}">
      <dgm:prSet/>
      <dgm:spPr/>
      <dgm:t>
        <a:bodyPr/>
        <a:lstStyle/>
        <a:p>
          <a:endParaRPr lang="fi-FI"/>
        </a:p>
      </dgm:t>
    </dgm:pt>
    <dgm:pt modelId="{96B7CAA6-748B-43C8-8FCF-9D56D7EF7057}" type="pres">
      <dgm:prSet presAssocID="{8C9749BE-031A-4EB5-8366-C0C55ED6EA7A}" presName="Name0" presStyleCnt="0">
        <dgm:presLayoutVars>
          <dgm:chMax val="7"/>
          <dgm:chPref val="7"/>
          <dgm:dir/>
        </dgm:presLayoutVars>
      </dgm:prSet>
      <dgm:spPr/>
    </dgm:pt>
    <dgm:pt modelId="{B6250BBB-D88F-40BD-B44E-C5A001C0143D}" type="pres">
      <dgm:prSet presAssocID="{8C9749BE-031A-4EB5-8366-C0C55ED6EA7A}" presName="Name1" presStyleCnt="0"/>
      <dgm:spPr>
        <a:scene3d>
          <a:camera prst="orthographicFront"/>
          <a:lightRig rig="threePt" dir="t"/>
        </a:scene3d>
        <a:sp3d>
          <a:bevelT prst="relaxedInset"/>
        </a:sp3d>
      </dgm:spPr>
    </dgm:pt>
    <dgm:pt modelId="{F175AD44-43C5-4299-B5AE-D8A20F1E7DA0}" type="pres">
      <dgm:prSet presAssocID="{8C9749BE-031A-4EB5-8366-C0C55ED6EA7A}" presName="cycle" presStyleCnt="0"/>
      <dgm:spPr>
        <a:scene3d>
          <a:camera prst="orthographicFront"/>
          <a:lightRig rig="threePt" dir="t"/>
        </a:scene3d>
        <a:sp3d>
          <a:bevelT prst="relaxedInset"/>
        </a:sp3d>
      </dgm:spPr>
    </dgm:pt>
    <dgm:pt modelId="{A5137040-6BC4-4C9F-8D21-D0B3678A6CF2}" type="pres">
      <dgm:prSet presAssocID="{8C9749BE-031A-4EB5-8366-C0C55ED6EA7A}" presName="srcNode" presStyleLbl="node1" presStyleIdx="0" presStyleCnt="6"/>
      <dgm:spPr>
        <a:scene3d>
          <a:camera prst="orthographicFront"/>
          <a:lightRig rig="threePt" dir="t"/>
        </a:scene3d>
        <a:sp3d>
          <a:bevelT prst="relaxedInset"/>
        </a:sp3d>
      </dgm:spPr>
    </dgm:pt>
    <dgm:pt modelId="{0F6972BD-BC5F-428A-AED9-52D1A7D08EDE}" type="pres">
      <dgm:prSet presAssocID="{8C9749BE-031A-4EB5-8366-C0C55ED6EA7A}" presName="conn" presStyleLbl="parChTrans1D2" presStyleIdx="0" presStyleCnt="1"/>
      <dgm:spPr/>
    </dgm:pt>
    <dgm:pt modelId="{F972B796-9A83-4588-BA90-39D506DBDEA5}" type="pres">
      <dgm:prSet presAssocID="{8C9749BE-031A-4EB5-8366-C0C55ED6EA7A}" presName="extraNode" presStyleLbl="node1" presStyleIdx="0" presStyleCnt="6"/>
      <dgm:spPr>
        <a:scene3d>
          <a:camera prst="orthographicFront"/>
          <a:lightRig rig="threePt" dir="t"/>
        </a:scene3d>
        <a:sp3d>
          <a:bevelT prst="relaxedInset"/>
        </a:sp3d>
      </dgm:spPr>
    </dgm:pt>
    <dgm:pt modelId="{E7B9B745-FACB-4E2E-85F4-3D12C4A735B7}" type="pres">
      <dgm:prSet presAssocID="{8C9749BE-031A-4EB5-8366-C0C55ED6EA7A}" presName="dstNode" presStyleLbl="node1" presStyleIdx="0" presStyleCnt="6"/>
      <dgm:spPr>
        <a:scene3d>
          <a:camera prst="orthographicFront"/>
          <a:lightRig rig="threePt" dir="t"/>
        </a:scene3d>
        <a:sp3d>
          <a:bevelT prst="relaxedInset"/>
        </a:sp3d>
      </dgm:spPr>
    </dgm:pt>
    <dgm:pt modelId="{7F90D02D-90BA-4E95-B987-9ADF11610EC1}" type="pres">
      <dgm:prSet presAssocID="{7302402F-9154-4698-94E6-80302322CEC3}" presName="text_1" presStyleLbl="node1" presStyleIdx="0" presStyleCnt="6">
        <dgm:presLayoutVars>
          <dgm:bulletEnabled val="1"/>
        </dgm:presLayoutVars>
      </dgm:prSet>
      <dgm:spPr/>
    </dgm:pt>
    <dgm:pt modelId="{5B64BB8F-87B8-4524-BBDA-E5403BBF6832}" type="pres">
      <dgm:prSet presAssocID="{7302402F-9154-4698-94E6-80302322CEC3}" presName="accent_1" presStyleCnt="0"/>
      <dgm:spPr>
        <a:scene3d>
          <a:camera prst="orthographicFront"/>
          <a:lightRig rig="threePt" dir="t"/>
        </a:scene3d>
        <a:sp3d>
          <a:bevelT prst="relaxedInset"/>
        </a:sp3d>
      </dgm:spPr>
    </dgm:pt>
    <dgm:pt modelId="{47542CBD-71DC-401E-9A9D-0227377AD03A}" type="pres">
      <dgm:prSet presAssocID="{7302402F-9154-4698-94E6-80302322CEC3}" presName="accentRepeatNode" presStyleLbl="solidFgAcc1" presStyleIdx="0" presStyleCnt="6"/>
      <dgm:spPr>
        <a:solidFill>
          <a:schemeClr val="accent1">
            <a:lumMod val="75000"/>
          </a:schemeClr>
        </a:solidFill>
        <a:scene3d>
          <a:camera prst="orthographicFront"/>
          <a:lightRig rig="threePt" dir="t"/>
        </a:scene3d>
        <a:sp3d>
          <a:bevelT prst="relaxedInset"/>
        </a:sp3d>
      </dgm:spPr>
    </dgm:pt>
    <dgm:pt modelId="{51C79F4A-5203-4F87-BEDA-7972BE40668A}" type="pres">
      <dgm:prSet presAssocID="{C695DBBA-1AE7-42FB-B967-81B774609C23}" presName="text_2" presStyleLbl="node1" presStyleIdx="1" presStyleCnt="6">
        <dgm:presLayoutVars>
          <dgm:bulletEnabled val="1"/>
        </dgm:presLayoutVars>
      </dgm:prSet>
      <dgm:spPr/>
    </dgm:pt>
    <dgm:pt modelId="{E5EAB48A-D3DF-470D-B8E2-122DCDFA2E8F}" type="pres">
      <dgm:prSet presAssocID="{C695DBBA-1AE7-42FB-B967-81B774609C23}" presName="accent_2" presStyleCnt="0"/>
      <dgm:spPr>
        <a:scene3d>
          <a:camera prst="orthographicFront"/>
          <a:lightRig rig="threePt" dir="t"/>
        </a:scene3d>
        <a:sp3d>
          <a:bevelT prst="relaxedInset"/>
        </a:sp3d>
      </dgm:spPr>
    </dgm:pt>
    <dgm:pt modelId="{877C5577-7FDB-40DE-946A-D7BF6408CE46}" type="pres">
      <dgm:prSet presAssocID="{C695DBBA-1AE7-42FB-B967-81B774609C23}" presName="accentRepeatNode" presStyleLbl="solidFgAcc1" presStyleIdx="1" presStyleCnt="6"/>
      <dgm:spPr>
        <a:solidFill>
          <a:schemeClr val="accent1">
            <a:lumMod val="60000"/>
            <a:lumOff val="40000"/>
          </a:schemeClr>
        </a:solidFill>
        <a:scene3d>
          <a:camera prst="orthographicFront"/>
          <a:lightRig rig="threePt" dir="t"/>
        </a:scene3d>
        <a:sp3d>
          <a:bevelT prst="relaxedInset"/>
        </a:sp3d>
      </dgm:spPr>
    </dgm:pt>
    <dgm:pt modelId="{1FA2C10E-344F-492D-A5A6-5426AC422BA7}" type="pres">
      <dgm:prSet presAssocID="{ABEBAA63-A924-48F0-8E1E-C99748F83447}" presName="text_3" presStyleLbl="node1" presStyleIdx="2" presStyleCnt="6">
        <dgm:presLayoutVars>
          <dgm:bulletEnabled val="1"/>
        </dgm:presLayoutVars>
      </dgm:prSet>
      <dgm:spPr/>
    </dgm:pt>
    <dgm:pt modelId="{0122E540-492A-49B1-9B96-98BBE9DEC677}" type="pres">
      <dgm:prSet presAssocID="{ABEBAA63-A924-48F0-8E1E-C99748F83447}" presName="accent_3" presStyleCnt="0"/>
      <dgm:spPr>
        <a:scene3d>
          <a:camera prst="orthographicFront"/>
          <a:lightRig rig="threePt" dir="t"/>
        </a:scene3d>
        <a:sp3d>
          <a:bevelT prst="relaxedInset"/>
        </a:sp3d>
      </dgm:spPr>
    </dgm:pt>
    <dgm:pt modelId="{2EF18561-2011-4B9B-8FAA-839874C7B7FC}" type="pres">
      <dgm:prSet presAssocID="{ABEBAA63-A924-48F0-8E1E-C99748F83447}" presName="accentRepeatNode" presStyleLbl="solidFgAcc1" presStyleIdx="2" presStyleCnt="6"/>
      <dgm:spPr>
        <a:solidFill>
          <a:srgbClr val="00FF99"/>
        </a:solidFill>
        <a:scene3d>
          <a:camera prst="orthographicFront"/>
          <a:lightRig rig="threePt" dir="t"/>
        </a:scene3d>
        <a:sp3d>
          <a:bevelT prst="relaxedInset"/>
        </a:sp3d>
      </dgm:spPr>
    </dgm:pt>
    <dgm:pt modelId="{E78F684A-8DD6-4E4F-9534-6B9D6F55CDB1}" type="pres">
      <dgm:prSet presAssocID="{15BF9647-8B75-4A7E-960C-F709DF77643C}" presName="text_4" presStyleLbl="node1" presStyleIdx="3" presStyleCnt="6">
        <dgm:presLayoutVars>
          <dgm:bulletEnabled val="1"/>
        </dgm:presLayoutVars>
      </dgm:prSet>
      <dgm:spPr/>
    </dgm:pt>
    <dgm:pt modelId="{65AEA5B8-0389-45C4-ADBB-361FB2DCE26F}" type="pres">
      <dgm:prSet presAssocID="{15BF9647-8B75-4A7E-960C-F709DF77643C}" presName="accent_4" presStyleCnt="0"/>
      <dgm:spPr>
        <a:scene3d>
          <a:camera prst="orthographicFront"/>
          <a:lightRig rig="threePt" dir="t"/>
        </a:scene3d>
        <a:sp3d>
          <a:bevelT prst="relaxedInset"/>
        </a:sp3d>
      </dgm:spPr>
    </dgm:pt>
    <dgm:pt modelId="{019C8C0F-0936-416A-A8DC-84AAAD9B964E}" type="pres">
      <dgm:prSet presAssocID="{15BF9647-8B75-4A7E-960C-F709DF77643C}" presName="accentRepeatNode" presStyleLbl="solidFgAcc1" presStyleIdx="3" presStyleCnt="6"/>
      <dgm:spPr>
        <a:solidFill>
          <a:srgbClr val="00B050"/>
        </a:solidFill>
        <a:scene3d>
          <a:camera prst="orthographicFront"/>
          <a:lightRig rig="threePt" dir="t"/>
        </a:scene3d>
        <a:sp3d>
          <a:bevelT prst="relaxedInset"/>
        </a:sp3d>
      </dgm:spPr>
    </dgm:pt>
    <dgm:pt modelId="{088ED959-97E2-40F5-A350-AB78BD52BD5D}" type="pres">
      <dgm:prSet presAssocID="{37FCAE74-DF05-412F-B07A-7044217E772F}" presName="text_5" presStyleLbl="node1" presStyleIdx="4" presStyleCnt="6">
        <dgm:presLayoutVars>
          <dgm:bulletEnabled val="1"/>
        </dgm:presLayoutVars>
      </dgm:prSet>
      <dgm:spPr/>
    </dgm:pt>
    <dgm:pt modelId="{E0AE2DB3-4AD4-4399-A747-08F813E6FEE6}" type="pres">
      <dgm:prSet presAssocID="{37FCAE74-DF05-412F-B07A-7044217E772F}" presName="accent_5" presStyleCnt="0"/>
      <dgm:spPr>
        <a:scene3d>
          <a:camera prst="orthographicFront"/>
          <a:lightRig rig="threePt" dir="t"/>
        </a:scene3d>
        <a:sp3d>
          <a:bevelT prst="relaxedInset"/>
        </a:sp3d>
      </dgm:spPr>
    </dgm:pt>
    <dgm:pt modelId="{AF3B800E-E326-478C-867A-B3490BE18A47}" type="pres">
      <dgm:prSet presAssocID="{37FCAE74-DF05-412F-B07A-7044217E772F}" presName="accentRepeatNode" presStyleLbl="solidFgAcc1" presStyleIdx="4" presStyleCnt="6"/>
      <dgm:spPr>
        <a:solidFill>
          <a:srgbClr val="92D050"/>
        </a:solidFill>
        <a:scene3d>
          <a:camera prst="orthographicFront"/>
          <a:lightRig rig="threePt" dir="t"/>
        </a:scene3d>
        <a:sp3d>
          <a:bevelT prst="relaxedInset"/>
        </a:sp3d>
      </dgm:spPr>
    </dgm:pt>
    <dgm:pt modelId="{86DEA257-61BD-4B92-8472-6C5BB0657986}" type="pres">
      <dgm:prSet presAssocID="{9F38A78C-7C00-4EEA-ACAC-3A9A41055BD4}" presName="text_6" presStyleLbl="node1" presStyleIdx="5" presStyleCnt="6">
        <dgm:presLayoutVars>
          <dgm:bulletEnabled val="1"/>
        </dgm:presLayoutVars>
      </dgm:prSet>
      <dgm:spPr/>
    </dgm:pt>
    <dgm:pt modelId="{46AAA013-4E68-40C8-B6F7-6F81F5E5EF98}" type="pres">
      <dgm:prSet presAssocID="{9F38A78C-7C00-4EEA-ACAC-3A9A41055BD4}" presName="accent_6" presStyleCnt="0"/>
      <dgm:spPr/>
    </dgm:pt>
    <dgm:pt modelId="{D291C3B3-5D23-4820-BCFB-24C0B7D5BE02}" type="pres">
      <dgm:prSet presAssocID="{9F38A78C-7C00-4EEA-ACAC-3A9A41055BD4}" presName="accentRepeatNode" presStyleLbl="solidFgAcc1" presStyleIdx="5" presStyleCnt="6"/>
      <dgm:spPr>
        <a:solidFill>
          <a:schemeClr val="accent4">
            <a:lumMod val="60000"/>
            <a:lumOff val="40000"/>
          </a:schemeClr>
        </a:solidFill>
        <a:scene3d>
          <a:camera prst="orthographicFront"/>
          <a:lightRig rig="threePt" dir="t"/>
        </a:scene3d>
        <a:sp3d>
          <a:bevelT prst="slope"/>
        </a:sp3d>
      </dgm:spPr>
    </dgm:pt>
  </dgm:ptLst>
  <dgm:cxnLst>
    <dgm:cxn modelId="{D0531B01-9BC2-4881-851B-F84F576F171E}" srcId="{8C9749BE-031A-4EB5-8366-C0C55ED6EA7A}" destId="{15BF9647-8B75-4A7E-960C-F709DF77643C}" srcOrd="3" destOrd="0" parTransId="{47F5614A-C657-4888-BB65-3E79EC3DC285}" sibTransId="{42193943-BBDB-4F63-8EDC-AB01EAC189E4}"/>
    <dgm:cxn modelId="{2CDC1E25-3F10-4B82-8AD9-31CD3C8001F3}" type="presOf" srcId="{37FCAE74-DF05-412F-B07A-7044217E772F}" destId="{088ED959-97E2-40F5-A350-AB78BD52BD5D}" srcOrd="0" destOrd="0" presId="urn:microsoft.com/office/officeart/2008/layout/VerticalCurvedList"/>
    <dgm:cxn modelId="{74016B42-28BA-4EBA-9915-527E7E31B078}" type="presOf" srcId="{C695DBBA-1AE7-42FB-B967-81B774609C23}" destId="{51C79F4A-5203-4F87-BEDA-7972BE40668A}" srcOrd="0" destOrd="0" presId="urn:microsoft.com/office/officeart/2008/layout/VerticalCurvedList"/>
    <dgm:cxn modelId="{98CDA167-A895-4DC4-BE74-65365E1B56CB}" type="presOf" srcId="{8C9749BE-031A-4EB5-8366-C0C55ED6EA7A}" destId="{96B7CAA6-748B-43C8-8FCF-9D56D7EF7057}" srcOrd="0" destOrd="0" presId="urn:microsoft.com/office/officeart/2008/layout/VerticalCurvedList"/>
    <dgm:cxn modelId="{5C73216A-ADF0-48A2-8FB1-72044A0A1FE7}" srcId="{8C9749BE-031A-4EB5-8366-C0C55ED6EA7A}" destId="{9F38A78C-7C00-4EEA-ACAC-3A9A41055BD4}" srcOrd="5" destOrd="0" parTransId="{C5061F80-D47D-430E-A8C2-EBB1E2F6EBDE}" sibTransId="{FE784F1E-B0AF-4523-952E-CAF60CC96D72}"/>
    <dgm:cxn modelId="{61E06D79-996E-4727-9F1F-D51163164EAB}" srcId="{8C9749BE-031A-4EB5-8366-C0C55ED6EA7A}" destId="{37FCAE74-DF05-412F-B07A-7044217E772F}" srcOrd="4" destOrd="0" parTransId="{3C4DE426-F89E-45D3-9C28-D6FD9FB1F7B5}" sibTransId="{1EC169C6-45A1-49A9-8124-5B71F810BC8A}"/>
    <dgm:cxn modelId="{F564E59F-82E0-40C0-9208-D67118500057}" srcId="{8C9749BE-031A-4EB5-8366-C0C55ED6EA7A}" destId="{7302402F-9154-4698-94E6-80302322CEC3}" srcOrd="0" destOrd="0" parTransId="{2E26E666-00F3-4B06-926F-7619FC29FEEA}" sibTransId="{D7495586-90BB-4FFE-A1AA-34FB97D38058}"/>
    <dgm:cxn modelId="{30C036AC-8F2D-428A-B0CA-93B7DE1A5FFD}" type="presOf" srcId="{D7495586-90BB-4FFE-A1AA-34FB97D38058}" destId="{0F6972BD-BC5F-428A-AED9-52D1A7D08EDE}" srcOrd="0" destOrd="0" presId="urn:microsoft.com/office/officeart/2008/layout/VerticalCurvedList"/>
    <dgm:cxn modelId="{B7C12AAF-7891-4613-8CD2-3A622A80CBD1}" type="presOf" srcId="{ABEBAA63-A924-48F0-8E1E-C99748F83447}" destId="{1FA2C10E-344F-492D-A5A6-5426AC422BA7}" srcOrd="0" destOrd="0" presId="urn:microsoft.com/office/officeart/2008/layout/VerticalCurvedList"/>
    <dgm:cxn modelId="{5B1EFFB4-94D7-4C22-90AB-D8290E238F3A}" srcId="{8C9749BE-031A-4EB5-8366-C0C55ED6EA7A}" destId="{C695DBBA-1AE7-42FB-B967-81B774609C23}" srcOrd="1" destOrd="0" parTransId="{26903620-6770-434B-9420-C6AA7D19DACE}" sibTransId="{00909EFC-5C42-4A45-AFEC-212FF0719727}"/>
    <dgm:cxn modelId="{B56F6EBE-C730-4839-8F19-BB21A5E35BC5}" type="presOf" srcId="{9F38A78C-7C00-4EEA-ACAC-3A9A41055BD4}" destId="{86DEA257-61BD-4B92-8472-6C5BB0657986}" srcOrd="0" destOrd="0" presId="urn:microsoft.com/office/officeart/2008/layout/VerticalCurvedList"/>
    <dgm:cxn modelId="{3855CBCB-53DE-4667-8590-CD637F004D32}" type="presOf" srcId="{7302402F-9154-4698-94E6-80302322CEC3}" destId="{7F90D02D-90BA-4E95-B987-9ADF11610EC1}" srcOrd="0" destOrd="0" presId="urn:microsoft.com/office/officeart/2008/layout/VerticalCurvedList"/>
    <dgm:cxn modelId="{1F47BFE3-B618-4FE7-8EC3-72F0B749E4D2}" srcId="{8C9749BE-031A-4EB5-8366-C0C55ED6EA7A}" destId="{ABEBAA63-A924-48F0-8E1E-C99748F83447}" srcOrd="2" destOrd="0" parTransId="{1D680D25-DAA2-4100-BF35-EAA02E907D49}" sibTransId="{ED7C7B67-3178-46B6-B1C9-C518A29772C8}"/>
    <dgm:cxn modelId="{572E4AFF-177B-4EA5-8954-DD617E1C9DCE}" type="presOf" srcId="{15BF9647-8B75-4A7E-960C-F709DF77643C}" destId="{E78F684A-8DD6-4E4F-9534-6B9D6F55CDB1}" srcOrd="0" destOrd="0" presId="urn:microsoft.com/office/officeart/2008/layout/VerticalCurvedList"/>
    <dgm:cxn modelId="{27B41073-87C0-47BD-8835-3271DA9A0936}" type="presParOf" srcId="{96B7CAA6-748B-43C8-8FCF-9D56D7EF7057}" destId="{B6250BBB-D88F-40BD-B44E-C5A001C0143D}" srcOrd="0" destOrd="0" presId="urn:microsoft.com/office/officeart/2008/layout/VerticalCurvedList"/>
    <dgm:cxn modelId="{E2BDDC1E-62D6-44D4-A9B7-A461C86B0852}" type="presParOf" srcId="{B6250BBB-D88F-40BD-B44E-C5A001C0143D}" destId="{F175AD44-43C5-4299-B5AE-D8A20F1E7DA0}" srcOrd="0" destOrd="0" presId="urn:microsoft.com/office/officeart/2008/layout/VerticalCurvedList"/>
    <dgm:cxn modelId="{A66C9892-51A6-4320-A69E-980876257CEB}" type="presParOf" srcId="{F175AD44-43C5-4299-B5AE-D8A20F1E7DA0}" destId="{A5137040-6BC4-4C9F-8D21-D0B3678A6CF2}" srcOrd="0" destOrd="0" presId="urn:microsoft.com/office/officeart/2008/layout/VerticalCurvedList"/>
    <dgm:cxn modelId="{6B936A84-64F7-42FD-895D-9B674ED7731D}" type="presParOf" srcId="{F175AD44-43C5-4299-B5AE-D8A20F1E7DA0}" destId="{0F6972BD-BC5F-428A-AED9-52D1A7D08EDE}" srcOrd="1" destOrd="0" presId="urn:microsoft.com/office/officeart/2008/layout/VerticalCurvedList"/>
    <dgm:cxn modelId="{D0E7031A-1938-49A3-9AEE-D8B9489C239F}" type="presParOf" srcId="{F175AD44-43C5-4299-B5AE-D8A20F1E7DA0}" destId="{F972B796-9A83-4588-BA90-39D506DBDEA5}" srcOrd="2" destOrd="0" presId="urn:microsoft.com/office/officeart/2008/layout/VerticalCurvedList"/>
    <dgm:cxn modelId="{17FFA9B2-4E3E-4DF0-8B26-F475C41383A9}" type="presParOf" srcId="{F175AD44-43C5-4299-B5AE-D8A20F1E7DA0}" destId="{E7B9B745-FACB-4E2E-85F4-3D12C4A735B7}" srcOrd="3" destOrd="0" presId="urn:microsoft.com/office/officeart/2008/layout/VerticalCurvedList"/>
    <dgm:cxn modelId="{6E9D4122-3A82-4A9C-B4A3-7A1EAE14A980}" type="presParOf" srcId="{B6250BBB-D88F-40BD-B44E-C5A001C0143D}" destId="{7F90D02D-90BA-4E95-B987-9ADF11610EC1}" srcOrd="1" destOrd="0" presId="urn:microsoft.com/office/officeart/2008/layout/VerticalCurvedList"/>
    <dgm:cxn modelId="{9607D639-34CA-4C76-9C58-633061FA6B1E}" type="presParOf" srcId="{B6250BBB-D88F-40BD-B44E-C5A001C0143D}" destId="{5B64BB8F-87B8-4524-BBDA-E5403BBF6832}" srcOrd="2" destOrd="0" presId="urn:microsoft.com/office/officeart/2008/layout/VerticalCurvedList"/>
    <dgm:cxn modelId="{239298F3-FACB-4D21-B916-206693BC0949}" type="presParOf" srcId="{5B64BB8F-87B8-4524-BBDA-E5403BBF6832}" destId="{47542CBD-71DC-401E-9A9D-0227377AD03A}" srcOrd="0" destOrd="0" presId="urn:microsoft.com/office/officeart/2008/layout/VerticalCurvedList"/>
    <dgm:cxn modelId="{46B199A4-5B48-4140-8FFB-89F9BBD4E179}" type="presParOf" srcId="{B6250BBB-D88F-40BD-B44E-C5A001C0143D}" destId="{51C79F4A-5203-4F87-BEDA-7972BE40668A}" srcOrd="3" destOrd="0" presId="urn:microsoft.com/office/officeart/2008/layout/VerticalCurvedList"/>
    <dgm:cxn modelId="{630AC051-2F50-4E34-96D4-BA16DC32F960}" type="presParOf" srcId="{B6250BBB-D88F-40BD-B44E-C5A001C0143D}" destId="{E5EAB48A-D3DF-470D-B8E2-122DCDFA2E8F}" srcOrd="4" destOrd="0" presId="urn:microsoft.com/office/officeart/2008/layout/VerticalCurvedList"/>
    <dgm:cxn modelId="{5ACE972E-A487-4D10-A35F-9F55D72B86E2}" type="presParOf" srcId="{E5EAB48A-D3DF-470D-B8E2-122DCDFA2E8F}" destId="{877C5577-7FDB-40DE-946A-D7BF6408CE46}" srcOrd="0" destOrd="0" presId="urn:microsoft.com/office/officeart/2008/layout/VerticalCurvedList"/>
    <dgm:cxn modelId="{A8FC57EB-0B29-41E2-8E6C-C9BC9D73A966}" type="presParOf" srcId="{B6250BBB-D88F-40BD-B44E-C5A001C0143D}" destId="{1FA2C10E-344F-492D-A5A6-5426AC422BA7}" srcOrd="5" destOrd="0" presId="urn:microsoft.com/office/officeart/2008/layout/VerticalCurvedList"/>
    <dgm:cxn modelId="{EB913CA2-B766-4A0D-B692-E51CCF2683FC}" type="presParOf" srcId="{B6250BBB-D88F-40BD-B44E-C5A001C0143D}" destId="{0122E540-492A-49B1-9B96-98BBE9DEC677}" srcOrd="6" destOrd="0" presId="urn:microsoft.com/office/officeart/2008/layout/VerticalCurvedList"/>
    <dgm:cxn modelId="{63B4D910-AB76-4E2F-AD54-F1EEB2499C48}" type="presParOf" srcId="{0122E540-492A-49B1-9B96-98BBE9DEC677}" destId="{2EF18561-2011-4B9B-8FAA-839874C7B7FC}" srcOrd="0" destOrd="0" presId="urn:microsoft.com/office/officeart/2008/layout/VerticalCurvedList"/>
    <dgm:cxn modelId="{E10B5080-2EC9-4FD6-B69D-A896103FB741}" type="presParOf" srcId="{B6250BBB-D88F-40BD-B44E-C5A001C0143D}" destId="{E78F684A-8DD6-4E4F-9534-6B9D6F55CDB1}" srcOrd="7" destOrd="0" presId="urn:microsoft.com/office/officeart/2008/layout/VerticalCurvedList"/>
    <dgm:cxn modelId="{3F860698-E2F9-4A3C-B387-B1F9D5FD1562}" type="presParOf" srcId="{B6250BBB-D88F-40BD-B44E-C5A001C0143D}" destId="{65AEA5B8-0389-45C4-ADBB-361FB2DCE26F}" srcOrd="8" destOrd="0" presId="urn:microsoft.com/office/officeart/2008/layout/VerticalCurvedList"/>
    <dgm:cxn modelId="{1FA5E4FF-A714-4EBB-8397-C495CF616136}" type="presParOf" srcId="{65AEA5B8-0389-45C4-ADBB-361FB2DCE26F}" destId="{019C8C0F-0936-416A-A8DC-84AAAD9B964E}" srcOrd="0" destOrd="0" presId="urn:microsoft.com/office/officeart/2008/layout/VerticalCurvedList"/>
    <dgm:cxn modelId="{15AA4A07-15E0-4CB5-B0D5-9F29501E7D0D}" type="presParOf" srcId="{B6250BBB-D88F-40BD-B44E-C5A001C0143D}" destId="{088ED959-97E2-40F5-A350-AB78BD52BD5D}" srcOrd="9" destOrd="0" presId="urn:microsoft.com/office/officeart/2008/layout/VerticalCurvedList"/>
    <dgm:cxn modelId="{7DA4992A-82ED-4B72-90AE-F8BF994FB051}" type="presParOf" srcId="{B6250BBB-D88F-40BD-B44E-C5A001C0143D}" destId="{E0AE2DB3-4AD4-4399-A747-08F813E6FEE6}" srcOrd="10" destOrd="0" presId="urn:microsoft.com/office/officeart/2008/layout/VerticalCurvedList"/>
    <dgm:cxn modelId="{3DBDDCEC-21D3-4D6C-B037-3DDCCDF41CC2}" type="presParOf" srcId="{E0AE2DB3-4AD4-4399-A747-08F813E6FEE6}" destId="{AF3B800E-E326-478C-867A-B3490BE18A47}" srcOrd="0" destOrd="0" presId="urn:microsoft.com/office/officeart/2008/layout/VerticalCurvedList"/>
    <dgm:cxn modelId="{5E7120CD-CF45-4245-8CAF-7197B58218D0}" type="presParOf" srcId="{B6250BBB-D88F-40BD-B44E-C5A001C0143D}" destId="{86DEA257-61BD-4B92-8472-6C5BB0657986}" srcOrd="11" destOrd="0" presId="urn:microsoft.com/office/officeart/2008/layout/VerticalCurvedList"/>
    <dgm:cxn modelId="{40DBECB6-4B4E-470C-8D9F-018F13E31F24}" type="presParOf" srcId="{B6250BBB-D88F-40BD-B44E-C5A001C0143D}" destId="{46AAA013-4E68-40C8-B6F7-6F81F5E5EF98}" srcOrd="12" destOrd="0" presId="urn:microsoft.com/office/officeart/2008/layout/VerticalCurvedList"/>
    <dgm:cxn modelId="{BB24D065-D869-45E4-95B6-4A20D5C37341}" type="presParOf" srcId="{46AAA013-4E68-40C8-B6F7-6F81F5E5EF98}" destId="{D291C3B3-5D23-4820-BCFB-24C0B7D5BE02}"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5C0F0-ED02-46DD-9526-1119B4474E0A}">
      <dsp:nvSpPr>
        <dsp:cNvPr id="0" name=""/>
        <dsp:cNvSpPr/>
      </dsp:nvSpPr>
      <dsp:spPr>
        <a:xfrm>
          <a:off x="2104072" y="56594"/>
          <a:ext cx="2716529" cy="2716529"/>
        </a:xfrm>
        <a:prstGeom prst="ellipse">
          <a:avLst/>
        </a:prstGeom>
        <a:solidFill>
          <a:srgbClr val="0070C0">
            <a:alpha val="50000"/>
          </a:srgbClr>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fi-FI" sz="2100" b="1" kern="1200" dirty="0"/>
            <a:t>Visuaalinen oppija</a:t>
          </a:r>
        </a:p>
      </dsp:txBody>
      <dsp:txXfrm>
        <a:off x="2466276" y="531987"/>
        <a:ext cx="1992121" cy="1222438"/>
      </dsp:txXfrm>
    </dsp:sp>
    <dsp:sp modelId="{36DBC96A-E88F-4BDC-B21B-3E75F6794C6C}">
      <dsp:nvSpPr>
        <dsp:cNvPr id="0" name=""/>
        <dsp:cNvSpPr/>
      </dsp:nvSpPr>
      <dsp:spPr>
        <a:xfrm>
          <a:off x="3084287" y="1754425"/>
          <a:ext cx="2716529" cy="2716529"/>
        </a:xfrm>
        <a:prstGeom prst="ellipse">
          <a:avLst/>
        </a:prstGeom>
        <a:solidFill>
          <a:srgbClr val="FFC000">
            <a:alpha val="65000"/>
          </a:srgbClr>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fi-FI" sz="2100" b="1" kern="1200" dirty="0"/>
            <a:t>Auditiivinen oppija</a:t>
          </a:r>
        </a:p>
      </dsp:txBody>
      <dsp:txXfrm>
        <a:off x="3915092" y="2456195"/>
        <a:ext cx="1629917" cy="1494091"/>
      </dsp:txXfrm>
    </dsp:sp>
    <dsp:sp modelId="{58CD8FD9-CB89-4935-B1F9-58BB7982FC3E}">
      <dsp:nvSpPr>
        <dsp:cNvPr id="0" name=""/>
        <dsp:cNvSpPr/>
      </dsp:nvSpPr>
      <dsp:spPr>
        <a:xfrm>
          <a:off x="1123858" y="1754425"/>
          <a:ext cx="2716529" cy="2716529"/>
        </a:xfrm>
        <a:prstGeom prst="ellipse">
          <a:avLst/>
        </a:prstGeom>
        <a:solidFill>
          <a:schemeClr val="accent6">
            <a:shade val="80000"/>
            <a:alpha val="50000"/>
            <a:hueOff val="-80"/>
            <a:satOff val="-472"/>
            <a:lumOff val="4736"/>
            <a:alphaOff val="30000"/>
          </a:schemeClr>
        </a:solidFill>
        <a:ln w="1270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fi-FI" sz="2100" b="1" kern="1200" dirty="0"/>
            <a:t>Kinesteettinen oppija</a:t>
          </a:r>
        </a:p>
      </dsp:txBody>
      <dsp:txXfrm>
        <a:off x="1379664" y="2456195"/>
        <a:ext cx="1629917" cy="14940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6972BD-BC5F-428A-AED9-52D1A7D08EDE}">
      <dsp:nvSpPr>
        <dsp:cNvPr id="0" name=""/>
        <dsp:cNvSpPr/>
      </dsp:nvSpPr>
      <dsp:spPr>
        <a:xfrm>
          <a:off x="-5497327" y="-841686"/>
          <a:ext cx="6545505" cy="6545505"/>
        </a:xfrm>
        <a:prstGeom prst="blockArc">
          <a:avLst>
            <a:gd name="adj1" fmla="val 18900000"/>
            <a:gd name="adj2" fmla="val 2700000"/>
            <a:gd name="adj3" fmla="val 330"/>
          </a:avLst>
        </a:prstGeom>
        <a:noFill/>
        <a:ln w="76200" cap="flat" cmpd="sng" algn="ctr">
          <a:solidFill>
            <a:schemeClr val="accent1">
              <a:lumMod val="75000"/>
            </a:schemeClr>
          </a:solidFill>
          <a:prstDash val="solid"/>
          <a:miter lim="800000"/>
        </a:ln>
        <a:effectLst>
          <a:glow rad="101600">
            <a:schemeClr val="accent5">
              <a:satMod val="175000"/>
              <a:alpha val="40000"/>
            </a:schemeClr>
          </a:glow>
        </a:effectLst>
        <a:scene3d>
          <a:camera prst="orthographicFront"/>
          <a:lightRig rig="threePt" dir="t"/>
        </a:scene3d>
        <a:sp3d>
          <a:bevelT prst="slope"/>
        </a:sp3d>
      </dsp:spPr>
      <dsp:style>
        <a:lnRef idx="2">
          <a:scrgbClr r="0" g="0" b="0"/>
        </a:lnRef>
        <a:fillRef idx="0">
          <a:scrgbClr r="0" g="0" b="0"/>
        </a:fillRef>
        <a:effectRef idx="0">
          <a:scrgbClr r="0" g="0" b="0"/>
        </a:effectRef>
        <a:fontRef idx="minor"/>
      </dsp:style>
    </dsp:sp>
    <dsp:sp modelId="{7F90D02D-90BA-4E95-B987-9ADF11610EC1}">
      <dsp:nvSpPr>
        <dsp:cNvPr id="0" name=""/>
        <dsp:cNvSpPr/>
      </dsp:nvSpPr>
      <dsp:spPr>
        <a:xfrm>
          <a:off x="390706" y="256039"/>
          <a:ext cx="6210676" cy="51188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406309" tIns="66040" rIns="66040" bIns="66040" numCol="1" spcCol="1270" anchor="ctr" anchorCtr="0">
          <a:noAutofit/>
        </a:bodyPr>
        <a:lstStyle/>
        <a:p>
          <a:pPr marL="0" lvl="0" indent="0" algn="l" defTabSz="1155700">
            <a:lnSpc>
              <a:spcPct val="90000"/>
            </a:lnSpc>
            <a:spcBef>
              <a:spcPct val="0"/>
            </a:spcBef>
            <a:spcAft>
              <a:spcPct val="35000"/>
            </a:spcAft>
            <a:buNone/>
          </a:pPr>
          <a:r>
            <a:rPr lang="fi-FI" sz="2600" b="1" kern="1200" dirty="0">
              <a:solidFill>
                <a:schemeClr val="tx1"/>
              </a:solidFill>
            </a:rPr>
            <a:t>luotan itseeni</a:t>
          </a:r>
        </a:p>
      </dsp:txBody>
      <dsp:txXfrm>
        <a:off x="390706" y="256039"/>
        <a:ext cx="6210676" cy="511885"/>
      </dsp:txXfrm>
    </dsp:sp>
    <dsp:sp modelId="{47542CBD-71DC-401E-9A9D-0227377AD03A}">
      <dsp:nvSpPr>
        <dsp:cNvPr id="0" name=""/>
        <dsp:cNvSpPr/>
      </dsp:nvSpPr>
      <dsp:spPr>
        <a:xfrm>
          <a:off x="70778" y="192054"/>
          <a:ext cx="639856" cy="639856"/>
        </a:xfrm>
        <a:prstGeom prst="ellipse">
          <a:avLst/>
        </a:prstGeom>
        <a:solidFill>
          <a:schemeClr val="accent1">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51C79F4A-5203-4F87-BEDA-7972BE40668A}">
      <dsp:nvSpPr>
        <dsp:cNvPr id="0" name=""/>
        <dsp:cNvSpPr/>
      </dsp:nvSpPr>
      <dsp:spPr>
        <a:xfrm>
          <a:off x="811767" y="1023770"/>
          <a:ext cx="5789616" cy="511885"/>
        </a:xfrm>
        <a:prstGeom prst="rect">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406309" tIns="66040" rIns="66040" bIns="66040" numCol="1" spcCol="1270" anchor="ctr" anchorCtr="0">
          <a:noAutofit/>
        </a:bodyPr>
        <a:lstStyle/>
        <a:p>
          <a:pPr marL="0" lvl="0" indent="0" algn="l" defTabSz="1155700">
            <a:lnSpc>
              <a:spcPct val="90000"/>
            </a:lnSpc>
            <a:spcBef>
              <a:spcPct val="0"/>
            </a:spcBef>
            <a:spcAft>
              <a:spcPct val="35000"/>
            </a:spcAft>
            <a:buNone/>
          </a:pPr>
          <a:r>
            <a:rPr lang="fi-FI" sz="2600" b="1" kern="1200" dirty="0">
              <a:solidFill>
                <a:schemeClr val="tx1"/>
              </a:solidFill>
            </a:rPr>
            <a:t>otan itse vastuuta oppimisesta</a:t>
          </a:r>
        </a:p>
      </dsp:txBody>
      <dsp:txXfrm>
        <a:off x="811767" y="1023770"/>
        <a:ext cx="5789616" cy="511885"/>
      </dsp:txXfrm>
    </dsp:sp>
    <dsp:sp modelId="{877C5577-7FDB-40DE-946A-D7BF6408CE46}">
      <dsp:nvSpPr>
        <dsp:cNvPr id="0" name=""/>
        <dsp:cNvSpPr/>
      </dsp:nvSpPr>
      <dsp:spPr>
        <a:xfrm>
          <a:off x="491839" y="959784"/>
          <a:ext cx="639856" cy="639856"/>
        </a:xfrm>
        <a:prstGeom prst="ellipse">
          <a:avLst/>
        </a:prstGeom>
        <a:solidFill>
          <a:schemeClr val="accent1">
            <a:lumMod val="60000"/>
            <a:lumOff val="40000"/>
          </a:schemeClr>
        </a:solidFill>
        <a:ln w="12700" cap="flat" cmpd="sng" algn="ctr">
          <a:solidFill>
            <a:schemeClr val="accent5">
              <a:hueOff val="-1470669"/>
              <a:satOff val="-2046"/>
              <a:lumOff val="-784"/>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1FA2C10E-344F-492D-A5A6-5426AC422BA7}">
      <dsp:nvSpPr>
        <dsp:cNvPr id="0" name=""/>
        <dsp:cNvSpPr/>
      </dsp:nvSpPr>
      <dsp:spPr>
        <a:xfrm>
          <a:off x="1004307" y="1791501"/>
          <a:ext cx="5597075" cy="511885"/>
        </a:xfrm>
        <a:prstGeom prst="rect">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406309" tIns="66040" rIns="66040" bIns="66040" numCol="1" spcCol="1270" anchor="ctr" anchorCtr="0">
          <a:noAutofit/>
        </a:bodyPr>
        <a:lstStyle/>
        <a:p>
          <a:pPr marL="0" lvl="0" indent="0" algn="l" defTabSz="1155700">
            <a:lnSpc>
              <a:spcPct val="90000"/>
            </a:lnSpc>
            <a:spcBef>
              <a:spcPct val="0"/>
            </a:spcBef>
            <a:spcAft>
              <a:spcPct val="35000"/>
            </a:spcAft>
            <a:buNone/>
          </a:pPr>
          <a:r>
            <a:rPr lang="fi-FI" sz="2600" b="1" kern="1200" dirty="0">
              <a:solidFill>
                <a:schemeClr val="tx1"/>
              </a:solidFill>
            </a:rPr>
            <a:t>olen valmis ponnistuksiin</a:t>
          </a:r>
        </a:p>
      </dsp:txBody>
      <dsp:txXfrm>
        <a:off x="1004307" y="1791501"/>
        <a:ext cx="5597075" cy="511885"/>
      </dsp:txXfrm>
    </dsp:sp>
    <dsp:sp modelId="{2EF18561-2011-4B9B-8FAA-839874C7B7FC}">
      <dsp:nvSpPr>
        <dsp:cNvPr id="0" name=""/>
        <dsp:cNvSpPr/>
      </dsp:nvSpPr>
      <dsp:spPr>
        <a:xfrm>
          <a:off x="684379" y="1727515"/>
          <a:ext cx="639856" cy="639856"/>
        </a:xfrm>
        <a:prstGeom prst="ellipse">
          <a:avLst/>
        </a:prstGeom>
        <a:solidFill>
          <a:srgbClr val="00FF99"/>
        </a:solidFill>
        <a:ln w="12700" cap="flat" cmpd="sng" algn="ctr">
          <a:solidFill>
            <a:schemeClr val="accent5">
              <a:hueOff val="-2941338"/>
              <a:satOff val="-4091"/>
              <a:lumOff val="-1569"/>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E78F684A-8DD6-4E4F-9534-6B9D6F55CDB1}">
      <dsp:nvSpPr>
        <dsp:cNvPr id="0" name=""/>
        <dsp:cNvSpPr/>
      </dsp:nvSpPr>
      <dsp:spPr>
        <a:xfrm>
          <a:off x="1004307" y="2558745"/>
          <a:ext cx="5597075" cy="511885"/>
        </a:xfrm>
        <a:prstGeom prst="rect">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406309" tIns="66040" rIns="66040" bIns="66040" numCol="1" spcCol="1270" anchor="ctr" anchorCtr="0">
          <a:noAutofit/>
        </a:bodyPr>
        <a:lstStyle/>
        <a:p>
          <a:pPr marL="0" lvl="0" indent="0" algn="l" defTabSz="1155700">
            <a:lnSpc>
              <a:spcPct val="90000"/>
            </a:lnSpc>
            <a:spcBef>
              <a:spcPct val="0"/>
            </a:spcBef>
            <a:spcAft>
              <a:spcPct val="35000"/>
            </a:spcAft>
            <a:buNone/>
          </a:pPr>
          <a:r>
            <a:rPr lang="fi-FI" sz="2600" b="1" kern="1200" dirty="0">
              <a:solidFill>
                <a:schemeClr val="tx1"/>
              </a:solidFill>
            </a:rPr>
            <a:t>ajattelen myönteisesti</a:t>
          </a:r>
        </a:p>
      </dsp:txBody>
      <dsp:txXfrm>
        <a:off x="1004307" y="2558745"/>
        <a:ext cx="5597075" cy="511885"/>
      </dsp:txXfrm>
    </dsp:sp>
    <dsp:sp modelId="{019C8C0F-0936-416A-A8DC-84AAAD9B964E}">
      <dsp:nvSpPr>
        <dsp:cNvPr id="0" name=""/>
        <dsp:cNvSpPr/>
      </dsp:nvSpPr>
      <dsp:spPr>
        <a:xfrm>
          <a:off x="684379" y="2494759"/>
          <a:ext cx="639856" cy="639856"/>
        </a:xfrm>
        <a:prstGeom prst="ellipse">
          <a:avLst/>
        </a:prstGeom>
        <a:solidFill>
          <a:srgbClr val="00B050"/>
        </a:solidFill>
        <a:ln w="12700" cap="flat" cmpd="sng" algn="ctr">
          <a:solidFill>
            <a:schemeClr val="accent5">
              <a:hueOff val="-4412007"/>
              <a:satOff val="-6137"/>
              <a:lumOff val="-2353"/>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088ED959-97E2-40F5-A350-AB78BD52BD5D}">
      <dsp:nvSpPr>
        <dsp:cNvPr id="0" name=""/>
        <dsp:cNvSpPr/>
      </dsp:nvSpPr>
      <dsp:spPr>
        <a:xfrm>
          <a:off x="811767" y="3326476"/>
          <a:ext cx="5789616" cy="511885"/>
        </a:xfrm>
        <a:prstGeom prst="rect">
          <a:avLst/>
        </a:prstGeom>
        <a:solidFill>
          <a:srgbClr val="92D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406309" tIns="66040" rIns="66040" bIns="66040" numCol="1" spcCol="1270" anchor="ctr" anchorCtr="0">
          <a:noAutofit/>
        </a:bodyPr>
        <a:lstStyle/>
        <a:p>
          <a:pPr marL="0" lvl="0" indent="0" algn="l" defTabSz="1155700">
            <a:lnSpc>
              <a:spcPct val="90000"/>
            </a:lnSpc>
            <a:spcBef>
              <a:spcPct val="0"/>
            </a:spcBef>
            <a:spcAft>
              <a:spcPct val="35000"/>
            </a:spcAft>
            <a:buNone/>
          </a:pPr>
          <a:r>
            <a:rPr lang="fi-FI" sz="2600" b="1" kern="1200" dirty="0">
              <a:solidFill>
                <a:schemeClr val="tx1"/>
              </a:solidFill>
            </a:rPr>
            <a:t>olen aktiivinen osallistuja</a:t>
          </a:r>
        </a:p>
      </dsp:txBody>
      <dsp:txXfrm>
        <a:off x="811767" y="3326476"/>
        <a:ext cx="5789616" cy="511885"/>
      </dsp:txXfrm>
    </dsp:sp>
    <dsp:sp modelId="{AF3B800E-E326-478C-867A-B3490BE18A47}">
      <dsp:nvSpPr>
        <dsp:cNvPr id="0" name=""/>
        <dsp:cNvSpPr/>
      </dsp:nvSpPr>
      <dsp:spPr>
        <a:xfrm>
          <a:off x="491839" y="3262490"/>
          <a:ext cx="639856" cy="639856"/>
        </a:xfrm>
        <a:prstGeom prst="ellipse">
          <a:avLst/>
        </a:prstGeom>
        <a:solidFill>
          <a:srgbClr val="92D050"/>
        </a:solidFill>
        <a:ln w="12700" cap="flat" cmpd="sng" algn="ctr">
          <a:solidFill>
            <a:schemeClr val="accent5">
              <a:hueOff val="-5882676"/>
              <a:satOff val="-8182"/>
              <a:lumOff val="-3138"/>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dsp:style>
    </dsp:sp>
    <dsp:sp modelId="{86DEA257-61BD-4B92-8472-6C5BB0657986}">
      <dsp:nvSpPr>
        <dsp:cNvPr id="0" name=""/>
        <dsp:cNvSpPr/>
      </dsp:nvSpPr>
      <dsp:spPr>
        <a:xfrm>
          <a:off x="390706" y="4094206"/>
          <a:ext cx="6210676" cy="511885"/>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prst="relaxedInset"/>
        </a:sp3d>
      </dsp:spPr>
      <dsp:style>
        <a:lnRef idx="2">
          <a:scrgbClr r="0" g="0" b="0"/>
        </a:lnRef>
        <a:fillRef idx="1">
          <a:scrgbClr r="0" g="0" b="0"/>
        </a:fillRef>
        <a:effectRef idx="0">
          <a:scrgbClr r="0" g="0" b="0"/>
        </a:effectRef>
        <a:fontRef idx="minor">
          <a:schemeClr val="lt1"/>
        </a:fontRef>
      </dsp:style>
      <dsp:txBody>
        <a:bodyPr spcFirstLastPara="0" vert="horz" wrap="square" lIns="406309" tIns="66040" rIns="66040" bIns="66040" numCol="1" spcCol="1270" anchor="ctr" anchorCtr="0">
          <a:noAutofit/>
        </a:bodyPr>
        <a:lstStyle/>
        <a:p>
          <a:pPr marL="0" lvl="0" indent="0" algn="l" defTabSz="1155700">
            <a:lnSpc>
              <a:spcPct val="90000"/>
            </a:lnSpc>
            <a:spcBef>
              <a:spcPct val="0"/>
            </a:spcBef>
            <a:spcAft>
              <a:spcPct val="35000"/>
            </a:spcAft>
            <a:buNone/>
          </a:pPr>
          <a:r>
            <a:rPr lang="fi-FI" sz="2600" b="1" kern="1200" dirty="0">
              <a:solidFill>
                <a:schemeClr val="tx1"/>
              </a:solidFill>
            </a:rPr>
            <a:t>innostun uuden oppimisesta</a:t>
          </a:r>
        </a:p>
      </dsp:txBody>
      <dsp:txXfrm>
        <a:off x="390706" y="4094206"/>
        <a:ext cx="6210676" cy="511885"/>
      </dsp:txXfrm>
    </dsp:sp>
    <dsp:sp modelId="{D291C3B3-5D23-4820-BCFB-24C0B7D5BE02}">
      <dsp:nvSpPr>
        <dsp:cNvPr id="0" name=""/>
        <dsp:cNvSpPr/>
      </dsp:nvSpPr>
      <dsp:spPr>
        <a:xfrm>
          <a:off x="70778" y="4030221"/>
          <a:ext cx="639856" cy="639856"/>
        </a:xfrm>
        <a:prstGeom prst="ellipse">
          <a:avLst/>
        </a:prstGeom>
        <a:solidFill>
          <a:schemeClr val="accent4">
            <a:lumMod val="60000"/>
            <a:lumOff val="40000"/>
          </a:schemeClr>
        </a:solidFill>
        <a:ln w="12700" cap="flat" cmpd="sng" algn="ctr">
          <a:solidFill>
            <a:schemeClr val="accent5">
              <a:hueOff val="-7353344"/>
              <a:satOff val="-10228"/>
              <a:lumOff val="-3922"/>
              <a:alphaOff val="0"/>
            </a:schemeClr>
          </a:solidFill>
          <a:prstDash val="solid"/>
          <a:miter lim="800000"/>
        </a:ln>
        <a:effectLst/>
        <a:scene3d>
          <a:camera prst="orthographicFront"/>
          <a:lightRig rig="threePt" dir="t"/>
        </a:scene3d>
        <a:sp3d>
          <a:bevelT prst="slope"/>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perustyyl. napsautt.</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xfrm>
            <a:off x="399495" y="3818731"/>
            <a:ext cx="1315560" cy="365125"/>
          </a:xfrm>
          <a:prstGeom prst="rect">
            <a:avLst/>
          </a:prstGeom>
        </p:spPr>
        <p:txBody>
          <a:bodyPr/>
          <a:lstStyle/>
          <a:p>
            <a:fld id="{76B540F6-9C51-425F-976E-8D72224EC2A9}" type="datetimeFigureOut">
              <a:rPr lang="fi-FI" smtClean="0"/>
              <a:t>11.10.2018</a:t>
            </a:fld>
            <a:endParaRPr lang="fi-FI"/>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i-FI"/>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8E7666D-4B62-4439-881F-6670FB8FFB4F}" type="slidenum">
              <a:rPr lang="fi-FI" smtClean="0"/>
              <a:t>‹#›</a:t>
            </a:fld>
            <a:endParaRPr lang="fi-FI"/>
          </a:p>
        </p:txBody>
      </p:sp>
    </p:spTree>
    <p:extLst>
      <p:ext uri="{BB962C8B-B14F-4D97-AF65-F5344CB8AC3E}">
        <p14:creationId xmlns:p14="http://schemas.microsoft.com/office/powerpoint/2010/main" val="3823076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399495" y="3818731"/>
            <a:ext cx="1315560" cy="365125"/>
          </a:xfrm>
          <a:prstGeom prst="rect">
            <a:avLst/>
          </a:prstGeom>
        </p:spPr>
        <p:txBody>
          <a:bodyPr/>
          <a:lstStyle/>
          <a:p>
            <a:fld id="{76B540F6-9C51-425F-976E-8D72224EC2A9}" type="datetimeFigureOut">
              <a:rPr lang="fi-FI" smtClean="0"/>
              <a:t>11.10.2018</a:t>
            </a:fld>
            <a:endParaRPr lang="fi-FI"/>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i-FI"/>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8E7666D-4B62-4439-881F-6670FB8FFB4F}" type="slidenum">
              <a:rPr lang="fi-FI" smtClean="0"/>
              <a:t>‹#›</a:t>
            </a:fld>
            <a:endParaRPr lang="fi-FI"/>
          </a:p>
        </p:txBody>
      </p:sp>
    </p:spTree>
    <p:extLst>
      <p:ext uri="{BB962C8B-B14F-4D97-AF65-F5344CB8AC3E}">
        <p14:creationId xmlns:p14="http://schemas.microsoft.com/office/powerpoint/2010/main" val="121334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perustyyl. napsautt.</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a:xfrm>
            <a:off x="399495" y="3818731"/>
            <a:ext cx="1315560" cy="365125"/>
          </a:xfrm>
          <a:prstGeom prst="rect">
            <a:avLst/>
          </a:prstGeom>
        </p:spPr>
        <p:txBody>
          <a:bodyPr/>
          <a:lstStyle/>
          <a:p>
            <a:fld id="{76B540F6-9C51-425F-976E-8D72224EC2A9}" type="datetimeFigureOut">
              <a:rPr lang="fi-FI" smtClean="0"/>
              <a:t>11.10.2018</a:t>
            </a:fld>
            <a:endParaRPr lang="fi-FI"/>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i-FI"/>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8E7666D-4B62-4439-881F-6670FB8FFB4F}" type="slidenum">
              <a:rPr lang="fi-FI" smtClean="0"/>
              <a:t>‹#›</a:t>
            </a:fld>
            <a:endParaRPr lang="fi-FI"/>
          </a:p>
        </p:txBody>
      </p:sp>
    </p:spTree>
    <p:extLst>
      <p:ext uri="{BB962C8B-B14F-4D97-AF65-F5344CB8AC3E}">
        <p14:creationId xmlns:p14="http://schemas.microsoft.com/office/powerpoint/2010/main" val="146232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1409700" y="116552"/>
            <a:ext cx="6908800" cy="634572"/>
          </a:xfrm>
        </p:spPr>
        <p:txBody>
          <a:bodyPr>
            <a:normAutofit/>
          </a:bodyPr>
          <a:lstStyle>
            <a:lvl1pPr>
              <a:defRPr sz="3200"/>
            </a:lvl1pPr>
          </a:lstStyle>
          <a:p>
            <a:r>
              <a:rPr lang="fi-FI"/>
              <a:t>Muokkaa perustyyl. napsautt.</a:t>
            </a:r>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i-FI"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8E7666D-4B62-4439-881F-6670FB8FFB4F}" type="slidenum">
              <a:rPr lang="fi-FI" smtClean="0"/>
              <a:t>‹#›</a:t>
            </a:fld>
            <a:endParaRPr lang="fi-FI"/>
          </a:p>
        </p:txBody>
      </p:sp>
    </p:spTree>
    <p:extLst>
      <p:ext uri="{BB962C8B-B14F-4D97-AF65-F5344CB8AC3E}">
        <p14:creationId xmlns:p14="http://schemas.microsoft.com/office/powerpoint/2010/main" val="189914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perustyyl. napsautt.</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xfrm>
            <a:off x="399495" y="3818731"/>
            <a:ext cx="1315560" cy="365125"/>
          </a:xfrm>
          <a:prstGeom prst="rect">
            <a:avLst/>
          </a:prstGeom>
        </p:spPr>
        <p:txBody>
          <a:bodyPr/>
          <a:lstStyle/>
          <a:p>
            <a:fld id="{76B540F6-9C51-425F-976E-8D72224EC2A9}" type="datetimeFigureOut">
              <a:rPr lang="fi-FI" smtClean="0"/>
              <a:t>11.10.2018</a:t>
            </a:fld>
            <a:endParaRPr lang="fi-FI"/>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fi-FI"/>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8E7666D-4B62-4439-881F-6670FB8FFB4F}" type="slidenum">
              <a:rPr lang="fi-FI" smtClean="0"/>
              <a:t>‹#›</a:t>
            </a:fld>
            <a:endParaRPr lang="fi-FI"/>
          </a:p>
        </p:txBody>
      </p:sp>
    </p:spTree>
    <p:extLst>
      <p:ext uri="{BB962C8B-B14F-4D97-AF65-F5344CB8AC3E}">
        <p14:creationId xmlns:p14="http://schemas.microsoft.com/office/powerpoint/2010/main" val="2816874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a:xfrm>
            <a:off x="399495" y="3818731"/>
            <a:ext cx="1315560" cy="365125"/>
          </a:xfrm>
          <a:prstGeom prst="rect">
            <a:avLst/>
          </a:prstGeom>
        </p:spPr>
        <p:txBody>
          <a:bodyPr/>
          <a:lstStyle/>
          <a:p>
            <a:fld id="{76B540F6-9C51-425F-976E-8D72224EC2A9}" type="datetimeFigureOut">
              <a:rPr lang="fi-FI" smtClean="0"/>
              <a:t>11.10.2018</a:t>
            </a:fld>
            <a:endParaRPr lang="fi-FI"/>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i-FI"/>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8E7666D-4B62-4439-881F-6670FB8FFB4F}" type="slidenum">
              <a:rPr lang="fi-FI" smtClean="0"/>
              <a:t>‹#›</a:t>
            </a:fld>
            <a:endParaRPr lang="fi-FI"/>
          </a:p>
        </p:txBody>
      </p:sp>
    </p:spTree>
    <p:extLst>
      <p:ext uri="{BB962C8B-B14F-4D97-AF65-F5344CB8AC3E}">
        <p14:creationId xmlns:p14="http://schemas.microsoft.com/office/powerpoint/2010/main" val="209192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perustyyl. napsautt.</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a:xfrm>
            <a:off x="399495" y="3818731"/>
            <a:ext cx="1315560" cy="365125"/>
          </a:xfrm>
          <a:prstGeom prst="rect">
            <a:avLst/>
          </a:prstGeom>
        </p:spPr>
        <p:txBody>
          <a:bodyPr/>
          <a:lstStyle/>
          <a:p>
            <a:fld id="{76B540F6-9C51-425F-976E-8D72224EC2A9}" type="datetimeFigureOut">
              <a:rPr lang="fi-FI" smtClean="0"/>
              <a:t>11.10.2018</a:t>
            </a:fld>
            <a:endParaRPr lang="fi-FI"/>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fi-FI"/>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78E7666D-4B62-4439-881F-6670FB8FFB4F}" type="slidenum">
              <a:rPr lang="fi-FI" smtClean="0"/>
              <a:t>‹#›</a:t>
            </a:fld>
            <a:endParaRPr lang="fi-FI"/>
          </a:p>
        </p:txBody>
      </p:sp>
    </p:spTree>
    <p:extLst>
      <p:ext uri="{BB962C8B-B14F-4D97-AF65-F5344CB8AC3E}">
        <p14:creationId xmlns:p14="http://schemas.microsoft.com/office/powerpoint/2010/main" val="340272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fi-FI"/>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78E7666D-4B62-4439-881F-6670FB8FFB4F}" type="slidenum">
              <a:rPr lang="fi-FI" smtClean="0"/>
              <a:t>‹#›</a:t>
            </a:fld>
            <a:endParaRPr lang="fi-FI"/>
          </a:p>
        </p:txBody>
      </p:sp>
    </p:spTree>
    <p:extLst>
      <p:ext uri="{BB962C8B-B14F-4D97-AF65-F5344CB8AC3E}">
        <p14:creationId xmlns:p14="http://schemas.microsoft.com/office/powerpoint/2010/main" val="266071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99495" y="3818731"/>
            <a:ext cx="1315560" cy="365125"/>
          </a:xfrm>
          <a:prstGeom prst="rect">
            <a:avLst/>
          </a:prstGeom>
        </p:spPr>
        <p:txBody>
          <a:bodyPr/>
          <a:lstStyle/>
          <a:p>
            <a:fld id="{76B540F6-9C51-425F-976E-8D72224EC2A9}" type="datetimeFigureOut">
              <a:rPr lang="fi-FI" smtClean="0"/>
              <a:t>11.10.2018</a:t>
            </a:fld>
            <a:endParaRPr lang="fi-FI"/>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fi-FI"/>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78E7666D-4B62-4439-881F-6670FB8FFB4F}" type="slidenum">
              <a:rPr lang="fi-FI" smtClean="0"/>
              <a:t>‹#›</a:t>
            </a:fld>
            <a:endParaRPr lang="fi-FI"/>
          </a:p>
        </p:txBody>
      </p:sp>
    </p:spTree>
    <p:extLst>
      <p:ext uri="{BB962C8B-B14F-4D97-AF65-F5344CB8AC3E}">
        <p14:creationId xmlns:p14="http://schemas.microsoft.com/office/powerpoint/2010/main" val="415998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399495" y="3818731"/>
            <a:ext cx="1315560" cy="365125"/>
          </a:xfrm>
          <a:prstGeom prst="rect">
            <a:avLst/>
          </a:prstGeom>
        </p:spPr>
        <p:txBody>
          <a:bodyPr/>
          <a:lstStyle/>
          <a:p>
            <a:fld id="{76B540F6-9C51-425F-976E-8D72224EC2A9}" type="datetimeFigureOut">
              <a:rPr lang="fi-FI" smtClean="0"/>
              <a:t>11.10.2018</a:t>
            </a:fld>
            <a:endParaRPr lang="fi-FI"/>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i-FI"/>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8E7666D-4B62-4439-881F-6670FB8FFB4F}" type="slidenum">
              <a:rPr lang="fi-FI" smtClean="0"/>
              <a:t>‹#›</a:t>
            </a:fld>
            <a:endParaRPr lang="fi-FI"/>
          </a:p>
        </p:txBody>
      </p:sp>
    </p:spTree>
    <p:extLst>
      <p:ext uri="{BB962C8B-B14F-4D97-AF65-F5344CB8AC3E}">
        <p14:creationId xmlns:p14="http://schemas.microsoft.com/office/powerpoint/2010/main" val="106294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perustyyl. napsautt.</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399495" y="3818731"/>
            <a:ext cx="1315560" cy="365125"/>
          </a:xfrm>
          <a:prstGeom prst="rect">
            <a:avLst/>
          </a:prstGeom>
        </p:spPr>
        <p:txBody>
          <a:bodyPr/>
          <a:lstStyle/>
          <a:p>
            <a:fld id="{76B540F6-9C51-425F-976E-8D72224EC2A9}" type="datetimeFigureOut">
              <a:rPr lang="fi-FI" smtClean="0"/>
              <a:t>11.10.2018</a:t>
            </a:fld>
            <a:endParaRPr lang="fi-FI"/>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fi-FI"/>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78E7666D-4B62-4439-881F-6670FB8FFB4F}" type="slidenum">
              <a:rPr lang="fi-FI" smtClean="0"/>
              <a:t>‹#›</a:t>
            </a:fld>
            <a:endParaRPr lang="fi-FI"/>
          </a:p>
        </p:txBody>
      </p:sp>
    </p:spTree>
    <p:extLst>
      <p:ext uri="{BB962C8B-B14F-4D97-AF65-F5344CB8AC3E}">
        <p14:creationId xmlns:p14="http://schemas.microsoft.com/office/powerpoint/2010/main" val="685279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kstiruutu 7"/>
          <p:cNvSpPr txBox="1"/>
          <p:nvPr userDrawn="1"/>
        </p:nvSpPr>
        <p:spPr>
          <a:xfrm>
            <a:off x="-61109" y="6656169"/>
            <a:ext cx="1063112" cy="215444"/>
          </a:xfrm>
          <a:prstGeom prst="rect">
            <a:avLst/>
          </a:prstGeom>
          <a:noFill/>
        </p:spPr>
        <p:txBody>
          <a:bodyPr wrap="none" rtlCol="0">
            <a:spAutoFit/>
          </a:bodyPr>
          <a:lstStyle/>
          <a:p>
            <a:r>
              <a:rPr lang="fi-FI" sz="800" dirty="0"/>
              <a:t>© Present-äSSä 2018</a:t>
            </a:r>
          </a:p>
        </p:txBody>
      </p:sp>
      <p:sp>
        <p:nvSpPr>
          <p:cNvPr id="2" name="Title Placeholder 1"/>
          <p:cNvSpPr>
            <a:spLocks noGrp="1"/>
          </p:cNvSpPr>
          <p:nvPr>
            <p:ph type="title"/>
          </p:nvPr>
        </p:nvSpPr>
        <p:spPr>
          <a:xfrm>
            <a:off x="2077375" y="107674"/>
            <a:ext cx="4687410" cy="634572"/>
          </a:xfrm>
          <a:prstGeom prst="rect">
            <a:avLst/>
          </a:prstGeom>
          <a:noFill/>
        </p:spPr>
        <p:txBody>
          <a:bodyPr vert="horz" lIns="91440" tIns="45720" rIns="91440" bIns="45720" rtlCol="0" anchor="ctr">
            <a:normAutofit/>
          </a:bodyPr>
          <a:lstStyle/>
          <a:p>
            <a:r>
              <a:rPr lang="fi-FI" dirty="0"/>
              <a:t>Älä muuta perustyyliä</a:t>
            </a:r>
            <a:endParaRPr lang="en-US" dirty="0"/>
          </a:p>
        </p:txBody>
      </p:sp>
      <p:sp>
        <p:nvSpPr>
          <p:cNvPr id="3" name="Pyöristetty suorakulmio 2"/>
          <p:cNvSpPr/>
          <p:nvPr userDrawn="1"/>
        </p:nvSpPr>
        <p:spPr>
          <a:xfrm>
            <a:off x="1961965" y="185263"/>
            <a:ext cx="4918230" cy="47939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Et voi muokata tunnistetietoja</a:t>
            </a:r>
          </a:p>
        </p:txBody>
      </p:sp>
      <p:pic>
        <p:nvPicPr>
          <p:cNvPr id="4" name="Kuva 3">
            <a:extLst>
              <a:ext uri="{FF2B5EF4-FFF2-40B4-BE49-F238E27FC236}">
                <a16:creationId xmlns:a16="http://schemas.microsoft.com/office/drawing/2014/main" id="{6A9F097F-C2CC-418E-9357-40B1C97AF53B}"/>
              </a:ext>
            </a:extLst>
          </p:cNvPr>
          <p:cNvPicPr>
            <a:picLocks noChangeAspect="1"/>
          </p:cNvPicPr>
          <p:nvPr userDrawn="1"/>
        </p:nvPicPr>
        <p:blipFill>
          <a:blip r:embed="rId13"/>
          <a:stretch>
            <a:fillRect/>
          </a:stretch>
        </p:blipFill>
        <p:spPr>
          <a:xfrm>
            <a:off x="-71019" y="-322040"/>
            <a:ext cx="9277165" cy="1305430"/>
          </a:xfrm>
          <a:prstGeom prst="rect">
            <a:avLst/>
          </a:prstGeom>
        </p:spPr>
      </p:pic>
    </p:spTree>
    <p:extLst>
      <p:ext uri="{BB962C8B-B14F-4D97-AF65-F5344CB8AC3E}">
        <p14:creationId xmlns:p14="http://schemas.microsoft.com/office/powerpoint/2010/main" val="41264724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800"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44703" y="124573"/>
            <a:ext cx="4798359" cy="634572"/>
          </a:xfrm>
        </p:spPr>
        <p:txBody>
          <a:bodyPr>
            <a:normAutofit/>
          </a:bodyPr>
          <a:lstStyle/>
          <a:p>
            <a:pPr algn="ctr"/>
            <a:r>
              <a:rPr lang="fi-FI" sz="3200" b="1" dirty="0"/>
              <a:t>Oppimistyylit</a:t>
            </a:r>
          </a:p>
        </p:txBody>
      </p:sp>
      <p:graphicFrame>
        <p:nvGraphicFramePr>
          <p:cNvPr id="3" name="Kaaviokuva 2"/>
          <p:cNvGraphicFramePr/>
          <p:nvPr>
            <p:extLst>
              <p:ext uri="{D42A27DB-BD31-4B8C-83A1-F6EECF244321}">
                <p14:modId xmlns:p14="http://schemas.microsoft.com/office/powerpoint/2010/main" val="2820107617"/>
              </p:ext>
            </p:extLst>
          </p:nvPr>
        </p:nvGraphicFramePr>
        <p:xfrm>
          <a:off x="-511005" y="2330451"/>
          <a:ext cx="6924675" cy="4527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iruutu 3"/>
          <p:cNvSpPr txBox="1"/>
          <p:nvPr/>
        </p:nvSpPr>
        <p:spPr>
          <a:xfrm>
            <a:off x="76201" y="1005640"/>
            <a:ext cx="8982074" cy="1323439"/>
          </a:xfrm>
          <a:prstGeom prst="rect">
            <a:avLst/>
          </a:prstGeom>
          <a:noFill/>
          <a:ln>
            <a:solidFill>
              <a:schemeClr val="accent1">
                <a:lumMod val="75000"/>
              </a:schemeClr>
            </a:solidFill>
          </a:ln>
          <a:effectLst>
            <a:glow rad="101600">
              <a:schemeClr val="accent5">
                <a:satMod val="175000"/>
                <a:alpha val="40000"/>
              </a:schemeClr>
            </a:glow>
          </a:effectLst>
        </p:spPr>
        <p:txBody>
          <a:bodyPr wrap="square" rtlCol="0">
            <a:spAutoFit/>
          </a:bodyPr>
          <a:lstStyle/>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Käytämme oppimisessa, ajattelussa, muistamisessa ja kuvittelussa eri aistien kautta tullutta aineistoa</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Oppijalla voi olla yksi vahvempi oppimistyyli tai vahvuuksia useilla oppimistyyleillä</a:t>
            </a:r>
          </a:p>
        </p:txBody>
      </p:sp>
      <p:pic>
        <p:nvPicPr>
          <p:cNvPr id="1026" name="Picture 2" descr="C:\Users\Seppo\AppData\Local\Microsoft\Windows\INetCache\IE\ZY8X8N70\200px-Bluey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04038" y="2466976"/>
            <a:ext cx="758757" cy="7429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8692" y="5749445"/>
            <a:ext cx="1238250" cy="81557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96659" y="5765752"/>
            <a:ext cx="1058828" cy="7829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Ryhmä 6"/>
          <p:cNvGrpSpPr/>
          <p:nvPr/>
        </p:nvGrpSpPr>
        <p:grpSpPr>
          <a:xfrm>
            <a:off x="5044521" y="2867025"/>
            <a:ext cx="2838450" cy="2343150"/>
            <a:chOff x="6076950" y="2867025"/>
            <a:chExt cx="2838450" cy="2343150"/>
          </a:xfrm>
        </p:grpSpPr>
        <p:sp>
          <p:nvSpPr>
            <p:cNvPr id="5" name="Kuvaselitenuoli vasemmalle 4"/>
            <p:cNvSpPr/>
            <p:nvPr/>
          </p:nvSpPr>
          <p:spPr>
            <a:xfrm>
              <a:off x="6076950" y="2867025"/>
              <a:ext cx="2838450" cy="2343150"/>
            </a:xfrm>
            <a:prstGeom prst="leftArrowCallout">
              <a:avLst>
                <a:gd name="adj1" fmla="val 8671"/>
                <a:gd name="adj2" fmla="val 13298"/>
                <a:gd name="adj3" fmla="val 25000"/>
                <a:gd name="adj4" fmla="val 64977"/>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p:cNvSpPr txBox="1"/>
            <p:nvPr/>
          </p:nvSpPr>
          <p:spPr>
            <a:xfrm>
              <a:off x="7200900" y="3209926"/>
              <a:ext cx="1714499" cy="1754326"/>
            </a:xfrm>
            <a:prstGeom prst="rect">
              <a:avLst/>
            </a:prstGeom>
            <a:noFill/>
          </p:spPr>
          <p:txBody>
            <a:bodyPr wrap="square" rtlCol="0">
              <a:spAutoFit/>
            </a:bodyPr>
            <a:lstStyle/>
            <a:p>
              <a:r>
                <a:rPr lang="fi-FI" b="1" dirty="0"/>
                <a:t>Oman oppimistyylin tunteminen ja sen aktiivinen käyttö parantaa suorituksia</a:t>
              </a:r>
            </a:p>
          </p:txBody>
        </p:sp>
      </p:grpSp>
      <p:sp>
        <p:nvSpPr>
          <p:cNvPr id="11" name="Kuvaselitepilvi 10"/>
          <p:cNvSpPr/>
          <p:nvPr/>
        </p:nvSpPr>
        <p:spPr>
          <a:xfrm>
            <a:off x="5424116" y="5408096"/>
            <a:ext cx="3392905" cy="1359059"/>
          </a:xfrm>
          <a:prstGeom prst="cloudCallout">
            <a:avLst>
              <a:gd name="adj1" fmla="val 12937"/>
              <a:gd name="adj2" fmla="val -8968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u="sng" dirty="0">
                <a:solidFill>
                  <a:srgbClr val="FF0000"/>
                </a:solidFill>
              </a:rPr>
              <a:t>VINKKI:</a:t>
            </a:r>
          </a:p>
          <a:p>
            <a:pPr algn="ctr"/>
            <a:r>
              <a:rPr lang="fi-FI" b="1" dirty="0">
                <a:solidFill>
                  <a:schemeClr val="tx1"/>
                </a:solidFill>
              </a:rPr>
              <a:t>Älä ole aina omalla mukavuusalueellasi,  käytä kaikkia</a:t>
            </a:r>
          </a:p>
        </p:txBody>
      </p:sp>
    </p:spTree>
    <p:extLst>
      <p:ext uri="{BB962C8B-B14F-4D97-AF65-F5344CB8AC3E}">
        <p14:creationId xmlns:p14="http://schemas.microsoft.com/office/powerpoint/2010/main" val="75365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57833" y="70783"/>
            <a:ext cx="5622385" cy="634572"/>
          </a:xfrm>
        </p:spPr>
        <p:txBody>
          <a:bodyPr>
            <a:normAutofit/>
          </a:bodyPr>
          <a:lstStyle/>
          <a:p>
            <a:pPr algn="ctr"/>
            <a:r>
              <a:rPr lang="fi-FI" sz="2800" b="1" dirty="0"/>
              <a:t>Vältän kielteisiä asenteita</a:t>
            </a:r>
          </a:p>
        </p:txBody>
      </p:sp>
      <p:grpSp>
        <p:nvGrpSpPr>
          <p:cNvPr id="9" name="Ryhmä 8"/>
          <p:cNvGrpSpPr/>
          <p:nvPr/>
        </p:nvGrpSpPr>
        <p:grpSpPr>
          <a:xfrm>
            <a:off x="253733" y="1697867"/>
            <a:ext cx="4494729" cy="4325131"/>
            <a:chOff x="77271" y="1697867"/>
            <a:chExt cx="4494729" cy="4325131"/>
          </a:xfrm>
        </p:grpSpPr>
        <p:sp>
          <p:nvSpPr>
            <p:cNvPr id="12" name="Viisikulmio 11"/>
            <p:cNvSpPr/>
            <p:nvPr/>
          </p:nvSpPr>
          <p:spPr>
            <a:xfrm>
              <a:off x="77273" y="2919212"/>
              <a:ext cx="4494726" cy="609596"/>
            </a:xfrm>
            <a:prstGeom prst="homePlate">
              <a:avLst/>
            </a:prstGeom>
            <a:solidFill>
              <a:schemeClr val="tx2">
                <a:lumMod val="60000"/>
                <a:lumOff val="40000"/>
              </a:schemeClr>
            </a:solid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000" b="1" dirty="0">
                  <a:solidFill>
                    <a:schemeClr val="tx1"/>
                  </a:solidFill>
                  <a:latin typeface="Arial" panose="020B0604020202020204" pitchFamily="34" charset="0"/>
                  <a:cs typeface="Arial" panose="020B0604020202020204" pitchFamily="34" charset="0"/>
                </a:rPr>
                <a:t>”en muista kaikkea oppimaani”</a:t>
              </a:r>
            </a:p>
          </p:txBody>
        </p:sp>
        <p:sp>
          <p:nvSpPr>
            <p:cNvPr id="15" name="Viisikulmio 14"/>
            <p:cNvSpPr/>
            <p:nvPr/>
          </p:nvSpPr>
          <p:spPr>
            <a:xfrm>
              <a:off x="77271" y="4196888"/>
              <a:ext cx="4494727" cy="608524"/>
            </a:xfrm>
            <a:prstGeom prst="homePlate">
              <a:avLst/>
            </a:prstGeom>
            <a:solidFill>
              <a:schemeClr val="tx2">
                <a:lumMod val="60000"/>
                <a:lumOff val="40000"/>
              </a:schemeClr>
            </a:solid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000" b="1" dirty="0">
                  <a:solidFill>
                    <a:schemeClr val="tx1"/>
                  </a:solidFill>
                  <a:latin typeface="Arial" panose="020B0604020202020204" pitchFamily="34" charset="0"/>
                  <a:cs typeface="Arial" panose="020B0604020202020204" pitchFamily="34" charset="0"/>
                </a:rPr>
                <a:t>”en tarvitse tätä missään”</a:t>
              </a:r>
            </a:p>
          </p:txBody>
        </p:sp>
        <p:sp>
          <p:nvSpPr>
            <p:cNvPr id="16" name="Viisikulmio 15"/>
            <p:cNvSpPr/>
            <p:nvPr/>
          </p:nvSpPr>
          <p:spPr>
            <a:xfrm>
              <a:off x="77272" y="1697867"/>
              <a:ext cx="4494727" cy="611749"/>
            </a:xfrm>
            <a:prstGeom prst="homePlate">
              <a:avLst/>
            </a:prstGeom>
            <a:solidFill>
              <a:schemeClr val="tx2">
                <a:lumMod val="60000"/>
                <a:lumOff val="40000"/>
              </a:schemeClr>
            </a:solid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000" b="1" dirty="0">
                  <a:solidFill>
                    <a:schemeClr val="tx1"/>
                  </a:solidFill>
                  <a:latin typeface="Arial" panose="020B0604020202020204" pitchFamily="34" charset="0"/>
                  <a:cs typeface="Arial" panose="020B0604020202020204" pitchFamily="34" charset="0"/>
                </a:rPr>
                <a:t>”minulla ei ole aikaa lukea”</a:t>
              </a:r>
            </a:p>
          </p:txBody>
        </p:sp>
        <p:sp>
          <p:nvSpPr>
            <p:cNvPr id="23" name="Viisikulmio 22"/>
            <p:cNvSpPr/>
            <p:nvPr/>
          </p:nvSpPr>
          <p:spPr>
            <a:xfrm>
              <a:off x="77273" y="5414474"/>
              <a:ext cx="4494727" cy="608524"/>
            </a:xfrm>
            <a:prstGeom prst="homePlate">
              <a:avLst/>
            </a:prstGeom>
            <a:solidFill>
              <a:schemeClr val="tx2">
                <a:lumMod val="60000"/>
                <a:lumOff val="40000"/>
              </a:schemeClr>
            </a:solid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000" b="1" dirty="0">
                  <a:solidFill>
                    <a:schemeClr val="tx1"/>
                  </a:solidFill>
                  <a:latin typeface="Arial" panose="020B0604020202020204" pitchFamily="34" charset="0"/>
                  <a:cs typeface="Arial" panose="020B0604020202020204" pitchFamily="34" charset="0"/>
                </a:rPr>
                <a:t>”tämä on liian suuri urakka”</a:t>
              </a:r>
            </a:p>
          </p:txBody>
        </p:sp>
      </p:grpSp>
      <p:grpSp>
        <p:nvGrpSpPr>
          <p:cNvPr id="8" name="Ryhmä 7"/>
          <p:cNvGrpSpPr/>
          <p:nvPr/>
        </p:nvGrpSpPr>
        <p:grpSpPr>
          <a:xfrm>
            <a:off x="77272" y="1049630"/>
            <a:ext cx="4494728" cy="5581892"/>
            <a:chOff x="77272" y="1049630"/>
            <a:chExt cx="4494728" cy="5581892"/>
          </a:xfrm>
        </p:grpSpPr>
        <p:sp>
          <p:nvSpPr>
            <p:cNvPr id="5" name="Viisikulmio 4"/>
            <p:cNvSpPr/>
            <p:nvPr/>
          </p:nvSpPr>
          <p:spPr>
            <a:xfrm>
              <a:off x="77273" y="1049630"/>
              <a:ext cx="4494727" cy="609596"/>
            </a:xfrm>
            <a:prstGeom prst="homePlate">
              <a:avLst/>
            </a:prstGeom>
            <a:solidFill>
              <a:srgbClr val="9670C0"/>
            </a:solid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000" b="1" dirty="0">
                  <a:solidFill>
                    <a:schemeClr val="tx1"/>
                  </a:solidFill>
                  <a:latin typeface="Arial" panose="020B0604020202020204" pitchFamily="34" charset="0"/>
                  <a:cs typeface="Arial" panose="020B0604020202020204" pitchFamily="34" charset="0"/>
                </a:rPr>
                <a:t>”en pysty keskittymään kunnolla”</a:t>
              </a:r>
            </a:p>
          </p:txBody>
        </p:sp>
        <p:sp>
          <p:nvSpPr>
            <p:cNvPr id="13" name="Viisikulmio 12"/>
            <p:cNvSpPr/>
            <p:nvPr/>
          </p:nvSpPr>
          <p:spPr>
            <a:xfrm>
              <a:off x="77273" y="3567442"/>
              <a:ext cx="4494726" cy="608524"/>
            </a:xfrm>
            <a:prstGeom prst="homePlate">
              <a:avLst/>
            </a:prstGeom>
            <a:solidFill>
              <a:srgbClr val="9670C0"/>
            </a:solid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000" b="1" dirty="0">
                  <a:solidFill>
                    <a:schemeClr val="tx1"/>
                  </a:solidFill>
                  <a:latin typeface="Arial" panose="020B0604020202020204" pitchFamily="34" charset="0"/>
                  <a:cs typeface="Arial" panose="020B0604020202020204" pitchFamily="34" charset="0"/>
                </a:rPr>
                <a:t>”opiskelutekniikkani on huono”</a:t>
              </a:r>
            </a:p>
          </p:txBody>
        </p:sp>
        <p:sp>
          <p:nvSpPr>
            <p:cNvPr id="14" name="Viisikulmio 13"/>
            <p:cNvSpPr/>
            <p:nvPr/>
          </p:nvSpPr>
          <p:spPr>
            <a:xfrm>
              <a:off x="77272" y="2309616"/>
              <a:ext cx="4494727" cy="609596"/>
            </a:xfrm>
            <a:prstGeom prst="homePlate">
              <a:avLst/>
            </a:prstGeom>
            <a:solidFill>
              <a:srgbClr val="9670C0"/>
            </a:solid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000" b="1" dirty="0">
                  <a:solidFill>
                    <a:schemeClr val="tx1"/>
                  </a:solidFill>
                  <a:latin typeface="Arial" panose="020B0604020202020204" pitchFamily="34" charset="0"/>
                  <a:cs typeface="Arial" panose="020B0604020202020204" pitchFamily="34" charset="0"/>
                </a:rPr>
                <a:t>”minulla ei ole kielipäätä”</a:t>
              </a:r>
            </a:p>
          </p:txBody>
        </p:sp>
        <p:sp>
          <p:nvSpPr>
            <p:cNvPr id="18" name="Viisikulmio 17"/>
            <p:cNvSpPr/>
            <p:nvPr/>
          </p:nvSpPr>
          <p:spPr>
            <a:xfrm>
              <a:off x="77273" y="4805950"/>
              <a:ext cx="4494727" cy="608524"/>
            </a:xfrm>
            <a:prstGeom prst="homePlate">
              <a:avLst/>
            </a:prstGeom>
            <a:solidFill>
              <a:srgbClr val="9670C0"/>
            </a:solid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000" b="1" dirty="0">
                  <a:solidFill>
                    <a:schemeClr val="tx1"/>
                  </a:solidFill>
                  <a:latin typeface="Arial" panose="020B0604020202020204" pitchFamily="34" charset="0"/>
                  <a:cs typeface="Arial" panose="020B0604020202020204" pitchFamily="34" charset="0"/>
                </a:rPr>
                <a:t>”opiskelu on liian tylsää”</a:t>
              </a:r>
            </a:p>
          </p:txBody>
        </p:sp>
        <p:sp>
          <p:nvSpPr>
            <p:cNvPr id="24" name="Viisikulmio 23"/>
            <p:cNvSpPr/>
            <p:nvPr/>
          </p:nvSpPr>
          <p:spPr>
            <a:xfrm>
              <a:off x="77273" y="6022998"/>
              <a:ext cx="4494727" cy="608524"/>
            </a:xfrm>
            <a:prstGeom prst="homePlate">
              <a:avLst/>
            </a:prstGeom>
            <a:solidFill>
              <a:srgbClr val="9670C0"/>
            </a:solid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2000" b="1" dirty="0">
                  <a:solidFill>
                    <a:schemeClr val="tx1"/>
                  </a:solidFill>
                  <a:latin typeface="Arial" panose="020B0604020202020204" pitchFamily="34" charset="0"/>
                  <a:cs typeface="Arial" panose="020B0604020202020204" pitchFamily="34" charset="0"/>
                </a:rPr>
                <a:t>”aloitan joskus myöhemmin”</a:t>
              </a:r>
            </a:p>
          </p:txBody>
        </p:sp>
      </p:grpSp>
      <p:grpSp>
        <p:nvGrpSpPr>
          <p:cNvPr id="11" name="Ryhmä 10"/>
          <p:cNvGrpSpPr/>
          <p:nvPr/>
        </p:nvGrpSpPr>
        <p:grpSpPr>
          <a:xfrm>
            <a:off x="5060950" y="1603420"/>
            <a:ext cx="3999332" cy="4336766"/>
            <a:chOff x="4790939" y="1539025"/>
            <a:chExt cx="4269343" cy="4336766"/>
          </a:xfrm>
          <a:effectLst/>
        </p:grpSpPr>
        <p:sp>
          <p:nvSpPr>
            <p:cNvPr id="25" name="Tekstiruutu 24"/>
            <p:cNvSpPr txBox="1"/>
            <p:nvPr/>
          </p:nvSpPr>
          <p:spPr>
            <a:xfrm>
              <a:off x="4801671" y="3037285"/>
              <a:ext cx="4237149" cy="519351"/>
            </a:xfrm>
            <a:prstGeom prst="flowChartTerminator">
              <a:avLst/>
            </a:prstGeom>
            <a:noFill/>
            <a:ln>
              <a:solidFill>
                <a:srgbClr val="7030A0"/>
              </a:solidFill>
            </a:ln>
            <a:effectLst>
              <a:glow rad="139700">
                <a:schemeClr val="accent5">
                  <a:satMod val="175000"/>
                  <a:alpha val="40000"/>
                </a:schemeClr>
              </a:glow>
            </a:effectLst>
          </p:spPr>
          <p:txBody>
            <a:bodyPr wrap="square" rtlCol="0">
              <a:spAutoFit/>
            </a:bodyPr>
            <a:lstStyle/>
            <a:p>
              <a:r>
                <a:rPr lang="fi-FI" b="1" dirty="0">
                  <a:latin typeface="Arial" panose="020B0604020202020204" pitchFamily="34" charset="0"/>
                  <a:cs typeface="Arial" panose="020B0604020202020204" pitchFamily="34" charset="0"/>
                </a:rPr>
                <a:t>liitän osaset kokonaisuuksiin</a:t>
              </a:r>
            </a:p>
          </p:txBody>
        </p:sp>
        <p:sp>
          <p:nvSpPr>
            <p:cNvPr id="27" name="Tekstiruutu 26"/>
            <p:cNvSpPr txBox="1"/>
            <p:nvPr/>
          </p:nvSpPr>
          <p:spPr>
            <a:xfrm>
              <a:off x="4823133" y="1539025"/>
              <a:ext cx="4237149" cy="519351"/>
            </a:xfrm>
            <a:prstGeom prst="flowChartTerminator">
              <a:avLst/>
            </a:prstGeom>
            <a:noFill/>
            <a:ln>
              <a:solidFill>
                <a:srgbClr val="7030A0"/>
              </a:solidFill>
            </a:ln>
            <a:effectLst>
              <a:glow rad="139700">
                <a:schemeClr val="accent5">
                  <a:satMod val="175000"/>
                  <a:alpha val="40000"/>
                </a:schemeClr>
              </a:glow>
            </a:effectLst>
          </p:spPr>
          <p:txBody>
            <a:bodyPr wrap="square" rtlCol="0">
              <a:spAutoFit/>
            </a:bodyPr>
            <a:lstStyle/>
            <a:p>
              <a:r>
                <a:rPr lang="fi-FI" b="1" dirty="0">
                  <a:latin typeface="Arial" panose="020B0604020202020204" pitchFamily="34" charset="0"/>
                  <a:cs typeface="Arial" panose="020B0604020202020204" pitchFamily="34" charset="0"/>
                </a:rPr>
                <a:t>teen aikataulun, jota noudatan</a:t>
              </a:r>
            </a:p>
          </p:txBody>
        </p:sp>
        <p:sp>
          <p:nvSpPr>
            <p:cNvPr id="30" name="Tekstiruutu 29"/>
            <p:cNvSpPr txBox="1"/>
            <p:nvPr/>
          </p:nvSpPr>
          <p:spPr>
            <a:xfrm>
              <a:off x="4801671" y="4201724"/>
              <a:ext cx="4237149" cy="519351"/>
            </a:xfrm>
            <a:prstGeom prst="flowChartTerminator">
              <a:avLst/>
            </a:prstGeom>
            <a:noFill/>
            <a:ln>
              <a:solidFill>
                <a:srgbClr val="7030A0"/>
              </a:solidFill>
            </a:ln>
            <a:effectLst>
              <a:glow rad="139700">
                <a:schemeClr val="accent5">
                  <a:satMod val="175000"/>
                  <a:alpha val="40000"/>
                </a:schemeClr>
              </a:glow>
            </a:effectLst>
          </p:spPr>
          <p:txBody>
            <a:bodyPr wrap="square" rtlCol="0">
              <a:spAutoFit/>
            </a:bodyPr>
            <a:lstStyle/>
            <a:p>
              <a:r>
                <a:rPr lang="fi-FI" b="1" dirty="0">
                  <a:latin typeface="Arial" panose="020B0604020202020204" pitchFamily="34" charset="0"/>
                  <a:cs typeface="Arial" panose="020B0604020202020204" pitchFamily="34" charset="0"/>
                </a:rPr>
                <a:t>tulevaisuuttani en voi tietää</a:t>
              </a:r>
            </a:p>
          </p:txBody>
        </p:sp>
        <p:sp>
          <p:nvSpPr>
            <p:cNvPr id="32" name="Tekstiruutu 31"/>
            <p:cNvSpPr txBox="1"/>
            <p:nvPr/>
          </p:nvSpPr>
          <p:spPr>
            <a:xfrm>
              <a:off x="4790939" y="5356440"/>
              <a:ext cx="4237149" cy="519351"/>
            </a:xfrm>
            <a:prstGeom prst="flowChartTerminator">
              <a:avLst/>
            </a:prstGeom>
            <a:noFill/>
            <a:ln>
              <a:solidFill>
                <a:srgbClr val="7030A0"/>
              </a:solidFill>
            </a:ln>
            <a:effectLst>
              <a:glow rad="139700">
                <a:schemeClr val="accent5">
                  <a:satMod val="175000"/>
                  <a:alpha val="40000"/>
                </a:schemeClr>
              </a:glow>
            </a:effectLst>
          </p:spPr>
          <p:txBody>
            <a:bodyPr wrap="square" rtlCol="0">
              <a:spAutoFit/>
            </a:bodyPr>
            <a:lstStyle/>
            <a:p>
              <a:r>
                <a:rPr lang="fi-FI" b="1" dirty="0">
                  <a:latin typeface="Arial" panose="020B0604020202020204" pitchFamily="34" charset="0"/>
                  <a:cs typeface="Arial" panose="020B0604020202020204" pitchFamily="34" charset="0"/>
                </a:rPr>
                <a:t>”elefantti syödään palasina”</a:t>
              </a:r>
            </a:p>
          </p:txBody>
        </p:sp>
      </p:grpSp>
      <p:grpSp>
        <p:nvGrpSpPr>
          <p:cNvPr id="10" name="Ryhmä 9"/>
          <p:cNvGrpSpPr/>
          <p:nvPr/>
        </p:nvGrpSpPr>
        <p:grpSpPr>
          <a:xfrm>
            <a:off x="4672882" y="1043188"/>
            <a:ext cx="4389548" cy="5766712"/>
            <a:chOff x="4672882" y="965914"/>
            <a:chExt cx="4389548" cy="5766712"/>
          </a:xfrm>
        </p:grpSpPr>
        <p:sp>
          <p:nvSpPr>
            <p:cNvPr id="7" name="Tekstiruutu 6"/>
            <p:cNvSpPr txBox="1"/>
            <p:nvPr/>
          </p:nvSpPr>
          <p:spPr>
            <a:xfrm>
              <a:off x="4790940" y="965914"/>
              <a:ext cx="4237149" cy="519351"/>
            </a:xfrm>
            <a:prstGeom prst="flowChartTerminator">
              <a:avLst/>
            </a:prstGeom>
            <a:noFill/>
            <a:ln>
              <a:solidFill>
                <a:srgbClr val="7030A0"/>
              </a:solidFill>
            </a:ln>
            <a:effectLst>
              <a:glow rad="101600">
                <a:schemeClr val="accent2">
                  <a:satMod val="175000"/>
                  <a:alpha val="40000"/>
                </a:schemeClr>
              </a:glow>
            </a:effectLst>
          </p:spPr>
          <p:txBody>
            <a:bodyPr wrap="square" rtlCol="0">
              <a:spAutoFit/>
            </a:bodyPr>
            <a:lstStyle/>
            <a:p>
              <a:r>
                <a:rPr lang="fi-FI" b="1" dirty="0">
                  <a:latin typeface="Arial" panose="020B0604020202020204" pitchFamily="34" charset="0"/>
                  <a:cs typeface="Arial" panose="020B0604020202020204" pitchFamily="34" charset="0"/>
                </a:rPr>
                <a:t>poistan häiriötekijät, rentoudun</a:t>
              </a:r>
            </a:p>
          </p:txBody>
        </p:sp>
        <p:sp>
          <p:nvSpPr>
            <p:cNvPr id="26" name="Tekstiruutu 25"/>
            <p:cNvSpPr txBox="1"/>
            <p:nvPr/>
          </p:nvSpPr>
          <p:spPr>
            <a:xfrm>
              <a:off x="4825281" y="2120728"/>
              <a:ext cx="4237149" cy="822305"/>
            </a:xfrm>
            <a:prstGeom prst="flowChartTerminator">
              <a:avLst/>
            </a:prstGeom>
            <a:noFill/>
            <a:ln>
              <a:solidFill>
                <a:srgbClr val="7030A0"/>
              </a:solidFill>
            </a:ln>
            <a:effectLst>
              <a:glow rad="101600">
                <a:schemeClr val="accent2">
                  <a:satMod val="175000"/>
                  <a:alpha val="40000"/>
                </a:schemeClr>
              </a:glow>
            </a:effectLst>
          </p:spPr>
          <p:txBody>
            <a:bodyPr wrap="square" rtlCol="0">
              <a:spAutoFit/>
            </a:bodyPr>
            <a:lstStyle/>
            <a:p>
              <a:r>
                <a:rPr lang="fi-FI" sz="1600" b="1" dirty="0">
                  <a:latin typeface="Arial" panose="020B0604020202020204" pitchFamily="34" charset="0"/>
                  <a:cs typeface="Arial" panose="020B0604020202020204" pitchFamily="34" charset="0"/>
                </a:rPr>
                <a:t>lahjakkuuttani voin aina kehittää ja etsiä uusia opiskelutapoja</a:t>
              </a:r>
            </a:p>
          </p:txBody>
        </p:sp>
        <p:sp>
          <p:nvSpPr>
            <p:cNvPr id="29" name="Tekstiruutu 28"/>
            <p:cNvSpPr txBox="1"/>
            <p:nvPr/>
          </p:nvSpPr>
          <p:spPr>
            <a:xfrm>
              <a:off x="4799523" y="3612028"/>
              <a:ext cx="4237149" cy="519351"/>
            </a:xfrm>
            <a:prstGeom prst="flowChartTerminator">
              <a:avLst/>
            </a:prstGeom>
            <a:noFill/>
            <a:ln>
              <a:solidFill>
                <a:srgbClr val="7030A0"/>
              </a:solidFill>
            </a:ln>
            <a:effectLst>
              <a:glow rad="101600">
                <a:schemeClr val="accent2">
                  <a:satMod val="175000"/>
                  <a:alpha val="40000"/>
                </a:schemeClr>
              </a:glow>
            </a:effectLst>
          </p:spPr>
          <p:txBody>
            <a:bodyPr wrap="square" rtlCol="0">
              <a:spAutoFit/>
            </a:bodyPr>
            <a:lstStyle/>
            <a:p>
              <a:r>
                <a:rPr lang="fi-FI" b="1" dirty="0">
                  <a:latin typeface="Arial" panose="020B0604020202020204" pitchFamily="34" charset="0"/>
                  <a:cs typeface="Arial" panose="020B0604020202020204" pitchFamily="34" charset="0"/>
                </a:rPr>
                <a:t>tapojani voin aina muuttaa</a:t>
              </a:r>
            </a:p>
          </p:txBody>
        </p:sp>
        <p:sp>
          <p:nvSpPr>
            <p:cNvPr id="31" name="Tekstiruutu 30"/>
            <p:cNvSpPr txBox="1"/>
            <p:nvPr/>
          </p:nvSpPr>
          <p:spPr>
            <a:xfrm>
              <a:off x="4823132" y="4779654"/>
              <a:ext cx="4237149" cy="519351"/>
            </a:xfrm>
            <a:prstGeom prst="flowChartTerminator">
              <a:avLst/>
            </a:prstGeom>
            <a:noFill/>
            <a:ln>
              <a:solidFill>
                <a:srgbClr val="7030A0"/>
              </a:solidFill>
            </a:ln>
            <a:effectLst>
              <a:glow rad="101600">
                <a:schemeClr val="accent2">
                  <a:satMod val="175000"/>
                  <a:alpha val="40000"/>
                </a:schemeClr>
              </a:glow>
            </a:effectLst>
          </p:spPr>
          <p:txBody>
            <a:bodyPr wrap="square" rtlCol="0">
              <a:spAutoFit/>
            </a:bodyPr>
            <a:lstStyle/>
            <a:p>
              <a:r>
                <a:rPr lang="fi-FI" b="1" dirty="0">
                  <a:latin typeface="Arial" panose="020B0604020202020204" pitchFamily="34" charset="0"/>
                  <a:cs typeface="Arial" panose="020B0604020202020204" pitchFamily="34" charset="0"/>
                </a:rPr>
                <a:t>otan mielikuvituksen mukaan</a:t>
              </a:r>
            </a:p>
          </p:txBody>
        </p:sp>
        <p:sp>
          <p:nvSpPr>
            <p:cNvPr id="33" name="Tekstiruutu 32"/>
            <p:cNvSpPr txBox="1"/>
            <p:nvPr/>
          </p:nvSpPr>
          <p:spPr>
            <a:xfrm>
              <a:off x="4672882" y="5910321"/>
              <a:ext cx="4237149" cy="822305"/>
            </a:xfrm>
            <a:prstGeom prst="flowChartTerminator">
              <a:avLst/>
            </a:prstGeom>
            <a:noFill/>
            <a:ln>
              <a:solidFill>
                <a:srgbClr val="7030A0"/>
              </a:solidFill>
            </a:ln>
            <a:effectLst>
              <a:glow rad="101600">
                <a:schemeClr val="accent2">
                  <a:satMod val="175000"/>
                  <a:alpha val="40000"/>
                </a:schemeClr>
              </a:glow>
            </a:effectLst>
          </p:spPr>
          <p:txBody>
            <a:bodyPr wrap="square" rtlCol="0">
              <a:spAutoFit/>
            </a:bodyPr>
            <a:lstStyle/>
            <a:p>
              <a:r>
                <a:rPr lang="fi-FI" sz="1600" b="1" dirty="0">
                  <a:latin typeface="Arial" panose="020B0604020202020204" pitchFamily="34" charset="0"/>
                  <a:cs typeface="Arial" panose="020B0604020202020204" pitchFamily="34" charset="0"/>
                </a:rPr>
                <a:t>motivaation odottelu on itsensä huijaamista</a:t>
              </a:r>
            </a:p>
          </p:txBody>
        </p:sp>
      </p:grpSp>
    </p:spTree>
    <p:extLst>
      <p:ext uri="{BB962C8B-B14F-4D97-AF65-F5344CB8AC3E}">
        <p14:creationId xmlns:p14="http://schemas.microsoft.com/office/powerpoint/2010/main" val="158599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30939" y="124573"/>
            <a:ext cx="5335515" cy="634572"/>
          </a:xfrm>
        </p:spPr>
        <p:txBody>
          <a:bodyPr>
            <a:normAutofit/>
          </a:bodyPr>
          <a:lstStyle/>
          <a:p>
            <a:pPr algn="ctr"/>
            <a:r>
              <a:rPr lang="fi-FI" sz="3200" b="1" dirty="0"/>
              <a:t>Teen muistiinpanoja</a:t>
            </a:r>
          </a:p>
        </p:txBody>
      </p:sp>
      <p:sp>
        <p:nvSpPr>
          <p:cNvPr id="3" name="Pyöristetty suorakulmio 2"/>
          <p:cNvSpPr/>
          <p:nvPr/>
        </p:nvSpPr>
        <p:spPr>
          <a:xfrm>
            <a:off x="270456" y="1197735"/>
            <a:ext cx="2730321" cy="1442434"/>
          </a:xfrm>
          <a:prstGeom prst="roundRect">
            <a:avLst/>
          </a:prstGeom>
          <a:solidFill>
            <a:schemeClr val="accent3">
              <a:lumMod val="75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latin typeface="Arial" panose="020B0604020202020204" pitchFamily="34" charset="0"/>
                <a:cs typeface="Arial" panose="020B0604020202020204" pitchFamily="34" charset="0"/>
              </a:rPr>
              <a:t>MIKSI</a:t>
            </a:r>
          </a:p>
        </p:txBody>
      </p:sp>
      <p:sp>
        <p:nvSpPr>
          <p:cNvPr id="20" name="Pyöristetty kuvaselitesuorakulmio 19"/>
          <p:cNvSpPr/>
          <p:nvPr/>
        </p:nvSpPr>
        <p:spPr>
          <a:xfrm>
            <a:off x="3618962" y="1184858"/>
            <a:ext cx="5370489" cy="2398690"/>
          </a:xfrm>
          <a:prstGeom prst="wedgeRoundRectCallout">
            <a:avLst>
              <a:gd name="adj1" fmla="val -65277"/>
              <a:gd name="adj2" fmla="val -18513"/>
              <a:gd name="adj3" fmla="val 16667"/>
            </a:avLst>
          </a:prstGeom>
          <a:ln w="28575">
            <a:solidFill>
              <a:schemeClr val="accent5">
                <a:lumMod val="50000"/>
              </a:schemeClr>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keskittymiseni paranee</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joudun pohtimaan asioita</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huomaan keskeiset seikat</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hahmotan kokonaisuuden paremmin</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helpotan kertaamista ja kokeisiin valmistautumista</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otan aktiivisemman roolin</a:t>
            </a:r>
          </a:p>
        </p:txBody>
      </p:sp>
      <p:sp>
        <p:nvSpPr>
          <p:cNvPr id="19" name="Pyöristetty suorakulmio 18"/>
          <p:cNvSpPr/>
          <p:nvPr/>
        </p:nvSpPr>
        <p:spPr>
          <a:xfrm>
            <a:off x="270456" y="3578185"/>
            <a:ext cx="2730321" cy="1442434"/>
          </a:xfrm>
          <a:prstGeom prst="roundRect">
            <a:avLst/>
          </a:prstGeom>
          <a:solidFill>
            <a:schemeClr val="accent3">
              <a:lumMod val="75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latin typeface="Arial" panose="020B0604020202020204" pitchFamily="34" charset="0"/>
                <a:cs typeface="Arial" panose="020B0604020202020204" pitchFamily="34" charset="0"/>
              </a:rPr>
              <a:t>KUINKA</a:t>
            </a:r>
          </a:p>
        </p:txBody>
      </p:sp>
      <p:grpSp>
        <p:nvGrpSpPr>
          <p:cNvPr id="6" name="Ryhmä 5"/>
          <p:cNvGrpSpPr/>
          <p:nvPr/>
        </p:nvGrpSpPr>
        <p:grpSpPr>
          <a:xfrm>
            <a:off x="1049628" y="3797147"/>
            <a:ext cx="8004218" cy="2932065"/>
            <a:chOff x="1049628" y="3797147"/>
            <a:chExt cx="8004218" cy="2932065"/>
          </a:xfrm>
        </p:grpSpPr>
        <p:sp>
          <p:nvSpPr>
            <p:cNvPr id="21" name="Pyöristetty kuvaselitesuorakulmio 20"/>
            <p:cNvSpPr/>
            <p:nvPr/>
          </p:nvSpPr>
          <p:spPr>
            <a:xfrm>
              <a:off x="3616814" y="3797147"/>
              <a:ext cx="5370489" cy="2062740"/>
            </a:xfrm>
            <a:prstGeom prst="wedgeRoundRectCallout">
              <a:avLst>
                <a:gd name="adj1" fmla="val -65277"/>
                <a:gd name="adj2" fmla="val -18513"/>
                <a:gd name="adj3" fmla="val 16667"/>
              </a:avLst>
            </a:prstGeom>
            <a:ln w="28575">
              <a:solidFill>
                <a:schemeClr val="accent5">
                  <a:lumMod val="50000"/>
                </a:schemeClr>
              </a:solidFill>
            </a:ln>
            <a:effectLst>
              <a:glow rad="2286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teen </a:t>
              </a:r>
              <a:r>
                <a:rPr lang="fi-FI" sz="2000" b="1" u="sng" dirty="0">
                  <a:latin typeface="Arial" panose="020B0604020202020204" pitchFamily="34" charset="0"/>
                  <a:cs typeface="Arial" panose="020B0604020202020204" pitchFamily="34" charset="0"/>
                </a:rPr>
                <a:t>alleviivauksia</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teen reunamerkintöjä, luetteloita</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laadin käsitekarttoja</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teen tiivistelmiä, kaavioita</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pidän oppimispäiväkirjaa</a:t>
              </a:r>
            </a:p>
          </p:txBody>
        </p:sp>
        <p:sp>
          <p:nvSpPr>
            <p:cNvPr id="22" name="Kuvaselitepilvi 21"/>
            <p:cNvSpPr/>
            <p:nvPr/>
          </p:nvSpPr>
          <p:spPr>
            <a:xfrm>
              <a:off x="1049628" y="5641640"/>
              <a:ext cx="4005330" cy="1087572"/>
            </a:xfrm>
            <a:prstGeom prst="cloudCallout">
              <a:avLst>
                <a:gd name="adj1" fmla="val -15967"/>
                <a:gd name="adj2" fmla="val -123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u="sng" dirty="0">
                  <a:solidFill>
                    <a:srgbClr val="FF0000"/>
                  </a:solidFill>
                </a:rPr>
                <a:t>VINKKI:</a:t>
              </a:r>
            </a:p>
            <a:p>
              <a:pPr algn="ctr"/>
              <a:r>
                <a:rPr lang="fi-FI" b="1" dirty="0">
                  <a:solidFill>
                    <a:schemeClr val="tx1"/>
                  </a:solidFill>
                </a:rPr>
                <a:t>Vertaan muistiinpanoja kavereiden kanssa</a:t>
              </a:r>
            </a:p>
          </p:txBody>
        </p:sp>
        <p:sp>
          <p:nvSpPr>
            <p:cNvPr id="4" name="Tekstiruutu 3"/>
            <p:cNvSpPr txBox="1"/>
            <p:nvPr/>
          </p:nvSpPr>
          <p:spPr>
            <a:xfrm>
              <a:off x="6732136" y="4114736"/>
              <a:ext cx="2127102" cy="369332"/>
            </a:xfrm>
            <a:prstGeom prst="rect">
              <a:avLst/>
            </a:prstGeom>
            <a:noFill/>
          </p:spPr>
          <p:txBody>
            <a:bodyPr wrap="square" rtlCol="0">
              <a:spAutoFit/>
            </a:bodyPr>
            <a:lstStyle/>
            <a:p>
              <a:r>
                <a:rPr lang="fi-FI" b="1" dirty="0">
                  <a:solidFill>
                    <a:srgbClr val="C00000"/>
                  </a:solidFill>
                </a:rPr>
                <a:t>!!! a) b) c)  1.2.3.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9016" y="5140140"/>
              <a:ext cx="1594830" cy="10452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99771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83592" y="70783"/>
            <a:ext cx="5293215" cy="634572"/>
          </a:xfrm>
        </p:spPr>
        <p:txBody>
          <a:bodyPr>
            <a:normAutofit/>
          </a:bodyPr>
          <a:lstStyle/>
          <a:p>
            <a:pPr algn="ctr"/>
            <a:r>
              <a:rPr lang="fi-FI" sz="3200" b="1" dirty="0"/>
              <a:t>Etenen loogisesti</a:t>
            </a:r>
          </a:p>
        </p:txBody>
      </p:sp>
      <p:sp>
        <p:nvSpPr>
          <p:cNvPr id="3" name="Pyöristetty suorakulmio 2"/>
          <p:cNvSpPr/>
          <p:nvPr/>
        </p:nvSpPr>
        <p:spPr>
          <a:xfrm>
            <a:off x="93187" y="2426404"/>
            <a:ext cx="2121980" cy="1979254"/>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51" y="2586081"/>
            <a:ext cx="1705936" cy="173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iruutu 3"/>
          <p:cNvSpPr txBox="1"/>
          <p:nvPr/>
        </p:nvSpPr>
        <p:spPr>
          <a:xfrm>
            <a:off x="41671" y="4505772"/>
            <a:ext cx="2173496" cy="1631216"/>
          </a:xfrm>
          <a:prstGeom prst="rect">
            <a:avLst/>
          </a:prstGeom>
          <a:noFill/>
          <a:ln w="28575">
            <a:solidFill>
              <a:schemeClr val="accent1">
                <a:lumMod val="75000"/>
              </a:schemeClr>
            </a:solidFill>
          </a:ln>
        </p:spPr>
        <p:txBody>
          <a:bodyPr wrap="square" rtlCol="0">
            <a:spAutoFit/>
          </a:bodyPr>
          <a:lstStyle/>
          <a:p>
            <a:r>
              <a:rPr lang="fi-FI" sz="2000" b="1" u="sng" dirty="0">
                <a:solidFill>
                  <a:srgbClr val="C00000"/>
                </a:solidFill>
                <a:latin typeface="Arial" panose="020B0604020202020204" pitchFamily="34" charset="0"/>
                <a:cs typeface="Arial" panose="020B0604020202020204" pitchFamily="34" charset="0"/>
              </a:rPr>
              <a:t>Silmäilen</a:t>
            </a:r>
            <a:endParaRPr lang="fi-FI" sz="2000" b="1" u="sn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sisällysluetteloa</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silmäilen tekstin</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katson otsikot</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vilkaisen kuvat</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herätän aivoni</a:t>
            </a:r>
          </a:p>
        </p:txBody>
      </p:sp>
      <p:grpSp>
        <p:nvGrpSpPr>
          <p:cNvPr id="8" name="Ryhmä 7"/>
          <p:cNvGrpSpPr/>
          <p:nvPr/>
        </p:nvGrpSpPr>
        <p:grpSpPr>
          <a:xfrm>
            <a:off x="2292441" y="2437405"/>
            <a:ext cx="2324521" cy="3721663"/>
            <a:chOff x="2292441" y="2437405"/>
            <a:chExt cx="2324521" cy="3721663"/>
          </a:xfrm>
        </p:grpSpPr>
        <p:sp>
          <p:nvSpPr>
            <p:cNvPr id="15" name="Pyöristetty suorakulmio 14"/>
            <p:cNvSpPr/>
            <p:nvPr/>
          </p:nvSpPr>
          <p:spPr>
            <a:xfrm>
              <a:off x="2359867" y="2437405"/>
              <a:ext cx="2121980" cy="1979254"/>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Tekstiruutu 19"/>
            <p:cNvSpPr txBox="1"/>
            <p:nvPr/>
          </p:nvSpPr>
          <p:spPr>
            <a:xfrm>
              <a:off x="2292441" y="4527852"/>
              <a:ext cx="2324521" cy="1631216"/>
            </a:xfrm>
            <a:prstGeom prst="rect">
              <a:avLst/>
            </a:prstGeom>
            <a:noFill/>
            <a:ln w="28575">
              <a:solidFill>
                <a:schemeClr val="accent1">
                  <a:lumMod val="75000"/>
                </a:schemeClr>
              </a:solidFill>
            </a:ln>
          </p:spPr>
          <p:txBody>
            <a:bodyPr wrap="square" rtlCol="0">
              <a:spAutoFit/>
            </a:bodyPr>
            <a:lstStyle/>
            <a:p>
              <a:r>
                <a:rPr lang="fi-FI" sz="2000" b="1" u="sng" dirty="0">
                  <a:solidFill>
                    <a:srgbClr val="C00000"/>
                  </a:solidFill>
                  <a:latin typeface="Arial" panose="020B0604020202020204" pitchFamily="34" charset="0"/>
                  <a:cs typeface="Arial" panose="020B0604020202020204" pitchFamily="34" charset="0"/>
                </a:rPr>
                <a:t>Syvennyn</a:t>
              </a:r>
              <a:r>
                <a:rPr lang="fi-FI" sz="2000" b="1" u="sng"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yksityiskohtiin</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luen tekstin</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alleviivaan tukisanat</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teen muistiinpanot</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298" y="2586081"/>
              <a:ext cx="16668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Ryhmä 8"/>
          <p:cNvGrpSpPr/>
          <p:nvPr/>
        </p:nvGrpSpPr>
        <p:grpSpPr>
          <a:xfrm>
            <a:off x="4629841" y="2396554"/>
            <a:ext cx="2216167" cy="3822067"/>
            <a:chOff x="4629841" y="2396554"/>
            <a:chExt cx="2216167" cy="3822067"/>
          </a:xfrm>
        </p:grpSpPr>
        <p:sp>
          <p:nvSpPr>
            <p:cNvPr id="16" name="Pyöristetty suorakulmio 15"/>
            <p:cNvSpPr/>
            <p:nvPr/>
          </p:nvSpPr>
          <p:spPr>
            <a:xfrm>
              <a:off x="4629841" y="2396554"/>
              <a:ext cx="2121980" cy="1979254"/>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kstiruutu 20"/>
            <p:cNvSpPr txBox="1"/>
            <p:nvPr/>
          </p:nvSpPr>
          <p:spPr>
            <a:xfrm>
              <a:off x="4668478" y="4525850"/>
              <a:ext cx="2177530" cy="1692771"/>
            </a:xfrm>
            <a:prstGeom prst="rect">
              <a:avLst/>
            </a:prstGeom>
            <a:noFill/>
            <a:ln w="28575">
              <a:solidFill>
                <a:schemeClr val="accent1">
                  <a:lumMod val="75000"/>
                </a:schemeClr>
              </a:solidFill>
            </a:ln>
          </p:spPr>
          <p:txBody>
            <a:bodyPr wrap="square" rtlCol="0">
              <a:spAutoFit/>
            </a:bodyPr>
            <a:lstStyle/>
            <a:p>
              <a:r>
                <a:rPr lang="fi-FI" sz="2000" b="1" u="sng" dirty="0">
                  <a:solidFill>
                    <a:srgbClr val="C00000"/>
                  </a:solidFill>
                  <a:latin typeface="Arial" panose="020B0604020202020204" pitchFamily="34" charset="0"/>
                  <a:cs typeface="Arial" panose="020B0604020202020204" pitchFamily="34" charset="0"/>
                </a:rPr>
                <a:t>Muistelen ja mietin</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kyselen, ajattelen</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teen tehtävät</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liitän palaset yhteen</a:t>
              </a:r>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1335" y="2480959"/>
              <a:ext cx="1723857" cy="1810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Ryhmä 9"/>
          <p:cNvGrpSpPr/>
          <p:nvPr/>
        </p:nvGrpSpPr>
        <p:grpSpPr>
          <a:xfrm>
            <a:off x="6800933" y="2396555"/>
            <a:ext cx="2340033" cy="3845676"/>
            <a:chOff x="6800933" y="2396555"/>
            <a:chExt cx="2340033" cy="3845676"/>
          </a:xfrm>
        </p:grpSpPr>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0933" y="2509782"/>
              <a:ext cx="2340033" cy="191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Pyöristetty suorakulmio 16"/>
            <p:cNvSpPr/>
            <p:nvPr/>
          </p:nvSpPr>
          <p:spPr>
            <a:xfrm>
              <a:off x="6910403" y="2396555"/>
              <a:ext cx="2121980" cy="1979254"/>
            </a:xfrm>
            <a:prstGeom prst="roundRect">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Tekstiruutu 23"/>
            <p:cNvSpPr txBox="1"/>
            <p:nvPr/>
          </p:nvSpPr>
          <p:spPr>
            <a:xfrm>
              <a:off x="6910403" y="4549460"/>
              <a:ext cx="2174403" cy="1692771"/>
            </a:xfrm>
            <a:prstGeom prst="rect">
              <a:avLst/>
            </a:prstGeom>
            <a:noFill/>
            <a:ln w="28575">
              <a:solidFill>
                <a:schemeClr val="accent1">
                  <a:lumMod val="75000"/>
                </a:schemeClr>
              </a:solidFill>
            </a:ln>
          </p:spPr>
          <p:txBody>
            <a:bodyPr wrap="square" rtlCol="0">
              <a:spAutoFit/>
            </a:bodyPr>
            <a:lstStyle/>
            <a:p>
              <a:r>
                <a:rPr lang="fi-FI" sz="2000" b="1" u="sng" dirty="0">
                  <a:solidFill>
                    <a:srgbClr val="C00000"/>
                  </a:solidFill>
                  <a:latin typeface="Arial" panose="020B0604020202020204" pitchFamily="34" charset="0"/>
                  <a:cs typeface="Arial" panose="020B0604020202020204" pitchFamily="34" charset="0"/>
                </a:rPr>
                <a:t>Kokoan ja kertaan</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teen johtopäätökset</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yhdistän kokonaisuudeksi</a:t>
              </a:r>
            </a:p>
          </p:txBody>
        </p:sp>
      </p:grpSp>
      <p:sp>
        <p:nvSpPr>
          <p:cNvPr id="7" name="Tekstiruutu 6"/>
          <p:cNvSpPr txBox="1"/>
          <p:nvPr/>
        </p:nvSpPr>
        <p:spPr>
          <a:xfrm>
            <a:off x="1282967" y="1092934"/>
            <a:ext cx="6471310" cy="1015663"/>
          </a:xfrm>
          <a:prstGeom prst="rect">
            <a:avLst/>
          </a:prstGeom>
          <a:noFill/>
          <a:ln>
            <a:solidFill>
              <a:schemeClr val="accent1">
                <a:lumMod val="75000"/>
              </a:schemeClr>
            </a:solidFill>
          </a:ln>
          <a:effectLst>
            <a:glow rad="139700">
              <a:schemeClr val="accent1">
                <a:satMod val="175000"/>
                <a:alpha val="40000"/>
              </a:schemeClr>
            </a:glow>
          </a:effectLst>
        </p:spPr>
        <p:txBody>
          <a:bodyPr wrap="square" rtlCol="0">
            <a:spAutoFit/>
          </a:bodyPr>
          <a:lstStyle/>
          <a:p>
            <a:r>
              <a:rPr lang="fi-FI" sz="2000" b="1" dirty="0">
                <a:latin typeface="Arial" panose="020B0604020202020204" pitchFamily="34" charset="0"/>
                <a:cs typeface="Arial" panose="020B0604020202020204" pitchFamily="34" charset="0"/>
              </a:rPr>
              <a:t>Oppiminen on tiedon aktiivista muokkaamista</a:t>
            </a:r>
          </a:p>
          <a:p>
            <a:r>
              <a:rPr lang="fi-FI" sz="2000" b="1" dirty="0">
                <a:latin typeface="Arial" panose="020B0604020202020204" pitchFamily="34" charset="0"/>
                <a:cs typeface="Arial" panose="020B0604020202020204" pitchFamily="34" charset="0"/>
              </a:rPr>
              <a:t>Kokoan yksityiskohdista kokonaisuuden</a:t>
            </a:r>
          </a:p>
          <a:p>
            <a:r>
              <a:rPr lang="fi-FI" sz="2000" b="1" dirty="0">
                <a:latin typeface="Arial" panose="020B0604020202020204" pitchFamily="34" charset="0"/>
                <a:cs typeface="Arial" panose="020B0604020202020204" pitchFamily="34" charset="0"/>
              </a:rPr>
              <a:t>Rakennan ”oppimisen puun” oksista vähitellen</a:t>
            </a:r>
          </a:p>
        </p:txBody>
      </p:sp>
      <p:sp>
        <p:nvSpPr>
          <p:cNvPr id="11" name="Tekstiruutu 10"/>
          <p:cNvSpPr txBox="1"/>
          <p:nvPr/>
        </p:nvSpPr>
        <p:spPr>
          <a:xfrm>
            <a:off x="1304892" y="6272584"/>
            <a:ext cx="2786340" cy="46166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fi-FI" sz="2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SSMK-menetelmä</a:t>
            </a:r>
            <a:endParaRPr lang="fi-FI"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66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65410" y="52853"/>
            <a:ext cx="5523774" cy="634572"/>
          </a:xfrm>
        </p:spPr>
        <p:txBody>
          <a:bodyPr>
            <a:normAutofit/>
          </a:bodyPr>
          <a:lstStyle/>
          <a:p>
            <a:pPr algn="ctr"/>
            <a:r>
              <a:rPr lang="fi-FI" sz="3200" b="1" dirty="0"/>
              <a:t>Suunnittelen ajankäyttöni</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8769" y="2573763"/>
            <a:ext cx="2143125" cy="2143125"/>
          </a:xfrm>
          <a:prstGeom prst="rect">
            <a:avLst/>
          </a:prstGeom>
          <a:ln w="19050">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5" name="Pyöristetty kuvaselitesuorakulmio 4"/>
          <p:cNvSpPr/>
          <p:nvPr/>
        </p:nvSpPr>
        <p:spPr>
          <a:xfrm>
            <a:off x="5975797" y="2816180"/>
            <a:ext cx="2614412" cy="1442433"/>
          </a:xfrm>
          <a:prstGeom prst="wedgeRoundRectCallout">
            <a:avLst>
              <a:gd name="adj1" fmla="val -72096"/>
              <a:gd name="adj2" fmla="val 21460"/>
              <a:gd name="adj3" fmla="val 16667"/>
            </a:avLst>
          </a:prstGeom>
          <a:solidFill>
            <a:srgbClr val="92D05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1" dirty="0">
                <a:solidFill>
                  <a:schemeClr val="tx1"/>
                </a:solidFill>
                <a:latin typeface="Arial" panose="020B0604020202020204" pitchFamily="34" charset="0"/>
                <a:cs typeface="Arial" panose="020B0604020202020204" pitchFamily="34" charset="0"/>
              </a:rPr>
              <a:t>Kahvitauko kaverin kanssa voi olla hyödyllisin oppimishetkeni</a:t>
            </a:r>
          </a:p>
        </p:txBody>
      </p:sp>
      <p:sp>
        <p:nvSpPr>
          <p:cNvPr id="27" name="Pyöristetty kuvaselitesuorakulmio 26"/>
          <p:cNvSpPr/>
          <p:nvPr/>
        </p:nvSpPr>
        <p:spPr>
          <a:xfrm>
            <a:off x="126170" y="3083952"/>
            <a:ext cx="2884868" cy="1391990"/>
          </a:xfrm>
          <a:prstGeom prst="wedgeRoundRectCallout">
            <a:avLst>
              <a:gd name="adj1" fmla="val 74332"/>
              <a:gd name="adj2" fmla="val -24697"/>
              <a:gd name="adj3" fmla="val 16667"/>
            </a:avLst>
          </a:prstGeom>
          <a:solidFill>
            <a:srgbClr val="92D05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1" dirty="0">
                <a:solidFill>
                  <a:schemeClr val="tx1"/>
                </a:solidFill>
                <a:latin typeface="Arial" panose="020B0604020202020204" pitchFamily="34" charset="0"/>
                <a:cs typeface="Arial" panose="020B0604020202020204" pitchFamily="34" charset="0"/>
              </a:rPr>
              <a:t>Laadin tavoitteeni</a:t>
            </a:r>
          </a:p>
          <a:p>
            <a:pPr marL="285750" indent="-285750">
              <a:buFont typeface="Arial" panose="020B0604020202020204" pitchFamily="34" charset="0"/>
              <a:buChar char="•"/>
            </a:pPr>
            <a:r>
              <a:rPr lang="fi-FI" b="1" dirty="0">
                <a:solidFill>
                  <a:schemeClr val="tx1"/>
                </a:solidFill>
                <a:latin typeface="Arial" panose="020B0604020202020204" pitchFamily="34" charset="0"/>
                <a:cs typeface="Arial" panose="020B0604020202020204" pitchFamily="34" charset="0"/>
              </a:rPr>
              <a:t>lukuvuodelle</a:t>
            </a:r>
          </a:p>
          <a:p>
            <a:pPr marL="285750" indent="-285750">
              <a:buFont typeface="Arial" panose="020B0604020202020204" pitchFamily="34" charset="0"/>
              <a:buChar char="•"/>
            </a:pPr>
            <a:r>
              <a:rPr lang="fi-FI" b="1" dirty="0">
                <a:solidFill>
                  <a:schemeClr val="tx1"/>
                </a:solidFill>
                <a:latin typeface="Arial" panose="020B0604020202020204" pitchFamily="34" charset="0"/>
                <a:cs typeface="Arial" panose="020B0604020202020204" pitchFamily="34" charset="0"/>
              </a:rPr>
              <a:t>jaksolle</a:t>
            </a:r>
          </a:p>
          <a:p>
            <a:pPr marL="285750" indent="-285750">
              <a:buFont typeface="Arial" panose="020B0604020202020204" pitchFamily="34" charset="0"/>
              <a:buChar char="•"/>
            </a:pPr>
            <a:r>
              <a:rPr lang="fi-FI" b="1" dirty="0">
                <a:solidFill>
                  <a:schemeClr val="tx1"/>
                </a:solidFill>
                <a:latin typeface="Arial" panose="020B0604020202020204" pitchFamily="34" charset="0"/>
                <a:cs typeface="Arial" panose="020B0604020202020204" pitchFamily="34" charset="0"/>
              </a:rPr>
              <a:t>kokeelle</a:t>
            </a:r>
          </a:p>
        </p:txBody>
      </p:sp>
      <p:sp>
        <p:nvSpPr>
          <p:cNvPr id="29" name="Pyöristetty kuvaselitesuorakulmio 28"/>
          <p:cNvSpPr/>
          <p:nvPr/>
        </p:nvSpPr>
        <p:spPr>
          <a:xfrm>
            <a:off x="576932" y="5111836"/>
            <a:ext cx="2884868" cy="1058215"/>
          </a:xfrm>
          <a:prstGeom prst="wedgeRoundRectCallout">
            <a:avLst>
              <a:gd name="adj1" fmla="val 57814"/>
              <a:gd name="adj2" fmla="val -99845"/>
              <a:gd name="adj3" fmla="val 16667"/>
            </a:avLst>
          </a:prstGeom>
          <a:solidFill>
            <a:srgbClr val="92D05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1" dirty="0">
                <a:solidFill>
                  <a:schemeClr val="tx1"/>
                </a:solidFill>
                <a:latin typeface="Arial" panose="020B0604020202020204" pitchFamily="34" charset="0"/>
                <a:cs typeface="Arial" panose="020B0604020202020204" pitchFamily="34" charset="0"/>
              </a:rPr>
              <a:t>Pyrin pysymään suunnitelmassani</a:t>
            </a:r>
          </a:p>
        </p:txBody>
      </p:sp>
      <p:sp>
        <p:nvSpPr>
          <p:cNvPr id="30" name="Pyöristetty kuvaselitesuorakulmio 29"/>
          <p:cNvSpPr/>
          <p:nvPr/>
        </p:nvSpPr>
        <p:spPr>
          <a:xfrm>
            <a:off x="270456" y="1051574"/>
            <a:ext cx="3088313" cy="1455783"/>
          </a:xfrm>
          <a:prstGeom prst="wedgeRoundRectCallout">
            <a:avLst>
              <a:gd name="adj1" fmla="val 72458"/>
              <a:gd name="adj2" fmla="val 61106"/>
              <a:gd name="adj3" fmla="val 16667"/>
            </a:avLst>
          </a:prstGeom>
          <a:solidFill>
            <a:srgbClr val="92D05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1" dirty="0">
                <a:solidFill>
                  <a:schemeClr val="tx1"/>
                </a:solidFill>
                <a:latin typeface="Arial" panose="020B0604020202020204" pitchFamily="34" charset="0"/>
                <a:cs typeface="Arial" panose="020B0604020202020204" pitchFamily="34" charset="0"/>
              </a:rPr>
              <a:t>Teen realistisen lukusuunnitelman</a:t>
            </a:r>
          </a:p>
          <a:p>
            <a:pPr marL="285750" indent="-285750">
              <a:buFont typeface="Arial" panose="020B0604020202020204" pitchFamily="34" charset="0"/>
              <a:buChar char="•"/>
            </a:pPr>
            <a:r>
              <a:rPr lang="fi-FI" b="1" dirty="0">
                <a:solidFill>
                  <a:schemeClr val="tx1"/>
                </a:solidFill>
                <a:latin typeface="Arial" panose="020B0604020202020204" pitchFamily="34" charset="0"/>
                <a:cs typeface="Arial" panose="020B0604020202020204" pitchFamily="34" charset="0"/>
              </a:rPr>
              <a:t>liian löysä ei motivoi</a:t>
            </a:r>
          </a:p>
          <a:p>
            <a:pPr marL="285750" indent="-285750">
              <a:buFont typeface="Arial" panose="020B0604020202020204" pitchFamily="34" charset="0"/>
              <a:buChar char="•"/>
            </a:pPr>
            <a:r>
              <a:rPr lang="fi-FI" b="1" dirty="0">
                <a:solidFill>
                  <a:schemeClr val="tx1"/>
                </a:solidFill>
                <a:latin typeface="Arial" panose="020B0604020202020204" pitchFamily="34" charset="0"/>
                <a:cs typeface="Arial" panose="020B0604020202020204" pitchFamily="34" charset="0"/>
              </a:rPr>
              <a:t>liian tiukka ahdistaa</a:t>
            </a:r>
          </a:p>
        </p:txBody>
      </p:sp>
      <p:sp>
        <p:nvSpPr>
          <p:cNvPr id="31" name="Pyöristetty kuvaselitesuorakulmio 30"/>
          <p:cNvSpPr/>
          <p:nvPr/>
        </p:nvSpPr>
        <p:spPr>
          <a:xfrm>
            <a:off x="4945488" y="5111836"/>
            <a:ext cx="3937109" cy="1646353"/>
          </a:xfrm>
          <a:prstGeom prst="wedgeRoundRectCallout">
            <a:avLst>
              <a:gd name="adj1" fmla="val -43848"/>
              <a:gd name="adj2" fmla="val -82113"/>
              <a:gd name="adj3" fmla="val 16667"/>
            </a:avLst>
          </a:prstGeom>
          <a:solidFill>
            <a:srgbClr val="92D05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1" dirty="0">
                <a:solidFill>
                  <a:schemeClr val="tx1"/>
                </a:solidFill>
                <a:latin typeface="Arial" panose="020B0604020202020204" pitchFamily="34" charset="0"/>
                <a:cs typeface="Arial" panose="020B0604020202020204" pitchFamily="34" charset="0"/>
              </a:rPr>
              <a:t>Varaan aikaa sulatteluun ja harrastuksiini</a:t>
            </a:r>
          </a:p>
          <a:p>
            <a:pPr marL="285750" indent="-285750">
              <a:buFont typeface="Arial" panose="020B0604020202020204" pitchFamily="34" charset="0"/>
              <a:buChar char="•"/>
            </a:pPr>
            <a:r>
              <a:rPr lang="fi-FI" b="1" dirty="0">
                <a:solidFill>
                  <a:schemeClr val="tx1"/>
                </a:solidFill>
                <a:latin typeface="Arial" panose="020B0604020202020204" pitchFamily="34" charset="0"/>
                <a:cs typeface="Arial" panose="020B0604020202020204" pitchFamily="34" charset="0"/>
              </a:rPr>
              <a:t>liikunta tekee hyvää aivoille</a:t>
            </a:r>
          </a:p>
          <a:p>
            <a:pPr marL="285750" indent="-285750">
              <a:buFont typeface="Arial" panose="020B0604020202020204" pitchFamily="34" charset="0"/>
              <a:buChar char="•"/>
            </a:pPr>
            <a:r>
              <a:rPr lang="fi-FI" b="1" dirty="0">
                <a:solidFill>
                  <a:schemeClr val="tx1"/>
                </a:solidFill>
                <a:latin typeface="Arial" panose="020B0604020202020204" pitchFamily="34" charset="0"/>
                <a:cs typeface="Arial" panose="020B0604020202020204" pitchFamily="34" charset="0"/>
              </a:rPr>
              <a:t>kirjallisuus ja tiedotusvälineet avartavat</a:t>
            </a:r>
          </a:p>
        </p:txBody>
      </p:sp>
      <p:sp>
        <p:nvSpPr>
          <p:cNvPr id="32" name="Pyöristetty kuvaselitesuorakulmio 31"/>
          <p:cNvSpPr/>
          <p:nvPr/>
        </p:nvSpPr>
        <p:spPr>
          <a:xfrm>
            <a:off x="5501894" y="1176068"/>
            <a:ext cx="3239036" cy="1331289"/>
          </a:xfrm>
          <a:prstGeom prst="wedgeRoundRectCallout">
            <a:avLst>
              <a:gd name="adj1" fmla="val -70757"/>
              <a:gd name="adj2" fmla="val 61647"/>
              <a:gd name="adj3" fmla="val 16667"/>
            </a:avLst>
          </a:prstGeom>
          <a:solidFill>
            <a:srgbClr val="92D050"/>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b="1" dirty="0">
                <a:solidFill>
                  <a:schemeClr val="tx1"/>
                </a:solidFill>
                <a:latin typeface="Arial" panose="020B0604020202020204" pitchFamily="34" charset="0"/>
                <a:cs typeface="Arial" panose="020B0604020202020204" pitchFamily="34" charset="0"/>
              </a:rPr>
              <a:t>Varaan aikaa nukkumiseen ja lepoon</a:t>
            </a:r>
          </a:p>
          <a:p>
            <a:pPr marL="285750" indent="-285750">
              <a:buFont typeface="Arial" panose="020B0604020202020204" pitchFamily="34" charset="0"/>
              <a:buChar char="•"/>
            </a:pPr>
            <a:r>
              <a:rPr lang="fi-FI" b="1" dirty="0">
                <a:solidFill>
                  <a:schemeClr val="tx1"/>
                </a:solidFill>
                <a:latin typeface="Arial" panose="020B0604020202020204" pitchFamily="34" charset="0"/>
                <a:cs typeface="Arial" panose="020B0604020202020204" pitchFamily="34" charset="0"/>
              </a:rPr>
              <a:t>aivot jäsentävät asioita nukkuessani</a:t>
            </a:r>
          </a:p>
        </p:txBody>
      </p:sp>
    </p:spTree>
    <p:extLst>
      <p:ext uri="{BB962C8B-B14F-4D97-AF65-F5344CB8AC3E}">
        <p14:creationId xmlns:p14="http://schemas.microsoft.com/office/powerpoint/2010/main" val="400645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1+#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P spid="3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29549" y="124573"/>
            <a:ext cx="5532738" cy="634572"/>
          </a:xfrm>
        </p:spPr>
        <p:txBody>
          <a:bodyPr>
            <a:normAutofit/>
          </a:bodyPr>
          <a:lstStyle/>
          <a:p>
            <a:pPr algn="ctr"/>
            <a:r>
              <a:rPr lang="fi-FI" sz="3200" b="1" dirty="0"/>
              <a:t>Muistan kerrata</a:t>
            </a:r>
          </a:p>
        </p:txBody>
      </p:sp>
      <p:sp>
        <p:nvSpPr>
          <p:cNvPr id="7" name="Tekstiruutu 6"/>
          <p:cNvSpPr txBox="1"/>
          <p:nvPr/>
        </p:nvSpPr>
        <p:spPr>
          <a:xfrm>
            <a:off x="656823" y="1092934"/>
            <a:ext cx="7856112" cy="1631216"/>
          </a:xfrm>
          <a:prstGeom prst="rect">
            <a:avLst/>
          </a:prstGeom>
          <a:noFill/>
          <a:ln>
            <a:solidFill>
              <a:schemeClr val="accent1">
                <a:lumMod val="75000"/>
              </a:schemeClr>
            </a:solidFill>
          </a:ln>
          <a:effectLst>
            <a:glow rad="139700">
              <a:schemeClr val="accent1">
                <a:satMod val="175000"/>
                <a:alpha val="40000"/>
              </a:schemeClr>
            </a:glow>
          </a:effectLst>
        </p:spPr>
        <p:txBody>
          <a:bodyPr wrap="square" rtlCol="0">
            <a:spAutoFit/>
          </a:bodyPr>
          <a:lstStyle/>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kertaaminen pitää asiat säilömuistissani pidempään</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helpointa on kerrata omien muistiinpanojeni avulla</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yhdessä opiskelukaverien kanssa on tehokasta kertausta</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unohtaminen on nopeinta heti mieleen painamisen jälkeen</a:t>
            </a:r>
          </a:p>
          <a:p>
            <a:pPr marL="342900" indent="-342900">
              <a:buFont typeface="Arial" panose="020B0604020202020204" pitchFamily="34" charset="0"/>
              <a:buChar char="•"/>
            </a:pPr>
            <a:r>
              <a:rPr lang="fi-FI" sz="2000" b="1" dirty="0">
                <a:latin typeface="Arial" panose="020B0604020202020204" pitchFamily="34" charset="0"/>
                <a:cs typeface="Arial" panose="020B0604020202020204" pitchFamily="34" charset="0"/>
              </a:rPr>
              <a:t>kertaaminen jättää aivoihin pysyvämmän muistijäljen</a:t>
            </a:r>
          </a:p>
        </p:txBody>
      </p:sp>
      <p:sp>
        <p:nvSpPr>
          <p:cNvPr id="12" name="Puolivapaa piirto 11"/>
          <p:cNvSpPr/>
          <p:nvPr/>
        </p:nvSpPr>
        <p:spPr>
          <a:xfrm rot="267689">
            <a:off x="1015764" y="4253239"/>
            <a:ext cx="3214218" cy="932011"/>
          </a:xfrm>
          <a:custGeom>
            <a:avLst/>
            <a:gdLst>
              <a:gd name="connsiteX0" fmla="*/ 0 w 2932952"/>
              <a:gd name="connsiteY0" fmla="*/ 0 h 734305"/>
              <a:gd name="connsiteX1" fmla="*/ 579549 w 2932952"/>
              <a:gd name="connsiteY1" fmla="*/ 425003 h 734305"/>
              <a:gd name="connsiteX2" fmla="*/ 1184856 w 2932952"/>
              <a:gd name="connsiteY2" fmla="*/ 579550 h 734305"/>
              <a:gd name="connsiteX3" fmla="*/ 1880315 w 2932952"/>
              <a:gd name="connsiteY3" fmla="*/ 669702 h 734305"/>
              <a:gd name="connsiteX4" fmla="*/ 2485622 w 2932952"/>
              <a:gd name="connsiteY4" fmla="*/ 708338 h 734305"/>
              <a:gd name="connsiteX5" fmla="*/ 2897746 w 2932952"/>
              <a:gd name="connsiteY5" fmla="*/ 734096 h 734305"/>
              <a:gd name="connsiteX6" fmla="*/ 2910625 w 2932952"/>
              <a:gd name="connsiteY6" fmla="*/ 721217 h 734305"/>
              <a:gd name="connsiteX7" fmla="*/ 2910625 w 2932952"/>
              <a:gd name="connsiteY7" fmla="*/ 721217 h 73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2952" h="734305">
                <a:moveTo>
                  <a:pt x="0" y="0"/>
                </a:moveTo>
                <a:cubicBezTo>
                  <a:pt x="191036" y="164205"/>
                  <a:pt x="382073" y="328411"/>
                  <a:pt x="579549" y="425003"/>
                </a:cubicBezTo>
                <a:cubicBezTo>
                  <a:pt x="777025" y="521595"/>
                  <a:pt x="968062" y="538767"/>
                  <a:pt x="1184856" y="579550"/>
                </a:cubicBezTo>
                <a:cubicBezTo>
                  <a:pt x="1401650" y="620333"/>
                  <a:pt x="1663521" y="648237"/>
                  <a:pt x="1880315" y="669702"/>
                </a:cubicBezTo>
                <a:cubicBezTo>
                  <a:pt x="2097109" y="691167"/>
                  <a:pt x="2485622" y="708338"/>
                  <a:pt x="2485622" y="708338"/>
                </a:cubicBezTo>
                <a:lnTo>
                  <a:pt x="2897746" y="734096"/>
                </a:lnTo>
                <a:cubicBezTo>
                  <a:pt x="2968580" y="736242"/>
                  <a:pt x="2910625" y="721217"/>
                  <a:pt x="2910625" y="721217"/>
                </a:cubicBezTo>
                <a:lnTo>
                  <a:pt x="2910625" y="721217"/>
                </a:ln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Tekstiruutu 22"/>
          <p:cNvSpPr txBox="1"/>
          <p:nvPr/>
        </p:nvSpPr>
        <p:spPr>
          <a:xfrm>
            <a:off x="4179603" y="5146312"/>
            <a:ext cx="4548120" cy="338554"/>
          </a:xfrm>
          <a:prstGeom prst="rect">
            <a:avLst/>
          </a:prstGeom>
          <a:noFill/>
          <a:ln>
            <a:solidFill>
              <a:schemeClr val="accent1">
                <a:lumMod val="75000"/>
              </a:schemeClr>
            </a:solidFill>
          </a:ln>
          <a:effectLst>
            <a:glow rad="139700">
              <a:schemeClr val="accent1">
                <a:satMod val="175000"/>
                <a:alpha val="40000"/>
              </a:schemeClr>
            </a:glow>
          </a:effectLst>
        </p:spPr>
        <p:txBody>
          <a:bodyPr wrap="square" rtlCol="0">
            <a:spAutoFit/>
          </a:bodyPr>
          <a:lstStyle/>
          <a:p>
            <a:pPr marL="342900" indent="-342900">
              <a:buFont typeface="Arial" panose="020B0604020202020204" pitchFamily="34" charset="0"/>
              <a:buChar char="•"/>
            </a:pPr>
            <a:r>
              <a:rPr lang="fi-FI" sz="1600" b="1" dirty="0">
                <a:latin typeface="Arial" panose="020B0604020202020204" pitchFamily="34" charset="0"/>
                <a:cs typeface="Arial" panose="020B0604020202020204" pitchFamily="34" charset="0"/>
              </a:rPr>
              <a:t>kerrata kannattaa heti oppimisen jälkeen</a:t>
            </a:r>
          </a:p>
        </p:txBody>
      </p:sp>
      <p:sp>
        <p:nvSpPr>
          <p:cNvPr id="25" name="Puolivapaa piirto 24"/>
          <p:cNvSpPr/>
          <p:nvPr/>
        </p:nvSpPr>
        <p:spPr>
          <a:xfrm rot="21418050">
            <a:off x="1092789" y="4183372"/>
            <a:ext cx="3054667" cy="903981"/>
          </a:xfrm>
          <a:custGeom>
            <a:avLst/>
            <a:gdLst>
              <a:gd name="connsiteX0" fmla="*/ 0 w 2932952"/>
              <a:gd name="connsiteY0" fmla="*/ 0 h 734305"/>
              <a:gd name="connsiteX1" fmla="*/ 579549 w 2932952"/>
              <a:gd name="connsiteY1" fmla="*/ 425003 h 734305"/>
              <a:gd name="connsiteX2" fmla="*/ 1184856 w 2932952"/>
              <a:gd name="connsiteY2" fmla="*/ 579550 h 734305"/>
              <a:gd name="connsiteX3" fmla="*/ 1880315 w 2932952"/>
              <a:gd name="connsiteY3" fmla="*/ 669702 h 734305"/>
              <a:gd name="connsiteX4" fmla="*/ 2485622 w 2932952"/>
              <a:gd name="connsiteY4" fmla="*/ 708338 h 734305"/>
              <a:gd name="connsiteX5" fmla="*/ 2897746 w 2932952"/>
              <a:gd name="connsiteY5" fmla="*/ 734096 h 734305"/>
              <a:gd name="connsiteX6" fmla="*/ 2910625 w 2932952"/>
              <a:gd name="connsiteY6" fmla="*/ 721217 h 734305"/>
              <a:gd name="connsiteX7" fmla="*/ 2910625 w 2932952"/>
              <a:gd name="connsiteY7" fmla="*/ 721217 h 73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2952" h="734305">
                <a:moveTo>
                  <a:pt x="0" y="0"/>
                </a:moveTo>
                <a:cubicBezTo>
                  <a:pt x="191036" y="164205"/>
                  <a:pt x="382073" y="328411"/>
                  <a:pt x="579549" y="425003"/>
                </a:cubicBezTo>
                <a:cubicBezTo>
                  <a:pt x="777025" y="521595"/>
                  <a:pt x="968062" y="538767"/>
                  <a:pt x="1184856" y="579550"/>
                </a:cubicBezTo>
                <a:cubicBezTo>
                  <a:pt x="1401650" y="620333"/>
                  <a:pt x="1663521" y="648237"/>
                  <a:pt x="1880315" y="669702"/>
                </a:cubicBezTo>
                <a:cubicBezTo>
                  <a:pt x="2097109" y="691167"/>
                  <a:pt x="2485622" y="708338"/>
                  <a:pt x="2485622" y="708338"/>
                </a:cubicBezTo>
                <a:lnTo>
                  <a:pt x="2897746" y="734096"/>
                </a:lnTo>
                <a:cubicBezTo>
                  <a:pt x="2968580" y="736242"/>
                  <a:pt x="2910625" y="721217"/>
                  <a:pt x="2910625" y="721217"/>
                </a:cubicBezTo>
                <a:lnTo>
                  <a:pt x="2910625" y="721217"/>
                </a:lnTo>
              </a:path>
            </a:pathLst>
          </a:cu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Tekstiruutu 25"/>
          <p:cNvSpPr txBox="1"/>
          <p:nvPr/>
        </p:nvSpPr>
        <p:spPr>
          <a:xfrm>
            <a:off x="4163561" y="4719244"/>
            <a:ext cx="4564162" cy="338554"/>
          </a:xfrm>
          <a:prstGeom prst="rect">
            <a:avLst/>
          </a:prstGeom>
          <a:noFill/>
          <a:ln>
            <a:solidFill>
              <a:srgbClr val="C00000"/>
            </a:solidFill>
          </a:ln>
          <a:effectLst>
            <a:glow rad="139700">
              <a:schemeClr val="accent2">
                <a:satMod val="175000"/>
                <a:alpha val="40000"/>
              </a:schemeClr>
            </a:glow>
          </a:effectLst>
        </p:spPr>
        <p:txBody>
          <a:bodyPr wrap="square" rtlCol="0">
            <a:spAutoFit/>
          </a:bodyPr>
          <a:lstStyle/>
          <a:p>
            <a:pPr marL="342900" indent="-342900">
              <a:buFont typeface="Arial" panose="020B0604020202020204" pitchFamily="34" charset="0"/>
              <a:buChar char="•"/>
            </a:pPr>
            <a:r>
              <a:rPr lang="fi-FI" sz="1600" b="1" dirty="0">
                <a:latin typeface="Arial" panose="020B0604020202020204" pitchFamily="34" charset="0"/>
                <a:cs typeface="Arial" panose="020B0604020202020204" pitchFamily="34" charset="0"/>
              </a:rPr>
              <a:t>toinen kertaus seuraavana päivänä</a:t>
            </a:r>
          </a:p>
        </p:txBody>
      </p:sp>
      <p:cxnSp>
        <p:nvCxnSpPr>
          <p:cNvPr id="4" name="Kulmayhdysviiva 3"/>
          <p:cNvCxnSpPr/>
          <p:nvPr/>
        </p:nvCxnSpPr>
        <p:spPr>
          <a:xfrm>
            <a:off x="579144" y="3834063"/>
            <a:ext cx="4005735" cy="2350949"/>
          </a:xfrm>
          <a:prstGeom prst="bentConnector3">
            <a:avLst>
              <a:gd name="adj1" fmla="val -861"/>
            </a:avLst>
          </a:prstGeom>
          <a:ln w="57150">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Tekstiruutu 8"/>
          <p:cNvSpPr txBox="1"/>
          <p:nvPr/>
        </p:nvSpPr>
        <p:spPr>
          <a:xfrm>
            <a:off x="3970994" y="6124929"/>
            <a:ext cx="665747" cy="369332"/>
          </a:xfrm>
          <a:prstGeom prst="rect">
            <a:avLst/>
          </a:prstGeom>
          <a:noFill/>
        </p:spPr>
        <p:txBody>
          <a:bodyPr wrap="square" rtlCol="0">
            <a:spAutoFit/>
          </a:bodyPr>
          <a:lstStyle/>
          <a:p>
            <a:r>
              <a:rPr lang="fi-FI" dirty="0">
                <a:latin typeface="Arial" panose="020B0604020202020204" pitchFamily="34" charset="0"/>
                <a:cs typeface="Arial" panose="020B0604020202020204" pitchFamily="34" charset="0"/>
              </a:rPr>
              <a:t>aika</a:t>
            </a:r>
          </a:p>
        </p:txBody>
      </p:sp>
      <p:sp>
        <p:nvSpPr>
          <p:cNvPr id="14" name="Tekstiruutu 13"/>
          <p:cNvSpPr txBox="1"/>
          <p:nvPr/>
        </p:nvSpPr>
        <p:spPr>
          <a:xfrm>
            <a:off x="1928872" y="3760303"/>
            <a:ext cx="1900416" cy="369332"/>
          </a:xfrm>
          <a:prstGeom prst="rect">
            <a:avLst/>
          </a:prstGeom>
          <a:noFill/>
        </p:spPr>
        <p:txBody>
          <a:bodyPr wrap="square" rtlCol="0">
            <a:spAutoFit/>
          </a:bodyPr>
          <a:lstStyle/>
          <a:p>
            <a:r>
              <a:rPr lang="fi-FI" b="1" dirty="0">
                <a:latin typeface="Arial" panose="020B0604020202020204" pitchFamily="34" charset="0"/>
                <a:cs typeface="Arial" panose="020B0604020202020204" pitchFamily="34" charset="0"/>
              </a:rPr>
              <a:t>MUISTIKÄYRÄ</a:t>
            </a:r>
          </a:p>
        </p:txBody>
      </p:sp>
      <p:sp>
        <p:nvSpPr>
          <p:cNvPr id="10" name="Puolivapaa piirto 9"/>
          <p:cNvSpPr/>
          <p:nvPr/>
        </p:nvSpPr>
        <p:spPr>
          <a:xfrm>
            <a:off x="1026695" y="4002505"/>
            <a:ext cx="3168951" cy="1689051"/>
          </a:xfrm>
          <a:custGeom>
            <a:avLst/>
            <a:gdLst>
              <a:gd name="connsiteX0" fmla="*/ 0 w 3228573"/>
              <a:gd name="connsiteY0" fmla="*/ 0 h 1689051"/>
              <a:gd name="connsiteX1" fmla="*/ 216568 w 3228573"/>
              <a:gd name="connsiteY1" fmla="*/ 810127 h 1689051"/>
              <a:gd name="connsiteX2" fmla="*/ 850231 w 3228573"/>
              <a:gd name="connsiteY2" fmla="*/ 1363579 h 1689051"/>
              <a:gd name="connsiteX3" fmla="*/ 1491916 w 3228573"/>
              <a:gd name="connsiteY3" fmla="*/ 1524000 h 1689051"/>
              <a:gd name="connsiteX4" fmla="*/ 2478505 w 3228573"/>
              <a:gd name="connsiteY4" fmla="*/ 1636295 h 1689051"/>
              <a:gd name="connsiteX5" fmla="*/ 3160294 w 3228573"/>
              <a:gd name="connsiteY5" fmla="*/ 1684421 h 1689051"/>
              <a:gd name="connsiteX6" fmla="*/ 3168316 w 3228573"/>
              <a:gd name="connsiteY6" fmla="*/ 1684421 h 168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8573" h="1689051">
                <a:moveTo>
                  <a:pt x="0" y="0"/>
                </a:moveTo>
                <a:cubicBezTo>
                  <a:pt x="37431" y="291432"/>
                  <a:pt x="74863" y="582864"/>
                  <a:pt x="216568" y="810127"/>
                </a:cubicBezTo>
                <a:cubicBezTo>
                  <a:pt x="358273" y="1037390"/>
                  <a:pt x="637673" y="1244600"/>
                  <a:pt x="850231" y="1363579"/>
                </a:cubicBezTo>
                <a:cubicBezTo>
                  <a:pt x="1062789" y="1482558"/>
                  <a:pt x="1220537" y="1478547"/>
                  <a:pt x="1491916" y="1524000"/>
                </a:cubicBezTo>
                <a:cubicBezTo>
                  <a:pt x="1763295" y="1569453"/>
                  <a:pt x="2200442" y="1609558"/>
                  <a:pt x="2478505" y="1636295"/>
                </a:cubicBezTo>
                <a:cubicBezTo>
                  <a:pt x="2756568" y="1663032"/>
                  <a:pt x="3045326" y="1676400"/>
                  <a:pt x="3160294" y="1684421"/>
                </a:cubicBezTo>
                <a:cubicBezTo>
                  <a:pt x="3275262" y="1692442"/>
                  <a:pt x="3221789" y="1688431"/>
                  <a:pt x="3168316" y="1684421"/>
                </a:cubicBezTo>
              </a:path>
            </a:pathLst>
          </a:cu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Tekstiruutu 15"/>
          <p:cNvSpPr txBox="1"/>
          <p:nvPr/>
        </p:nvSpPr>
        <p:spPr>
          <a:xfrm>
            <a:off x="4195646" y="5627573"/>
            <a:ext cx="4548120" cy="338554"/>
          </a:xfrm>
          <a:prstGeom prst="rect">
            <a:avLst/>
          </a:prstGeom>
          <a:noFill/>
          <a:ln>
            <a:solidFill>
              <a:schemeClr val="accent6">
                <a:lumMod val="75000"/>
              </a:schemeClr>
            </a:solidFill>
          </a:ln>
          <a:effectLst>
            <a:glow rad="139700">
              <a:schemeClr val="accent6">
                <a:satMod val="175000"/>
                <a:alpha val="40000"/>
              </a:schemeClr>
            </a:glow>
          </a:effectLst>
        </p:spPr>
        <p:txBody>
          <a:bodyPr wrap="square" rtlCol="0">
            <a:spAutoFit/>
          </a:bodyPr>
          <a:lstStyle/>
          <a:p>
            <a:pPr marL="342900" indent="-342900">
              <a:buFont typeface="Arial" panose="020B0604020202020204" pitchFamily="34" charset="0"/>
              <a:buChar char="•"/>
            </a:pPr>
            <a:r>
              <a:rPr lang="fi-FI" sz="1600" b="1" dirty="0">
                <a:latin typeface="Arial" panose="020B0604020202020204" pitchFamily="34" charset="0"/>
                <a:cs typeface="Arial" panose="020B0604020202020204" pitchFamily="34" charset="0"/>
              </a:rPr>
              <a:t>Ilman kertausta muistat vähemmän</a:t>
            </a:r>
          </a:p>
        </p:txBody>
      </p:sp>
      <p:sp>
        <p:nvSpPr>
          <p:cNvPr id="21" name="Tekstiruutu 20"/>
          <p:cNvSpPr txBox="1"/>
          <p:nvPr/>
        </p:nvSpPr>
        <p:spPr>
          <a:xfrm>
            <a:off x="152973" y="3340148"/>
            <a:ext cx="1547490" cy="523220"/>
          </a:xfrm>
          <a:prstGeom prst="rect">
            <a:avLst/>
          </a:prstGeom>
          <a:noFill/>
        </p:spPr>
        <p:txBody>
          <a:bodyPr wrap="square" rtlCol="0">
            <a:spAutoFit/>
          </a:bodyPr>
          <a:lstStyle/>
          <a:p>
            <a:r>
              <a:rPr lang="fi-FI" sz="1400" dirty="0">
                <a:latin typeface="Arial" panose="020B0604020202020204" pitchFamily="34" charset="0"/>
                <a:cs typeface="Arial" panose="020B0604020202020204" pitchFamily="34" charset="0"/>
              </a:rPr>
              <a:t>muistamisen määrä</a:t>
            </a:r>
          </a:p>
        </p:txBody>
      </p:sp>
    </p:spTree>
    <p:extLst>
      <p:ext uri="{BB962C8B-B14F-4D97-AF65-F5344CB8AC3E}">
        <p14:creationId xmlns:p14="http://schemas.microsoft.com/office/powerpoint/2010/main" val="67315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5" grpId="0" animBg="1"/>
      <p:bldP spid="26"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93696" y="124573"/>
            <a:ext cx="5568597" cy="634572"/>
          </a:xfrm>
        </p:spPr>
        <p:txBody>
          <a:bodyPr>
            <a:normAutofit/>
          </a:bodyPr>
          <a:lstStyle/>
          <a:p>
            <a:pPr algn="ctr"/>
            <a:r>
              <a:rPr lang="fi-FI" sz="3200" b="1" dirty="0"/>
              <a:t>Teen itsearviointia</a:t>
            </a:r>
          </a:p>
        </p:txBody>
      </p:sp>
      <p:grpSp>
        <p:nvGrpSpPr>
          <p:cNvPr id="15" name="Group 2"/>
          <p:cNvGrpSpPr/>
          <p:nvPr/>
        </p:nvGrpSpPr>
        <p:grpSpPr>
          <a:xfrm>
            <a:off x="2204562" y="2138082"/>
            <a:ext cx="3550779" cy="3689423"/>
            <a:chOff x="2743199" y="1603151"/>
            <a:chExt cx="3657598" cy="4008775"/>
          </a:xfrm>
          <a:effectLst>
            <a:glow rad="228600">
              <a:schemeClr val="bg1">
                <a:alpha val="40000"/>
              </a:schemeClr>
            </a:glow>
            <a:outerShdw blurRad="330200" dir="5400000" sx="90000" sy="-19000" rotWithShape="0">
              <a:prstClr val="black">
                <a:alpha val="30000"/>
              </a:prstClr>
            </a:outerShdw>
          </a:effectLst>
          <a:scene3d>
            <a:camera prst="perspectiveRelaxedModerately"/>
            <a:lightRig rig="threePt" dir="t"/>
          </a:scene3d>
        </p:grpSpPr>
        <p:sp>
          <p:nvSpPr>
            <p:cNvPr id="17" name="Pie 3"/>
            <p:cNvSpPr>
              <a:spLocks noChangeAspect="1"/>
            </p:cNvSpPr>
            <p:nvPr/>
          </p:nvSpPr>
          <p:spPr>
            <a:xfrm>
              <a:off x="2743199" y="1603151"/>
              <a:ext cx="3657598" cy="2285999"/>
            </a:xfrm>
            <a:custGeom>
              <a:avLst/>
              <a:gdLst/>
              <a:ahLst/>
              <a:cxnLst/>
              <a:rect l="l" t="t" r="r" b="b"/>
              <a:pathLst>
                <a:path w="3657598" h="2285999">
                  <a:moveTo>
                    <a:pt x="3657542" y="1829973"/>
                  </a:moveTo>
                  <a:cubicBezTo>
                    <a:pt x="3657600" y="1830565"/>
                    <a:pt x="3657599" y="1831157"/>
                    <a:pt x="3657598" y="1831749"/>
                  </a:cubicBezTo>
                  <a:lnTo>
                    <a:pt x="3657452" y="1831749"/>
                  </a:lnTo>
                  <a:close/>
                  <a:moveTo>
                    <a:pt x="3411698" y="912992"/>
                  </a:moveTo>
                  <a:cubicBezTo>
                    <a:pt x="3569284" y="1185349"/>
                    <a:pt x="3656566" y="1498311"/>
                    <a:pt x="3657343" y="1823691"/>
                  </a:cubicBezTo>
                  <a:lnTo>
                    <a:pt x="3651439" y="1713787"/>
                  </a:lnTo>
                  <a:cubicBezTo>
                    <a:pt x="3651447" y="1709436"/>
                    <a:pt x="3651169" y="1705103"/>
                    <a:pt x="3650740" y="1700783"/>
                  </a:cubicBezTo>
                  <a:cubicBezTo>
                    <a:pt x="3650560" y="1690641"/>
                    <a:pt x="3649521" y="1680600"/>
                    <a:pt x="3647772" y="1670660"/>
                  </a:cubicBezTo>
                  <a:cubicBezTo>
                    <a:pt x="3625849" y="1400608"/>
                    <a:pt x="3543687" y="1142475"/>
                    <a:pt x="3411698" y="912992"/>
                  </a:cubicBezTo>
                  <a:close/>
                  <a:moveTo>
                    <a:pt x="1831460" y="2"/>
                  </a:moveTo>
                  <a:cubicBezTo>
                    <a:pt x="2124415" y="428"/>
                    <a:pt x="2417268" y="71162"/>
                    <a:pt x="2683337" y="213040"/>
                  </a:cubicBezTo>
                  <a:cubicBezTo>
                    <a:pt x="2617584" y="185887"/>
                    <a:pt x="2548083" y="175615"/>
                    <a:pt x="2480210" y="180427"/>
                  </a:cubicBezTo>
                  <a:cubicBezTo>
                    <a:pt x="2333787" y="190806"/>
                    <a:pt x="2194939" y="271381"/>
                    <a:pt x="2115994" y="408117"/>
                  </a:cubicBezTo>
                  <a:cubicBezTo>
                    <a:pt x="2103852" y="429148"/>
                    <a:pt x="2093569" y="450742"/>
                    <a:pt x="2086635" y="473303"/>
                  </a:cubicBezTo>
                  <a:cubicBezTo>
                    <a:pt x="1424378" y="568142"/>
                    <a:pt x="915786" y="1137548"/>
                    <a:pt x="914543" y="1826014"/>
                  </a:cubicBezTo>
                  <a:cubicBezTo>
                    <a:pt x="914821" y="1826941"/>
                    <a:pt x="914824" y="1827870"/>
                    <a:pt x="914824" y="1828799"/>
                  </a:cubicBezTo>
                  <a:cubicBezTo>
                    <a:pt x="914824" y="2081304"/>
                    <a:pt x="710034" y="2285999"/>
                    <a:pt x="457412" y="2285999"/>
                  </a:cubicBezTo>
                  <a:cubicBezTo>
                    <a:pt x="204790" y="2285999"/>
                    <a:pt x="0" y="2081304"/>
                    <a:pt x="0" y="1828799"/>
                  </a:cubicBezTo>
                  <a:lnTo>
                    <a:pt x="239" y="1826433"/>
                  </a:lnTo>
                  <a:lnTo>
                    <a:pt x="3" y="1826433"/>
                  </a:lnTo>
                  <a:cubicBezTo>
                    <a:pt x="849" y="1172997"/>
                    <a:pt x="350270" y="569659"/>
                    <a:pt x="916620" y="243734"/>
                  </a:cubicBezTo>
                  <a:cubicBezTo>
                    <a:pt x="1199795" y="80771"/>
                    <a:pt x="1515687" y="-457"/>
                    <a:pt x="1831460" y="2"/>
                  </a:cubicBezTo>
                  <a:close/>
                </a:path>
              </a:pathLst>
            </a:custGeom>
            <a:solidFill>
              <a:schemeClr val="accent3">
                <a:lumMod val="75000"/>
              </a:schemeClr>
            </a:solidFill>
            <a:ln w="28575">
              <a:noFill/>
            </a:ln>
            <a:sp3d extrusionH="457200">
              <a:bevelT w="127000" h="63500" prst="slope"/>
              <a:extrusionClr>
                <a:schemeClr val="accent3">
                  <a:lumMod val="7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18" name="Pie 3"/>
            <p:cNvSpPr>
              <a:spLocks noChangeAspect="1"/>
            </p:cNvSpPr>
            <p:nvPr/>
          </p:nvSpPr>
          <p:spPr>
            <a:xfrm rot="7200000">
              <a:off x="3334567" y="2627424"/>
              <a:ext cx="3657598" cy="2285999"/>
            </a:xfrm>
            <a:custGeom>
              <a:avLst/>
              <a:gdLst/>
              <a:ahLst/>
              <a:cxnLst/>
              <a:rect l="l" t="t" r="r" b="b"/>
              <a:pathLst>
                <a:path w="3657598" h="2285999">
                  <a:moveTo>
                    <a:pt x="3657343" y="1823692"/>
                  </a:moveTo>
                  <a:lnTo>
                    <a:pt x="3651439" y="1713793"/>
                  </a:lnTo>
                  <a:cubicBezTo>
                    <a:pt x="3651446" y="1709438"/>
                    <a:pt x="3651169" y="1705103"/>
                    <a:pt x="3650740" y="1700780"/>
                  </a:cubicBezTo>
                  <a:cubicBezTo>
                    <a:pt x="3650559" y="1690640"/>
                    <a:pt x="3649521" y="1680601"/>
                    <a:pt x="3647772" y="1670663"/>
                  </a:cubicBezTo>
                  <a:cubicBezTo>
                    <a:pt x="3625855" y="1400672"/>
                    <a:pt x="3543725" y="1142595"/>
                    <a:pt x="3411811" y="913137"/>
                  </a:cubicBezTo>
                  <a:cubicBezTo>
                    <a:pt x="3569317" y="1185471"/>
                    <a:pt x="3656565" y="1498374"/>
                    <a:pt x="3657343" y="1823692"/>
                  </a:cubicBezTo>
                  <a:close/>
                  <a:moveTo>
                    <a:pt x="3657452" y="1831750"/>
                  </a:moveTo>
                  <a:lnTo>
                    <a:pt x="3657542" y="1829973"/>
                  </a:lnTo>
                  <a:cubicBezTo>
                    <a:pt x="3657600" y="1830565"/>
                    <a:pt x="3657599" y="1831157"/>
                    <a:pt x="3657598" y="1831749"/>
                  </a:cubicBezTo>
                  <a:close/>
                  <a:moveTo>
                    <a:pt x="78119" y="2084424"/>
                  </a:moveTo>
                  <a:cubicBezTo>
                    <a:pt x="28799" y="2011455"/>
                    <a:pt x="0" y="1923489"/>
                    <a:pt x="0" y="1828800"/>
                  </a:cubicBezTo>
                  <a:lnTo>
                    <a:pt x="239" y="1826434"/>
                  </a:lnTo>
                  <a:lnTo>
                    <a:pt x="3" y="1826434"/>
                  </a:lnTo>
                  <a:cubicBezTo>
                    <a:pt x="849" y="1172997"/>
                    <a:pt x="350270" y="569659"/>
                    <a:pt x="916620" y="243734"/>
                  </a:cubicBezTo>
                  <a:cubicBezTo>
                    <a:pt x="1199795" y="80771"/>
                    <a:pt x="1515687" y="-457"/>
                    <a:pt x="1831460" y="2"/>
                  </a:cubicBezTo>
                  <a:cubicBezTo>
                    <a:pt x="2117662" y="418"/>
                    <a:pt x="2403768" y="67939"/>
                    <a:pt x="2663597" y="205893"/>
                  </a:cubicBezTo>
                  <a:cubicBezTo>
                    <a:pt x="2460236" y="133291"/>
                    <a:pt x="2227914" y="214266"/>
                    <a:pt x="2115993" y="408117"/>
                  </a:cubicBezTo>
                  <a:cubicBezTo>
                    <a:pt x="2103851" y="429148"/>
                    <a:pt x="2093568" y="450742"/>
                    <a:pt x="2086634" y="473303"/>
                  </a:cubicBezTo>
                  <a:cubicBezTo>
                    <a:pt x="1424377" y="568143"/>
                    <a:pt x="915786" y="1137549"/>
                    <a:pt x="914543" y="1826014"/>
                  </a:cubicBezTo>
                  <a:cubicBezTo>
                    <a:pt x="914821" y="1826942"/>
                    <a:pt x="914824" y="1827871"/>
                    <a:pt x="914824" y="1828800"/>
                  </a:cubicBezTo>
                  <a:cubicBezTo>
                    <a:pt x="914824" y="2081304"/>
                    <a:pt x="710034" y="2285999"/>
                    <a:pt x="457412" y="2285999"/>
                  </a:cubicBezTo>
                  <a:cubicBezTo>
                    <a:pt x="299523" y="2285999"/>
                    <a:pt x="160319" y="2206040"/>
                    <a:pt x="78119" y="2084424"/>
                  </a:cubicBezTo>
                  <a:close/>
                </a:path>
              </a:pathLst>
            </a:custGeom>
            <a:gradFill flip="none" rotWithShape="1">
              <a:gsLst>
                <a:gs pos="0">
                  <a:srgbClr val="751515"/>
                </a:gs>
                <a:gs pos="30000">
                  <a:srgbClr val="C2280E"/>
                </a:gs>
                <a:gs pos="75000">
                  <a:srgbClr val="F34803"/>
                </a:gs>
              </a:gsLst>
              <a:lin ang="0" scaled="1"/>
              <a:tileRect/>
            </a:gradFill>
            <a:ln w="28575">
              <a:noFill/>
            </a:ln>
            <a:sp3d extrusionH="457200">
              <a:bevelT w="127000" h="63500" prst="slope"/>
              <a:extrusionClr>
                <a:srgbClr val="751515"/>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19" name="Pie 3"/>
            <p:cNvSpPr>
              <a:spLocks noChangeAspect="1"/>
            </p:cNvSpPr>
            <p:nvPr/>
          </p:nvSpPr>
          <p:spPr>
            <a:xfrm rot="14400000">
              <a:off x="2151837" y="2640127"/>
              <a:ext cx="3657598" cy="2285999"/>
            </a:xfrm>
            <a:custGeom>
              <a:avLst/>
              <a:gdLst/>
              <a:ahLst/>
              <a:cxnLst/>
              <a:rect l="l" t="t" r="r" b="b"/>
              <a:pathLst>
                <a:path w="3657598" h="2285999">
                  <a:moveTo>
                    <a:pt x="2703690" y="223945"/>
                  </a:moveTo>
                  <a:cubicBezTo>
                    <a:pt x="2492167" y="122868"/>
                    <a:pt x="2235473" y="201172"/>
                    <a:pt x="2115994" y="408116"/>
                  </a:cubicBezTo>
                  <a:cubicBezTo>
                    <a:pt x="2103852" y="429147"/>
                    <a:pt x="2093568" y="450742"/>
                    <a:pt x="2086635" y="473303"/>
                  </a:cubicBezTo>
                  <a:cubicBezTo>
                    <a:pt x="1424378" y="568143"/>
                    <a:pt x="915785" y="1137548"/>
                    <a:pt x="914543" y="1826014"/>
                  </a:cubicBezTo>
                  <a:cubicBezTo>
                    <a:pt x="914821" y="1826941"/>
                    <a:pt x="914824" y="1827870"/>
                    <a:pt x="914824" y="1828799"/>
                  </a:cubicBezTo>
                  <a:cubicBezTo>
                    <a:pt x="914824" y="2081304"/>
                    <a:pt x="710034" y="2285999"/>
                    <a:pt x="457412" y="2285999"/>
                  </a:cubicBezTo>
                  <a:cubicBezTo>
                    <a:pt x="204790" y="2285999"/>
                    <a:pt x="0" y="2081304"/>
                    <a:pt x="0" y="1828799"/>
                  </a:cubicBezTo>
                  <a:lnTo>
                    <a:pt x="239" y="1826433"/>
                  </a:lnTo>
                  <a:lnTo>
                    <a:pt x="3" y="1826433"/>
                  </a:lnTo>
                  <a:cubicBezTo>
                    <a:pt x="849" y="1172997"/>
                    <a:pt x="350270" y="569659"/>
                    <a:pt x="916620" y="243734"/>
                  </a:cubicBezTo>
                  <a:cubicBezTo>
                    <a:pt x="1199795" y="80771"/>
                    <a:pt x="1515687" y="-457"/>
                    <a:pt x="1831460" y="2"/>
                  </a:cubicBezTo>
                  <a:cubicBezTo>
                    <a:pt x="2131890" y="439"/>
                    <a:pt x="2432214" y="74818"/>
                    <a:pt x="2703690" y="223945"/>
                  </a:cubicBezTo>
                  <a:close/>
                  <a:moveTo>
                    <a:pt x="3646130" y="1660112"/>
                  </a:moveTo>
                  <a:lnTo>
                    <a:pt x="3642820" y="1638854"/>
                  </a:lnTo>
                  <a:cubicBezTo>
                    <a:pt x="3619263" y="1380207"/>
                    <a:pt x="3538463" y="1133386"/>
                    <a:pt x="3411699" y="912994"/>
                  </a:cubicBezTo>
                  <a:cubicBezTo>
                    <a:pt x="3542636" y="1139282"/>
                    <a:pt x="3625030" y="1393606"/>
                    <a:pt x="3646130" y="1660112"/>
                  </a:cubicBezTo>
                  <a:close/>
                  <a:moveTo>
                    <a:pt x="3657343" y="1823691"/>
                  </a:moveTo>
                  <a:cubicBezTo>
                    <a:pt x="3657211" y="1768657"/>
                    <a:pt x="3654605" y="1713979"/>
                    <a:pt x="3646130" y="1660112"/>
                  </a:cubicBezTo>
                  <a:cubicBezTo>
                    <a:pt x="3653689" y="1713660"/>
                    <a:pt x="3657159" y="1768289"/>
                    <a:pt x="3657343" y="1823691"/>
                  </a:cubicBezTo>
                  <a:close/>
                  <a:moveTo>
                    <a:pt x="3657598" y="1831749"/>
                  </a:moveTo>
                  <a:lnTo>
                    <a:pt x="3657452" y="1831749"/>
                  </a:lnTo>
                  <a:lnTo>
                    <a:pt x="3657542" y="1829973"/>
                  </a:lnTo>
                  <a:cubicBezTo>
                    <a:pt x="3657600" y="1830565"/>
                    <a:pt x="3657599" y="1831157"/>
                    <a:pt x="3657598" y="1831749"/>
                  </a:cubicBezTo>
                  <a:close/>
                </a:path>
              </a:pathLst>
            </a:custGeom>
            <a:gradFill>
              <a:gsLst>
                <a:gs pos="0">
                  <a:srgbClr val="815419"/>
                </a:gs>
                <a:gs pos="20000">
                  <a:srgbClr val="CC9700"/>
                </a:gs>
                <a:gs pos="81000">
                  <a:srgbClr val="FFEC5D"/>
                </a:gs>
              </a:gsLst>
              <a:lin ang="0" scaled="1"/>
            </a:gradFill>
            <a:ln w="28575">
              <a:noFill/>
            </a:ln>
            <a:sp3d extrusionH="457200">
              <a:bevelT w="127000" h="63500" prst="slope"/>
              <a:extrusionClr>
                <a:srgbClr val="815419"/>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grpSp>
      <p:sp>
        <p:nvSpPr>
          <p:cNvPr id="5" name="Tekstiruutu 4"/>
          <p:cNvSpPr txBox="1"/>
          <p:nvPr/>
        </p:nvSpPr>
        <p:spPr>
          <a:xfrm>
            <a:off x="5315570" y="1088394"/>
            <a:ext cx="3706958" cy="2247424"/>
          </a:xfrm>
          <a:prstGeom prst="wedgeRoundRectCallout">
            <a:avLst>
              <a:gd name="adj1" fmla="val -50303"/>
              <a:gd name="adj2" fmla="val 70278"/>
              <a:gd name="adj3" fmla="val 16667"/>
            </a:avLst>
          </a:prstGeom>
          <a:solidFill>
            <a:schemeClr val="accent2">
              <a:lumMod val="40000"/>
              <a:lumOff val="60000"/>
            </a:schemeClr>
          </a:solidFill>
          <a:ln>
            <a:solidFill>
              <a:srgbClr val="C00000"/>
            </a:solidFill>
          </a:ln>
          <a:scene3d>
            <a:camera prst="orthographicFront"/>
            <a:lightRig rig="threePt" dir="t"/>
          </a:scene3d>
          <a:sp3d>
            <a:bevelT prst="slope"/>
          </a:sp3d>
        </p:spPr>
        <p:txBody>
          <a:bodyPr wrap="none" rtlCol="0">
            <a:spAutoFit/>
          </a:bodyPr>
          <a:lstStyle/>
          <a:p>
            <a:pPr algn="ctr"/>
            <a:r>
              <a:rPr lang="fi-FI" b="1" u="sng" dirty="0">
                <a:solidFill>
                  <a:srgbClr val="C00000"/>
                </a:solidFill>
                <a:latin typeface="Arial" panose="020B0604020202020204" pitchFamily="34" charset="0"/>
                <a:cs typeface="Arial" panose="020B0604020202020204" pitchFamily="34" charset="0"/>
              </a:rPr>
              <a:t>PIDÄN OPPIMISPÄIVÄKIRJAA</a:t>
            </a:r>
          </a:p>
          <a:p>
            <a:pPr marL="285750" indent="-285750">
              <a:buFont typeface="Arial" panose="020B0604020202020204" pitchFamily="34" charset="0"/>
              <a:buChar char="•"/>
            </a:pPr>
            <a:r>
              <a:rPr lang="fi-FI" b="1" dirty="0">
                <a:latin typeface="Arial" panose="020B0604020202020204" pitchFamily="34" charset="0"/>
                <a:cs typeface="Arial" panose="020B0604020202020204" pitchFamily="34" charset="0"/>
              </a:rPr>
              <a:t>pohdiskelen opittua</a:t>
            </a:r>
          </a:p>
          <a:p>
            <a:pPr marL="285750" indent="-285750">
              <a:buFont typeface="Arial" panose="020B0604020202020204" pitchFamily="34" charset="0"/>
              <a:buChar char="•"/>
            </a:pPr>
            <a:r>
              <a:rPr lang="fi-FI" b="1" dirty="0">
                <a:latin typeface="Arial" panose="020B0604020202020204" pitchFamily="34" charset="0"/>
                <a:cs typeface="Arial" panose="020B0604020202020204" pitchFamily="34" charset="0"/>
              </a:rPr>
              <a:t>teen kysymyksiä</a:t>
            </a:r>
          </a:p>
          <a:p>
            <a:pPr marL="285750" indent="-285750">
              <a:buFont typeface="Arial" panose="020B0604020202020204" pitchFamily="34" charset="0"/>
              <a:buChar char="•"/>
            </a:pPr>
            <a:r>
              <a:rPr lang="fi-FI" b="1" dirty="0">
                <a:latin typeface="Arial" panose="020B0604020202020204" pitchFamily="34" charset="0"/>
                <a:cs typeface="Arial" panose="020B0604020202020204" pitchFamily="34" charset="0"/>
              </a:rPr>
              <a:t>arvioin omaa oppimistani</a:t>
            </a:r>
          </a:p>
          <a:p>
            <a:pPr marL="285750" indent="-285750">
              <a:buFont typeface="Arial" panose="020B0604020202020204" pitchFamily="34" charset="0"/>
              <a:buChar char="•"/>
            </a:pPr>
            <a:r>
              <a:rPr lang="fi-FI" b="1" dirty="0">
                <a:latin typeface="Arial" panose="020B0604020202020204" pitchFamily="34" charset="0"/>
                <a:cs typeface="Arial" panose="020B0604020202020204" pitchFamily="34" charset="0"/>
              </a:rPr>
              <a:t>kirjoitan tuntemuksiani</a:t>
            </a:r>
          </a:p>
          <a:p>
            <a:pPr marL="285750" indent="-285750">
              <a:buFont typeface="Arial" panose="020B0604020202020204" pitchFamily="34" charset="0"/>
              <a:buChar char="•"/>
            </a:pPr>
            <a:r>
              <a:rPr lang="fi-FI" b="1" dirty="0">
                <a:latin typeface="Arial" panose="020B0604020202020204" pitchFamily="34" charset="0"/>
                <a:cs typeface="Arial" panose="020B0604020202020204" pitchFamily="34" charset="0"/>
              </a:rPr>
              <a:t>kirjoitan omin sanoin</a:t>
            </a:r>
          </a:p>
          <a:p>
            <a:pPr marL="285750" indent="-285750">
              <a:buFont typeface="Arial" panose="020B0604020202020204" pitchFamily="34" charset="0"/>
              <a:buChar char="•"/>
            </a:pPr>
            <a:r>
              <a:rPr lang="fi-FI" b="1" dirty="0">
                <a:latin typeface="Arial" panose="020B0604020202020204" pitchFamily="34" charset="0"/>
                <a:cs typeface="Arial" panose="020B0604020202020204" pitchFamily="34" charset="0"/>
              </a:rPr>
              <a:t>arvioin omia tavoitteitani</a:t>
            </a:r>
            <a:endParaRPr lang="fi-FI" dirty="0"/>
          </a:p>
        </p:txBody>
      </p:sp>
      <p:sp>
        <p:nvSpPr>
          <p:cNvPr id="22" name="Tekstiruutu 21"/>
          <p:cNvSpPr txBox="1"/>
          <p:nvPr/>
        </p:nvSpPr>
        <p:spPr>
          <a:xfrm>
            <a:off x="3499989" y="5474798"/>
            <a:ext cx="5486518" cy="1328023"/>
          </a:xfrm>
          <a:prstGeom prst="wedgeRoundRectCallout">
            <a:avLst>
              <a:gd name="adj1" fmla="val -47793"/>
              <a:gd name="adj2" fmla="val -76221"/>
              <a:gd name="adj3" fmla="val 16667"/>
            </a:avLst>
          </a:prstGeom>
          <a:solidFill>
            <a:schemeClr val="accent4">
              <a:lumMod val="20000"/>
              <a:lumOff val="80000"/>
            </a:schemeClr>
          </a:solidFill>
          <a:ln>
            <a:solidFill>
              <a:schemeClr val="accent4">
                <a:lumMod val="75000"/>
              </a:schemeClr>
            </a:solidFill>
          </a:ln>
          <a:scene3d>
            <a:camera prst="orthographicFront"/>
            <a:lightRig rig="threePt" dir="t"/>
          </a:scene3d>
          <a:sp3d>
            <a:bevelT prst="slope"/>
          </a:sp3d>
        </p:spPr>
        <p:txBody>
          <a:bodyPr wrap="square" rtlCol="0">
            <a:spAutoFit/>
          </a:bodyPr>
          <a:lstStyle/>
          <a:p>
            <a:pPr algn="ctr"/>
            <a:r>
              <a:rPr lang="fi-FI" b="1" u="sng" dirty="0">
                <a:solidFill>
                  <a:srgbClr val="C00000"/>
                </a:solidFill>
                <a:latin typeface="Arial" panose="020B0604020202020204" pitchFamily="34" charset="0"/>
                <a:cs typeface="Arial" panose="020B0604020202020204" pitchFamily="34" charset="0"/>
              </a:rPr>
              <a:t>VUOROVAIKUTUS</a:t>
            </a:r>
          </a:p>
          <a:p>
            <a:pPr marL="285750" indent="-285750">
              <a:buFont typeface="Arial" panose="020B0604020202020204" pitchFamily="34" charset="0"/>
              <a:buChar char="•"/>
            </a:pPr>
            <a:r>
              <a:rPr lang="fi-FI" b="1" dirty="0">
                <a:latin typeface="Arial" panose="020B0604020202020204" pitchFamily="34" charset="0"/>
                <a:cs typeface="Arial" panose="020B0604020202020204" pitchFamily="34" charset="0"/>
              </a:rPr>
              <a:t>opettajien palaute tarkentaa tavoitteitani</a:t>
            </a:r>
          </a:p>
          <a:p>
            <a:pPr marL="285750" indent="-285750">
              <a:buFont typeface="Arial" panose="020B0604020202020204" pitchFamily="34" charset="0"/>
              <a:buChar char="•"/>
            </a:pPr>
            <a:r>
              <a:rPr lang="fi-FI" b="1" dirty="0">
                <a:latin typeface="Arial" panose="020B0604020202020204" pitchFamily="34" charset="0"/>
                <a:cs typeface="Arial" panose="020B0604020202020204" pitchFamily="34" charset="0"/>
              </a:rPr>
              <a:t>vertaisarviointi kavereiden kanssa opettaa palautteen antamista ja vastaanottamista</a:t>
            </a:r>
            <a:endParaRPr lang="fi-FI" dirty="0"/>
          </a:p>
        </p:txBody>
      </p:sp>
      <p:sp>
        <p:nvSpPr>
          <p:cNvPr id="24" name="Tekstiruutu 23"/>
          <p:cNvSpPr txBox="1"/>
          <p:nvPr/>
        </p:nvSpPr>
        <p:spPr>
          <a:xfrm>
            <a:off x="103427" y="1104982"/>
            <a:ext cx="3373135" cy="1634490"/>
          </a:xfrm>
          <a:prstGeom prst="wedgeRoundRectCallout">
            <a:avLst>
              <a:gd name="adj1" fmla="val 43793"/>
              <a:gd name="adj2" fmla="val 69471"/>
              <a:gd name="adj3" fmla="val 16667"/>
            </a:avLst>
          </a:prstGeom>
          <a:solidFill>
            <a:schemeClr val="bg1">
              <a:lumMod val="85000"/>
            </a:schemeClr>
          </a:solidFill>
          <a:ln w="9525">
            <a:solidFill>
              <a:schemeClr val="tx1"/>
            </a:solidFill>
          </a:ln>
          <a:scene3d>
            <a:camera prst="orthographicFront"/>
            <a:lightRig rig="threePt" dir="t"/>
          </a:scene3d>
          <a:sp3d>
            <a:bevelT prst="slope"/>
          </a:sp3d>
        </p:spPr>
        <p:txBody>
          <a:bodyPr wrap="none" rtlCol="0">
            <a:spAutoFit/>
          </a:bodyPr>
          <a:lstStyle/>
          <a:p>
            <a:r>
              <a:rPr lang="fi-FI" b="1" u="sng" dirty="0">
                <a:solidFill>
                  <a:srgbClr val="C00000"/>
                </a:solidFill>
                <a:latin typeface="Arial" panose="020B0604020202020204" pitchFamily="34" charset="0"/>
                <a:cs typeface="Arial" panose="020B0604020202020204" pitchFamily="34" charset="0"/>
              </a:rPr>
              <a:t>ITSEARVIOINNIN ETUJA</a:t>
            </a:r>
          </a:p>
          <a:p>
            <a:pPr marL="285750" indent="-285750">
              <a:buFont typeface="Arial" panose="020B0604020202020204" pitchFamily="34" charset="0"/>
              <a:buChar char="•"/>
            </a:pPr>
            <a:r>
              <a:rPr lang="fi-FI" b="1" dirty="0">
                <a:latin typeface="Arial" panose="020B0604020202020204" pitchFamily="34" charset="0"/>
                <a:cs typeface="Arial" panose="020B0604020202020204" pitchFamily="34" charset="0"/>
              </a:rPr>
              <a:t>lisää itsetuntemustani</a:t>
            </a:r>
          </a:p>
          <a:p>
            <a:pPr marL="285750" indent="-285750">
              <a:buFont typeface="Arial" panose="020B0604020202020204" pitchFamily="34" charset="0"/>
              <a:buChar char="•"/>
            </a:pPr>
            <a:r>
              <a:rPr lang="fi-FI" b="1" dirty="0">
                <a:latin typeface="Arial" panose="020B0604020202020204" pitchFamily="34" charset="0"/>
                <a:cs typeface="Arial" panose="020B0604020202020204" pitchFamily="34" charset="0"/>
              </a:rPr>
              <a:t>tehostaa työskentelyäni</a:t>
            </a:r>
          </a:p>
          <a:p>
            <a:pPr marL="285750" indent="-285750">
              <a:buFont typeface="Arial" panose="020B0604020202020204" pitchFamily="34" charset="0"/>
              <a:buChar char="•"/>
            </a:pPr>
            <a:r>
              <a:rPr lang="fi-FI" b="1" dirty="0">
                <a:latin typeface="Arial" panose="020B0604020202020204" pitchFamily="34" charset="0"/>
                <a:cs typeface="Arial" panose="020B0604020202020204" pitchFamily="34" charset="0"/>
              </a:rPr>
              <a:t>kehittää ajatteluani</a:t>
            </a:r>
          </a:p>
          <a:p>
            <a:pPr marL="285750" indent="-285750">
              <a:buFont typeface="Arial" panose="020B0604020202020204" pitchFamily="34" charset="0"/>
              <a:buChar char="•"/>
            </a:pPr>
            <a:r>
              <a:rPr lang="fi-FI" b="1" dirty="0">
                <a:latin typeface="Arial" panose="020B0604020202020204" pitchFamily="34" charset="0"/>
                <a:cs typeface="Arial" panose="020B0604020202020204" pitchFamily="34" charset="0"/>
              </a:rPr>
              <a:t>monipuolistaa arviointia</a:t>
            </a:r>
            <a:endParaRPr lang="fi-FI" dirty="0"/>
          </a:p>
        </p:txBody>
      </p:sp>
    </p:spTree>
    <p:extLst>
      <p:ext uri="{BB962C8B-B14F-4D97-AF65-F5344CB8AC3E}">
        <p14:creationId xmlns:p14="http://schemas.microsoft.com/office/powerpoint/2010/main" val="348144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i 5"/>
          <p:cNvSpPr/>
          <p:nvPr/>
        </p:nvSpPr>
        <p:spPr>
          <a:xfrm>
            <a:off x="2804373" y="1703468"/>
            <a:ext cx="3940936" cy="4478244"/>
          </a:xfrm>
          <a:prstGeom prst="ellipse">
            <a:avLst/>
          </a:prstGeom>
          <a:solidFill>
            <a:schemeClr val="accent6">
              <a:lumMod val="40000"/>
              <a:lumOff val="60000"/>
            </a:schemeClr>
          </a:solidFill>
          <a:ln w="190500">
            <a:solidFill>
              <a:schemeClr val="accent6">
                <a:lumMod val="75000"/>
              </a:schemeClr>
            </a:solid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p:cNvSpPr>
            <a:spLocks noGrp="1"/>
          </p:cNvSpPr>
          <p:nvPr>
            <p:ph type="title"/>
          </p:nvPr>
        </p:nvSpPr>
        <p:spPr>
          <a:xfrm>
            <a:off x="1066798" y="124573"/>
            <a:ext cx="5309315" cy="634572"/>
          </a:xfrm>
        </p:spPr>
        <p:txBody>
          <a:bodyPr>
            <a:normAutofit/>
          </a:bodyPr>
          <a:lstStyle/>
          <a:p>
            <a:pPr algn="ctr"/>
            <a:r>
              <a:rPr lang="fi-FI" sz="3200" b="1" dirty="0"/>
              <a:t>Vahvistan itsetuntoani</a:t>
            </a:r>
          </a:p>
        </p:txBody>
      </p:sp>
      <p:sp>
        <p:nvSpPr>
          <p:cNvPr id="7" name="Tekstiruutu 6"/>
          <p:cNvSpPr txBox="1"/>
          <p:nvPr/>
        </p:nvSpPr>
        <p:spPr>
          <a:xfrm>
            <a:off x="3596430" y="3119719"/>
            <a:ext cx="2289216" cy="1200329"/>
          </a:xfrm>
          <a:prstGeom prst="rect">
            <a:avLst/>
          </a:prstGeom>
          <a:noFill/>
        </p:spPr>
        <p:txBody>
          <a:bodyPr wrap="square" rtlCol="0">
            <a:spAutoFit/>
          </a:bodyPr>
          <a:lstStyle/>
          <a:p>
            <a:pPr algn="ctr"/>
            <a:r>
              <a:rPr lang="fi-FI" sz="2400" b="1" dirty="0">
                <a:latin typeface="Arial" panose="020B0604020202020204" pitchFamily="34" charset="0"/>
                <a:cs typeface="Arial" panose="020B0604020202020204" pitchFamily="34" charset="0"/>
              </a:rPr>
              <a:t>Hyvä itsetunto auttaa oppimisessa</a:t>
            </a:r>
          </a:p>
        </p:txBody>
      </p:sp>
      <p:sp>
        <p:nvSpPr>
          <p:cNvPr id="36" name="Tekstiruutu 35"/>
          <p:cNvSpPr txBox="1"/>
          <p:nvPr/>
        </p:nvSpPr>
        <p:spPr>
          <a:xfrm>
            <a:off x="3113466" y="5673881"/>
            <a:ext cx="3322750" cy="1015663"/>
          </a:xfrm>
          <a:prstGeom prst="rect">
            <a:avLst/>
          </a:prstGeom>
          <a:solidFill>
            <a:srgbClr val="92D050"/>
          </a:solidFill>
          <a:scene3d>
            <a:camera prst="orthographicFront"/>
            <a:lightRig rig="threePt" dir="t"/>
          </a:scene3d>
          <a:sp3d>
            <a:bevelT prst="relaxedInset"/>
          </a:sp3d>
        </p:spPr>
        <p:txBody>
          <a:bodyPr wrap="square" rtlCol="0">
            <a:spAutoFit/>
          </a:bodyPr>
          <a:lstStyle/>
          <a:p>
            <a:pPr algn="ctr"/>
            <a:r>
              <a:rPr lang="fi-FI" sz="2000" b="1" dirty="0">
                <a:latin typeface="Arial" panose="020B0604020202020204" pitchFamily="34" charset="0"/>
                <a:cs typeface="Arial" panose="020B0604020202020204" pitchFamily="34" charset="0"/>
              </a:rPr>
              <a:t>Itsetuntoon vaikuttavat omat tunteet, ystäväpiiri, perhe ja koulu</a:t>
            </a:r>
          </a:p>
        </p:txBody>
      </p:sp>
      <p:sp>
        <p:nvSpPr>
          <p:cNvPr id="37" name="Tekstiruutu 36"/>
          <p:cNvSpPr txBox="1"/>
          <p:nvPr/>
        </p:nvSpPr>
        <p:spPr>
          <a:xfrm>
            <a:off x="6136782" y="2483957"/>
            <a:ext cx="2904187" cy="1015663"/>
          </a:xfrm>
          <a:prstGeom prst="rect">
            <a:avLst/>
          </a:prstGeom>
          <a:solidFill>
            <a:srgbClr val="92D050"/>
          </a:solidFill>
          <a:scene3d>
            <a:camera prst="orthographicFront"/>
            <a:lightRig rig="threePt" dir="t"/>
          </a:scene3d>
          <a:sp3d>
            <a:bevelT prst="relaxedInset"/>
          </a:sp3d>
        </p:spPr>
        <p:txBody>
          <a:bodyPr wrap="square" rtlCol="0">
            <a:spAutoFit/>
          </a:bodyPr>
          <a:lstStyle/>
          <a:p>
            <a:pPr algn="ctr"/>
            <a:r>
              <a:rPr lang="fi-FI" sz="2000" b="1" dirty="0">
                <a:latin typeface="Arial" panose="020B0604020202020204" pitchFamily="34" charset="0"/>
                <a:cs typeface="Arial" panose="020B0604020202020204" pitchFamily="34" charset="0"/>
              </a:rPr>
              <a:t>Opin sietämään myös epäonnistumisia ja pettymyksiä</a:t>
            </a:r>
          </a:p>
        </p:txBody>
      </p:sp>
      <p:sp>
        <p:nvSpPr>
          <p:cNvPr id="38" name="Tekstiruutu 37"/>
          <p:cNvSpPr txBox="1"/>
          <p:nvPr/>
        </p:nvSpPr>
        <p:spPr>
          <a:xfrm>
            <a:off x="6085267" y="4148762"/>
            <a:ext cx="3020096" cy="1015663"/>
          </a:xfrm>
          <a:prstGeom prst="rect">
            <a:avLst/>
          </a:prstGeom>
          <a:solidFill>
            <a:srgbClr val="92D050"/>
          </a:solidFill>
          <a:scene3d>
            <a:camera prst="orthographicFront"/>
            <a:lightRig rig="threePt" dir="t"/>
          </a:scene3d>
          <a:sp3d>
            <a:bevelT prst="relaxedInset"/>
          </a:sp3d>
        </p:spPr>
        <p:txBody>
          <a:bodyPr wrap="square" rtlCol="0">
            <a:spAutoFit/>
          </a:bodyPr>
          <a:lstStyle/>
          <a:p>
            <a:pPr algn="ctr"/>
            <a:r>
              <a:rPr lang="fi-FI" sz="2000" b="1" dirty="0">
                <a:latin typeface="Arial" panose="020B0604020202020204" pitchFamily="34" charset="0"/>
                <a:cs typeface="Arial" panose="020B0604020202020204" pitchFamily="34" charset="0"/>
              </a:rPr>
              <a:t>Itsetunto kasvaa uuden oppimisesta ja rajojen kohtaamisista</a:t>
            </a:r>
          </a:p>
        </p:txBody>
      </p:sp>
      <p:sp>
        <p:nvSpPr>
          <p:cNvPr id="39" name="Tekstiruutu 38"/>
          <p:cNvSpPr txBox="1"/>
          <p:nvPr/>
        </p:nvSpPr>
        <p:spPr>
          <a:xfrm>
            <a:off x="254359" y="4268132"/>
            <a:ext cx="3322750" cy="1015663"/>
          </a:xfrm>
          <a:prstGeom prst="rect">
            <a:avLst/>
          </a:prstGeom>
          <a:solidFill>
            <a:srgbClr val="92D050"/>
          </a:solidFill>
          <a:scene3d>
            <a:camera prst="orthographicFront"/>
            <a:lightRig rig="threePt" dir="t"/>
          </a:scene3d>
          <a:sp3d>
            <a:bevelT prst="relaxedInset"/>
          </a:sp3d>
        </p:spPr>
        <p:txBody>
          <a:bodyPr wrap="square" rtlCol="0">
            <a:spAutoFit/>
          </a:bodyPr>
          <a:lstStyle/>
          <a:p>
            <a:pPr algn="ctr"/>
            <a:r>
              <a:rPr lang="fi-FI" sz="2000" b="1" dirty="0">
                <a:latin typeface="Arial" panose="020B0604020202020204" pitchFamily="34" charset="0"/>
                <a:cs typeface="Arial" panose="020B0604020202020204" pitchFamily="34" charset="0"/>
              </a:rPr>
              <a:t>Itsetunto kehittyy palautteen ja kokemuksen perusteella</a:t>
            </a:r>
          </a:p>
        </p:txBody>
      </p:sp>
      <p:sp>
        <p:nvSpPr>
          <p:cNvPr id="40" name="Tekstiruutu 39"/>
          <p:cNvSpPr txBox="1"/>
          <p:nvPr/>
        </p:nvSpPr>
        <p:spPr>
          <a:xfrm>
            <a:off x="189963" y="2483958"/>
            <a:ext cx="3322750" cy="1323439"/>
          </a:xfrm>
          <a:prstGeom prst="rect">
            <a:avLst/>
          </a:prstGeom>
          <a:solidFill>
            <a:srgbClr val="92D050"/>
          </a:solidFill>
          <a:scene3d>
            <a:camera prst="orthographicFront"/>
            <a:lightRig rig="threePt" dir="t"/>
          </a:scene3d>
          <a:sp3d>
            <a:bevelT prst="relaxedInset"/>
          </a:sp3d>
        </p:spPr>
        <p:txBody>
          <a:bodyPr wrap="square" rtlCol="0">
            <a:spAutoFit/>
          </a:bodyPr>
          <a:lstStyle/>
          <a:p>
            <a:pPr algn="ctr"/>
            <a:r>
              <a:rPr lang="fi-FI" sz="2000" b="1" dirty="0">
                <a:latin typeface="Arial" panose="020B0604020202020204" pitchFamily="34" charset="0"/>
                <a:cs typeface="Arial" panose="020B0604020202020204" pitchFamily="34" charset="0"/>
              </a:rPr>
              <a:t>Keskityn omiin vahvuuksiini ja tarkastelen itseäni myönteisessä valossa</a:t>
            </a:r>
          </a:p>
        </p:txBody>
      </p:sp>
      <p:sp>
        <p:nvSpPr>
          <p:cNvPr id="41" name="Tekstiruutu 40"/>
          <p:cNvSpPr txBox="1"/>
          <p:nvPr/>
        </p:nvSpPr>
        <p:spPr>
          <a:xfrm>
            <a:off x="3184300" y="1022985"/>
            <a:ext cx="3181082" cy="1015663"/>
          </a:xfrm>
          <a:prstGeom prst="rect">
            <a:avLst/>
          </a:prstGeom>
          <a:solidFill>
            <a:srgbClr val="92D050"/>
          </a:solidFill>
          <a:scene3d>
            <a:camera prst="orthographicFront"/>
            <a:lightRig rig="threePt" dir="t"/>
          </a:scene3d>
          <a:sp3d>
            <a:bevelT prst="relaxedInset"/>
          </a:sp3d>
        </p:spPr>
        <p:txBody>
          <a:bodyPr wrap="square" rtlCol="0">
            <a:spAutoFit/>
          </a:bodyPr>
          <a:lstStyle/>
          <a:p>
            <a:pPr algn="ctr"/>
            <a:r>
              <a:rPr lang="fi-FI" sz="2000" b="1" dirty="0">
                <a:latin typeface="Arial" panose="020B0604020202020204" pitchFamily="34" charset="0"/>
                <a:cs typeface="Arial" panose="020B0604020202020204" pitchFamily="34" charset="0"/>
              </a:rPr>
              <a:t>Terveeseen itsetuntoon kuuluu itsensä arvostaminen</a:t>
            </a:r>
          </a:p>
        </p:txBody>
      </p:sp>
    </p:spTree>
    <p:extLst>
      <p:ext uri="{BB962C8B-B14F-4D97-AF65-F5344CB8AC3E}">
        <p14:creationId xmlns:p14="http://schemas.microsoft.com/office/powerpoint/2010/main" val="351725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heel(1)">
                                      <p:cBhvr>
                                        <p:cTn id="10" dur="2000"/>
                                        <p:tgtEl>
                                          <p:spTgt spid="3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heel(1)">
                                      <p:cBhvr>
                                        <p:cTn id="13" dur="2000"/>
                                        <p:tgtEl>
                                          <p:spTgt spid="39"/>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heel(1)">
                                      <p:cBhvr>
                                        <p:cTn id="16" dur="2000"/>
                                        <p:tgtEl>
                                          <p:spTgt spid="38"/>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heel(1)">
                                      <p:cBhvr>
                                        <p:cTn id="19"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6795" y="124573"/>
            <a:ext cx="5523774" cy="634572"/>
          </a:xfrm>
        </p:spPr>
        <p:txBody>
          <a:bodyPr>
            <a:normAutofit/>
          </a:bodyPr>
          <a:lstStyle/>
          <a:p>
            <a:pPr algn="ctr"/>
            <a:r>
              <a:rPr lang="fi-FI" sz="3200" b="1" dirty="0"/>
              <a:t>Tunnen vahvuuteni</a:t>
            </a:r>
          </a:p>
        </p:txBody>
      </p:sp>
      <p:sp>
        <p:nvSpPr>
          <p:cNvPr id="4" name="Vuokaaviosymboli: Rajoitin 3"/>
          <p:cNvSpPr/>
          <p:nvPr/>
        </p:nvSpPr>
        <p:spPr>
          <a:xfrm>
            <a:off x="1030311" y="927278"/>
            <a:ext cx="3567448" cy="753417"/>
          </a:xfrm>
          <a:prstGeom prst="flowChartTermina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latin typeface="Arial" panose="020B0604020202020204" pitchFamily="34" charset="0"/>
                <a:cs typeface="Arial" panose="020B0604020202020204" pitchFamily="34" charset="0"/>
              </a:rPr>
              <a:t>Kielellinen</a:t>
            </a:r>
          </a:p>
        </p:txBody>
      </p:sp>
      <p:sp>
        <p:nvSpPr>
          <p:cNvPr id="13" name="Vuokaaviosymboli: Rajoitin 12"/>
          <p:cNvSpPr/>
          <p:nvPr/>
        </p:nvSpPr>
        <p:spPr>
          <a:xfrm>
            <a:off x="656827" y="1757968"/>
            <a:ext cx="3567448" cy="753417"/>
          </a:xfrm>
          <a:prstGeom prst="flowChartTermina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latin typeface="Arial" panose="020B0604020202020204" pitchFamily="34" charset="0"/>
                <a:cs typeface="Arial" panose="020B0604020202020204" pitchFamily="34" charset="0"/>
              </a:rPr>
              <a:t>Intrapersoonallinen</a:t>
            </a:r>
          </a:p>
        </p:txBody>
      </p:sp>
      <p:sp>
        <p:nvSpPr>
          <p:cNvPr id="14" name="Vuokaaviosymboli: Rajoitin 13"/>
          <p:cNvSpPr/>
          <p:nvPr/>
        </p:nvSpPr>
        <p:spPr>
          <a:xfrm>
            <a:off x="373491" y="2600462"/>
            <a:ext cx="3567448" cy="753417"/>
          </a:xfrm>
          <a:prstGeom prst="flowChartTermina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latin typeface="Arial" panose="020B0604020202020204" pitchFamily="34" charset="0"/>
                <a:cs typeface="Arial" panose="020B0604020202020204" pitchFamily="34" charset="0"/>
              </a:rPr>
              <a:t>Sosiaalinen</a:t>
            </a:r>
          </a:p>
        </p:txBody>
      </p:sp>
      <p:sp>
        <p:nvSpPr>
          <p:cNvPr id="15" name="Vuokaaviosymboli: Rajoitin 14"/>
          <p:cNvSpPr/>
          <p:nvPr/>
        </p:nvSpPr>
        <p:spPr>
          <a:xfrm>
            <a:off x="167427" y="4307980"/>
            <a:ext cx="3567448" cy="753417"/>
          </a:xfrm>
          <a:prstGeom prst="flowChartTermina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latin typeface="Arial" panose="020B0604020202020204" pitchFamily="34" charset="0"/>
                <a:cs typeface="Arial" panose="020B0604020202020204" pitchFamily="34" charset="0"/>
              </a:rPr>
              <a:t>Musikaalinen </a:t>
            </a:r>
          </a:p>
        </p:txBody>
      </p:sp>
      <p:sp>
        <p:nvSpPr>
          <p:cNvPr id="16" name="Vuokaaviosymboli: Rajoitin 15"/>
          <p:cNvSpPr/>
          <p:nvPr/>
        </p:nvSpPr>
        <p:spPr>
          <a:xfrm>
            <a:off x="128788" y="5138671"/>
            <a:ext cx="4312276" cy="811368"/>
          </a:xfrm>
          <a:prstGeom prst="flowChartTermina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latin typeface="Arial" panose="020B0604020202020204" pitchFamily="34" charset="0"/>
                <a:cs typeface="Arial" panose="020B0604020202020204" pitchFamily="34" charset="0"/>
              </a:rPr>
              <a:t>Visuaalis-avaruudellinen</a:t>
            </a:r>
          </a:p>
        </p:txBody>
      </p:sp>
      <p:sp>
        <p:nvSpPr>
          <p:cNvPr id="17" name="Vuokaaviosymboli: Rajoitin 16"/>
          <p:cNvSpPr/>
          <p:nvPr/>
        </p:nvSpPr>
        <p:spPr>
          <a:xfrm>
            <a:off x="57957" y="3457977"/>
            <a:ext cx="3567448" cy="753417"/>
          </a:xfrm>
          <a:prstGeom prst="flowChartTermina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latin typeface="Arial" panose="020B0604020202020204" pitchFamily="34" charset="0"/>
                <a:cs typeface="Arial" panose="020B0604020202020204" pitchFamily="34" charset="0"/>
              </a:rPr>
              <a:t>Kinesteettinen</a:t>
            </a:r>
          </a:p>
        </p:txBody>
      </p:sp>
      <p:sp>
        <p:nvSpPr>
          <p:cNvPr id="18" name="Vuokaaviosymboli: Rajoitin 17"/>
          <p:cNvSpPr/>
          <p:nvPr/>
        </p:nvSpPr>
        <p:spPr>
          <a:xfrm>
            <a:off x="837125" y="6030530"/>
            <a:ext cx="3915178" cy="753417"/>
          </a:xfrm>
          <a:prstGeom prst="flowChartTermina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latin typeface="Arial" panose="020B0604020202020204" pitchFamily="34" charset="0"/>
                <a:cs typeface="Arial" panose="020B0604020202020204" pitchFamily="34" charset="0"/>
              </a:rPr>
              <a:t>Loogis-matemaattinen </a:t>
            </a:r>
          </a:p>
        </p:txBody>
      </p:sp>
      <p:sp>
        <p:nvSpPr>
          <p:cNvPr id="5" name="Tekstiruutu 4"/>
          <p:cNvSpPr txBox="1"/>
          <p:nvPr/>
        </p:nvSpPr>
        <p:spPr>
          <a:xfrm>
            <a:off x="4572000" y="1173013"/>
            <a:ext cx="4520485" cy="5323344"/>
          </a:xfrm>
          <a:prstGeom prst="flowChartTerminator">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342900" indent="-342900">
              <a:buFont typeface="Arial" panose="020B0604020202020204" pitchFamily="34" charset="0"/>
              <a:buChar char="•"/>
            </a:pPr>
            <a:r>
              <a:rPr lang="fi-FI" sz="2400" b="1" dirty="0">
                <a:latin typeface="Arial" panose="020B0604020202020204" pitchFamily="34" charset="0"/>
                <a:cs typeface="Arial" panose="020B0604020202020204" pitchFamily="34" charset="0"/>
              </a:rPr>
              <a:t>jokaisella on omat vahvuutensa</a:t>
            </a:r>
          </a:p>
          <a:p>
            <a:pPr marL="342900" indent="-342900">
              <a:buFont typeface="Arial" panose="020B0604020202020204" pitchFamily="34" charset="0"/>
              <a:buChar char="•"/>
            </a:pPr>
            <a:r>
              <a:rPr lang="fi-FI" sz="2400" b="1" dirty="0">
                <a:latin typeface="Arial" panose="020B0604020202020204" pitchFamily="34" charset="0"/>
                <a:cs typeface="Arial" panose="020B0604020202020204" pitchFamily="34" charset="0"/>
              </a:rPr>
              <a:t>pärjään paremmin, jos tunnen omat kykyni</a:t>
            </a:r>
          </a:p>
          <a:p>
            <a:pPr marL="342900" indent="-342900">
              <a:buFont typeface="Arial" panose="020B0604020202020204" pitchFamily="34" charset="0"/>
              <a:buChar char="•"/>
            </a:pPr>
            <a:r>
              <a:rPr lang="fi-FI" sz="2400" b="1" dirty="0">
                <a:latin typeface="Arial" panose="020B0604020202020204" pitchFamily="34" charset="0"/>
                <a:cs typeface="Arial" panose="020B0604020202020204" pitchFamily="34" charset="0"/>
              </a:rPr>
              <a:t>lahjakkuus voi olla myös piilevää</a:t>
            </a:r>
          </a:p>
          <a:p>
            <a:pPr marL="342900" indent="-342900">
              <a:buFont typeface="Arial" panose="020B0604020202020204" pitchFamily="34" charset="0"/>
              <a:buChar char="•"/>
            </a:pPr>
            <a:r>
              <a:rPr lang="fi-FI" sz="2400" b="1" dirty="0">
                <a:latin typeface="Arial" panose="020B0604020202020204" pitchFamily="34" charset="0"/>
                <a:cs typeface="Arial" panose="020B0604020202020204" pitchFamily="34" charset="0"/>
              </a:rPr>
              <a:t>lahjakkuuttani voin aina kehittää</a:t>
            </a:r>
          </a:p>
          <a:p>
            <a:pPr marL="342900" indent="-342900">
              <a:buFont typeface="Arial" panose="020B0604020202020204" pitchFamily="34" charset="0"/>
              <a:buChar char="•"/>
            </a:pPr>
            <a:r>
              <a:rPr lang="fi-FI" sz="2400" b="1" dirty="0">
                <a:latin typeface="Arial" panose="020B0604020202020204" pitchFamily="34" charset="0"/>
                <a:cs typeface="Arial" panose="020B0604020202020204" pitchFamily="34" charset="0"/>
              </a:rPr>
              <a:t>harrastusten avulla voin vahvistaa taitojani</a:t>
            </a:r>
          </a:p>
        </p:txBody>
      </p:sp>
    </p:spTree>
    <p:extLst>
      <p:ext uri="{BB962C8B-B14F-4D97-AF65-F5344CB8AC3E}">
        <p14:creationId xmlns:p14="http://schemas.microsoft.com/office/powerpoint/2010/main" val="310037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10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10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1000"/>
                                  </p:stCondLst>
                                  <p:childTnLst>
                                    <p:set>
                                      <p:cBhvr>
                                        <p:cTn id="21" dur="1" fill="hold">
                                          <p:stCondLst>
                                            <p:cond delay="0"/>
                                          </p:stCondLst>
                                        </p:cTn>
                                        <p:tgtEl>
                                          <p:spTgt spid="16"/>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100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59221" y="115608"/>
            <a:ext cx="5854332" cy="634572"/>
          </a:xfrm>
        </p:spPr>
        <p:txBody>
          <a:bodyPr>
            <a:normAutofit/>
          </a:bodyPr>
          <a:lstStyle/>
          <a:p>
            <a:pPr algn="ctr"/>
            <a:r>
              <a:rPr lang="fi-FI" sz="3200" b="1" dirty="0"/>
              <a:t>Aivot ja oppiminen</a:t>
            </a:r>
          </a:p>
        </p:txBody>
      </p:sp>
      <p:sp>
        <p:nvSpPr>
          <p:cNvPr id="4" name="Tekstiruutu 3"/>
          <p:cNvSpPr txBox="1"/>
          <p:nvPr/>
        </p:nvSpPr>
        <p:spPr>
          <a:xfrm>
            <a:off x="1081825" y="1060092"/>
            <a:ext cx="7199290" cy="707886"/>
          </a:xfrm>
          <a:prstGeom prst="rect">
            <a:avLst/>
          </a:prstGeom>
          <a:noFill/>
          <a:ln>
            <a:solidFill>
              <a:schemeClr val="accent1">
                <a:lumMod val="75000"/>
              </a:schemeClr>
            </a:solidFill>
          </a:ln>
          <a:effectLst>
            <a:glow rad="101600">
              <a:srgbClr val="C00000">
                <a:alpha val="40000"/>
              </a:srgbClr>
            </a:glow>
          </a:effectLst>
        </p:spPr>
        <p:txBody>
          <a:bodyPr wrap="square" rtlCol="0">
            <a:spAutoFit/>
          </a:bodyPr>
          <a:lstStyle/>
          <a:p>
            <a:pPr marL="342900" indent="-342900" algn="ctr">
              <a:buFont typeface="Arial" panose="020B0604020202020204" pitchFamily="34" charset="0"/>
              <a:buChar char="•"/>
            </a:pPr>
            <a:r>
              <a:rPr lang="fi-FI" sz="2000" b="1" dirty="0">
                <a:latin typeface="Arial" panose="020B0604020202020204" pitchFamily="34" charset="0"/>
                <a:cs typeface="Arial" panose="020B0604020202020204" pitchFamily="34" charset="0"/>
              </a:rPr>
              <a:t>aistit välittävät tietoa aivoihin, missä tieto liitetään aikaisempiin havaintoihin</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777" y="1909153"/>
            <a:ext cx="2580873" cy="2897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iruutu 8"/>
          <p:cNvSpPr txBox="1"/>
          <p:nvPr/>
        </p:nvSpPr>
        <p:spPr>
          <a:xfrm>
            <a:off x="231821" y="2034858"/>
            <a:ext cx="2446986" cy="369332"/>
          </a:xfrm>
          <a:prstGeom prst="rect">
            <a:avLst/>
          </a:prstGeom>
          <a:solidFill>
            <a:schemeClr val="accent2">
              <a:lumMod val="60000"/>
              <a:lumOff val="40000"/>
            </a:schemeClr>
          </a:solidFill>
        </p:spPr>
        <p:txBody>
          <a:bodyPr wrap="square" rtlCol="0">
            <a:spAutoFit/>
          </a:bodyPr>
          <a:lstStyle/>
          <a:p>
            <a:r>
              <a:rPr lang="fi-FI" b="1" dirty="0"/>
              <a:t>VASEN AIVOPUOLISKO</a:t>
            </a:r>
          </a:p>
        </p:txBody>
      </p:sp>
      <p:sp>
        <p:nvSpPr>
          <p:cNvPr id="10" name="Tekstiruutu 9"/>
          <p:cNvSpPr txBox="1"/>
          <p:nvPr/>
        </p:nvSpPr>
        <p:spPr>
          <a:xfrm>
            <a:off x="231821" y="2404190"/>
            <a:ext cx="2446986" cy="1938992"/>
          </a:xfrm>
          <a:prstGeom prst="rect">
            <a:avLst/>
          </a:prstGeom>
          <a:noFill/>
        </p:spPr>
        <p:txBody>
          <a:bodyPr wrap="square" rtlCol="0">
            <a:spAutoFit/>
          </a:bodyPr>
          <a:lstStyle/>
          <a:p>
            <a:pPr marL="285750" indent="-285750">
              <a:buFont typeface="Arial" panose="020B0604020202020204" pitchFamily="34" charset="0"/>
              <a:buChar char="•"/>
            </a:pPr>
            <a:r>
              <a:rPr lang="fi-FI" sz="2000" b="1" dirty="0"/>
              <a:t>puhuminen</a:t>
            </a:r>
          </a:p>
          <a:p>
            <a:pPr marL="285750" indent="-285750">
              <a:buFont typeface="Arial" panose="020B0604020202020204" pitchFamily="34" charset="0"/>
              <a:buChar char="•"/>
            </a:pPr>
            <a:r>
              <a:rPr lang="fi-FI" sz="2000" b="1" dirty="0"/>
              <a:t>lukeminen</a:t>
            </a:r>
          </a:p>
          <a:p>
            <a:pPr marL="285750" indent="-285750">
              <a:buFont typeface="Arial" panose="020B0604020202020204" pitchFamily="34" charset="0"/>
              <a:buChar char="•"/>
            </a:pPr>
            <a:r>
              <a:rPr lang="fi-FI" sz="2000" b="1" dirty="0"/>
              <a:t>laskeminen</a:t>
            </a:r>
          </a:p>
          <a:p>
            <a:pPr marL="285750" indent="-285750">
              <a:buFont typeface="Arial" panose="020B0604020202020204" pitchFamily="34" charset="0"/>
              <a:buChar char="•"/>
            </a:pPr>
            <a:r>
              <a:rPr lang="fi-FI" sz="2000" b="1" dirty="0"/>
              <a:t>loogisuus</a:t>
            </a:r>
          </a:p>
          <a:p>
            <a:pPr marL="285750" indent="-285750">
              <a:buFont typeface="Arial" panose="020B0604020202020204" pitchFamily="34" charset="0"/>
              <a:buChar char="•"/>
            </a:pPr>
            <a:r>
              <a:rPr lang="fi-FI" sz="2000" b="1" dirty="0"/>
              <a:t>aika</a:t>
            </a:r>
          </a:p>
          <a:p>
            <a:pPr marL="285750" indent="-285750">
              <a:buFont typeface="Arial" panose="020B0604020202020204" pitchFamily="34" charset="0"/>
              <a:buChar char="•"/>
            </a:pPr>
            <a:r>
              <a:rPr lang="fi-FI" sz="2000" b="1" dirty="0"/>
              <a:t>…</a:t>
            </a:r>
          </a:p>
        </p:txBody>
      </p:sp>
      <p:grpSp>
        <p:nvGrpSpPr>
          <p:cNvPr id="3" name="Ryhmä 2"/>
          <p:cNvGrpSpPr/>
          <p:nvPr/>
        </p:nvGrpSpPr>
        <p:grpSpPr>
          <a:xfrm>
            <a:off x="5979017" y="2034858"/>
            <a:ext cx="2511379" cy="2420289"/>
            <a:chOff x="5979017" y="2034858"/>
            <a:chExt cx="2511379" cy="2420289"/>
          </a:xfrm>
        </p:grpSpPr>
        <p:sp>
          <p:nvSpPr>
            <p:cNvPr id="13" name="Tekstiruutu 12"/>
            <p:cNvSpPr txBox="1"/>
            <p:nvPr/>
          </p:nvSpPr>
          <p:spPr>
            <a:xfrm>
              <a:off x="5979017" y="2034858"/>
              <a:ext cx="2446986" cy="369332"/>
            </a:xfrm>
            <a:prstGeom prst="rect">
              <a:avLst/>
            </a:prstGeom>
            <a:solidFill>
              <a:schemeClr val="accent2">
                <a:lumMod val="60000"/>
                <a:lumOff val="40000"/>
              </a:schemeClr>
            </a:solidFill>
          </p:spPr>
          <p:txBody>
            <a:bodyPr wrap="square" rtlCol="0">
              <a:spAutoFit/>
            </a:bodyPr>
            <a:lstStyle/>
            <a:p>
              <a:r>
                <a:rPr lang="fi-FI" b="1" dirty="0"/>
                <a:t>OIKEA AIVOPUOLISKO</a:t>
              </a:r>
            </a:p>
          </p:txBody>
        </p:sp>
        <p:sp>
          <p:nvSpPr>
            <p:cNvPr id="15" name="Tekstiruutu 14"/>
            <p:cNvSpPr txBox="1"/>
            <p:nvPr/>
          </p:nvSpPr>
          <p:spPr>
            <a:xfrm>
              <a:off x="6043410" y="2516155"/>
              <a:ext cx="2446986" cy="1938992"/>
            </a:xfrm>
            <a:prstGeom prst="rect">
              <a:avLst/>
            </a:prstGeom>
            <a:noFill/>
          </p:spPr>
          <p:txBody>
            <a:bodyPr wrap="square" rtlCol="0">
              <a:spAutoFit/>
            </a:bodyPr>
            <a:lstStyle/>
            <a:p>
              <a:pPr marL="285750" indent="-285750">
                <a:buFont typeface="Arial" panose="020B0604020202020204" pitchFamily="34" charset="0"/>
                <a:buChar char="•"/>
              </a:pPr>
              <a:r>
                <a:rPr lang="fi-FI" sz="2000" b="1" dirty="0"/>
                <a:t>mielikuvitus</a:t>
              </a:r>
            </a:p>
            <a:p>
              <a:pPr marL="285750" indent="-285750">
                <a:buFont typeface="Arial" panose="020B0604020202020204" pitchFamily="34" charset="0"/>
                <a:buChar char="•"/>
              </a:pPr>
              <a:r>
                <a:rPr lang="fi-FI" sz="2000" b="1" dirty="0"/>
                <a:t>luovuus</a:t>
              </a:r>
            </a:p>
            <a:p>
              <a:pPr marL="285750" indent="-285750">
                <a:buFont typeface="Arial" panose="020B0604020202020204" pitchFamily="34" charset="0"/>
                <a:buChar char="•"/>
              </a:pPr>
              <a:r>
                <a:rPr lang="fi-FI" sz="2000" b="1" dirty="0"/>
                <a:t>tunteet</a:t>
              </a:r>
            </a:p>
            <a:p>
              <a:pPr marL="285750" indent="-285750">
                <a:buFont typeface="Arial" panose="020B0604020202020204" pitchFamily="34" charset="0"/>
                <a:buChar char="•"/>
              </a:pPr>
              <a:r>
                <a:rPr lang="fi-FI" sz="2000" b="1" dirty="0"/>
                <a:t>värit</a:t>
              </a:r>
            </a:p>
            <a:p>
              <a:pPr marL="285750" indent="-285750">
                <a:buFont typeface="Arial" panose="020B0604020202020204" pitchFamily="34" charset="0"/>
                <a:buChar char="•"/>
              </a:pPr>
              <a:r>
                <a:rPr lang="fi-FI" sz="2000" b="1" dirty="0"/>
                <a:t>musiikki</a:t>
              </a:r>
            </a:p>
            <a:p>
              <a:pPr marL="285750" indent="-285750">
                <a:buFont typeface="Arial" panose="020B0604020202020204" pitchFamily="34" charset="0"/>
                <a:buChar char="•"/>
              </a:pPr>
              <a:r>
                <a:rPr lang="fi-FI" sz="2000" b="1" dirty="0"/>
                <a:t>…</a:t>
              </a:r>
            </a:p>
          </p:txBody>
        </p:sp>
      </p:grpSp>
      <p:sp>
        <p:nvSpPr>
          <p:cNvPr id="12" name="Tekstiruutu 11"/>
          <p:cNvSpPr txBox="1"/>
          <p:nvPr/>
        </p:nvSpPr>
        <p:spPr>
          <a:xfrm>
            <a:off x="621926" y="4842167"/>
            <a:ext cx="7337218" cy="646331"/>
          </a:xfrm>
          <a:prstGeom prst="rect">
            <a:avLst/>
          </a:prstGeom>
          <a:noFill/>
          <a:ln>
            <a:solidFill>
              <a:schemeClr val="accent1">
                <a:lumMod val="75000"/>
              </a:schemeClr>
            </a:solidFill>
          </a:ln>
          <a:effectLst>
            <a:glow rad="101600">
              <a:srgbClr val="C00000">
                <a:alpha val="40000"/>
              </a:srgbClr>
            </a:glow>
          </a:effectLst>
        </p:spPr>
        <p:txBody>
          <a:bodyPr wrap="square" rtlCol="0">
            <a:spAutoFit/>
          </a:bodyPr>
          <a:lstStyle/>
          <a:p>
            <a:pPr algn="ctr"/>
            <a:r>
              <a:rPr lang="fi-FI" b="1" dirty="0">
                <a:latin typeface="Arial" panose="020B0604020202020204" pitchFamily="34" charset="0"/>
                <a:cs typeface="Arial" panose="020B0604020202020204" pitchFamily="34" charset="0"/>
              </a:rPr>
              <a:t>Tehokkaana  oppijana olen kokonaisvaltainen ajattelija.  Yhdistelen asioita molempien aivopuoliskojen avulla.</a:t>
            </a:r>
          </a:p>
        </p:txBody>
      </p:sp>
      <p:sp>
        <p:nvSpPr>
          <p:cNvPr id="14" name="Kuvaselitepilvi 13"/>
          <p:cNvSpPr/>
          <p:nvPr/>
        </p:nvSpPr>
        <p:spPr>
          <a:xfrm>
            <a:off x="4572000" y="5573261"/>
            <a:ext cx="4365936" cy="1208516"/>
          </a:xfrm>
          <a:prstGeom prst="cloudCallout">
            <a:avLst>
              <a:gd name="adj1" fmla="val -69209"/>
              <a:gd name="adj2" fmla="val -404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u="sng" dirty="0">
                <a:solidFill>
                  <a:srgbClr val="FF0000"/>
                </a:solidFill>
              </a:rPr>
              <a:t>VINKKI:</a:t>
            </a:r>
          </a:p>
          <a:p>
            <a:pPr algn="ctr"/>
            <a:r>
              <a:rPr lang="fi-FI" b="1" dirty="0">
                <a:solidFill>
                  <a:schemeClr val="tx1"/>
                </a:solidFill>
              </a:rPr>
              <a:t>Aivot eivät kulu käytössä, niitä kannattaa vaivata, huoltaa ja helliä</a:t>
            </a:r>
          </a:p>
        </p:txBody>
      </p:sp>
    </p:spTree>
    <p:extLst>
      <p:ext uri="{BB962C8B-B14F-4D97-AF65-F5344CB8AC3E}">
        <p14:creationId xmlns:p14="http://schemas.microsoft.com/office/powerpoint/2010/main" val="203412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308838" y="25958"/>
            <a:ext cx="5694103" cy="634572"/>
          </a:xfrm>
        </p:spPr>
        <p:txBody>
          <a:bodyPr>
            <a:normAutofit/>
          </a:bodyPr>
          <a:lstStyle/>
          <a:p>
            <a:pPr algn="ctr"/>
            <a:r>
              <a:rPr lang="fi-FI" sz="3200" b="1" dirty="0"/>
              <a:t>Tunnen muistini toiminnan</a:t>
            </a:r>
          </a:p>
        </p:txBody>
      </p:sp>
      <p:sp>
        <p:nvSpPr>
          <p:cNvPr id="7" name="Tekstiruutu 6"/>
          <p:cNvSpPr txBox="1"/>
          <p:nvPr/>
        </p:nvSpPr>
        <p:spPr>
          <a:xfrm>
            <a:off x="193182" y="1092934"/>
            <a:ext cx="5782615" cy="1323439"/>
          </a:xfrm>
          <a:prstGeom prst="rect">
            <a:avLst/>
          </a:prstGeom>
          <a:noFill/>
          <a:ln>
            <a:solidFill>
              <a:schemeClr val="accent1">
                <a:lumMod val="75000"/>
              </a:schemeClr>
            </a:solidFill>
          </a:ln>
          <a:effectLst>
            <a:glow rad="139700">
              <a:schemeClr val="accent1">
                <a:satMod val="175000"/>
                <a:alpha val="40000"/>
              </a:schemeClr>
            </a:glow>
          </a:effectLst>
        </p:spPr>
        <p:txBody>
          <a:bodyPr wrap="square" rtlCol="0">
            <a:spAutoFit/>
          </a:bodyPr>
          <a:lstStyle/>
          <a:p>
            <a:r>
              <a:rPr lang="fi-FI" sz="2000" b="1" dirty="0">
                <a:latin typeface="Arial" panose="020B0604020202020204" pitchFamily="34" charset="0"/>
                <a:cs typeface="Arial" panose="020B0604020202020204" pitchFamily="34" charset="0"/>
              </a:rPr>
              <a:t>Aivoni on verkosto, missä useat kohdat ovat aktiivisina yhtä aikaa</a:t>
            </a:r>
          </a:p>
          <a:p>
            <a:r>
              <a:rPr lang="fi-FI" sz="2000" b="1" dirty="0">
                <a:latin typeface="Arial" panose="020B0604020202020204" pitchFamily="34" charset="0"/>
                <a:cs typeface="Arial" panose="020B0604020202020204" pitchFamily="34" charset="0"/>
              </a:rPr>
              <a:t>Kiire ja stressi kuormittavat muistiani, jolloin unohdan helpommin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4487" y="1092934"/>
            <a:ext cx="1909964" cy="14596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Ryhmä 17"/>
          <p:cNvGrpSpPr/>
          <p:nvPr/>
        </p:nvGrpSpPr>
        <p:grpSpPr>
          <a:xfrm>
            <a:off x="51513" y="3052295"/>
            <a:ext cx="3412904" cy="3229515"/>
            <a:chOff x="51513" y="3052295"/>
            <a:chExt cx="3412904" cy="3229515"/>
          </a:xfrm>
        </p:grpSpPr>
        <p:sp>
          <p:nvSpPr>
            <p:cNvPr id="13" name="Nuoli oikealle 12"/>
            <p:cNvSpPr/>
            <p:nvPr/>
          </p:nvSpPr>
          <p:spPr>
            <a:xfrm>
              <a:off x="1777284" y="3567449"/>
              <a:ext cx="1596980" cy="283337"/>
            </a:xfrm>
            <a:prstGeom prst="rightArrow">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Pyöristetty suorakulmio 4"/>
            <p:cNvSpPr/>
            <p:nvPr/>
          </p:nvSpPr>
          <p:spPr>
            <a:xfrm>
              <a:off x="193182" y="3052295"/>
              <a:ext cx="2086379" cy="1339404"/>
            </a:xfrm>
            <a:prstGeom prst="roundRect">
              <a:avLst/>
            </a:prstGeom>
            <a:solidFill>
              <a:schemeClr val="accent1">
                <a:lumMod val="75000"/>
              </a:schemeClr>
            </a:solid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1"/>
                  </a:solidFill>
                  <a:latin typeface="Arial" panose="020B0604020202020204" pitchFamily="34" charset="0"/>
                  <a:cs typeface="Arial" panose="020B0604020202020204" pitchFamily="34" charset="0"/>
                </a:rPr>
                <a:t>Aistimuisti</a:t>
              </a:r>
            </a:p>
          </p:txBody>
        </p:sp>
        <p:sp>
          <p:nvSpPr>
            <p:cNvPr id="6" name="Tekstiruutu 5"/>
            <p:cNvSpPr txBox="1"/>
            <p:nvPr/>
          </p:nvSpPr>
          <p:spPr>
            <a:xfrm>
              <a:off x="51513" y="4958371"/>
              <a:ext cx="2743202" cy="1323439"/>
            </a:xfrm>
            <a:prstGeom prst="rect">
              <a:avLst/>
            </a:prstGeom>
            <a:noFill/>
            <a:ln>
              <a:solidFill>
                <a:schemeClr val="accent1">
                  <a:lumMod val="50000"/>
                </a:schemeClr>
              </a:solidFill>
            </a:ln>
            <a:effectLst>
              <a:glow rad="139700">
                <a:schemeClr val="accent5">
                  <a:satMod val="175000"/>
                  <a:alpha val="40000"/>
                </a:schemeClr>
              </a:glow>
            </a:effectLst>
          </p:spPr>
          <p:txBody>
            <a:bodyPr wrap="square" rtlCol="0">
              <a:spAutoFit/>
            </a:bodyPr>
            <a:lstStyle/>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välittää tietoa aivoihin aistien kautta</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vaikuttaa lukemisen hahmottamiseen ja tarkkaavaisuuteen</a:t>
              </a:r>
            </a:p>
          </p:txBody>
        </p:sp>
        <p:sp>
          <p:nvSpPr>
            <p:cNvPr id="14" name="Tekstiruutu 13"/>
            <p:cNvSpPr txBox="1"/>
            <p:nvPr/>
          </p:nvSpPr>
          <p:spPr>
            <a:xfrm>
              <a:off x="2358958" y="3052295"/>
              <a:ext cx="1105459" cy="523220"/>
            </a:xfrm>
            <a:prstGeom prst="rect">
              <a:avLst/>
            </a:prstGeom>
            <a:noFill/>
          </p:spPr>
          <p:txBody>
            <a:bodyPr wrap="square" rtlCol="0">
              <a:spAutoFit/>
            </a:bodyPr>
            <a:lstStyle/>
            <a:p>
              <a:r>
                <a:rPr lang="fi-FI" sz="1400" b="1" dirty="0">
                  <a:latin typeface="Arial" panose="020B0604020202020204" pitchFamily="34" charset="0"/>
                  <a:cs typeface="Arial" panose="020B0604020202020204" pitchFamily="34" charset="0"/>
                </a:rPr>
                <a:t>tarkkaa-vaisuus</a:t>
              </a:r>
            </a:p>
          </p:txBody>
        </p:sp>
      </p:grpSp>
      <p:grpSp>
        <p:nvGrpSpPr>
          <p:cNvPr id="27" name="Ryhmä 26"/>
          <p:cNvGrpSpPr/>
          <p:nvPr/>
        </p:nvGrpSpPr>
        <p:grpSpPr>
          <a:xfrm>
            <a:off x="5280513" y="3052295"/>
            <a:ext cx="3693944" cy="3497198"/>
            <a:chOff x="5280513" y="3052295"/>
            <a:chExt cx="3693944" cy="3497198"/>
          </a:xfrm>
        </p:grpSpPr>
        <p:sp>
          <p:nvSpPr>
            <p:cNvPr id="33" name="Nuoli vasemmalle 32"/>
            <p:cNvSpPr/>
            <p:nvPr/>
          </p:nvSpPr>
          <p:spPr>
            <a:xfrm>
              <a:off x="5580441" y="3850786"/>
              <a:ext cx="1387027" cy="364901"/>
            </a:xfrm>
            <a:prstGeom prst="leftArrow">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Pyöristetty suorakulmio 21"/>
            <p:cNvSpPr/>
            <p:nvPr/>
          </p:nvSpPr>
          <p:spPr>
            <a:xfrm>
              <a:off x="6761407" y="3052295"/>
              <a:ext cx="2073499" cy="1339404"/>
            </a:xfrm>
            <a:prstGeom prst="roundRect">
              <a:avLst/>
            </a:prstGeom>
            <a:solidFill>
              <a:schemeClr val="accent1">
                <a:lumMod val="75000"/>
              </a:schemeClr>
            </a:solid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1"/>
                  </a:solidFill>
                  <a:latin typeface="Arial" panose="020B0604020202020204" pitchFamily="34" charset="0"/>
                  <a:cs typeface="Arial" panose="020B0604020202020204" pitchFamily="34" charset="0"/>
                </a:rPr>
                <a:t>Säilömuisti</a:t>
              </a:r>
            </a:p>
          </p:txBody>
        </p:sp>
        <p:sp>
          <p:nvSpPr>
            <p:cNvPr id="26" name="Tekstiruutu 25"/>
            <p:cNvSpPr txBox="1"/>
            <p:nvPr/>
          </p:nvSpPr>
          <p:spPr>
            <a:xfrm>
              <a:off x="6113225" y="4979833"/>
              <a:ext cx="2861232" cy="1569660"/>
            </a:xfrm>
            <a:prstGeom prst="rect">
              <a:avLst/>
            </a:prstGeom>
            <a:noFill/>
            <a:ln>
              <a:solidFill>
                <a:schemeClr val="accent1">
                  <a:lumMod val="50000"/>
                </a:schemeClr>
              </a:solidFill>
            </a:ln>
            <a:effectLst>
              <a:glow rad="139700">
                <a:schemeClr val="accent5">
                  <a:satMod val="175000"/>
                  <a:alpha val="40000"/>
                </a:schemeClr>
              </a:glow>
            </a:effectLst>
          </p:spPr>
          <p:txBody>
            <a:bodyPr wrap="square" rtlCol="0">
              <a:spAutoFit/>
            </a:bodyPr>
            <a:lstStyle/>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sisältää: </a:t>
              </a:r>
              <a:r>
                <a:rPr lang="fi-FI" sz="1600" b="1" dirty="0">
                  <a:solidFill>
                    <a:srgbClr val="C00000"/>
                  </a:solidFill>
                  <a:latin typeface="Arial" panose="020B0604020202020204" pitchFamily="34" charset="0"/>
                  <a:cs typeface="Arial" panose="020B0604020202020204" pitchFamily="34" charset="0"/>
                </a:rPr>
                <a:t>a) tietomuistin, b) tapahtumamuistin ja c) taitomuistin</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opitusta muodostuu uusia kokonaisuuksia</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rajaton varasto</a:t>
              </a:r>
            </a:p>
          </p:txBody>
        </p:sp>
        <p:sp>
          <p:nvSpPr>
            <p:cNvPr id="31" name="Tekstiruutu 30"/>
            <p:cNvSpPr txBox="1"/>
            <p:nvPr/>
          </p:nvSpPr>
          <p:spPr>
            <a:xfrm>
              <a:off x="5280513" y="4155847"/>
              <a:ext cx="1686955" cy="523220"/>
            </a:xfrm>
            <a:prstGeom prst="rect">
              <a:avLst/>
            </a:prstGeom>
            <a:noFill/>
          </p:spPr>
          <p:txBody>
            <a:bodyPr wrap="square" rtlCol="0">
              <a:spAutoFit/>
            </a:bodyPr>
            <a:lstStyle/>
            <a:p>
              <a:pPr algn="ctr"/>
              <a:r>
                <a:rPr lang="fi-FI" sz="1400" b="1" dirty="0">
                  <a:latin typeface="Arial" panose="020B0604020202020204" pitchFamily="34" charset="0"/>
                  <a:cs typeface="Arial" panose="020B0604020202020204" pitchFamily="34" charset="0"/>
                </a:rPr>
                <a:t>mieleen palauttaminen</a:t>
              </a:r>
            </a:p>
          </p:txBody>
        </p:sp>
      </p:grpSp>
      <p:grpSp>
        <p:nvGrpSpPr>
          <p:cNvPr id="19" name="Ryhmä 18"/>
          <p:cNvGrpSpPr/>
          <p:nvPr/>
        </p:nvGrpSpPr>
        <p:grpSpPr>
          <a:xfrm>
            <a:off x="2998655" y="2707233"/>
            <a:ext cx="3878663" cy="3831529"/>
            <a:chOff x="2998655" y="2707233"/>
            <a:chExt cx="3878663" cy="3831529"/>
          </a:xfrm>
        </p:grpSpPr>
        <p:sp>
          <p:nvSpPr>
            <p:cNvPr id="30" name="Nuoli oikealle 29"/>
            <p:cNvSpPr/>
            <p:nvPr/>
          </p:nvSpPr>
          <p:spPr>
            <a:xfrm>
              <a:off x="5282283" y="3318459"/>
              <a:ext cx="1387027" cy="364901"/>
            </a:xfrm>
            <a:prstGeom prst="rightArrow">
              <a:avLst/>
            </a:prstGeom>
            <a:solidFill>
              <a:srgbClr val="FF0000"/>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Pyöristetty suorakulmio 22"/>
            <p:cNvSpPr/>
            <p:nvPr/>
          </p:nvSpPr>
          <p:spPr>
            <a:xfrm>
              <a:off x="3464417" y="3052295"/>
              <a:ext cx="1976906" cy="1339404"/>
            </a:xfrm>
            <a:prstGeom prst="roundRect">
              <a:avLst/>
            </a:prstGeom>
            <a:solidFill>
              <a:schemeClr val="accent1">
                <a:lumMod val="75000"/>
              </a:schemeClr>
            </a:solidFill>
            <a:ln>
              <a:solidFill>
                <a:schemeClr val="accent1">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dirty="0">
                  <a:solidFill>
                    <a:schemeClr val="tx1"/>
                  </a:solidFill>
                  <a:latin typeface="Arial" panose="020B0604020202020204" pitchFamily="34" charset="0"/>
                  <a:cs typeface="Arial" panose="020B0604020202020204" pitchFamily="34" charset="0"/>
                </a:rPr>
                <a:t>Työmuisti</a:t>
              </a:r>
            </a:p>
          </p:txBody>
        </p:sp>
        <p:sp>
          <p:nvSpPr>
            <p:cNvPr id="25" name="Tekstiruutu 24"/>
            <p:cNvSpPr txBox="1"/>
            <p:nvPr/>
          </p:nvSpPr>
          <p:spPr>
            <a:xfrm>
              <a:off x="2998655" y="4969102"/>
              <a:ext cx="2861232" cy="1569660"/>
            </a:xfrm>
            <a:prstGeom prst="rect">
              <a:avLst/>
            </a:prstGeom>
            <a:noFill/>
            <a:ln>
              <a:solidFill>
                <a:schemeClr val="accent1">
                  <a:lumMod val="50000"/>
                </a:schemeClr>
              </a:solidFill>
            </a:ln>
            <a:effectLst>
              <a:glow rad="139700">
                <a:schemeClr val="accent5">
                  <a:satMod val="175000"/>
                  <a:alpha val="40000"/>
                </a:schemeClr>
              </a:glow>
            </a:effectLst>
          </p:spPr>
          <p:txBody>
            <a:bodyPr wrap="square" rtlCol="0">
              <a:spAutoFit/>
            </a:bodyPr>
            <a:lstStyle/>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työstää hetkellisesti mielessä pidettäviä asioita (</a:t>
              </a:r>
              <a:r>
                <a:rPr lang="fi-FI" sz="1600" b="1" dirty="0" err="1">
                  <a:latin typeface="Arial" panose="020B0604020202020204" pitchFamily="34" charset="0"/>
                  <a:cs typeface="Arial" panose="020B0604020202020204" pitchFamily="34" charset="0"/>
                </a:rPr>
                <a:t>puh.numero</a:t>
              </a:r>
              <a:r>
                <a:rPr lang="fi-FI" sz="1600" b="1"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i-FI" sz="1600" b="1" dirty="0">
                  <a:latin typeface="Arial" panose="020B0604020202020204" pitchFamily="34" charset="0"/>
                  <a:cs typeface="Arial" panose="020B0604020202020204" pitchFamily="34" charset="0"/>
                </a:rPr>
                <a:t>asioiden liittäminen aiempaan säilömuistin tietoon</a:t>
              </a:r>
            </a:p>
          </p:txBody>
        </p:sp>
        <p:sp>
          <p:nvSpPr>
            <p:cNvPr id="32" name="Tekstiruutu 31"/>
            <p:cNvSpPr txBox="1"/>
            <p:nvPr/>
          </p:nvSpPr>
          <p:spPr>
            <a:xfrm>
              <a:off x="5496100" y="2707233"/>
              <a:ext cx="1381218" cy="523220"/>
            </a:xfrm>
            <a:prstGeom prst="rect">
              <a:avLst/>
            </a:prstGeom>
            <a:noFill/>
          </p:spPr>
          <p:txBody>
            <a:bodyPr wrap="square" rtlCol="0">
              <a:spAutoFit/>
            </a:bodyPr>
            <a:lstStyle/>
            <a:p>
              <a:r>
                <a:rPr lang="fi-FI" sz="1400" b="1" dirty="0">
                  <a:latin typeface="Arial" panose="020B0604020202020204" pitchFamily="34" charset="0"/>
                  <a:cs typeface="Arial" panose="020B0604020202020204" pitchFamily="34" charset="0"/>
                </a:rPr>
                <a:t>mieleen painaminen</a:t>
              </a:r>
            </a:p>
          </p:txBody>
        </p:sp>
      </p:grpSp>
    </p:spTree>
    <p:extLst>
      <p:ext uri="{BB962C8B-B14F-4D97-AF65-F5344CB8AC3E}">
        <p14:creationId xmlns:p14="http://schemas.microsoft.com/office/powerpoint/2010/main" val="182613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39905" y="124573"/>
            <a:ext cx="5096245" cy="634572"/>
          </a:xfrm>
        </p:spPr>
        <p:txBody>
          <a:bodyPr>
            <a:normAutofit/>
          </a:bodyPr>
          <a:lstStyle/>
          <a:p>
            <a:pPr algn="ctr"/>
            <a:r>
              <a:rPr lang="fi-FI" sz="3200" b="1" dirty="0"/>
              <a:t>Visuaalinen oppija</a:t>
            </a:r>
          </a:p>
        </p:txBody>
      </p:sp>
      <p:sp>
        <p:nvSpPr>
          <p:cNvPr id="4" name="Tekstiruutu 3"/>
          <p:cNvSpPr txBox="1"/>
          <p:nvPr/>
        </p:nvSpPr>
        <p:spPr>
          <a:xfrm>
            <a:off x="414871" y="1085850"/>
            <a:ext cx="8429270" cy="1200329"/>
          </a:xfrm>
          <a:prstGeom prst="rect">
            <a:avLst/>
          </a:prstGeom>
          <a:noFill/>
          <a:ln>
            <a:solidFill>
              <a:schemeClr val="accent1">
                <a:lumMod val="75000"/>
              </a:schemeClr>
            </a:solidFill>
          </a:ln>
          <a:effectLst>
            <a:glow rad="101600">
              <a:schemeClr val="accent5">
                <a:satMod val="175000"/>
                <a:alpha val="40000"/>
              </a:schemeClr>
            </a:glow>
          </a:effectLst>
        </p:spPr>
        <p:txBody>
          <a:bodyPr wrap="square" rtlCol="0">
            <a:spAutoFit/>
          </a:bodyPr>
          <a:lstStyle>
            <a:defPPr>
              <a:defRPr lang="en-US"/>
            </a:defPPr>
            <a:lvl1pPr marL="342900" indent="-342900">
              <a:buFont typeface="Arial" panose="020B0604020202020204" pitchFamily="34" charset="0"/>
              <a:buChar char="•"/>
              <a:defRPr b="1">
                <a:latin typeface="Arial" panose="020B0604020202020204" pitchFamily="34" charset="0"/>
                <a:cs typeface="Arial" panose="020B0604020202020204" pitchFamily="34" charset="0"/>
              </a:defRPr>
            </a:lvl1pPr>
          </a:lstStyle>
          <a:p>
            <a:r>
              <a:rPr lang="fi-FI" dirty="0"/>
              <a:t>opit parhaiten näkemällä, lukemalla ja katselemalla</a:t>
            </a:r>
          </a:p>
          <a:p>
            <a:r>
              <a:rPr lang="fi-FI" dirty="0"/>
              <a:t>tarvitset kokonaiskuvan, tarkoituksen ja vision ennen yksityiskohtia</a:t>
            </a:r>
          </a:p>
          <a:p>
            <a:r>
              <a:rPr lang="fi-FI" dirty="0"/>
              <a:t>olet huolellinen, tarkkaavainen, harkitseva </a:t>
            </a:r>
          </a:p>
          <a:p>
            <a:r>
              <a:rPr lang="fi-FI" dirty="0"/>
              <a:t>omaat usein hyvän mielikuvituksen</a:t>
            </a:r>
          </a:p>
        </p:txBody>
      </p:sp>
      <p:grpSp>
        <p:nvGrpSpPr>
          <p:cNvPr id="9" name="Ryhmä 8"/>
          <p:cNvGrpSpPr/>
          <p:nvPr/>
        </p:nvGrpSpPr>
        <p:grpSpPr>
          <a:xfrm>
            <a:off x="138965" y="2698065"/>
            <a:ext cx="8724297" cy="4069090"/>
            <a:chOff x="138965" y="2698065"/>
            <a:chExt cx="8724297" cy="4069090"/>
          </a:xfrm>
        </p:grpSpPr>
        <p:pic>
          <p:nvPicPr>
            <p:cNvPr id="8" name="Kuva 7"/>
            <p:cNvPicPr>
              <a:picLocks noChangeAspect="1"/>
            </p:cNvPicPr>
            <p:nvPr/>
          </p:nvPicPr>
          <p:blipFill>
            <a:blip r:embed="rId2"/>
            <a:stretch>
              <a:fillRect/>
            </a:stretch>
          </p:blipFill>
          <p:spPr>
            <a:xfrm>
              <a:off x="138965" y="2698065"/>
              <a:ext cx="4063962" cy="2842310"/>
            </a:xfrm>
            <a:prstGeom prst="rect">
              <a:avLst/>
            </a:prstGeom>
            <a:ln w="12700">
              <a:solidFill>
                <a:schemeClr val="accent1">
                  <a:lumMod val="75000"/>
                </a:schemeClr>
              </a:solidFill>
            </a:ln>
          </p:spPr>
        </p:pic>
        <p:grpSp>
          <p:nvGrpSpPr>
            <p:cNvPr id="5" name="Ryhmä 4"/>
            <p:cNvGrpSpPr/>
            <p:nvPr/>
          </p:nvGrpSpPr>
          <p:grpSpPr>
            <a:xfrm>
              <a:off x="4446671" y="2739699"/>
              <a:ext cx="4416591" cy="4027456"/>
              <a:chOff x="4446671" y="2739699"/>
              <a:chExt cx="4416591" cy="4027456"/>
            </a:xfrm>
          </p:grpSpPr>
          <p:sp>
            <p:nvSpPr>
              <p:cNvPr id="6" name="Tekstiruutu 5"/>
              <p:cNvSpPr txBox="1"/>
              <p:nvPr/>
            </p:nvSpPr>
            <p:spPr>
              <a:xfrm>
                <a:off x="4446671" y="2739699"/>
                <a:ext cx="4416591" cy="2554545"/>
              </a:xfrm>
              <a:prstGeom prst="rect">
                <a:avLst/>
              </a:prstGeom>
              <a:noFill/>
              <a:ln>
                <a:solidFill>
                  <a:schemeClr val="accent1">
                    <a:lumMod val="75000"/>
                  </a:schemeClr>
                </a:solidFill>
              </a:ln>
              <a:effectLst>
                <a:glow rad="139700">
                  <a:schemeClr val="accent5">
                    <a:satMod val="175000"/>
                    <a:alpha val="40000"/>
                  </a:schemeClr>
                </a:glow>
              </a:effectLst>
            </p:spPr>
            <p:txBody>
              <a:bodyPr wrap="square" rtlCol="0">
                <a:spAutoFit/>
              </a:bodyPr>
              <a:lstStyle/>
              <a:p>
                <a:r>
                  <a:rPr lang="fi-FI" sz="2000" b="1" u="sng" dirty="0">
                    <a:solidFill>
                      <a:srgbClr val="FF0000"/>
                    </a:solidFill>
                  </a:rPr>
                  <a:t>Parannat suoritustasi</a:t>
                </a:r>
                <a:r>
                  <a:rPr lang="fi-FI" sz="2000" b="1" u="sng" dirty="0"/>
                  <a:t>,  kun</a:t>
                </a:r>
              </a:p>
              <a:p>
                <a:pPr marL="342900" indent="-342900">
                  <a:buFont typeface="Arial" panose="020B0604020202020204" pitchFamily="34" charset="0"/>
                  <a:buChar char="•"/>
                </a:pPr>
                <a:r>
                  <a:rPr lang="fi-FI" sz="2000" b="1" dirty="0"/>
                  <a:t>katselet kuvia, videoita</a:t>
                </a:r>
              </a:p>
              <a:p>
                <a:pPr marL="342900" indent="-342900">
                  <a:buFont typeface="Arial" panose="020B0604020202020204" pitchFamily="34" charset="0"/>
                  <a:buChar char="•"/>
                </a:pPr>
                <a:r>
                  <a:rPr lang="fi-FI" sz="2000" b="1" dirty="0"/>
                  <a:t>piirrät käsitekarttoja</a:t>
                </a:r>
              </a:p>
              <a:p>
                <a:pPr marL="342900" indent="-342900">
                  <a:buFont typeface="Arial" panose="020B0604020202020204" pitchFamily="34" charset="0"/>
                  <a:buChar char="•"/>
                </a:pPr>
                <a:r>
                  <a:rPr lang="fi-FI" sz="2000" b="1" dirty="0"/>
                  <a:t>teet alleviivauksia</a:t>
                </a:r>
              </a:p>
              <a:p>
                <a:pPr marL="342900" indent="-342900">
                  <a:buFont typeface="Arial" panose="020B0604020202020204" pitchFamily="34" charset="0"/>
                  <a:buChar char="•"/>
                </a:pPr>
                <a:r>
                  <a:rPr lang="fi-FI" sz="2000" b="1" dirty="0"/>
                  <a:t>käytät värejä muistiinpanoissa</a:t>
                </a:r>
              </a:p>
              <a:p>
                <a:pPr marL="342900" indent="-342900">
                  <a:buFont typeface="Arial" panose="020B0604020202020204" pitchFamily="34" charset="0"/>
                  <a:buChar char="•"/>
                </a:pPr>
                <a:r>
                  <a:rPr lang="fi-FI" sz="2000" b="1" dirty="0"/>
                  <a:t>teet luetteloita, kaavioita ja jäsennyksiä</a:t>
                </a:r>
              </a:p>
              <a:p>
                <a:pPr marL="342900" indent="-342900">
                  <a:buFont typeface="Arial" panose="020B0604020202020204" pitchFamily="34" charset="0"/>
                  <a:buChar char="•"/>
                </a:pPr>
                <a:r>
                  <a:rPr lang="fi-FI" sz="2000" b="1" dirty="0"/>
                  <a:t>käytät mielikuvitusta opiskelussa</a:t>
                </a:r>
              </a:p>
            </p:txBody>
          </p:sp>
          <p:sp>
            <p:nvSpPr>
              <p:cNvPr id="3" name="Kuvaselitepilvi 2"/>
              <p:cNvSpPr/>
              <p:nvPr/>
            </p:nvSpPr>
            <p:spPr>
              <a:xfrm>
                <a:off x="4767294" y="5408096"/>
                <a:ext cx="3392905" cy="1359059"/>
              </a:xfrm>
              <a:prstGeom prst="cloudCallout">
                <a:avLst>
                  <a:gd name="adj1" fmla="val -70951"/>
                  <a:gd name="adj2" fmla="val -4609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u="sng" dirty="0">
                    <a:solidFill>
                      <a:srgbClr val="C00000"/>
                    </a:solidFill>
                  </a:rPr>
                  <a:t>VINKKI:</a:t>
                </a:r>
              </a:p>
              <a:p>
                <a:pPr algn="ctr"/>
                <a:r>
                  <a:rPr lang="fi-FI" b="1" dirty="0">
                    <a:solidFill>
                      <a:schemeClr val="tx1"/>
                    </a:solidFill>
                  </a:rPr>
                  <a:t>Tee hauskoja ja omaperäisiä mind mappeja</a:t>
                </a:r>
              </a:p>
            </p:txBody>
          </p:sp>
        </p:grpSp>
      </p:grpSp>
      <p:pic>
        <p:nvPicPr>
          <p:cNvPr id="7" name="Picture 2" descr="C:\Users\Seppo\AppData\Local\Microsoft\Windows\INetCache\IE\ZY8X8N70\200px-Bluey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1411" y="1582983"/>
            <a:ext cx="983801" cy="9633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49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11621" y="25958"/>
            <a:ext cx="5416197" cy="634572"/>
          </a:xfrm>
        </p:spPr>
        <p:txBody>
          <a:bodyPr>
            <a:normAutofit/>
          </a:bodyPr>
          <a:lstStyle/>
          <a:p>
            <a:pPr algn="ctr"/>
            <a:r>
              <a:rPr lang="fi-FI" sz="3200" b="1" dirty="0"/>
              <a:t>Pidän aivoistani huolta</a:t>
            </a:r>
          </a:p>
        </p:txBody>
      </p:sp>
      <p:sp>
        <p:nvSpPr>
          <p:cNvPr id="3" name="Rengas 2"/>
          <p:cNvSpPr/>
          <p:nvPr/>
        </p:nvSpPr>
        <p:spPr>
          <a:xfrm>
            <a:off x="2699533" y="2016620"/>
            <a:ext cx="3849374" cy="3336857"/>
          </a:xfrm>
          <a:prstGeom prst="donut">
            <a:avLst>
              <a:gd name="adj" fmla="val 5108"/>
            </a:avLst>
          </a:prstGeom>
          <a:solidFill>
            <a:schemeClr val="accent2">
              <a:lumMod val="75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9" name="Kuvaselite-ellipsi 8"/>
          <p:cNvSpPr/>
          <p:nvPr/>
        </p:nvSpPr>
        <p:spPr>
          <a:xfrm>
            <a:off x="180303" y="1008386"/>
            <a:ext cx="3580327" cy="1615069"/>
          </a:xfrm>
          <a:prstGeom prst="wedgeEllipseCallout">
            <a:avLst>
              <a:gd name="adj1" fmla="val 47012"/>
              <a:gd name="adj2" fmla="val 57716"/>
            </a:avLst>
          </a:prstGeom>
          <a:solidFill>
            <a:schemeClr val="accent4">
              <a:lumMod val="40000"/>
              <a:lumOff val="60000"/>
            </a:schemeClr>
          </a:solidFill>
          <a:ln w="28575">
            <a:solidFill>
              <a:schemeClr val="accent4">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LEPO JA UNI</a:t>
            </a:r>
          </a:p>
          <a:p>
            <a:pPr algn="ctr"/>
            <a:r>
              <a:rPr lang="fi-FI" sz="1600" b="1" dirty="0">
                <a:solidFill>
                  <a:schemeClr val="tx1"/>
                </a:solidFill>
                <a:latin typeface="Arial" panose="020B0604020202020204" pitchFamily="34" charset="0"/>
                <a:cs typeface="Arial" panose="020B0604020202020204" pitchFamily="34" charset="0"/>
              </a:rPr>
              <a:t>unen aikana aivot vahvistavat muistijälkiä ja siivoavat pois turhia yhteyksiä</a:t>
            </a:r>
          </a:p>
        </p:txBody>
      </p:sp>
      <p:sp>
        <p:nvSpPr>
          <p:cNvPr id="24" name="Kuvaselite-ellipsi 23"/>
          <p:cNvSpPr/>
          <p:nvPr/>
        </p:nvSpPr>
        <p:spPr>
          <a:xfrm>
            <a:off x="6117464" y="3199486"/>
            <a:ext cx="3026535" cy="1473400"/>
          </a:xfrm>
          <a:prstGeom prst="wedgeEllipseCallout">
            <a:avLst>
              <a:gd name="adj1" fmla="val -62597"/>
              <a:gd name="adj2" fmla="val -17195"/>
            </a:avLst>
          </a:prstGeom>
          <a:solidFill>
            <a:schemeClr val="accent4">
              <a:lumMod val="40000"/>
              <a:lumOff val="60000"/>
            </a:schemeClr>
          </a:solidFill>
          <a:ln w="28575">
            <a:solidFill>
              <a:schemeClr val="accent4">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RAVITSEMUS</a:t>
            </a:r>
          </a:p>
          <a:p>
            <a:pPr algn="ctr"/>
            <a:r>
              <a:rPr lang="fi-FI" sz="1600" b="1" dirty="0">
                <a:solidFill>
                  <a:schemeClr val="tx1"/>
                </a:solidFill>
                <a:latin typeface="Arial" panose="020B0604020202020204" pitchFamily="34" charset="0"/>
                <a:cs typeface="Arial" panose="020B0604020202020204" pitchFamily="34" charset="0"/>
              </a:rPr>
              <a:t>aivot tarvitsevat hyviä rasvahappoja, vitamiineja ja hivenaineita</a:t>
            </a:r>
          </a:p>
        </p:txBody>
      </p:sp>
      <p:sp>
        <p:nvSpPr>
          <p:cNvPr id="28" name="Kuvaselite-ellipsi 27"/>
          <p:cNvSpPr/>
          <p:nvPr/>
        </p:nvSpPr>
        <p:spPr>
          <a:xfrm>
            <a:off x="4453943" y="5152778"/>
            <a:ext cx="3646868" cy="1615069"/>
          </a:xfrm>
          <a:prstGeom prst="wedgeEllipseCallout">
            <a:avLst>
              <a:gd name="adj1" fmla="val -26265"/>
              <a:gd name="adj2" fmla="val -66682"/>
            </a:avLst>
          </a:prstGeom>
          <a:solidFill>
            <a:schemeClr val="accent4">
              <a:lumMod val="40000"/>
              <a:lumOff val="60000"/>
            </a:schemeClr>
          </a:solidFill>
          <a:ln w="28575">
            <a:solidFill>
              <a:schemeClr val="accent4">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HYVÄ MIELI</a:t>
            </a:r>
          </a:p>
          <a:p>
            <a:pPr algn="ctr"/>
            <a:r>
              <a:rPr lang="fi-FI" sz="1600" b="1" dirty="0">
                <a:solidFill>
                  <a:schemeClr val="tx1"/>
                </a:solidFill>
                <a:latin typeface="Arial" panose="020B0604020202020204" pitchFamily="34" charset="0"/>
                <a:cs typeface="Arial" panose="020B0604020202020204" pitchFamily="34" charset="0"/>
              </a:rPr>
              <a:t>psyykkinen hyvinvointi vaikuttaa aivojen ja muistin toimintaan myönteisesti</a:t>
            </a:r>
          </a:p>
        </p:txBody>
      </p:sp>
      <p:sp>
        <p:nvSpPr>
          <p:cNvPr id="29" name="Kuvaselite-ellipsi 28"/>
          <p:cNvSpPr/>
          <p:nvPr/>
        </p:nvSpPr>
        <p:spPr>
          <a:xfrm>
            <a:off x="180303" y="4867298"/>
            <a:ext cx="3528812" cy="1843055"/>
          </a:xfrm>
          <a:prstGeom prst="wedgeEllipseCallout">
            <a:avLst>
              <a:gd name="adj1" fmla="val 49346"/>
              <a:gd name="adj2" fmla="val -44741"/>
            </a:avLst>
          </a:prstGeom>
          <a:solidFill>
            <a:schemeClr val="accent4">
              <a:lumMod val="40000"/>
              <a:lumOff val="60000"/>
            </a:schemeClr>
          </a:solidFill>
          <a:ln w="28575">
            <a:solidFill>
              <a:schemeClr val="accent4">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SOSIAALISET SUHTEET</a:t>
            </a:r>
          </a:p>
          <a:p>
            <a:pPr algn="ctr"/>
            <a:r>
              <a:rPr lang="fi-FI" sz="1600" b="1" dirty="0">
                <a:solidFill>
                  <a:schemeClr val="tx1"/>
                </a:solidFill>
                <a:latin typeface="Arial" panose="020B0604020202020204" pitchFamily="34" charset="0"/>
                <a:cs typeface="Arial" panose="020B0604020202020204" pitchFamily="34" charset="0"/>
              </a:rPr>
              <a:t>keskusteleminen ja ajatusten vaihto aktivoivat aivosolujen viestintää</a:t>
            </a:r>
          </a:p>
        </p:txBody>
      </p:sp>
      <p:sp>
        <p:nvSpPr>
          <p:cNvPr id="34" name="Kuvaselite-ellipsi 33"/>
          <p:cNvSpPr/>
          <p:nvPr/>
        </p:nvSpPr>
        <p:spPr>
          <a:xfrm>
            <a:off x="64395" y="2993426"/>
            <a:ext cx="3129566" cy="1615069"/>
          </a:xfrm>
          <a:prstGeom prst="wedgeEllipseCallout">
            <a:avLst>
              <a:gd name="adj1" fmla="val 59193"/>
              <a:gd name="adj2" fmla="val -23621"/>
            </a:avLst>
          </a:prstGeom>
          <a:solidFill>
            <a:schemeClr val="accent4">
              <a:lumMod val="40000"/>
              <a:lumOff val="60000"/>
            </a:schemeClr>
          </a:solidFill>
          <a:ln w="28575">
            <a:solidFill>
              <a:schemeClr val="accent4">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LIIKUNTA</a:t>
            </a:r>
          </a:p>
          <a:p>
            <a:pPr algn="ctr"/>
            <a:r>
              <a:rPr lang="fi-FI" sz="1600" b="1" dirty="0">
                <a:solidFill>
                  <a:schemeClr val="tx1"/>
                </a:solidFill>
                <a:latin typeface="Arial" panose="020B0604020202020204" pitchFamily="34" charset="0"/>
                <a:cs typeface="Arial" panose="020B0604020202020204" pitchFamily="34" charset="0"/>
              </a:rPr>
              <a:t>aivot virkistyvät ja muisti aktivoituu, mieli virkistyy ja uni paranee</a:t>
            </a:r>
          </a:p>
        </p:txBody>
      </p:sp>
      <p:sp>
        <p:nvSpPr>
          <p:cNvPr id="35" name="Kuvaselite-ellipsi 34"/>
          <p:cNvSpPr/>
          <p:nvPr/>
        </p:nvSpPr>
        <p:spPr>
          <a:xfrm>
            <a:off x="5203065" y="1008385"/>
            <a:ext cx="3747752" cy="1734815"/>
          </a:xfrm>
          <a:prstGeom prst="wedgeEllipseCallout">
            <a:avLst>
              <a:gd name="adj1" fmla="val -51456"/>
              <a:gd name="adj2" fmla="val 46332"/>
            </a:avLst>
          </a:prstGeom>
          <a:solidFill>
            <a:schemeClr val="accent4">
              <a:lumMod val="40000"/>
              <a:lumOff val="60000"/>
            </a:schemeClr>
          </a:solidFill>
          <a:ln w="28575">
            <a:solidFill>
              <a:schemeClr val="accent4">
                <a:lumMod val="75000"/>
              </a:schemeClr>
            </a:solidFill>
          </a:ln>
          <a:effectLst>
            <a:glow rad="139700">
              <a:schemeClr val="accent4">
                <a:satMod val="175000"/>
                <a:alpha val="40000"/>
              </a:schemeClr>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AKTIIVISUUS</a:t>
            </a:r>
          </a:p>
          <a:p>
            <a:pPr algn="ctr"/>
            <a:r>
              <a:rPr lang="fi-FI" sz="1600" b="1" dirty="0">
                <a:solidFill>
                  <a:schemeClr val="tx1"/>
                </a:solidFill>
                <a:latin typeface="Arial" panose="020B0604020202020204" pitchFamily="34" charset="0"/>
                <a:cs typeface="Arial" panose="020B0604020202020204" pitchFamily="34" charset="0"/>
              </a:rPr>
              <a:t>utelias elämänasenne, haastavat harrastukset ja vireä elämäntapa aktivoivat muistia</a:t>
            </a:r>
          </a:p>
        </p:txBody>
      </p:sp>
      <p:sp>
        <p:nvSpPr>
          <p:cNvPr id="10" name="Tekstiruutu 9"/>
          <p:cNvSpPr txBox="1"/>
          <p:nvPr/>
        </p:nvSpPr>
        <p:spPr>
          <a:xfrm>
            <a:off x="3438656" y="2794716"/>
            <a:ext cx="2408349" cy="1938992"/>
          </a:xfrm>
          <a:prstGeom prst="rect">
            <a:avLst/>
          </a:prstGeom>
          <a:noFill/>
        </p:spPr>
        <p:txBody>
          <a:bodyPr wrap="square" rtlCol="0">
            <a:spAutoFit/>
          </a:bodyPr>
          <a:lstStyle/>
          <a:p>
            <a:pPr algn="ctr"/>
            <a:r>
              <a:rPr lang="fi-FI" sz="2400" b="1" dirty="0">
                <a:latin typeface="Arial" panose="020B0604020202020204" pitchFamily="34" charset="0"/>
                <a:cs typeface="Arial" panose="020B0604020202020204" pitchFamily="34" charset="0"/>
              </a:rPr>
              <a:t>Terveelliset elämäntavat suojaavat parhaiten aivojani</a:t>
            </a:r>
          </a:p>
        </p:txBody>
      </p:sp>
    </p:spTree>
    <p:extLst>
      <p:ext uri="{BB962C8B-B14F-4D97-AF65-F5344CB8AC3E}">
        <p14:creationId xmlns:p14="http://schemas.microsoft.com/office/powerpoint/2010/main" val="408702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circle(in)">
                                      <p:cBhvr>
                                        <p:cTn id="10" dur="2000"/>
                                        <p:tgtEl>
                                          <p:spTgt spid="3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ircle(in)">
                                      <p:cBhvr>
                                        <p:cTn id="18" dur="2000"/>
                                        <p:tgtEl>
                                          <p:spTgt spid="2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circle(in)">
                                      <p:cBhvr>
                                        <p:cTn id="21" dur="2000"/>
                                        <p:tgtEl>
                                          <p:spTgt spid="2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ircle(in)">
                                      <p:cBhvr>
                                        <p:cTn id="24"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4" grpId="0" animBg="1"/>
      <p:bldP spid="28" grpId="0" animBg="1"/>
      <p:bldP spid="29" grpId="0" animBg="1"/>
      <p:bldP spid="34" grpId="0" animBg="1"/>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Kaarinuoli oikealle 18"/>
          <p:cNvSpPr/>
          <p:nvPr/>
        </p:nvSpPr>
        <p:spPr>
          <a:xfrm>
            <a:off x="5331582" y="3413946"/>
            <a:ext cx="579549" cy="977752"/>
          </a:xfrm>
          <a:prstGeom prst="curved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1" name="Kaarinuoli oikealle 20"/>
          <p:cNvSpPr/>
          <p:nvPr/>
        </p:nvSpPr>
        <p:spPr>
          <a:xfrm rot="1223499">
            <a:off x="5447219" y="4558821"/>
            <a:ext cx="457200" cy="763612"/>
          </a:xfrm>
          <a:prstGeom prst="curved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2" name="Kaarinuoli oikealle 21"/>
          <p:cNvSpPr/>
          <p:nvPr/>
        </p:nvSpPr>
        <p:spPr>
          <a:xfrm rot="6565658">
            <a:off x="5039437" y="4887052"/>
            <a:ext cx="523156" cy="1188371"/>
          </a:xfrm>
          <a:prstGeom prst="curved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4" name="Kaarinuoli oikealle 23"/>
          <p:cNvSpPr/>
          <p:nvPr/>
        </p:nvSpPr>
        <p:spPr>
          <a:xfrm rot="9690037">
            <a:off x="4014392" y="4487441"/>
            <a:ext cx="579549" cy="1139122"/>
          </a:xfrm>
          <a:prstGeom prst="curved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5" name="Kaarinuoli oikealle 24"/>
          <p:cNvSpPr/>
          <p:nvPr/>
        </p:nvSpPr>
        <p:spPr>
          <a:xfrm rot="11495686">
            <a:off x="3544392" y="3509732"/>
            <a:ext cx="579549" cy="948291"/>
          </a:xfrm>
          <a:prstGeom prst="curved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0" name="Kaarinuoli oikealle 19"/>
          <p:cNvSpPr/>
          <p:nvPr/>
        </p:nvSpPr>
        <p:spPr>
          <a:xfrm rot="13507641">
            <a:off x="3516330" y="2431599"/>
            <a:ext cx="579549" cy="1139122"/>
          </a:xfrm>
          <a:prstGeom prst="curved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3" name="Kaarinuoli oikealle 2"/>
          <p:cNvSpPr/>
          <p:nvPr/>
        </p:nvSpPr>
        <p:spPr>
          <a:xfrm>
            <a:off x="5231604" y="2122424"/>
            <a:ext cx="579549" cy="1139122"/>
          </a:xfrm>
          <a:prstGeom prst="curvedRightArrow">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 name="Otsikko 1"/>
          <p:cNvSpPr>
            <a:spLocks noGrp="1"/>
          </p:cNvSpPr>
          <p:nvPr>
            <p:ph type="title"/>
          </p:nvPr>
        </p:nvSpPr>
        <p:spPr>
          <a:xfrm>
            <a:off x="1335737" y="25958"/>
            <a:ext cx="5541703" cy="634572"/>
          </a:xfrm>
        </p:spPr>
        <p:txBody>
          <a:bodyPr>
            <a:normAutofit/>
          </a:bodyPr>
          <a:lstStyle/>
          <a:p>
            <a:pPr algn="ctr"/>
            <a:r>
              <a:rPr lang="fi-FI" sz="3200" b="1" dirty="0"/>
              <a:t>Hallitsen medialukutaidon</a:t>
            </a:r>
          </a:p>
        </p:txBody>
      </p:sp>
      <p:sp>
        <p:nvSpPr>
          <p:cNvPr id="13" name="Vuokaaviosymboli: Rajoitin 12"/>
          <p:cNvSpPr/>
          <p:nvPr/>
        </p:nvSpPr>
        <p:spPr>
          <a:xfrm>
            <a:off x="5859887" y="2647207"/>
            <a:ext cx="3193961" cy="1255747"/>
          </a:xfrm>
          <a:prstGeom prst="flowChartTerminator">
            <a:avLst/>
          </a:prstGeom>
          <a:solidFill>
            <a:schemeClr val="accent6">
              <a:lumMod val="40000"/>
              <a:lumOff val="60000"/>
            </a:schemeClr>
          </a:solidFill>
          <a:ln w="28575">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u="sng" dirty="0">
                <a:solidFill>
                  <a:srgbClr val="C00000"/>
                </a:solidFill>
                <a:latin typeface="Arial" panose="020B0604020202020204" pitchFamily="34" charset="0"/>
                <a:cs typeface="Arial" panose="020B0604020202020204" pitchFamily="34" charset="0"/>
              </a:rPr>
              <a:t>TIEDONHAKU</a:t>
            </a:r>
          </a:p>
          <a:p>
            <a:pPr algn="ctr"/>
            <a:r>
              <a:rPr lang="fi-FI" sz="1600" b="1" dirty="0">
                <a:solidFill>
                  <a:schemeClr val="tx1"/>
                </a:solidFill>
                <a:latin typeface="Arial" panose="020B0604020202020204" pitchFamily="34" charset="0"/>
                <a:cs typeface="Arial" panose="020B0604020202020204" pitchFamily="34" charset="0"/>
              </a:rPr>
              <a:t>osaan löytää valtavasta tietomäärästä olennaisen ja luotettavan tiedon</a:t>
            </a:r>
          </a:p>
        </p:txBody>
      </p:sp>
      <p:sp>
        <p:nvSpPr>
          <p:cNvPr id="14" name="Vuokaaviosymboli: Rajoitin 13"/>
          <p:cNvSpPr/>
          <p:nvPr/>
        </p:nvSpPr>
        <p:spPr>
          <a:xfrm>
            <a:off x="127977" y="1146220"/>
            <a:ext cx="4225080" cy="1273690"/>
          </a:xfrm>
          <a:prstGeom prst="flowChartTerminator">
            <a:avLst/>
          </a:prstGeom>
          <a:solidFill>
            <a:schemeClr val="accent6">
              <a:lumMod val="40000"/>
              <a:lumOff val="60000"/>
            </a:schemeClr>
          </a:solidFill>
          <a:ln w="28575">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u="sng" dirty="0">
                <a:solidFill>
                  <a:srgbClr val="C00000"/>
                </a:solidFill>
                <a:latin typeface="Arial" panose="020B0604020202020204" pitchFamily="34" charset="0"/>
                <a:cs typeface="Arial" panose="020B0604020202020204" pitchFamily="34" charset="0"/>
              </a:rPr>
              <a:t>OMA TUOTTAMINEN</a:t>
            </a:r>
          </a:p>
          <a:p>
            <a:pPr algn="ctr"/>
            <a:r>
              <a:rPr lang="fi-FI" sz="1600" b="1" dirty="0">
                <a:solidFill>
                  <a:schemeClr val="tx1"/>
                </a:solidFill>
                <a:latin typeface="Arial" panose="020B0604020202020204" pitchFamily="34" charset="0"/>
                <a:cs typeface="Arial" panose="020B0604020202020204" pitchFamily="34" charset="0"/>
              </a:rPr>
              <a:t>	osaan tuottaa (kuvata, videoida, äänittää ja kirjoittaa) omaa aineistoa ja muokata toisten julkaisuja   </a:t>
            </a:r>
          </a:p>
        </p:txBody>
      </p:sp>
      <p:sp>
        <p:nvSpPr>
          <p:cNvPr id="15" name="Vuokaaviosymboli: Rajoitin 14"/>
          <p:cNvSpPr/>
          <p:nvPr/>
        </p:nvSpPr>
        <p:spPr>
          <a:xfrm>
            <a:off x="5048250" y="5412184"/>
            <a:ext cx="3657870" cy="1068944"/>
          </a:xfrm>
          <a:prstGeom prst="flowChartTerminator">
            <a:avLst/>
          </a:prstGeom>
          <a:solidFill>
            <a:schemeClr val="accent6">
              <a:lumMod val="40000"/>
              <a:lumOff val="60000"/>
            </a:schemeClr>
          </a:solidFill>
          <a:ln w="28575">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u="sng" dirty="0">
                <a:solidFill>
                  <a:srgbClr val="C00000"/>
                </a:solidFill>
                <a:latin typeface="Arial" panose="020B0604020202020204" pitchFamily="34" charset="0"/>
                <a:cs typeface="Arial" panose="020B0604020202020204" pitchFamily="34" charset="0"/>
              </a:rPr>
              <a:t>KRIITTISYYS</a:t>
            </a:r>
          </a:p>
          <a:p>
            <a:pPr algn="ctr"/>
            <a:r>
              <a:rPr lang="fi-FI" sz="1600" b="1" dirty="0">
                <a:solidFill>
                  <a:schemeClr val="tx1"/>
                </a:solidFill>
                <a:latin typeface="Arial" panose="020B0604020202020204" pitchFamily="34" charset="0"/>
                <a:cs typeface="Arial" panose="020B0604020202020204" pitchFamily="34" charset="0"/>
              </a:rPr>
              <a:t>suhtaudun epäilevästi mediassa esitettyyn tietoon ja etsin uutta näkökulmaa asioihin</a:t>
            </a:r>
          </a:p>
        </p:txBody>
      </p:sp>
      <p:sp>
        <p:nvSpPr>
          <p:cNvPr id="16" name="Vuokaaviosymboli: Rajoitin 15"/>
          <p:cNvSpPr/>
          <p:nvPr/>
        </p:nvSpPr>
        <p:spPr>
          <a:xfrm>
            <a:off x="4958365" y="1264892"/>
            <a:ext cx="3915180" cy="1220734"/>
          </a:xfrm>
          <a:prstGeom prst="flowChartTerminator">
            <a:avLst/>
          </a:prstGeom>
          <a:solidFill>
            <a:schemeClr val="accent6">
              <a:lumMod val="40000"/>
              <a:lumOff val="60000"/>
            </a:schemeClr>
          </a:solidFill>
          <a:ln w="28575">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u="sng" dirty="0">
                <a:solidFill>
                  <a:srgbClr val="C00000"/>
                </a:solidFill>
                <a:latin typeface="Arial" panose="020B0604020202020204" pitchFamily="34" charset="0"/>
                <a:cs typeface="Arial" panose="020B0604020202020204" pitchFamily="34" charset="0"/>
              </a:rPr>
              <a:t>KÄYTTÖTAIDOT</a:t>
            </a:r>
          </a:p>
          <a:p>
            <a:pPr algn="ctr"/>
            <a:r>
              <a:rPr lang="fi-FI" sz="1600" b="1" dirty="0">
                <a:solidFill>
                  <a:schemeClr val="tx1"/>
                </a:solidFill>
                <a:latin typeface="Arial" panose="020B0604020202020204" pitchFamily="34" charset="0"/>
                <a:cs typeface="Arial" panose="020B0604020202020204" pitchFamily="34" charset="0"/>
              </a:rPr>
              <a:t>osaan käyttää tietoverkkoja, älypuhelinta, tablettia, digikameraa..</a:t>
            </a:r>
          </a:p>
        </p:txBody>
      </p:sp>
      <p:sp>
        <p:nvSpPr>
          <p:cNvPr id="17" name="Vuokaaviosymboli: Rajoitin 16"/>
          <p:cNvSpPr/>
          <p:nvPr/>
        </p:nvSpPr>
        <p:spPr>
          <a:xfrm>
            <a:off x="5859887" y="4050855"/>
            <a:ext cx="3087576" cy="1203724"/>
          </a:xfrm>
          <a:prstGeom prst="flowChartTerminator">
            <a:avLst/>
          </a:prstGeom>
          <a:solidFill>
            <a:schemeClr val="accent6">
              <a:lumMod val="40000"/>
              <a:lumOff val="60000"/>
            </a:schemeClr>
          </a:solidFill>
          <a:ln w="28575">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u="sng" dirty="0">
                <a:solidFill>
                  <a:srgbClr val="C00000"/>
                </a:solidFill>
                <a:latin typeface="Arial" panose="020B0604020202020204" pitchFamily="34" charset="0"/>
                <a:cs typeface="Arial" panose="020B0604020202020204" pitchFamily="34" charset="0"/>
              </a:rPr>
              <a:t>TULKINTATAIDOT</a:t>
            </a:r>
          </a:p>
          <a:p>
            <a:pPr algn="ctr"/>
            <a:r>
              <a:rPr lang="fi-FI" sz="1600" b="1" dirty="0">
                <a:solidFill>
                  <a:schemeClr val="tx1"/>
                </a:solidFill>
                <a:latin typeface="Arial" panose="020B0604020202020204" pitchFamily="34" charset="0"/>
                <a:cs typeface="Arial" panose="020B0604020202020204" pitchFamily="34" charset="0"/>
              </a:rPr>
              <a:t>osaan tulkita asioita analyyttisesti ja kyseenalaistaen</a:t>
            </a:r>
          </a:p>
        </p:txBody>
      </p:sp>
      <p:sp>
        <p:nvSpPr>
          <p:cNvPr id="11" name="Vuokaaviosymboli: Rajoitin 10"/>
          <p:cNvSpPr/>
          <p:nvPr/>
        </p:nvSpPr>
        <p:spPr>
          <a:xfrm>
            <a:off x="107719" y="3824427"/>
            <a:ext cx="3698385" cy="1468789"/>
          </a:xfrm>
          <a:prstGeom prst="flowChartTerminator">
            <a:avLst/>
          </a:prstGeom>
          <a:solidFill>
            <a:schemeClr val="accent6">
              <a:lumMod val="40000"/>
              <a:lumOff val="60000"/>
            </a:schemeClr>
          </a:solidFill>
          <a:ln w="28575">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u="sng" dirty="0">
                <a:solidFill>
                  <a:srgbClr val="C00000"/>
                </a:solidFill>
                <a:latin typeface="Arial" panose="020B0604020202020204" pitchFamily="34" charset="0"/>
                <a:cs typeface="Arial" panose="020B0604020202020204" pitchFamily="34" charset="0"/>
              </a:rPr>
              <a:t>ELÄMÄNHALLINTA</a:t>
            </a:r>
          </a:p>
          <a:p>
            <a:pPr algn="ctr"/>
            <a:r>
              <a:rPr lang="fi-FI" sz="1600" b="1" dirty="0">
                <a:solidFill>
                  <a:schemeClr val="tx1"/>
                </a:solidFill>
                <a:latin typeface="Arial" panose="020B0604020202020204" pitchFamily="34" charset="0"/>
                <a:cs typeface="Arial" panose="020B0604020202020204" pitchFamily="34" charset="0"/>
              </a:rPr>
              <a:t>osaan käyttää mediaa oman hyvinvoinnin parantamiseksi ja tunnen median käytön vaaratekijöitä</a:t>
            </a:r>
          </a:p>
        </p:txBody>
      </p:sp>
      <p:sp>
        <p:nvSpPr>
          <p:cNvPr id="12" name="Vuokaaviosymboli: Rajoitin 11"/>
          <p:cNvSpPr/>
          <p:nvPr/>
        </p:nvSpPr>
        <p:spPr>
          <a:xfrm>
            <a:off x="1287887" y="5450821"/>
            <a:ext cx="3651303" cy="1253080"/>
          </a:xfrm>
          <a:prstGeom prst="flowChartTerminator">
            <a:avLst/>
          </a:prstGeom>
          <a:solidFill>
            <a:schemeClr val="accent6">
              <a:lumMod val="40000"/>
              <a:lumOff val="60000"/>
            </a:schemeClr>
          </a:solidFill>
          <a:ln w="28575">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u="sng" dirty="0">
                <a:solidFill>
                  <a:srgbClr val="C00000"/>
                </a:solidFill>
                <a:latin typeface="Arial" panose="020B0604020202020204" pitchFamily="34" charset="0"/>
                <a:cs typeface="Arial" panose="020B0604020202020204" pitchFamily="34" charset="0"/>
              </a:rPr>
              <a:t>VAIKUTTAMINEN</a:t>
            </a:r>
          </a:p>
          <a:p>
            <a:pPr algn="ctr"/>
            <a:r>
              <a:rPr lang="fi-FI" sz="1600" b="1" dirty="0">
                <a:solidFill>
                  <a:schemeClr val="tx1"/>
                </a:solidFill>
                <a:latin typeface="Arial" panose="020B0604020202020204" pitchFamily="34" charset="0"/>
                <a:cs typeface="Arial" panose="020B0604020202020204" pitchFamily="34" charset="0"/>
              </a:rPr>
              <a:t>ymmärrän median merkityksen vaikuttamiseen, julkiseen keskusteluun ja mielipiteisiin</a:t>
            </a:r>
          </a:p>
        </p:txBody>
      </p:sp>
      <p:sp>
        <p:nvSpPr>
          <p:cNvPr id="18" name="Vuokaaviosymboli: Rajoitin 17"/>
          <p:cNvSpPr/>
          <p:nvPr/>
        </p:nvSpPr>
        <p:spPr>
          <a:xfrm>
            <a:off x="127977" y="2522942"/>
            <a:ext cx="3452350" cy="1199052"/>
          </a:xfrm>
          <a:prstGeom prst="flowChartTerminator">
            <a:avLst/>
          </a:prstGeom>
          <a:solidFill>
            <a:schemeClr val="accent6">
              <a:lumMod val="40000"/>
              <a:lumOff val="60000"/>
            </a:schemeClr>
          </a:solidFill>
          <a:ln w="28575">
            <a:noFill/>
          </a:ln>
          <a:effectLst>
            <a:glow rad="1397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u="sng" dirty="0">
                <a:solidFill>
                  <a:srgbClr val="C00000"/>
                </a:solidFill>
                <a:latin typeface="Arial" panose="020B0604020202020204" pitchFamily="34" charset="0"/>
                <a:cs typeface="Arial" panose="020B0604020202020204" pitchFamily="34" charset="0"/>
              </a:rPr>
              <a:t>OSALLISUUS</a:t>
            </a:r>
          </a:p>
          <a:p>
            <a:pPr algn="ctr"/>
            <a:r>
              <a:rPr lang="fi-FI" sz="1600" b="1" dirty="0">
                <a:solidFill>
                  <a:schemeClr val="tx1"/>
                </a:solidFill>
                <a:latin typeface="Arial" panose="020B0604020202020204" pitchFamily="34" charset="0"/>
                <a:cs typeface="Arial" panose="020B0604020202020204" pitchFamily="34" charset="0"/>
              </a:rPr>
              <a:t>ymmärrän mahdollisuuteni ilmaista itseäni yhteisön jäsenenä</a:t>
            </a:r>
          </a:p>
        </p:txBody>
      </p:sp>
    </p:spTree>
    <p:extLst>
      <p:ext uri="{BB962C8B-B14F-4D97-AF65-F5344CB8AC3E}">
        <p14:creationId xmlns:p14="http://schemas.microsoft.com/office/powerpoint/2010/main" val="182576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0" grpId="0" animBg="1"/>
      <p:bldP spid="14" grpId="0" animBg="1"/>
      <p:bldP spid="15" grpId="0" animBg="1"/>
      <p:bldP spid="17" grpId="0" animBg="1"/>
      <p:bldP spid="11" grpId="0" animBg="1"/>
      <p:bldP spid="12"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69689" y="124573"/>
            <a:ext cx="5458130" cy="634572"/>
          </a:xfrm>
        </p:spPr>
        <p:txBody>
          <a:bodyPr>
            <a:normAutofit/>
          </a:bodyPr>
          <a:lstStyle/>
          <a:p>
            <a:pPr algn="ctr"/>
            <a:r>
              <a:rPr lang="fi-FI" sz="3200" b="1" dirty="0"/>
              <a:t>Menestyksen  pisaroita</a:t>
            </a:r>
          </a:p>
        </p:txBody>
      </p:sp>
      <p:grpSp>
        <p:nvGrpSpPr>
          <p:cNvPr id="4" name="Ryhmä 3"/>
          <p:cNvGrpSpPr/>
          <p:nvPr/>
        </p:nvGrpSpPr>
        <p:grpSpPr>
          <a:xfrm>
            <a:off x="2518505" y="2631424"/>
            <a:ext cx="3813669" cy="3813669"/>
            <a:chOff x="2518505" y="2631424"/>
            <a:chExt cx="3813669" cy="3813669"/>
          </a:xfrm>
        </p:grpSpPr>
        <p:sp>
          <p:nvSpPr>
            <p:cNvPr id="28" name="Kyynel 27"/>
            <p:cNvSpPr/>
            <p:nvPr/>
          </p:nvSpPr>
          <p:spPr>
            <a:xfrm rot="18900000">
              <a:off x="2518505" y="2631424"/>
              <a:ext cx="3813669" cy="3813669"/>
            </a:xfrm>
            <a:prstGeom prst="teardrop">
              <a:avLst>
                <a:gd name="adj" fmla="val 126787"/>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Tekstiruutu 2"/>
            <p:cNvSpPr txBox="1"/>
            <p:nvPr/>
          </p:nvSpPr>
          <p:spPr>
            <a:xfrm>
              <a:off x="2743197" y="3071109"/>
              <a:ext cx="3490174" cy="2800767"/>
            </a:xfrm>
            <a:prstGeom prst="rect">
              <a:avLst/>
            </a:prstGeom>
            <a:noFill/>
          </p:spPr>
          <p:txBody>
            <a:bodyPr wrap="square" rtlCol="0">
              <a:spAutoFit/>
            </a:bodyPr>
            <a:lstStyle/>
            <a:p>
              <a:pPr algn="ctr"/>
              <a:r>
                <a:rPr lang="fi-FI" sz="1600" b="1" dirty="0">
                  <a:latin typeface="Arial" panose="020B0604020202020204" pitchFamily="34" charset="0"/>
                  <a:cs typeface="Arial" panose="020B0604020202020204" pitchFamily="34" charset="0"/>
                </a:rPr>
                <a:t>Ei riitä, että opiskelee</a:t>
              </a:r>
            </a:p>
            <a:p>
              <a:pPr algn="ctr"/>
              <a:r>
                <a:rPr lang="fi-FI" sz="1600" b="1" dirty="0">
                  <a:latin typeface="Arial" panose="020B0604020202020204" pitchFamily="34" charset="0"/>
                  <a:cs typeface="Arial" panose="020B0604020202020204" pitchFamily="34" charset="0"/>
                </a:rPr>
                <a:t>täytyy myös oppia</a:t>
              </a:r>
            </a:p>
            <a:p>
              <a:pPr algn="ctr"/>
              <a:endParaRPr lang="fi-FI" sz="1600" b="1" dirty="0">
                <a:latin typeface="Arial" panose="020B0604020202020204" pitchFamily="34" charset="0"/>
                <a:cs typeface="Arial" panose="020B0604020202020204" pitchFamily="34" charset="0"/>
              </a:endParaRPr>
            </a:p>
            <a:p>
              <a:pPr algn="ctr"/>
              <a:r>
                <a:rPr lang="fi-FI" sz="1600" b="1" dirty="0">
                  <a:latin typeface="Arial" panose="020B0604020202020204" pitchFamily="34" charset="0"/>
                  <a:cs typeface="Arial" panose="020B0604020202020204" pitchFamily="34" charset="0"/>
                </a:rPr>
                <a:t>Ei riitä, että luulee oppineensa</a:t>
              </a:r>
            </a:p>
            <a:p>
              <a:pPr algn="ctr"/>
              <a:r>
                <a:rPr lang="fi-FI" sz="1600" b="1" dirty="0">
                  <a:latin typeface="Arial" panose="020B0604020202020204" pitchFamily="34" charset="0"/>
                  <a:cs typeface="Arial" panose="020B0604020202020204" pitchFamily="34" charset="0"/>
                </a:rPr>
                <a:t>täytyy myös muistaa</a:t>
              </a:r>
            </a:p>
            <a:p>
              <a:pPr algn="ctr"/>
              <a:endParaRPr lang="fi-FI" sz="1600" b="1" dirty="0">
                <a:latin typeface="Arial" panose="020B0604020202020204" pitchFamily="34" charset="0"/>
                <a:cs typeface="Arial" panose="020B0604020202020204" pitchFamily="34" charset="0"/>
              </a:endParaRPr>
            </a:p>
            <a:p>
              <a:pPr algn="ctr"/>
              <a:r>
                <a:rPr lang="fi-FI" sz="1600" b="1" dirty="0">
                  <a:latin typeface="Arial" panose="020B0604020202020204" pitchFamily="34" charset="0"/>
                  <a:cs typeface="Arial" panose="020B0604020202020204" pitchFamily="34" charset="0"/>
                </a:rPr>
                <a:t>Ei riitä, että muistaa</a:t>
              </a:r>
            </a:p>
            <a:p>
              <a:pPr algn="ctr"/>
              <a:r>
                <a:rPr lang="fi-FI" sz="1600" b="1" dirty="0">
                  <a:latin typeface="Arial" panose="020B0604020202020204" pitchFamily="34" charset="0"/>
                  <a:cs typeface="Arial" panose="020B0604020202020204" pitchFamily="34" charset="0"/>
                </a:rPr>
                <a:t>täytyy myös ymmärtää</a:t>
              </a:r>
            </a:p>
            <a:p>
              <a:pPr algn="ctr"/>
              <a:endParaRPr lang="fi-FI" sz="1600" b="1" dirty="0">
                <a:latin typeface="Arial" panose="020B0604020202020204" pitchFamily="34" charset="0"/>
                <a:cs typeface="Arial" panose="020B0604020202020204" pitchFamily="34" charset="0"/>
              </a:endParaRPr>
            </a:p>
            <a:p>
              <a:pPr algn="ctr"/>
              <a:r>
                <a:rPr lang="fi-FI" sz="1600" b="1" dirty="0">
                  <a:latin typeface="Arial" panose="020B0604020202020204" pitchFamily="34" charset="0"/>
                  <a:cs typeface="Arial" panose="020B0604020202020204" pitchFamily="34" charset="0"/>
                </a:rPr>
                <a:t>Ei riitä, että ymmärtää</a:t>
              </a:r>
            </a:p>
            <a:p>
              <a:pPr algn="ctr"/>
              <a:r>
                <a:rPr lang="fi-FI" sz="1600" b="1" dirty="0">
                  <a:latin typeface="Arial" panose="020B0604020202020204" pitchFamily="34" charset="0"/>
                  <a:cs typeface="Arial" panose="020B0604020202020204" pitchFamily="34" charset="0"/>
                </a:rPr>
                <a:t>on myös osattava tehdä</a:t>
              </a:r>
            </a:p>
          </p:txBody>
        </p:sp>
      </p:grpSp>
      <p:grpSp>
        <p:nvGrpSpPr>
          <p:cNvPr id="17" name="Ryhmä 16"/>
          <p:cNvGrpSpPr/>
          <p:nvPr/>
        </p:nvGrpSpPr>
        <p:grpSpPr>
          <a:xfrm>
            <a:off x="7342863" y="2800559"/>
            <a:ext cx="1762500" cy="1762499"/>
            <a:chOff x="937647" y="1929114"/>
            <a:chExt cx="1762500" cy="1762499"/>
          </a:xfrm>
        </p:grpSpPr>
        <p:sp>
          <p:nvSpPr>
            <p:cNvPr id="35" name="Kyynel 34"/>
            <p:cNvSpPr/>
            <p:nvPr/>
          </p:nvSpPr>
          <p:spPr>
            <a:xfrm rot="18900000">
              <a:off x="937647" y="1929114"/>
              <a:ext cx="1762500" cy="1762499"/>
            </a:xfrm>
            <a:prstGeom prst="teardrop">
              <a:avLst>
                <a:gd name="adj" fmla="val 129422"/>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p:cNvSpPr txBox="1"/>
            <p:nvPr/>
          </p:nvSpPr>
          <p:spPr>
            <a:xfrm>
              <a:off x="1159099" y="2169395"/>
              <a:ext cx="1352281" cy="1169551"/>
            </a:xfrm>
            <a:prstGeom prst="rect">
              <a:avLst/>
            </a:prstGeom>
            <a:noFill/>
          </p:spPr>
          <p:txBody>
            <a:bodyPr wrap="square" rtlCol="0">
              <a:spAutoFit/>
            </a:bodyPr>
            <a:lstStyle/>
            <a:p>
              <a:pPr algn="ctr"/>
              <a:r>
                <a:rPr lang="fi-FI" sz="1400" b="1" dirty="0">
                  <a:solidFill>
                    <a:schemeClr val="bg1"/>
                  </a:solidFill>
                </a:rPr>
                <a:t>Kaikki tieto voidaan saavuttaa ahkeruudella ja sinnikkyydellä</a:t>
              </a:r>
            </a:p>
          </p:txBody>
        </p:sp>
      </p:grpSp>
      <p:grpSp>
        <p:nvGrpSpPr>
          <p:cNvPr id="37" name="Ryhmä 36"/>
          <p:cNvGrpSpPr/>
          <p:nvPr/>
        </p:nvGrpSpPr>
        <p:grpSpPr>
          <a:xfrm>
            <a:off x="963405" y="5069743"/>
            <a:ext cx="1762500" cy="1762499"/>
            <a:chOff x="937647" y="1929114"/>
            <a:chExt cx="1762500" cy="1762499"/>
          </a:xfrm>
        </p:grpSpPr>
        <p:sp>
          <p:nvSpPr>
            <p:cNvPr id="38" name="Kyynel 37"/>
            <p:cNvSpPr/>
            <p:nvPr/>
          </p:nvSpPr>
          <p:spPr>
            <a:xfrm rot="18900000">
              <a:off x="937647" y="1929114"/>
              <a:ext cx="1762500" cy="1762499"/>
            </a:xfrm>
            <a:prstGeom prst="teardrop">
              <a:avLst>
                <a:gd name="adj" fmla="val 129422"/>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Tekstiruutu 38"/>
            <p:cNvSpPr txBox="1"/>
            <p:nvPr/>
          </p:nvSpPr>
          <p:spPr>
            <a:xfrm>
              <a:off x="1159099" y="2169395"/>
              <a:ext cx="1352281" cy="1169551"/>
            </a:xfrm>
            <a:prstGeom prst="rect">
              <a:avLst/>
            </a:prstGeom>
            <a:noFill/>
          </p:spPr>
          <p:txBody>
            <a:bodyPr wrap="square" rtlCol="0">
              <a:spAutoFit/>
            </a:bodyPr>
            <a:lstStyle/>
            <a:p>
              <a:pPr algn="ctr"/>
              <a:r>
                <a:rPr lang="fi-FI" sz="1400" b="1" dirty="0">
                  <a:solidFill>
                    <a:schemeClr val="bg1"/>
                  </a:solidFill>
                </a:rPr>
                <a:t>Ole aina valmis oppimaan, vaikka et välitäkään tulla opetetuksi</a:t>
              </a:r>
            </a:p>
          </p:txBody>
        </p:sp>
      </p:grpSp>
      <p:grpSp>
        <p:nvGrpSpPr>
          <p:cNvPr id="19" name="Ryhmä 18"/>
          <p:cNvGrpSpPr/>
          <p:nvPr/>
        </p:nvGrpSpPr>
        <p:grpSpPr>
          <a:xfrm>
            <a:off x="6208708" y="4653331"/>
            <a:ext cx="2037631" cy="2122041"/>
            <a:chOff x="6208708" y="4653331"/>
            <a:chExt cx="2037631" cy="2122041"/>
          </a:xfrm>
        </p:grpSpPr>
        <p:sp>
          <p:nvSpPr>
            <p:cNvPr id="41" name="Kyynel 40"/>
            <p:cNvSpPr/>
            <p:nvPr/>
          </p:nvSpPr>
          <p:spPr>
            <a:xfrm rot="18900000">
              <a:off x="6208708" y="4653331"/>
              <a:ext cx="2037631" cy="2122041"/>
            </a:xfrm>
            <a:prstGeom prst="teardrop">
              <a:avLst>
                <a:gd name="adj" fmla="val 129422"/>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Tekstiruutu 41"/>
            <p:cNvSpPr txBox="1"/>
            <p:nvPr/>
          </p:nvSpPr>
          <p:spPr>
            <a:xfrm>
              <a:off x="6330915" y="5129575"/>
              <a:ext cx="1893198" cy="1169551"/>
            </a:xfrm>
            <a:prstGeom prst="rect">
              <a:avLst/>
            </a:prstGeom>
            <a:noFill/>
          </p:spPr>
          <p:txBody>
            <a:bodyPr wrap="square" rtlCol="0">
              <a:spAutoFit/>
            </a:bodyPr>
            <a:lstStyle/>
            <a:p>
              <a:pPr algn="ctr"/>
              <a:r>
                <a:rPr lang="fi-FI" sz="1400" b="1" dirty="0">
                  <a:solidFill>
                    <a:schemeClr val="bg1"/>
                  </a:solidFill>
                </a:rPr>
                <a:t>Varmin tie mennä eteenpäin on pitää tapanaan tehdä enemmän kuin odotetaan</a:t>
              </a:r>
            </a:p>
          </p:txBody>
        </p:sp>
      </p:grpSp>
      <p:grpSp>
        <p:nvGrpSpPr>
          <p:cNvPr id="43" name="Ryhmä 42"/>
          <p:cNvGrpSpPr/>
          <p:nvPr/>
        </p:nvGrpSpPr>
        <p:grpSpPr>
          <a:xfrm>
            <a:off x="1414165" y="1791891"/>
            <a:ext cx="1762500" cy="1762499"/>
            <a:chOff x="937647" y="1929114"/>
            <a:chExt cx="1762500" cy="1762499"/>
          </a:xfrm>
        </p:grpSpPr>
        <p:sp>
          <p:nvSpPr>
            <p:cNvPr id="44" name="Kyynel 43"/>
            <p:cNvSpPr/>
            <p:nvPr/>
          </p:nvSpPr>
          <p:spPr>
            <a:xfrm rot="18900000">
              <a:off x="937647" y="1929114"/>
              <a:ext cx="1762500" cy="1762499"/>
            </a:xfrm>
            <a:prstGeom prst="teardrop">
              <a:avLst>
                <a:gd name="adj" fmla="val 129422"/>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5" name="Tekstiruutu 44"/>
            <p:cNvSpPr txBox="1"/>
            <p:nvPr/>
          </p:nvSpPr>
          <p:spPr>
            <a:xfrm>
              <a:off x="1159099" y="2169395"/>
              <a:ext cx="1352281" cy="1384995"/>
            </a:xfrm>
            <a:prstGeom prst="rect">
              <a:avLst/>
            </a:prstGeom>
            <a:noFill/>
          </p:spPr>
          <p:txBody>
            <a:bodyPr wrap="square" rtlCol="0">
              <a:spAutoFit/>
            </a:bodyPr>
            <a:lstStyle/>
            <a:p>
              <a:pPr algn="ctr"/>
              <a:r>
                <a:rPr lang="fi-FI" sz="1400" b="1" dirty="0">
                  <a:solidFill>
                    <a:schemeClr val="bg1"/>
                  </a:solidFill>
                </a:rPr>
                <a:t>Löydämme aina aikaa sen tekemiseen, mitä todella haluamme tehdä</a:t>
              </a:r>
            </a:p>
          </p:txBody>
        </p:sp>
      </p:grpSp>
      <p:grpSp>
        <p:nvGrpSpPr>
          <p:cNvPr id="46" name="Ryhmä 45"/>
          <p:cNvGrpSpPr/>
          <p:nvPr/>
        </p:nvGrpSpPr>
        <p:grpSpPr>
          <a:xfrm>
            <a:off x="5840452" y="1626074"/>
            <a:ext cx="1762500" cy="1762499"/>
            <a:chOff x="937647" y="1929114"/>
            <a:chExt cx="1762500" cy="1762499"/>
          </a:xfrm>
        </p:grpSpPr>
        <p:sp>
          <p:nvSpPr>
            <p:cNvPr id="47" name="Kyynel 46"/>
            <p:cNvSpPr/>
            <p:nvPr/>
          </p:nvSpPr>
          <p:spPr>
            <a:xfrm rot="18900000">
              <a:off x="937647" y="1929114"/>
              <a:ext cx="1762500" cy="1762499"/>
            </a:xfrm>
            <a:prstGeom prst="teardrop">
              <a:avLst>
                <a:gd name="adj" fmla="val 129422"/>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Tekstiruutu 47"/>
            <p:cNvSpPr txBox="1"/>
            <p:nvPr/>
          </p:nvSpPr>
          <p:spPr>
            <a:xfrm>
              <a:off x="1159099" y="2169395"/>
              <a:ext cx="1352281" cy="1384995"/>
            </a:xfrm>
            <a:prstGeom prst="rect">
              <a:avLst/>
            </a:prstGeom>
            <a:noFill/>
          </p:spPr>
          <p:txBody>
            <a:bodyPr wrap="square" rtlCol="0">
              <a:spAutoFit/>
            </a:bodyPr>
            <a:lstStyle/>
            <a:p>
              <a:pPr algn="ctr"/>
              <a:r>
                <a:rPr lang="fi-FI" sz="1400" b="1" dirty="0">
                  <a:solidFill>
                    <a:schemeClr val="bg1"/>
                  </a:solidFill>
                </a:rPr>
                <a:t>Voittajat eivät koskaan anna periksi, periksiantajat eivät koskaan voita</a:t>
              </a:r>
            </a:p>
          </p:txBody>
        </p:sp>
      </p:grpSp>
      <p:grpSp>
        <p:nvGrpSpPr>
          <p:cNvPr id="49" name="Ryhmä 48"/>
          <p:cNvGrpSpPr/>
          <p:nvPr/>
        </p:nvGrpSpPr>
        <p:grpSpPr>
          <a:xfrm>
            <a:off x="0" y="3040840"/>
            <a:ext cx="1762500" cy="1762499"/>
            <a:chOff x="937647" y="1929114"/>
            <a:chExt cx="1762500" cy="1762499"/>
          </a:xfrm>
        </p:grpSpPr>
        <p:sp>
          <p:nvSpPr>
            <p:cNvPr id="50" name="Kyynel 49"/>
            <p:cNvSpPr/>
            <p:nvPr/>
          </p:nvSpPr>
          <p:spPr>
            <a:xfrm rot="18900000">
              <a:off x="937647" y="1929114"/>
              <a:ext cx="1762500" cy="1762499"/>
            </a:xfrm>
            <a:prstGeom prst="teardrop">
              <a:avLst>
                <a:gd name="adj" fmla="val 129422"/>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1" name="Tekstiruutu 50"/>
            <p:cNvSpPr txBox="1"/>
            <p:nvPr/>
          </p:nvSpPr>
          <p:spPr>
            <a:xfrm>
              <a:off x="1159099" y="2169395"/>
              <a:ext cx="1352281" cy="1169551"/>
            </a:xfrm>
            <a:prstGeom prst="rect">
              <a:avLst/>
            </a:prstGeom>
            <a:noFill/>
          </p:spPr>
          <p:txBody>
            <a:bodyPr wrap="square" rtlCol="0">
              <a:spAutoFit/>
            </a:bodyPr>
            <a:lstStyle/>
            <a:p>
              <a:pPr algn="ctr"/>
              <a:r>
                <a:rPr lang="fi-FI" sz="1400" b="1" dirty="0">
                  <a:solidFill>
                    <a:schemeClr val="bg1"/>
                  </a:solidFill>
                </a:rPr>
                <a:t>Jos et aseta itsellesi päämääriä, pysyt paikallasi tai taannut</a:t>
              </a:r>
            </a:p>
          </p:txBody>
        </p:sp>
      </p:grpSp>
    </p:spTree>
    <p:extLst>
      <p:ext uri="{BB962C8B-B14F-4D97-AF65-F5344CB8AC3E}">
        <p14:creationId xmlns:p14="http://schemas.microsoft.com/office/powerpoint/2010/main" val="36719575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10000">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14:bounceEnd="10000">
                                          <p:cBhvr additive="base">
                                            <p:cTn id="7" dur="500" fill="hold"/>
                                            <p:tgtEl>
                                              <p:spTgt spid="43"/>
                                            </p:tgtEl>
                                            <p:attrNameLst>
                                              <p:attrName>ppt_x</p:attrName>
                                            </p:attrNameLst>
                                          </p:cBhvr>
                                          <p:tavLst>
                                            <p:tav tm="0">
                                              <p:val>
                                                <p:strVal val="#ppt_x"/>
                                              </p:val>
                                            </p:tav>
                                            <p:tav tm="100000">
                                              <p:val>
                                                <p:strVal val="#ppt_x"/>
                                              </p:val>
                                            </p:tav>
                                          </p:tavLst>
                                        </p:anim>
                                        <p:anim calcmode="lin" valueType="num" p14:bounceEnd="10000">
                                          <p:cBhvr additive="base">
                                            <p:cTn id="8" dur="500" fill="hold"/>
                                            <p:tgtEl>
                                              <p:spTgt spid="4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10000">
                                      <p:stCondLst>
                                        <p:cond delay="500"/>
                                      </p:stCondLst>
                                      <p:childTnLst>
                                        <p:set>
                                          <p:cBhvr>
                                            <p:cTn id="11" dur="1" fill="hold">
                                              <p:stCondLst>
                                                <p:cond delay="0"/>
                                              </p:stCondLst>
                                            </p:cTn>
                                            <p:tgtEl>
                                              <p:spTgt spid="46"/>
                                            </p:tgtEl>
                                            <p:attrNameLst>
                                              <p:attrName>style.visibility</p:attrName>
                                            </p:attrNameLst>
                                          </p:cBhvr>
                                          <p:to>
                                            <p:strVal val="visible"/>
                                          </p:to>
                                        </p:set>
                                        <p:anim calcmode="lin" valueType="num" p14:bounceEnd="10000">
                                          <p:cBhvr additive="base">
                                            <p:cTn id="12" dur="500" fill="hold"/>
                                            <p:tgtEl>
                                              <p:spTgt spid="46"/>
                                            </p:tgtEl>
                                            <p:attrNameLst>
                                              <p:attrName>ppt_x</p:attrName>
                                            </p:attrNameLst>
                                          </p:cBhvr>
                                          <p:tavLst>
                                            <p:tav tm="0">
                                              <p:val>
                                                <p:strVal val="#ppt_x"/>
                                              </p:val>
                                            </p:tav>
                                            <p:tav tm="100000">
                                              <p:val>
                                                <p:strVal val="#ppt_x"/>
                                              </p:val>
                                            </p:tav>
                                          </p:tavLst>
                                        </p:anim>
                                        <p:anim calcmode="lin" valueType="num" p14:bounceEnd="10000">
                                          <p:cBhvr additive="base">
                                            <p:cTn id="13" dur="500" fill="hold"/>
                                            <p:tgtEl>
                                              <p:spTgt spid="46"/>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nodeType="afterEffect" p14:presetBounceEnd="10000">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14:bounceEnd="10000">
                                          <p:cBhvr additive="base">
                                            <p:cTn id="17" dur="500" fill="hold"/>
                                            <p:tgtEl>
                                              <p:spTgt spid="17"/>
                                            </p:tgtEl>
                                            <p:attrNameLst>
                                              <p:attrName>ppt_x</p:attrName>
                                            </p:attrNameLst>
                                          </p:cBhvr>
                                          <p:tavLst>
                                            <p:tav tm="0">
                                              <p:val>
                                                <p:strVal val="#ppt_x"/>
                                              </p:val>
                                            </p:tav>
                                            <p:tav tm="100000">
                                              <p:val>
                                                <p:strVal val="#ppt_x"/>
                                              </p:val>
                                            </p:tav>
                                          </p:tavLst>
                                        </p:anim>
                                        <p:anim calcmode="lin" valueType="num" p14:bounceEnd="10000">
                                          <p:cBhvr additive="base">
                                            <p:cTn id="1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5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50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ppt_x"/>
                                              </p:val>
                                            </p:tav>
                                            <p:tav tm="100000">
                                              <p:val>
                                                <p:strVal val="#ppt_x"/>
                                              </p:val>
                                            </p:tav>
                                          </p:tavLst>
                                        </p:anim>
                                        <p:anim calcmode="lin" valueType="num">
                                          <p:cBhvr additive="base">
                                            <p:cTn id="13" dur="500" fill="hold"/>
                                            <p:tgtEl>
                                              <p:spTgt spid="46"/>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1" fill="hold" nodeType="afterEffect">
                                      <p:stCondLst>
                                        <p:cond delay="50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50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0-#ppt_h/2"/>
                                              </p:val>
                                            </p:tav>
                                            <p:tav tm="100000">
                                              <p:val>
                                                <p:strVal val="#ppt_y"/>
                                              </p:val>
                                            </p:tav>
                                          </p:tavLst>
                                        </p:anim>
                                      </p:childTnLst>
                                    </p:cTn>
                                  </p:par>
                                </p:childTnLst>
                              </p:cTn>
                            </p:par>
                            <p:par>
                              <p:cTn id="29" fill="hold">
                                <p:stCondLst>
                                  <p:cond delay="1000"/>
                                </p:stCondLst>
                                <p:childTnLst>
                                  <p:par>
                                    <p:cTn id="30" presetID="2" presetClass="entr" presetSubtype="1" fill="hold" nodeType="afterEffect">
                                      <p:stCondLst>
                                        <p:cond delay="50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470209" y="124573"/>
            <a:ext cx="4947381" cy="634572"/>
          </a:xfrm>
        </p:spPr>
        <p:txBody>
          <a:bodyPr>
            <a:normAutofit/>
          </a:bodyPr>
          <a:lstStyle/>
          <a:p>
            <a:pPr algn="ctr"/>
            <a:r>
              <a:rPr lang="fi-FI" sz="3200" b="1" dirty="0"/>
              <a:t>Auditiivinen oppija</a:t>
            </a:r>
          </a:p>
        </p:txBody>
      </p:sp>
      <p:sp>
        <p:nvSpPr>
          <p:cNvPr id="4" name="Tekstiruutu 3"/>
          <p:cNvSpPr txBox="1"/>
          <p:nvPr/>
        </p:nvSpPr>
        <p:spPr>
          <a:xfrm>
            <a:off x="414871" y="1085850"/>
            <a:ext cx="8429270" cy="1200329"/>
          </a:xfrm>
          <a:prstGeom prst="rect">
            <a:avLst/>
          </a:prstGeom>
          <a:noFill/>
          <a:ln>
            <a:solidFill>
              <a:schemeClr val="accent1">
                <a:lumMod val="75000"/>
              </a:schemeClr>
            </a:solidFill>
          </a:ln>
          <a:effectLst>
            <a:glow rad="101600">
              <a:schemeClr val="accent2">
                <a:satMod val="175000"/>
                <a:alpha val="40000"/>
              </a:schemeClr>
            </a:glow>
          </a:effectLst>
        </p:spPr>
        <p:txBody>
          <a:bodyPr wrap="square" rtlCol="0">
            <a:spAutoFit/>
          </a:bodyPr>
          <a:lstStyle>
            <a:defPPr>
              <a:defRPr lang="en-US"/>
            </a:defPPr>
            <a:lvl1pPr marL="342900" indent="-342900">
              <a:buFont typeface="Arial" panose="020B0604020202020204" pitchFamily="34" charset="0"/>
              <a:buChar char="•"/>
              <a:defRPr b="1">
                <a:latin typeface="Arial" panose="020B0604020202020204" pitchFamily="34" charset="0"/>
                <a:cs typeface="Arial" panose="020B0604020202020204" pitchFamily="34" charset="0"/>
              </a:defRPr>
            </a:lvl1pPr>
          </a:lstStyle>
          <a:p>
            <a:r>
              <a:rPr lang="fi-FI" dirty="0"/>
              <a:t>opit parhaiten kuuntelemalla ja keskustelemalla</a:t>
            </a:r>
          </a:p>
          <a:p>
            <a:r>
              <a:rPr lang="fi-FI" dirty="0"/>
              <a:t>rytmi ja musiikki saattavat auttaa oppimisessa</a:t>
            </a:r>
          </a:p>
          <a:p>
            <a:r>
              <a:rPr lang="fi-FI" dirty="0"/>
              <a:t>häiriinnyt ehkä melusta ja taustaäänistä</a:t>
            </a:r>
          </a:p>
          <a:p>
            <a:r>
              <a:rPr lang="fi-FI" dirty="0"/>
              <a:t>suulliset ohjeet parempia kuin kirjalliset</a:t>
            </a:r>
          </a:p>
        </p:txBody>
      </p:sp>
      <p:grpSp>
        <p:nvGrpSpPr>
          <p:cNvPr id="3" name="Ryhmä 2"/>
          <p:cNvGrpSpPr/>
          <p:nvPr/>
        </p:nvGrpSpPr>
        <p:grpSpPr>
          <a:xfrm>
            <a:off x="480349" y="2775545"/>
            <a:ext cx="8363792" cy="3807362"/>
            <a:chOff x="480349" y="2775545"/>
            <a:chExt cx="8363792" cy="3807362"/>
          </a:xfrm>
        </p:grpSpPr>
        <p:sp>
          <p:nvSpPr>
            <p:cNvPr id="6" name="Tekstiruutu 5"/>
            <p:cNvSpPr txBox="1"/>
            <p:nvPr/>
          </p:nvSpPr>
          <p:spPr>
            <a:xfrm>
              <a:off x="4586110" y="2894074"/>
              <a:ext cx="4258031" cy="2862322"/>
            </a:xfrm>
            <a:prstGeom prst="rect">
              <a:avLst/>
            </a:prstGeom>
            <a:noFill/>
            <a:ln>
              <a:solidFill>
                <a:schemeClr val="accent1">
                  <a:lumMod val="75000"/>
                </a:schemeClr>
              </a:solidFill>
            </a:ln>
            <a:effectLst>
              <a:glow rad="101600">
                <a:schemeClr val="accent2">
                  <a:satMod val="175000"/>
                  <a:alpha val="40000"/>
                </a:schemeClr>
              </a:glow>
            </a:effectLst>
          </p:spPr>
          <p:txBody>
            <a:bodyPr wrap="square" rtlCol="0">
              <a:spAutoFit/>
            </a:bodyPr>
            <a:lstStyle/>
            <a:p>
              <a:r>
                <a:rPr lang="fi-FI" sz="2000" b="1" u="sng" dirty="0">
                  <a:solidFill>
                    <a:srgbClr val="FF0000"/>
                  </a:solidFill>
                </a:rPr>
                <a:t>Parannat suoritustasi</a:t>
              </a:r>
              <a:r>
                <a:rPr lang="fi-FI" sz="2000" b="1" u="sng" dirty="0"/>
                <a:t>,  kun</a:t>
              </a:r>
            </a:p>
            <a:p>
              <a:pPr marL="342900" indent="-342900">
                <a:buFont typeface="Arial" panose="020B0604020202020204" pitchFamily="34" charset="0"/>
                <a:buChar char="•"/>
              </a:pPr>
              <a:r>
                <a:rPr lang="fi-FI" sz="2000" b="1" dirty="0"/>
                <a:t>keskustelet luokkatovereiden kanssa asioista ja ideoista</a:t>
              </a:r>
            </a:p>
            <a:p>
              <a:pPr marL="342900" indent="-342900">
                <a:buFont typeface="Arial" panose="020B0604020202020204" pitchFamily="34" charset="0"/>
                <a:buChar char="•"/>
              </a:pPr>
              <a:r>
                <a:rPr lang="fi-FI" sz="2000" b="1" dirty="0"/>
                <a:t>esität opettajalle kysymyksiä</a:t>
              </a:r>
            </a:p>
            <a:p>
              <a:pPr marL="342900" indent="-342900">
                <a:buFont typeface="Arial" panose="020B0604020202020204" pitchFamily="34" charset="0"/>
                <a:buChar char="•"/>
              </a:pPr>
              <a:r>
                <a:rPr lang="fi-FI" sz="2000" b="1" dirty="0"/>
                <a:t>luet muistiinpanoja ääneen</a:t>
              </a:r>
            </a:p>
            <a:p>
              <a:pPr marL="342900" indent="-342900">
                <a:buFont typeface="Arial" panose="020B0604020202020204" pitchFamily="34" charset="0"/>
                <a:buChar char="•"/>
              </a:pPr>
              <a:r>
                <a:rPr lang="fi-FI" sz="2000" b="1" dirty="0"/>
                <a:t>keskityt hyvässä asennossa</a:t>
              </a:r>
            </a:p>
            <a:p>
              <a:pPr marL="342900" indent="-342900">
                <a:buFont typeface="Arial" panose="020B0604020202020204" pitchFamily="34" charset="0"/>
                <a:buChar char="•"/>
              </a:pPr>
              <a:r>
                <a:rPr lang="fi-FI" sz="2000" b="1" dirty="0"/>
                <a:t>muistelet tarinoita, esimerkkejä</a:t>
              </a:r>
            </a:p>
            <a:p>
              <a:pPr marL="342900" indent="-342900">
                <a:buFont typeface="Arial" panose="020B0604020202020204" pitchFamily="34" charset="0"/>
                <a:buChar char="•"/>
              </a:pPr>
              <a:r>
                <a:rPr lang="fi-FI" sz="2000" b="1" dirty="0"/>
                <a:t>kerrot toisille käsityksesi opitusta asiasta</a:t>
              </a: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89" y="2775545"/>
              <a:ext cx="2944495" cy="2205529"/>
            </a:xfrm>
            <a:prstGeom prst="roundRect">
              <a:avLst>
                <a:gd name="adj" fmla="val 4167"/>
              </a:avLst>
            </a:prstGeom>
            <a:solidFill>
              <a:srgbClr val="FFFFFF"/>
            </a:solidFill>
            <a:ln w="76200" cap="sq">
              <a:solidFill>
                <a:schemeClr val="accent1">
                  <a:lumMod val="75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7" name="Kuvaselitepilvi 6"/>
            <p:cNvSpPr/>
            <p:nvPr/>
          </p:nvSpPr>
          <p:spPr>
            <a:xfrm>
              <a:off x="480349" y="5223848"/>
              <a:ext cx="4091651" cy="1359059"/>
            </a:xfrm>
            <a:prstGeom prst="cloudCallout">
              <a:avLst>
                <a:gd name="adj1" fmla="val 444"/>
                <a:gd name="adj2" fmla="val -9921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u="sng" dirty="0">
                  <a:solidFill>
                    <a:srgbClr val="FF0000"/>
                  </a:solidFill>
                </a:rPr>
                <a:t>VINKKI:</a:t>
              </a:r>
            </a:p>
            <a:p>
              <a:pPr algn="ctr"/>
              <a:r>
                <a:rPr lang="fi-FI" b="1" dirty="0">
                  <a:solidFill>
                    <a:schemeClr val="tx1"/>
                  </a:solidFill>
                </a:rPr>
                <a:t>Musiikki parantaa keskittymiskykyä ja tekee oppimisesta nopeampaa</a:t>
              </a:r>
            </a:p>
          </p:txBody>
        </p:sp>
      </p:gr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957" y="1130239"/>
            <a:ext cx="1503183" cy="11115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6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48865" y="124573"/>
            <a:ext cx="5484633" cy="634572"/>
          </a:xfrm>
        </p:spPr>
        <p:txBody>
          <a:bodyPr>
            <a:normAutofit/>
          </a:bodyPr>
          <a:lstStyle/>
          <a:p>
            <a:pPr algn="ctr"/>
            <a:r>
              <a:rPr lang="fi-FI" sz="3200" b="1" dirty="0"/>
              <a:t>Kinesteettinen oppija</a:t>
            </a:r>
          </a:p>
        </p:txBody>
      </p:sp>
      <p:sp>
        <p:nvSpPr>
          <p:cNvPr id="4" name="Tekstiruutu 3"/>
          <p:cNvSpPr txBox="1"/>
          <p:nvPr/>
        </p:nvSpPr>
        <p:spPr>
          <a:xfrm>
            <a:off x="414871" y="1085850"/>
            <a:ext cx="8429270" cy="1200329"/>
          </a:xfrm>
          <a:prstGeom prst="rect">
            <a:avLst/>
          </a:prstGeom>
          <a:noFill/>
          <a:ln>
            <a:solidFill>
              <a:schemeClr val="accent6">
                <a:lumMod val="75000"/>
              </a:schemeClr>
            </a:solidFill>
          </a:ln>
          <a:effectLst>
            <a:glow rad="101600">
              <a:schemeClr val="accent6">
                <a:satMod val="175000"/>
                <a:alpha val="40000"/>
              </a:schemeClr>
            </a:glow>
          </a:effectLst>
        </p:spPr>
        <p:txBody>
          <a:bodyPr wrap="square" rtlCol="0">
            <a:spAutoFit/>
          </a:bodyPr>
          <a:lstStyle>
            <a:defPPr>
              <a:defRPr lang="en-US"/>
            </a:defPPr>
            <a:lvl1pPr marL="342900" indent="-342900">
              <a:buFont typeface="Arial" panose="020B0604020202020204" pitchFamily="34" charset="0"/>
              <a:buChar char="•"/>
              <a:defRPr b="1">
                <a:latin typeface="Arial" panose="020B0604020202020204" pitchFamily="34" charset="0"/>
                <a:cs typeface="Arial" panose="020B0604020202020204" pitchFamily="34" charset="0"/>
              </a:defRPr>
            </a:lvl1pPr>
          </a:lstStyle>
          <a:p>
            <a:r>
              <a:rPr lang="fi-FI" dirty="0"/>
              <a:t>opit parhaiten kokeilemalla ja itse tekemällä</a:t>
            </a:r>
          </a:p>
          <a:p>
            <a:r>
              <a:rPr lang="fi-FI" dirty="0"/>
              <a:t>opit usein yrityksen ja erehdyksen kautta</a:t>
            </a:r>
          </a:p>
          <a:p>
            <a:r>
              <a:rPr lang="fi-FI" dirty="0"/>
              <a:t>yhdistät teoreettiset ohjeet käytäntöön</a:t>
            </a:r>
          </a:p>
          <a:p>
            <a:r>
              <a:rPr lang="fi-FI" dirty="0"/>
              <a:t>tietotekniikka ja pelit auttavat oppimisessa</a:t>
            </a:r>
          </a:p>
        </p:txBody>
      </p:sp>
      <p:grpSp>
        <p:nvGrpSpPr>
          <p:cNvPr id="3" name="Ryhmä 2"/>
          <p:cNvGrpSpPr/>
          <p:nvPr/>
        </p:nvGrpSpPr>
        <p:grpSpPr>
          <a:xfrm>
            <a:off x="414871" y="2894074"/>
            <a:ext cx="8429270" cy="3784748"/>
            <a:chOff x="414871" y="2894074"/>
            <a:chExt cx="8429270" cy="3784748"/>
          </a:xfrm>
        </p:grpSpPr>
        <p:sp>
          <p:nvSpPr>
            <p:cNvPr id="6" name="Tekstiruutu 5"/>
            <p:cNvSpPr txBox="1"/>
            <p:nvPr/>
          </p:nvSpPr>
          <p:spPr>
            <a:xfrm>
              <a:off x="4586110" y="2894074"/>
              <a:ext cx="4258031" cy="2862322"/>
            </a:xfrm>
            <a:prstGeom prst="rect">
              <a:avLst/>
            </a:prstGeom>
            <a:noFill/>
            <a:ln>
              <a:solidFill>
                <a:schemeClr val="accent1">
                  <a:lumMod val="75000"/>
                </a:schemeClr>
              </a:solidFill>
            </a:ln>
            <a:effectLst>
              <a:glow rad="139700">
                <a:schemeClr val="accent6">
                  <a:satMod val="175000"/>
                  <a:alpha val="40000"/>
                </a:schemeClr>
              </a:glow>
            </a:effectLst>
          </p:spPr>
          <p:txBody>
            <a:bodyPr wrap="square" rtlCol="0">
              <a:spAutoFit/>
            </a:bodyPr>
            <a:lstStyle/>
            <a:p>
              <a:r>
                <a:rPr lang="fi-FI" sz="2000" b="1" u="sng" dirty="0">
                  <a:solidFill>
                    <a:srgbClr val="FF0000"/>
                  </a:solidFill>
                </a:rPr>
                <a:t>Parannat suoritustasi</a:t>
              </a:r>
              <a:r>
                <a:rPr lang="fi-FI" sz="2000" b="1" u="sng" dirty="0"/>
                <a:t>,  kun</a:t>
              </a:r>
            </a:p>
            <a:p>
              <a:pPr marL="342900" indent="-342900">
                <a:buFont typeface="Arial" panose="020B0604020202020204" pitchFamily="34" charset="0"/>
                <a:buChar char="•"/>
              </a:pPr>
              <a:r>
                <a:rPr lang="fi-FI" sz="2000" b="1" dirty="0"/>
                <a:t>käytät kaikkia aistejasi</a:t>
              </a:r>
            </a:p>
            <a:p>
              <a:pPr marL="342900" indent="-342900">
                <a:buFont typeface="Arial" panose="020B0604020202020204" pitchFamily="34" charset="0"/>
                <a:buChar char="•"/>
              </a:pPr>
              <a:r>
                <a:rPr lang="fi-FI" sz="2000" b="1" dirty="0"/>
                <a:t>etsit käytännön esimerkkejä</a:t>
              </a:r>
            </a:p>
            <a:p>
              <a:pPr marL="342900" indent="-342900">
                <a:buFont typeface="Arial" panose="020B0604020202020204" pitchFamily="34" charset="0"/>
                <a:buChar char="•"/>
              </a:pPr>
              <a:r>
                <a:rPr lang="fi-FI" sz="2000" b="1" dirty="0"/>
                <a:t>teet kokeita käsillä ja havainnoimalla</a:t>
              </a:r>
            </a:p>
            <a:p>
              <a:pPr marL="342900" indent="-342900">
                <a:buFont typeface="Arial" panose="020B0604020202020204" pitchFamily="34" charset="0"/>
                <a:buChar char="•"/>
              </a:pPr>
              <a:r>
                <a:rPr lang="fi-FI" sz="2000" b="1" dirty="0"/>
                <a:t>teet mielikuvitusharjoituksia</a:t>
              </a:r>
            </a:p>
            <a:p>
              <a:pPr marL="342900" indent="-342900">
                <a:buFont typeface="Arial" panose="020B0604020202020204" pitchFamily="34" charset="0"/>
                <a:buChar char="•"/>
              </a:pPr>
              <a:r>
                <a:rPr lang="fi-FI" sz="2000" b="1" dirty="0"/>
                <a:t>käytät kynää ja paperia</a:t>
              </a:r>
            </a:p>
            <a:p>
              <a:pPr marL="342900" indent="-342900">
                <a:buFont typeface="Arial" panose="020B0604020202020204" pitchFamily="34" charset="0"/>
                <a:buChar char="•"/>
              </a:pPr>
              <a:r>
                <a:rPr lang="fi-FI" sz="2000" b="1" dirty="0"/>
                <a:t>teet käsitekarttoja ja muistilappuja</a:t>
              </a:r>
            </a:p>
            <a:p>
              <a:pPr marL="342900" indent="-342900">
                <a:buFont typeface="Arial" panose="020B0604020202020204" pitchFamily="34" charset="0"/>
                <a:buChar char="•"/>
              </a:pPr>
              <a:r>
                <a:rPr lang="fi-FI" sz="2000" b="1" dirty="0"/>
                <a:t>pidät taukoja ja liikut välillä</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71" y="2894074"/>
              <a:ext cx="3703994" cy="2093562"/>
            </a:xfrm>
            <a:prstGeom prst="rect">
              <a:avLst/>
            </a:prstGeom>
            <a:ln w="12700">
              <a:solidFill>
                <a:schemeClr val="tx1"/>
              </a:solidFill>
              <a:miter lim="800000"/>
              <a:headEnd/>
              <a:tailEnd/>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8" name="Kuvaselitepilvi 7"/>
            <p:cNvSpPr/>
            <p:nvPr/>
          </p:nvSpPr>
          <p:spPr>
            <a:xfrm>
              <a:off x="570415" y="5319763"/>
              <a:ext cx="3705371" cy="1359059"/>
            </a:xfrm>
            <a:prstGeom prst="cloudCallout">
              <a:avLst>
                <a:gd name="adj1" fmla="val -19414"/>
                <a:gd name="adj2" fmla="val -11396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u="sng" dirty="0">
                  <a:solidFill>
                    <a:srgbClr val="FF0000"/>
                  </a:solidFill>
                </a:rPr>
                <a:t>VINKKI:</a:t>
              </a:r>
            </a:p>
            <a:p>
              <a:pPr algn="ctr"/>
              <a:r>
                <a:rPr lang="fi-FI" b="1" dirty="0">
                  <a:solidFill>
                    <a:schemeClr val="tx1"/>
                  </a:solidFill>
                </a:rPr>
                <a:t>Yhdistä uudet palaset aiemmin opittuun</a:t>
              </a:r>
            </a:p>
          </p:txBody>
        </p:sp>
      </p:gr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1743" y="1085850"/>
            <a:ext cx="1822398" cy="12003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03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983" y="902809"/>
            <a:ext cx="1047284" cy="80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tsikko 1"/>
          <p:cNvSpPr>
            <a:spLocks noGrp="1"/>
          </p:cNvSpPr>
          <p:nvPr>
            <p:ph type="title"/>
          </p:nvPr>
        </p:nvSpPr>
        <p:spPr>
          <a:xfrm>
            <a:off x="1353153" y="124573"/>
            <a:ext cx="5237415" cy="634572"/>
          </a:xfrm>
        </p:spPr>
        <p:txBody>
          <a:bodyPr>
            <a:normAutofit/>
          </a:bodyPr>
          <a:lstStyle/>
          <a:p>
            <a:pPr algn="ctr"/>
            <a:r>
              <a:rPr lang="fi-FI" sz="3200" b="1" dirty="0"/>
              <a:t>Edistän oppimistani</a:t>
            </a:r>
          </a:p>
        </p:txBody>
      </p:sp>
      <p:sp>
        <p:nvSpPr>
          <p:cNvPr id="14" name="Vuokaaviosymboli: Rajoitin 13"/>
          <p:cNvSpPr/>
          <p:nvPr/>
        </p:nvSpPr>
        <p:spPr>
          <a:xfrm>
            <a:off x="837126" y="6104587"/>
            <a:ext cx="4005329" cy="734095"/>
          </a:xfrm>
          <a:prstGeom prst="flowChartTerminator">
            <a:avLst/>
          </a:prstGeom>
          <a:solidFill>
            <a:schemeClr val="tx2">
              <a:lumMod val="60000"/>
              <a:lumOff val="40000"/>
            </a:schemeClr>
          </a:solidFill>
          <a:ln w="38100">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Asetan selkeät tavoitteet</a:t>
            </a:r>
          </a:p>
        </p:txBody>
      </p:sp>
      <p:sp>
        <p:nvSpPr>
          <p:cNvPr id="15" name="Vuokaaviosymboli: Rajoitin 14"/>
          <p:cNvSpPr/>
          <p:nvPr/>
        </p:nvSpPr>
        <p:spPr>
          <a:xfrm>
            <a:off x="4597743" y="4535512"/>
            <a:ext cx="3734888" cy="734095"/>
          </a:xfrm>
          <a:prstGeom prst="flowChartTerminator">
            <a:avLst/>
          </a:prstGeom>
          <a:solidFill>
            <a:schemeClr val="accent2">
              <a:lumMod val="75000"/>
            </a:schemeClr>
          </a:solidFill>
          <a:ln w="38100">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Huolehdin riittävästä levosta</a:t>
            </a:r>
          </a:p>
        </p:txBody>
      </p:sp>
      <p:sp>
        <p:nvSpPr>
          <p:cNvPr id="16" name="Vuokaaviosymboli: Rajoitin 15"/>
          <p:cNvSpPr/>
          <p:nvPr/>
        </p:nvSpPr>
        <p:spPr>
          <a:xfrm>
            <a:off x="5001276" y="5308244"/>
            <a:ext cx="3473022" cy="734095"/>
          </a:xfrm>
          <a:prstGeom prst="flowChartTerminator">
            <a:avLst/>
          </a:prstGeom>
          <a:solidFill>
            <a:schemeClr val="accent4">
              <a:lumMod val="75000"/>
            </a:schemeClr>
          </a:solidFill>
          <a:ln w="38100">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Hankin tietoa oppimisesta</a:t>
            </a:r>
          </a:p>
        </p:txBody>
      </p:sp>
      <p:sp>
        <p:nvSpPr>
          <p:cNvPr id="17" name="Vuokaaviosymboli: Rajoitin 16"/>
          <p:cNvSpPr/>
          <p:nvPr/>
        </p:nvSpPr>
        <p:spPr>
          <a:xfrm>
            <a:off x="4829580" y="6100294"/>
            <a:ext cx="4005329" cy="734095"/>
          </a:xfrm>
          <a:prstGeom prst="flowChartTerminator">
            <a:avLst/>
          </a:prstGeom>
          <a:solidFill>
            <a:schemeClr val="accent2">
              <a:lumMod val="75000"/>
            </a:schemeClr>
          </a:solidFill>
          <a:ln w="38100">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Tunnen luku- ja opiskelutavat</a:t>
            </a:r>
          </a:p>
        </p:txBody>
      </p:sp>
      <p:sp>
        <p:nvSpPr>
          <p:cNvPr id="18" name="Vuokaaviosymboli: Rajoitin 17"/>
          <p:cNvSpPr/>
          <p:nvPr/>
        </p:nvSpPr>
        <p:spPr>
          <a:xfrm>
            <a:off x="2839790" y="2234488"/>
            <a:ext cx="4005329" cy="734095"/>
          </a:xfrm>
          <a:prstGeom prst="flowChartTerminator">
            <a:avLst/>
          </a:prstGeom>
          <a:solidFill>
            <a:schemeClr val="accent2">
              <a:lumMod val="75000"/>
            </a:schemeClr>
          </a:solidFill>
          <a:ln w="38100">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Huolehdin ihmissuhteistani</a:t>
            </a:r>
          </a:p>
        </p:txBody>
      </p:sp>
      <p:sp>
        <p:nvSpPr>
          <p:cNvPr id="25" name="Vuokaaviosymboli: Rajoitin 24"/>
          <p:cNvSpPr/>
          <p:nvPr/>
        </p:nvSpPr>
        <p:spPr>
          <a:xfrm>
            <a:off x="1828800" y="3775656"/>
            <a:ext cx="3468707" cy="734095"/>
          </a:xfrm>
          <a:prstGeom prst="flowChartTerminator">
            <a:avLst/>
          </a:prstGeom>
          <a:solidFill>
            <a:schemeClr val="tx2">
              <a:lumMod val="60000"/>
              <a:lumOff val="40000"/>
            </a:schemeClr>
          </a:solidFill>
          <a:ln w="38100">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Motivoin itseni oppimiseen</a:t>
            </a:r>
          </a:p>
        </p:txBody>
      </p:sp>
      <p:sp>
        <p:nvSpPr>
          <p:cNvPr id="26" name="Vuokaaviosymboli: Rajoitin 25"/>
          <p:cNvSpPr/>
          <p:nvPr/>
        </p:nvSpPr>
        <p:spPr>
          <a:xfrm>
            <a:off x="1646336" y="4548390"/>
            <a:ext cx="2938528" cy="734095"/>
          </a:xfrm>
          <a:prstGeom prst="flowChartTerminator">
            <a:avLst/>
          </a:prstGeom>
          <a:solidFill>
            <a:schemeClr val="accent4">
              <a:lumMod val="75000"/>
            </a:schemeClr>
          </a:solidFill>
          <a:ln w="38100">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Ajattelen positiivisesti</a:t>
            </a:r>
          </a:p>
        </p:txBody>
      </p:sp>
      <p:sp>
        <p:nvSpPr>
          <p:cNvPr id="27" name="Vuokaaviosymboli: Rajoitin 26"/>
          <p:cNvSpPr/>
          <p:nvPr/>
        </p:nvSpPr>
        <p:spPr>
          <a:xfrm>
            <a:off x="5310381" y="3762778"/>
            <a:ext cx="2530693" cy="734095"/>
          </a:xfrm>
          <a:prstGeom prst="flowChartTerminator">
            <a:avLst/>
          </a:prstGeom>
          <a:solidFill>
            <a:srgbClr val="92D050"/>
          </a:solidFill>
          <a:ln w="38100">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Siedän paineita</a:t>
            </a:r>
          </a:p>
        </p:txBody>
      </p:sp>
      <p:sp>
        <p:nvSpPr>
          <p:cNvPr id="28" name="Vuokaaviosymboli: Rajoitin 27"/>
          <p:cNvSpPr/>
          <p:nvPr/>
        </p:nvSpPr>
        <p:spPr>
          <a:xfrm>
            <a:off x="2348241" y="3002925"/>
            <a:ext cx="2494214" cy="734095"/>
          </a:xfrm>
          <a:prstGeom prst="flowChartTerminator">
            <a:avLst/>
          </a:prstGeom>
          <a:solidFill>
            <a:srgbClr val="92D050"/>
          </a:solidFill>
          <a:ln w="38100">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Harrastan liikuntaa</a:t>
            </a:r>
          </a:p>
        </p:txBody>
      </p:sp>
      <p:sp>
        <p:nvSpPr>
          <p:cNvPr id="29" name="Vuokaaviosymboli: Rajoitin 28"/>
          <p:cNvSpPr/>
          <p:nvPr/>
        </p:nvSpPr>
        <p:spPr>
          <a:xfrm>
            <a:off x="1292178" y="5318976"/>
            <a:ext cx="3676910" cy="734095"/>
          </a:xfrm>
          <a:prstGeom prst="flowChartTerminator">
            <a:avLst/>
          </a:prstGeom>
          <a:solidFill>
            <a:srgbClr val="92D050"/>
          </a:solidFill>
          <a:ln w="38100">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Työskentelen tunnollisesti</a:t>
            </a:r>
          </a:p>
        </p:txBody>
      </p:sp>
      <p:sp>
        <p:nvSpPr>
          <p:cNvPr id="30" name="Vuokaaviosymboli: Rajoitin 29"/>
          <p:cNvSpPr/>
          <p:nvPr/>
        </p:nvSpPr>
        <p:spPr>
          <a:xfrm>
            <a:off x="4857498" y="3000777"/>
            <a:ext cx="2751794" cy="734095"/>
          </a:xfrm>
          <a:prstGeom prst="flowChartTerminator">
            <a:avLst/>
          </a:prstGeom>
          <a:solidFill>
            <a:schemeClr val="tx2">
              <a:lumMod val="60000"/>
              <a:lumOff val="40000"/>
            </a:schemeClr>
          </a:solidFill>
          <a:ln w="38100">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Syön terveellisesti</a:t>
            </a:r>
          </a:p>
        </p:txBody>
      </p:sp>
      <p:sp>
        <p:nvSpPr>
          <p:cNvPr id="31" name="Vuokaaviosymboli: Rajoitin 30"/>
          <p:cNvSpPr/>
          <p:nvPr/>
        </p:nvSpPr>
        <p:spPr>
          <a:xfrm>
            <a:off x="3365682" y="1571223"/>
            <a:ext cx="2751794" cy="620317"/>
          </a:xfrm>
          <a:prstGeom prst="flowChartTerminator">
            <a:avLst/>
          </a:prstGeom>
          <a:solidFill>
            <a:schemeClr val="accent4">
              <a:lumMod val="75000"/>
            </a:schemeClr>
          </a:solidFill>
          <a:ln w="38100">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latin typeface="Arial" panose="020B0604020202020204" pitchFamily="34" charset="0"/>
                <a:cs typeface="Arial" panose="020B0604020202020204" pitchFamily="34" charset="0"/>
              </a:rPr>
              <a:t>Uskon kykyihini</a:t>
            </a:r>
          </a:p>
        </p:txBody>
      </p:sp>
    </p:spTree>
    <p:extLst>
      <p:ext uri="{BB962C8B-B14F-4D97-AF65-F5344CB8AC3E}">
        <p14:creationId xmlns:p14="http://schemas.microsoft.com/office/powerpoint/2010/main" val="109431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25"/>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500"/>
                                  </p:stCondLst>
                                  <p:childTnLst>
                                    <p:set>
                                      <p:cBhvr>
                                        <p:cTn id="29" dur="1" fill="hold">
                                          <p:stCondLst>
                                            <p:cond delay="0"/>
                                          </p:stCondLst>
                                        </p:cTn>
                                        <p:tgtEl>
                                          <p:spTgt spid="26"/>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500"/>
                                  </p:stCondLst>
                                  <p:childTnLst>
                                    <p:set>
                                      <p:cBhvr>
                                        <p:cTn id="32" dur="1" fill="hold">
                                          <p:stCondLst>
                                            <p:cond delay="0"/>
                                          </p:stCondLst>
                                        </p:cTn>
                                        <p:tgtEl>
                                          <p:spTgt spid="31"/>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5" grpId="0" animBg="1"/>
      <p:bldP spid="26"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30943" y="61818"/>
            <a:ext cx="5296087" cy="634572"/>
          </a:xfrm>
        </p:spPr>
        <p:txBody>
          <a:bodyPr>
            <a:normAutofit/>
          </a:bodyPr>
          <a:lstStyle/>
          <a:p>
            <a:pPr algn="ctr"/>
            <a:r>
              <a:rPr lang="fi-FI" sz="3200" b="1" dirty="0"/>
              <a:t>Tehostan lukutaitojani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03014">
            <a:off x="5536026" y="2400948"/>
            <a:ext cx="3544327" cy="1834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623981">
            <a:off x="119834" y="1491979"/>
            <a:ext cx="5084171" cy="162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i 2"/>
          <p:cNvSpPr/>
          <p:nvPr/>
        </p:nvSpPr>
        <p:spPr>
          <a:xfrm>
            <a:off x="1158773" y="1222101"/>
            <a:ext cx="2434433" cy="1808088"/>
          </a:xfrm>
          <a:prstGeom prst="ellipse">
            <a:avLst/>
          </a:prstGeom>
          <a:solidFill>
            <a:schemeClr val="accent2">
              <a:lumMod val="60000"/>
              <a:lumOff val="40000"/>
            </a:schemeClr>
          </a:solid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herätän aivot</a:t>
            </a:r>
            <a:r>
              <a:rPr lang="fi-FI" sz="2000" dirty="0">
                <a:solidFill>
                  <a:schemeClr val="tx1"/>
                </a:solidFill>
                <a:latin typeface="Arial" panose="020B0604020202020204" pitchFamily="34" charset="0"/>
                <a:cs typeface="Arial" panose="020B0604020202020204" pitchFamily="34" charset="0"/>
              </a:rPr>
              <a:t> silmäilemällä tekstiä </a:t>
            </a:r>
          </a:p>
        </p:txBody>
      </p:sp>
      <p:sp>
        <p:nvSpPr>
          <p:cNvPr id="13" name="Ellipsi 12"/>
          <p:cNvSpPr/>
          <p:nvPr/>
        </p:nvSpPr>
        <p:spPr>
          <a:xfrm>
            <a:off x="3002771" y="2775787"/>
            <a:ext cx="2420713" cy="1637424"/>
          </a:xfrm>
          <a:prstGeom prst="ellipse">
            <a:avLst/>
          </a:prstGeom>
          <a:solidFill>
            <a:schemeClr val="accent2">
              <a:lumMod val="60000"/>
              <a:lumOff val="40000"/>
            </a:schemeClr>
          </a:solid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motivoin itseni </a:t>
            </a:r>
            <a:r>
              <a:rPr lang="fi-FI" sz="2000" dirty="0">
                <a:solidFill>
                  <a:schemeClr val="tx1"/>
                </a:solidFill>
                <a:latin typeface="Arial" panose="020B0604020202020204" pitchFamily="34" charset="0"/>
                <a:cs typeface="Arial" panose="020B0604020202020204" pitchFamily="34" charset="0"/>
              </a:rPr>
              <a:t>pohdiskellen</a:t>
            </a:r>
          </a:p>
        </p:txBody>
      </p:sp>
      <p:sp>
        <p:nvSpPr>
          <p:cNvPr id="16" name="Ellipsi 15"/>
          <p:cNvSpPr/>
          <p:nvPr/>
        </p:nvSpPr>
        <p:spPr>
          <a:xfrm>
            <a:off x="7000028" y="1347016"/>
            <a:ext cx="2040941" cy="1558258"/>
          </a:xfrm>
          <a:prstGeom prst="ellipse">
            <a:avLst/>
          </a:prstGeom>
          <a:solidFill>
            <a:schemeClr val="accent2">
              <a:lumMod val="60000"/>
              <a:lumOff val="40000"/>
            </a:schemeClr>
          </a:solid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sovellan</a:t>
            </a:r>
            <a:r>
              <a:rPr lang="fi-FI" sz="2000" dirty="0">
                <a:solidFill>
                  <a:schemeClr val="tx1"/>
                </a:solidFill>
                <a:latin typeface="Arial" panose="020B0604020202020204" pitchFamily="34" charset="0"/>
                <a:cs typeface="Arial" panose="020B0604020202020204" pitchFamily="34" charset="0"/>
              </a:rPr>
              <a:t>   tietoa jo oppimaani</a:t>
            </a:r>
          </a:p>
        </p:txBody>
      </p:sp>
      <p:sp>
        <p:nvSpPr>
          <p:cNvPr id="17" name="Ellipsi 16"/>
          <p:cNvSpPr/>
          <p:nvPr/>
        </p:nvSpPr>
        <p:spPr>
          <a:xfrm>
            <a:off x="4407699" y="1128306"/>
            <a:ext cx="2265324" cy="1558762"/>
          </a:xfrm>
          <a:prstGeom prst="ellipse">
            <a:avLst/>
          </a:prstGeom>
          <a:solidFill>
            <a:schemeClr val="accent2">
              <a:lumMod val="60000"/>
              <a:lumOff val="40000"/>
            </a:schemeClr>
          </a:solid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keskityn</a:t>
            </a:r>
            <a:r>
              <a:rPr lang="fi-FI" sz="2000" dirty="0">
                <a:solidFill>
                  <a:schemeClr val="tx1"/>
                </a:solidFill>
                <a:latin typeface="Arial" panose="020B0604020202020204" pitchFamily="34" charset="0"/>
                <a:cs typeface="Arial" panose="020B0604020202020204" pitchFamily="34" charset="0"/>
              </a:rPr>
              <a:t> kriittisillä kysymyksillä</a:t>
            </a:r>
          </a:p>
        </p:txBody>
      </p:sp>
      <p:pic>
        <p:nvPicPr>
          <p:cNvPr id="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927567">
            <a:off x="-124526" y="4039610"/>
            <a:ext cx="4607542"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936690">
            <a:off x="2969819" y="4379442"/>
            <a:ext cx="4607542"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6178" b="96242" l="15909" r="52543"/>
                    </a14:imgEffect>
                  </a14:imgLayer>
                </a14:imgProps>
              </a:ext>
              <a:ext uri="{28A0092B-C50C-407E-A947-70E740481C1C}">
                <a14:useLocalDpi xmlns:a14="http://schemas.microsoft.com/office/drawing/2010/main" val="0"/>
              </a:ext>
            </a:extLst>
          </a:blip>
          <a:srcRect l="11330" t="62420" r="42878"/>
          <a:stretch/>
        </p:blipFill>
        <p:spPr bwMode="auto">
          <a:xfrm>
            <a:off x="-152077" y="2961230"/>
            <a:ext cx="1362495" cy="1266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Ellipsi 13"/>
          <p:cNvSpPr/>
          <p:nvPr/>
        </p:nvSpPr>
        <p:spPr>
          <a:xfrm>
            <a:off x="5423484" y="5112912"/>
            <a:ext cx="2499078" cy="1645375"/>
          </a:xfrm>
          <a:prstGeom prst="ellipse">
            <a:avLst/>
          </a:prstGeom>
          <a:solidFill>
            <a:schemeClr val="accent2">
              <a:lumMod val="60000"/>
              <a:lumOff val="40000"/>
            </a:schemeClr>
          </a:solid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teen</a:t>
            </a:r>
            <a:r>
              <a:rPr lang="fi-FI" sz="2000" dirty="0">
                <a:solidFill>
                  <a:schemeClr val="tx1"/>
                </a:solidFill>
                <a:latin typeface="Arial" panose="020B0604020202020204" pitchFamily="34" charset="0"/>
                <a:cs typeface="Arial" panose="020B0604020202020204" pitchFamily="34" charset="0"/>
              </a:rPr>
              <a:t> alleviivauksia ja reuna-merkintöjä</a:t>
            </a:r>
          </a:p>
        </p:txBody>
      </p:sp>
      <p:sp>
        <p:nvSpPr>
          <p:cNvPr id="15" name="Ellipsi 14"/>
          <p:cNvSpPr/>
          <p:nvPr/>
        </p:nvSpPr>
        <p:spPr>
          <a:xfrm>
            <a:off x="6087292" y="3294741"/>
            <a:ext cx="2774440" cy="1662444"/>
          </a:xfrm>
          <a:prstGeom prst="ellipse">
            <a:avLst/>
          </a:prstGeom>
          <a:solidFill>
            <a:schemeClr val="accent2">
              <a:lumMod val="60000"/>
              <a:lumOff val="40000"/>
            </a:schemeClr>
          </a:solid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käytän</a:t>
            </a:r>
            <a:r>
              <a:rPr lang="fi-FI" sz="2000" dirty="0">
                <a:solidFill>
                  <a:schemeClr val="tx1"/>
                </a:solidFill>
                <a:latin typeface="Arial" panose="020B0604020202020204" pitchFamily="34" charset="0"/>
                <a:cs typeface="Arial" panose="020B0604020202020204" pitchFamily="34" charset="0"/>
              </a:rPr>
              <a:t> mielikuvitusta ja luon kokonaisuuksia </a:t>
            </a:r>
          </a:p>
        </p:txBody>
      </p:sp>
      <p:sp>
        <p:nvSpPr>
          <p:cNvPr id="18" name="Ellipsi 17"/>
          <p:cNvSpPr/>
          <p:nvPr/>
        </p:nvSpPr>
        <p:spPr>
          <a:xfrm>
            <a:off x="2814068" y="4848747"/>
            <a:ext cx="2350611" cy="1574689"/>
          </a:xfrm>
          <a:prstGeom prst="ellipse">
            <a:avLst/>
          </a:prstGeom>
          <a:solidFill>
            <a:schemeClr val="accent2">
              <a:lumMod val="60000"/>
              <a:lumOff val="40000"/>
            </a:schemeClr>
          </a:solid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helpotan</a:t>
            </a:r>
            <a:r>
              <a:rPr lang="fi-FI" sz="2000" dirty="0">
                <a:solidFill>
                  <a:schemeClr val="tx1"/>
                </a:solidFill>
                <a:latin typeface="Arial" panose="020B0604020202020204" pitchFamily="34" charset="0"/>
                <a:cs typeface="Arial" panose="020B0604020202020204" pitchFamily="34" charset="0"/>
              </a:rPr>
              <a:t> kertausta miellekartanavulla</a:t>
            </a:r>
          </a:p>
        </p:txBody>
      </p:sp>
      <p:sp>
        <p:nvSpPr>
          <p:cNvPr id="19" name="Ellipsi 18"/>
          <p:cNvSpPr/>
          <p:nvPr/>
        </p:nvSpPr>
        <p:spPr>
          <a:xfrm>
            <a:off x="204597" y="4304973"/>
            <a:ext cx="2263022" cy="1630626"/>
          </a:xfrm>
          <a:prstGeom prst="ellipse">
            <a:avLst/>
          </a:prstGeom>
          <a:solidFill>
            <a:schemeClr val="accent2">
              <a:lumMod val="60000"/>
              <a:lumOff val="40000"/>
            </a:schemeClr>
          </a:solidFill>
          <a:ln w="76200">
            <a:solidFill>
              <a:srgbClr val="FF000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b="1" u="sng" dirty="0">
                <a:solidFill>
                  <a:srgbClr val="C00000"/>
                </a:solidFill>
                <a:latin typeface="Arial" panose="020B0604020202020204" pitchFamily="34" charset="0"/>
                <a:cs typeface="Arial" panose="020B0604020202020204" pitchFamily="34" charset="0"/>
              </a:rPr>
              <a:t>olen aktiivinen,</a:t>
            </a:r>
          </a:p>
          <a:p>
            <a:pPr algn="ctr"/>
            <a:r>
              <a:rPr lang="fi-FI" sz="2000" dirty="0">
                <a:solidFill>
                  <a:schemeClr val="tx1"/>
                </a:solidFill>
                <a:latin typeface="Arial" panose="020B0604020202020204" pitchFamily="34" charset="0"/>
                <a:cs typeface="Arial" panose="020B0604020202020204" pitchFamily="34" charset="0"/>
              </a:rPr>
              <a:t>käytän tieto-lähteitä  </a:t>
            </a:r>
          </a:p>
        </p:txBody>
      </p:sp>
    </p:spTree>
    <p:extLst>
      <p:ext uri="{BB962C8B-B14F-4D97-AF65-F5344CB8AC3E}">
        <p14:creationId xmlns:p14="http://schemas.microsoft.com/office/powerpoint/2010/main" val="307195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02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1031"/>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Ryhmä 10"/>
          <p:cNvGrpSpPr/>
          <p:nvPr/>
        </p:nvGrpSpPr>
        <p:grpSpPr>
          <a:xfrm>
            <a:off x="373486" y="3730577"/>
            <a:ext cx="5512159" cy="631066"/>
            <a:chOff x="373486" y="3730577"/>
            <a:chExt cx="5512159" cy="631066"/>
          </a:xfrm>
        </p:grpSpPr>
        <p:sp>
          <p:nvSpPr>
            <p:cNvPr id="69" name="Ellipsi 68"/>
            <p:cNvSpPr/>
            <p:nvPr/>
          </p:nvSpPr>
          <p:spPr>
            <a:xfrm>
              <a:off x="373486" y="3760628"/>
              <a:ext cx="2799545" cy="601015"/>
            </a:xfrm>
            <a:prstGeom prst="ellipse">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1" name="Ellipsi 70"/>
            <p:cNvSpPr/>
            <p:nvPr/>
          </p:nvSpPr>
          <p:spPr>
            <a:xfrm>
              <a:off x="3173031" y="3760627"/>
              <a:ext cx="2712614" cy="601015"/>
            </a:xfrm>
            <a:prstGeom prst="ellipse">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Puolivapaa piirto 62"/>
            <p:cNvSpPr/>
            <p:nvPr/>
          </p:nvSpPr>
          <p:spPr>
            <a:xfrm>
              <a:off x="1730055" y="3730577"/>
              <a:ext cx="2624076" cy="156692"/>
            </a:xfrm>
            <a:custGeom>
              <a:avLst/>
              <a:gdLst>
                <a:gd name="connsiteX0" fmla="*/ 0 w 1493950"/>
                <a:gd name="connsiteY0" fmla="*/ 347729 h 347729"/>
                <a:gd name="connsiteX1" fmla="*/ 746975 w 1493950"/>
                <a:gd name="connsiteY1" fmla="*/ 0 h 347729"/>
                <a:gd name="connsiteX2" fmla="*/ 1493950 w 1493950"/>
                <a:gd name="connsiteY2" fmla="*/ 347729 h 347729"/>
                <a:gd name="connsiteX3" fmla="*/ 1493950 w 1493950"/>
                <a:gd name="connsiteY3" fmla="*/ 347729 h 347729"/>
              </a:gdLst>
              <a:ahLst/>
              <a:cxnLst>
                <a:cxn ang="0">
                  <a:pos x="connsiteX0" y="connsiteY0"/>
                </a:cxn>
                <a:cxn ang="0">
                  <a:pos x="connsiteX1" y="connsiteY1"/>
                </a:cxn>
                <a:cxn ang="0">
                  <a:pos x="connsiteX2" y="connsiteY2"/>
                </a:cxn>
                <a:cxn ang="0">
                  <a:pos x="connsiteX3" y="connsiteY3"/>
                </a:cxn>
              </a:cxnLst>
              <a:rect l="l" t="t" r="r" b="b"/>
              <a:pathLst>
                <a:path w="1493950" h="347729">
                  <a:moveTo>
                    <a:pt x="0" y="347729"/>
                  </a:moveTo>
                  <a:cubicBezTo>
                    <a:pt x="248991" y="173864"/>
                    <a:pt x="497983" y="0"/>
                    <a:pt x="746975" y="0"/>
                  </a:cubicBezTo>
                  <a:cubicBezTo>
                    <a:pt x="995967" y="0"/>
                    <a:pt x="1493950" y="347729"/>
                    <a:pt x="1493950" y="347729"/>
                  </a:cubicBezTo>
                  <a:lnTo>
                    <a:pt x="1493950" y="347729"/>
                  </a:lnTo>
                </a:path>
              </a:pathLst>
            </a:custGeom>
            <a:noFill/>
            <a:ln w="57150">
              <a:solidFill>
                <a:srgbClr val="C0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 name="Otsikko 1"/>
          <p:cNvSpPr>
            <a:spLocks noGrp="1"/>
          </p:cNvSpPr>
          <p:nvPr>
            <p:ph type="title"/>
          </p:nvPr>
        </p:nvSpPr>
        <p:spPr>
          <a:xfrm>
            <a:off x="1317807" y="124573"/>
            <a:ext cx="5296372" cy="634572"/>
          </a:xfrm>
        </p:spPr>
        <p:txBody>
          <a:bodyPr>
            <a:normAutofit/>
          </a:bodyPr>
          <a:lstStyle/>
          <a:p>
            <a:pPr algn="ctr"/>
            <a:r>
              <a:rPr lang="fi-FI" sz="3200" b="1" dirty="0"/>
              <a:t>Kehitän lukunopeuttani</a:t>
            </a:r>
          </a:p>
        </p:txBody>
      </p:sp>
      <p:sp>
        <p:nvSpPr>
          <p:cNvPr id="21" name="Tekstiruutu 20"/>
          <p:cNvSpPr txBox="1"/>
          <p:nvPr/>
        </p:nvSpPr>
        <p:spPr>
          <a:xfrm>
            <a:off x="103032" y="1005640"/>
            <a:ext cx="8937938" cy="830997"/>
          </a:xfrm>
          <a:prstGeom prst="rect">
            <a:avLst/>
          </a:prstGeom>
          <a:noFill/>
          <a:ln>
            <a:solidFill>
              <a:schemeClr val="accent1">
                <a:lumMod val="75000"/>
              </a:schemeClr>
            </a:solidFill>
          </a:ln>
          <a:effectLst>
            <a:glow rad="101600">
              <a:schemeClr val="accent5">
                <a:satMod val="175000"/>
                <a:alpha val="40000"/>
              </a:schemeClr>
            </a:glow>
          </a:effectLst>
        </p:spPr>
        <p:txBody>
          <a:bodyPr wrap="square" rtlCol="0">
            <a:spAutoFit/>
          </a:bodyPr>
          <a:lstStyle/>
          <a:p>
            <a:pPr marL="342900" indent="-342900">
              <a:buFont typeface="Arial" panose="020B0604020202020204" pitchFamily="34" charset="0"/>
              <a:buChar char="•"/>
            </a:pPr>
            <a:r>
              <a:rPr lang="fi-FI" sz="1600" b="1" dirty="0">
                <a:latin typeface="Arial" panose="020B0604020202020204" pitchFamily="34" charset="0"/>
                <a:cs typeface="Arial" panose="020B0604020202020204" pitchFamily="34" charset="0"/>
              </a:rPr>
              <a:t>lukunopeuteen vaikuttavat </a:t>
            </a:r>
            <a:r>
              <a:rPr lang="fi-FI" sz="1600" b="1" u="sng" dirty="0">
                <a:solidFill>
                  <a:srgbClr val="C00000"/>
                </a:solidFill>
                <a:latin typeface="Arial" panose="020B0604020202020204" pitchFamily="34" charset="0"/>
                <a:cs typeface="Arial" panose="020B0604020202020204" pitchFamily="34" charset="0"/>
              </a:rPr>
              <a:t>näkökentän laajuus </a:t>
            </a:r>
            <a:r>
              <a:rPr lang="fi-FI" sz="1600" b="1" dirty="0">
                <a:latin typeface="Arial" panose="020B0604020202020204" pitchFamily="34" charset="0"/>
                <a:cs typeface="Arial" panose="020B0604020202020204" pitchFamily="34" charset="0"/>
              </a:rPr>
              <a:t>sekä tekstin </a:t>
            </a:r>
            <a:r>
              <a:rPr lang="fi-FI" sz="1600" b="1" u="sng" dirty="0">
                <a:solidFill>
                  <a:srgbClr val="C00000"/>
                </a:solidFill>
                <a:latin typeface="Arial" panose="020B0604020202020204" pitchFamily="34" charset="0"/>
                <a:cs typeface="Arial" panose="020B0604020202020204" pitchFamily="34" charset="0"/>
              </a:rPr>
              <a:t>havaitsemisnopeus</a:t>
            </a:r>
          </a:p>
          <a:p>
            <a:pPr marL="342900" indent="-342900">
              <a:buFont typeface="Arial" panose="020B0604020202020204" pitchFamily="34" charset="0"/>
              <a:buChar char="•"/>
            </a:pPr>
            <a:r>
              <a:rPr lang="fi-FI" sz="1600" b="1" dirty="0">
                <a:latin typeface="Arial" panose="020B0604020202020204" pitchFamily="34" charset="0"/>
                <a:cs typeface="Arial" panose="020B0604020202020204" pitchFamily="34" charset="0"/>
              </a:rPr>
              <a:t>lukiessa kuluu aikaa silmän kohdistuspisteen siirtoon noin ¼ sekuntia</a:t>
            </a:r>
          </a:p>
          <a:p>
            <a:pPr marL="342900" indent="-342900">
              <a:buFont typeface="Arial" panose="020B0604020202020204" pitchFamily="34" charset="0"/>
              <a:buChar char="•"/>
            </a:pPr>
            <a:r>
              <a:rPr lang="fi-FI" sz="1600" b="1" dirty="0">
                <a:latin typeface="Arial" panose="020B0604020202020204" pitchFamily="34" charset="0"/>
                <a:cs typeface="Arial" panose="020B0604020202020204" pitchFamily="34" charset="0"/>
              </a:rPr>
              <a:t>lukunopeus kehittyy lukemalla</a:t>
            </a:r>
          </a:p>
        </p:txBody>
      </p:sp>
      <p:sp>
        <p:nvSpPr>
          <p:cNvPr id="22" name="Tekstiruutu 21"/>
          <p:cNvSpPr txBox="1"/>
          <p:nvPr/>
        </p:nvSpPr>
        <p:spPr>
          <a:xfrm>
            <a:off x="103032" y="1943659"/>
            <a:ext cx="4323006" cy="307777"/>
          </a:xfrm>
          <a:prstGeom prst="rect">
            <a:avLst/>
          </a:prstGeom>
          <a:solidFill>
            <a:schemeClr val="accent3">
              <a:lumMod val="60000"/>
              <a:lumOff val="40000"/>
            </a:schemeClr>
          </a:solidFill>
          <a:ln>
            <a:solidFill>
              <a:schemeClr val="accent1">
                <a:lumMod val="75000"/>
              </a:schemeClr>
            </a:solidFill>
          </a:ln>
          <a:effectLst>
            <a:glow rad="101600">
              <a:schemeClr val="accent5">
                <a:satMod val="175000"/>
                <a:alpha val="40000"/>
              </a:schemeClr>
            </a:glow>
          </a:effectLst>
        </p:spPr>
        <p:txBody>
          <a:bodyPr wrap="square" rtlCol="0">
            <a:spAutoFit/>
          </a:bodyPr>
          <a:lstStyle/>
          <a:p>
            <a:r>
              <a:rPr lang="fi-FI" sz="1400" b="1" u="sng" dirty="0">
                <a:solidFill>
                  <a:srgbClr val="C00000"/>
                </a:solidFill>
                <a:latin typeface="Arial" panose="020B0604020202020204" pitchFamily="34" charset="0"/>
                <a:cs typeface="Arial" panose="020B0604020202020204" pitchFamily="34" charset="0"/>
              </a:rPr>
              <a:t>Hidas lukija </a:t>
            </a:r>
            <a:r>
              <a:rPr lang="fi-FI" sz="1400" b="1" dirty="0">
                <a:latin typeface="Arial" panose="020B0604020202020204" pitchFamily="34" charset="0"/>
                <a:cs typeface="Arial" panose="020B0604020202020204" pitchFamily="34" charset="0"/>
              </a:rPr>
              <a:t>näkee vain pari sanaa kerrallaan</a:t>
            </a:r>
          </a:p>
        </p:txBody>
      </p:sp>
      <p:grpSp>
        <p:nvGrpSpPr>
          <p:cNvPr id="3" name="Ryhmä 2"/>
          <p:cNvGrpSpPr/>
          <p:nvPr/>
        </p:nvGrpSpPr>
        <p:grpSpPr>
          <a:xfrm>
            <a:off x="373486" y="2431958"/>
            <a:ext cx="2711001" cy="568818"/>
            <a:chOff x="373486" y="2354684"/>
            <a:chExt cx="2711001" cy="568818"/>
          </a:xfrm>
        </p:grpSpPr>
        <p:sp>
          <p:nvSpPr>
            <p:cNvPr id="4" name="Ellipsi 3"/>
            <p:cNvSpPr/>
            <p:nvPr/>
          </p:nvSpPr>
          <p:spPr>
            <a:xfrm>
              <a:off x="373486" y="2434104"/>
              <a:ext cx="1339403" cy="489398"/>
            </a:xfrm>
            <a:prstGeom prst="ellipse">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p:cNvSpPr/>
            <p:nvPr/>
          </p:nvSpPr>
          <p:spPr>
            <a:xfrm>
              <a:off x="1745084" y="2414785"/>
              <a:ext cx="1339403" cy="489398"/>
            </a:xfrm>
            <a:prstGeom prst="ellipse">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052" name="Puolivapaa piirto 1051"/>
            <p:cNvSpPr/>
            <p:nvPr/>
          </p:nvSpPr>
          <p:spPr>
            <a:xfrm>
              <a:off x="1004550" y="2354684"/>
              <a:ext cx="1221348" cy="156692"/>
            </a:xfrm>
            <a:custGeom>
              <a:avLst/>
              <a:gdLst>
                <a:gd name="connsiteX0" fmla="*/ 0 w 1493950"/>
                <a:gd name="connsiteY0" fmla="*/ 347729 h 347729"/>
                <a:gd name="connsiteX1" fmla="*/ 746975 w 1493950"/>
                <a:gd name="connsiteY1" fmla="*/ 0 h 347729"/>
                <a:gd name="connsiteX2" fmla="*/ 1493950 w 1493950"/>
                <a:gd name="connsiteY2" fmla="*/ 347729 h 347729"/>
                <a:gd name="connsiteX3" fmla="*/ 1493950 w 1493950"/>
                <a:gd name="connsiteY3" fmla="*/ 347729 h 347729"/>
              </a:gdLst>
              <a:ahLst/>
              <a:cxnLst>
                <a:cxn ang="0">
                  <a:pos x="connsiteX0" y="connsiteY0"/>
                </a:cxn>
                <a:cxn ang="0">
                  <a:pos x="connsiteX1" y="connsiteY1"/>
                </a:cxn>
                <a:cxn ang="0">
                  <a:pos x="connsiteX2" y="connsiteY2"/>
                </a:cxn>
                <a:cxn ang="0">
                  <a:pos x="connsiteX3" y="connsiteY3"/>
                </a:cxn>
              </a:cxnLst>
              <a:rect l="l" t="t" r="r" b="b"/>
              <a:pathLst>
                <a:path w="1493950" h="347729">
                  <a:moveTo>
                    <a:pt x="0" y="347729"/>
                  </a:moveTo>
                  <a:cubicBezTo>
                    <a:pt x="248991" y="173864"/>
                    <a:pt x="497983" y="0"/>
                    <a:pt x="746975" y="0"/>
                  </a:cubicBezTo>
                  <a:cubicBezTo>
                    <a:pt x="995967" y="0"/>
                    <a:pt x="1493950" y="347729"/>
                    <a:pt x="1493950" y="347729"/>
                  </a:cubicBezTo>
                  <a:lnTo>
                    <a:pt x="1493950" y="347729"/>
                  </a:lnTo>
                </a:path>
              </a:pathLst>
            </a:custGeom>
            <a:noFill/>
            <a:ln w="57150">
              <a:solidFill>
                <a:srgbClr val="C0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6" name="Ryhmä 5"/>
          <p:cNvGrpSpPr/>
          <p:nvPr/>
        </p:nvGrpSpPr>
        <p:grpSpPr>
          <a:xfrm>
            <a:off x="2353609" y="2397633"/>
            <a:ext cx="2072429" cy="583824"/>
            <a:chOff x="2353609" y="2320359"/>
            <a:chExt cx="2072429" cy="583824"/>
          </a:xfrm>
        </p:grpSpPr>
        <p:sp>
          <p:nvSpPr>
            <p:cNvPr id="28" name="Ellipsi 27"/>
            <p:cNvSpPr/>
            <p:nvPr/>
          </p:nvSpPr>
          <p:spPr>
            <a:xfrm>
              <a:off x="3086635" y="2414785"/>
              <a:ext cx="1339403" cy="489398"/>
            </a:xfrm>
            <a:prstGeom prst="ellipse">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Puolivapaa piirto 61"/>
            <p:cNvSpPr/>
            <p:nvPr/>
          </p:nvSpPr>
          <p:spPr>
            <a:xfrm>
              <a:off x="2353609" y="2320359"/>
              <a:ext cx="1221348" cy="156692"/>
            </a:xfrm>
            <a:custGeom>
              <a:avLst/>
              <a:gdLst>
                <a:gd name="connsiteX0" fmla="*/ 0 w 1493950"/>
                <a:gd name="connsiteY0" fmla="*/ 347729 h 347729"/>
                <a:gd name="connsiteX1" fmla="*/ 746975 w 1493950"/>
                <a:gd name="connsiteY1" fmla="*/ 0 h 347729"/>
                <a:gd name="connsiteX2" fmla="*/ 1493950 w 1493950"/>
                <a:gd name="connsiteY2" fmla="*/ 347729 h 347729"/>
                <a:gd name="connsiteX3" fmla="*/ 1493950 w 1493950"/>
                <a:gd name="connsiteY3" fmla="*/ 347729 h 347729"/>
              </a:gdLst>
              <a:ahLst/>
              <a:cxnLst>
                <a:cxn ang="0">
                  <a:pos x="connsiteX0" y="connsiteY0"/>
                </a:cxn>
                <a:cxn ang="0">
                  <a:pos x="connsiteX1" y="connsiteY1"/>
                </a:cxn>
                <a:cxn ang="0">
                  <a:pos x="connsiteX2" y="connsiteY2"/>
                </a:cxn>
                <a:cxn ang="0">
                  <a:pos x="connsiteX3" y="connsiteY3"/>
                </a:cxn>
              </a:cxnLst>
              <a:rect l="l" t="t" r="r" b="b"/>
              <a:pathLst>
                <a:path w="1493950" h="347729">
                  <a:moveTo>
                    <a:pt x="0" y="347729"/>
                  </a:moveTo>
                  <a:cubicBezTo>
                    <a:pt x="248991" y="173864"/>
                    <a:pt x="497983" y="0"/>
                    <a:pt x="746975" y="0"/>
                  </a:cubicBezTo>
                  <a:cubicBezTo>
                    <a:pt x="995967" y="0"/>
                    <a:pt x="1493950" y="347729"/>
                    <a:pt x="1493950" y="347729"/>
                  </a:cubicBezTo>
                  <a:lnTo>
                    <a:pt x="1493950" y="347729"/>
                  </a:lnTo>
                </a:path>
              </a:pathLst>
            </a:custGeom>
            <a:noFill/>
            <a:ln w="57150">
              <a:solidFill>
                <a:srgbClr val="C0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7" name="Ryhmä 6"/>
          <p:cNvGrpSpPr/>
          <p:nvPr/>
        </p:nvGrpSpPr>
        <p:grpSpPr>
          <a:xfrm>
            <a:off x="3743457" y="2413713"/>
            <a:ext cx="2021984" cy="551664"/>
            <a:chOff x="3743457" y="2336439"/>
            <a:chExt cx="2021984" cy="551664"/>
          </a:xfrm>
        </p:grpSpPr>
        <p:sp>
          <p:nvSpPr>
            <p:cNvPr id="27" name="Ellipsi 26"/>
            <p:cNvSpPr/>
            <p:nvPr/>
          </p:nvSpPr>
          <p:spPr>
            <a:xfrm>
              <a:off x="4426038" y="2398705"/>
              <a:ext cx="1339403" cy="489398"/>
            </a:xfrm>
            <a:prstGeom prst="ellipse">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7" name="Puolivapaa piirto 66"/>
            <p:cNvSpPr/>
            <p:nvPr/>
          </p:nvSpPr>
          <p:spPr>
            <a:xfrm>
              <a:off x="3743457" y="2336439"/>
              <a:ext cx="1221348" cy="156692"/>
            </a:xfrm>
            <a:custGeom>
              <a:avLst/>
              <a:gdLst>
                <a:gd name="connsiteX0" fmla="*/ 0 w 1493950"/>
                <a:gd name="connsiteY0" fmla="*/ 347729 h 347729"/>
                <a:gd name="connsiteX1" fmla="*/ 746975 w 1493950"/>
                <a:gd name="connsiteY1" fmla="*/ 0 h 347729"/>
                <a:gd name="connsiteX2" fmla="*/ 1493950 w 1493950"/>
                <a:gd name="connsiteY2" fmla="*/ 347729 h 347729"/>
                <a:gd name="connsiteX3" fmla="*/ 1493950 w 1493950"/>
                <a:gd name="connsiteY3" fmla="*/ 347729 h 347729"/>
              </a:gdLst>
              <a:ahLst/>
              <a:cxnLst>
                <a:cxn ang="0">
                  <a:pos x="connsiteX0" y="connsiteY0"/>
                </a:cxn>
                <a:cxn ang="0">
                  <a:pos x="connsiteX1" y="connsiteY1"/>
                </a:cxn>
                <a:cxn ang="0">
                  <a:pos x="connsiteX2" y="connsiteY2"/>
                </a:cxn>
                <a:cxn ang="0">
                  <a:pos x="connsiteX3" y="connsiteY3"/>
                </a:cxn>
              </a:cxnLst>
              <a:rect l="l" t="t" r="r" b="b"/>
              <a:pathLst>
                <a:path w="1493950" h="347729">
                  <a:moveTo>
                    <a:pt x="0" y="347729"/>
                  </a:moveTo>
                  <a:cubicBezTo>
                    <a:pt x="248991" y="173864"/>
                    <a:pt x="497983" y="0"/>
                    <a:pt x="746975" y="0"/>
                  </a:cubicBezTo>
                  <a:cubicBezTo>
                    <a:pt x="995967" y="0"/>
                    <a:pt x="1493950" y="347729"/>
                    <a:pt x="1493950" y="347729"/>
                  </a:cubicBezTo>
                  <a:lnTo>
                    <a:pt x="1493950" y="347729"/>
                  </a:lnTo>
                </a:path>
              </a:pathLst>
            </a:custGeom>
            <a:noFill/>
            <a:ln w="57150">
              <a:solidFill>
                <a:srgbClr val="C0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2" name="Ryhmä 11"/>
          <p:cNvGrpSpPr/>
          <p:nvPr/>
        </p:nvGrpSpPr>
        <p:grpSpPr>
          <a:xfrm>
            <a:off x="4458255" y="3741308"/>
            <a:ext cx="4189908" cy="603163"/>
            <a:chOff x="4458255" y="3741308"/>
            <a:chExt cx="4189908" cy="603163"/>
          </a:xfrm>
        </p:grpSpPr>
        <p:sp>
          <p:nvSpPr>
            <p:cNvPr id="70" name="Ellipsi 69"/>
            <p:cNvSpPr/>
            <p:nvPr/>
          </p:nvSpPr>
          <p:spPr>
            <a:xfrm>
              <a:off x="5885645" y="3743456"/>
              <a:ext cx="2762518" cy="601015"/>
            </a:xfrm>
            <a:prstGeom prst="ellipse">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3" name="Puolivapaa piirto 72"/>
            <p:cNvSpPr/>
            <p:nvPr/>
          </p:nvSpPr>
          <p:spPr>
            <a:xfrm>
              <a:off x="4458255" y="3741308"/>
              <a:ext cx="2624076" cy="156692"/>
            </a:xfrm>
            <a:custGeom>
              <a:avLst/>
              <a:gdLst>
                <a:gd name="connsiteX0" fmla="*/ 0 w 1493950"/>
                <a:gd name="connsiteY0" fmla="*/ 347729 h 347729"/>
                <a:gd name="connsiteX1" fmla="*/ 746975 w 1493950"/>
                <a:gd name="connsiteY1" fmla="*/ 0 h 347729"/>
                <a:gd name="connsiteX2" fmla="*/ 1493950 w 1493950"/>
                <a:gd name="connsiteY2" fmla="*/ 347729 h 347729"/>
                <a:gd name="connsiteX3" fmla="*/ 1493950 w 1493950"/>
                <a:gd name="connsiteY3" fmla="*/ 347729 h 347729"/>
              </a:gdLst>
              <a:ahLst/>
              <a:cxnLst>
                <a:cxn ang="0">
                  <a:pos x="connsiteX0" y="connsiteY0"/>
                </a:cxn>
                <a:cxn ang="0">
                  <a:pos x="connsiteX1" y="connsiteY1"/>
                </a:cxn>
                <a:cxn ang="0">
                  <a:pos x="connsiteX2" y="connsiteY2"/>
                </a:cxn>
                <a:cxn ang="0">
                  <a:pos x="connsiteX3" y="connsiteY3"/>
                </a:cxn>
              </a:cxnLst>
              <a:rect l="l" t="t" r="r" b="b"/>
              <a:pathLst>
                <a:path w="1493950" h="347729">
                  <a:moveTo>
                    <a:pt x="0" y="347729"/>
                  </a:moveTo>
                  <a:cubicBezTo>
                    <a:pt x="248991" y="173864"/>
                    <a:pt x="497983" y="0"/>
                    <a:pt x="746975" y="0"/>
                  </a:cubicBezTo>
                  <a:cubicBezTo>
                    <a:pt x="995967" y="0"/>
                    <a:pt x="1493950" y="347729"/>
                    <a:pt x="1493950" y="347729"/>
                  </a:cubicBezTo>
                  <a:lnTo>
                    <a:pt x="1493950" y="347729"/>
                  </a:lnTo>
                </a:path>
              </a:pathLst>
            </a:custGeom>
            <a:noFill/>
            <a:ln w="57150">
              <a:solidFill>
                <a:srgbClr val="C0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24" name="Tekstiruutu 23"/>
          <p:cNvSpPr txBox="1"/>
          <p:nvPr/>
        </p:nvSpPr>
        <p:spPr>
          <a:xfrm>
            <a:off x="88005" y="4583827"/>
            <a:ext cx="4370250" cy="307777"/>
          </a:xfrm>
          <a:prstGeom prst="rect">
            <a:avLst/>
          </a:prstGeom>
          <a:solidFill>
            <a:schemeClr val="accent3">
              <a:lumMod val="60000"/>
              <a:lumOff val="40000"/>
            </a:schemeClr>
          </a:solidFill>
          <a:ln>
            <a:solidFill>
              <a:schemeClr val="accent1">
                <a:lumMod val="75000"/>
              </a:schemeClr>
            </a:solidFill>
          </a:ln>
          <a:effectLst>
            <a:glow rad="101600">
              <a:schemeClr val="accent5">
                <a:satMod val="175000"/>
                <a:alpha val="40000"/>
              </a:schemeClr>
            </a:glow>
          </a:effectLst>
        </p:spPr>
        <p:txBody>
          <a:bodyPr wrap="square" rtlCol="0">
            <a:spAutoFit/>
          </a:bodyPr>
          <a:lstStyle/>
          <a:p>
            <a:r>
              <a:rPr lang="fi-FI" sz="1400" b="1" u="sng" dirty="0">
                <a:solidFill>
                  <a:srgbClr val="C00000"/>
                </a:solidFill>
                <a:latin typeface="Arial" panose="020B0604020202020204" pitchFamily="34" charset="0"/>
                <a:cs typeface="Arial" panose="020B0604020202020204" pitchFamily="34" charset="0"/>
              </a:rPr>
              <a:t>Nopea lukija </a:t>
            </a:r>
            <a:r>
              <a:rPr lang="fi-FI" sz="1400" b="1" dirty="0">
                <a:latin typeface="Arial" panose="020B0604020202020204" pitchFamily="34" charset="0"/>
                <a:cs typeface="Arial" panose="020B0604020202020204" pitchFamily="34" charset="0"/>
              </a:rPr>
              <a:t>näkee rivin tai kaksi  kerrallaan</a:t>
            </a:r>
          </a:p>
        </p:txBody>
      </p:sp>
      <p:grpSp>
        <p:nvGrpSpPr>
          <p:cNvPr id="8" name="Ryhmä 7"/>
          <p:cNvGrpSpPr/>
          <p:nvPr/>
        </p:nvGrpSpPr>
        <p:grpSpPr>
          <a:xfrm>
            <a:off x="5095739" y="2412657"/>
            <a:ext cx="1996226" cy="539327"/>
            <a:chOff x="5095739" y="2335383"/>
            <a:chExt cx="1996226" cy="539327"/>
          </a:xfrm>
        </p:grpSpPr>
        <p:sp>
          <p:nvSpPr>
            <p:cNvPr id="26" name="Ellipsi 25"/>
            <p:cNvSpPr/>
            <p:nvPr/>
          </p:nvSpPr>
          <p:spPr>
            <a:xfrm>
              <a:off x="5752562" y="2385312"/>
              <a:ext cx="1339403" cy="489398"/>
            </a:xfrm>
            <a:prstGeom prst="ellipse">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6" name="Puolivapaa piirto 65"/>
            <p:cNvSpPr/>
            <p:nvPr/>
          </p:nvSpPr>
          <p:spPr>
            <a:xfrm>
              <a:off x="5095739" y="2335383"/>
              <a:ext cx="1221348" cy="156692"/>
            </a:xfrm>
            <a:custGeom>
              <a:avLst/>
              <a:gdLst>
                <a:gd name="connsiteX0" fmla="*/ 0 w 1493950"/>
                <a:gd name="connsiteY0" fmla="*/ 347729 h 347729"/>
                <a:gd name="connsiteX1" fmla="*/ 746975 w 1493950"/>
                <a:gd name="connsiteY1" fmla="*/ 0 h 347729"/>
                <a:gd name="connsiteX2" fmla="*/ 1493950 w 1493950"/>
                <a:gd name="connsiteY2" fmla="*/ 347729 h 347729"/>
                <a:gd name="connsiteX3" fmla="*/ 1493950 w 1493950"/>
                <a:gd name="connsiteY3" fmla="*/ 347729 h 347729"/>
              </a:gdLst>
              <a:ahLst/>
              <a:cxnLst>
                <a:cxn ang="0">
                  <a:pos x="connsiteX0" y="connsiteY0"/>
                </a:cxn>
                <a:cxn ang="0">
                  <a:pos x="connsiteX1" y="connsiteY1"/>
                </a:cxn>
                <a:cxn ang="0">
                  <a:pos x="connsiteX2" y="connsiteY2"/>
                </a:cxn>
                <a:cxn ang="0">
                  <a:pos x="connsiteX3" y="connsiteY3"/>
                </a:cxn>
              </a:cxnLst>
              <a:rect l="l" t="t" r="r" b="b"/>
              <a:pathLst>
                <a:path w="1493950" h="347729">
                  <a:moveTo>
                    <a:pt x="0" y="347729"/>
                  </a:moveTo>
                  <a:cubicBezTo>
                    <a:pt x="248991" y="173864"/>
                    <a:pt x="497983" y="0"/>
                    <a:pt x="746975" y="0"/>
                  </a:cubicBezTo>
                  <a:cubicBezTo>
                    <a:pt x="995967" y="0"/>
                    <a:pt x="1493950" y="347729"/>
                    <a:pt x="1493950" y="347729"/>
                  </a:cubicBezTo>
                  <a:lnTo>
                    <a:pt x="1493950" y="347729"/>
                  </a:lnTo>
                </a:path>
              </a:pathLst>
            </a:custGeom>
            <a:noFill/>
            <a:ln w="57150">
              <a:solidFill>
                <a:srgbClr val="C0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9" name="Ryhmä 8"/>
          <p:cNvGrpSpPr/>
          <p:nvPr/>
        </p:nvGrpSpPr>
        <p:grpSpPr>
          <a:xfrm>
            <a:off x="6387919" y="2427682"/>
            <a:ext cx="2043449" cy="493674"/>
            <a:chOff x="6387919" y="2350408"/>
            <a:chExt cx="2043449" cy="493674"/>
          </a:xfrm>
        </p:grpSpPr>
        <p:sp>
          <p:nvSpPr>
            <p:cNvPr id="25" name="Ellipsi 24"/>
            <p:cNvSpPr/>
            <p:nvPr/>
          </p:nvSpPr>
          <p:spPr>
            <a:xfrm>
              <a:off x="7091965" y="2354684"/>
              <a:ext cx="1339403" cy="489398"/>
            </a:xfrm>
            <a:prstGeom prst="ellipse">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5" name="Puolivapaa piirto 64"/>
            <p:cNvSpPr/>
            <p:nvPr/>
          </p:nvSpPr>
          <p:spPr>
            <a:xfrm>
              <a:off x="6387919" y="2350408"/>
              <a:ext cx="1221348" cy="156692"/>
            </a:xfrm>
            <a:custGeom>
              <a:avLst/>
              <a:gdLst>
                <a:gd name="connsiteX0" fmla="*/ 0 w 1493950"/>
                <a:gd name="connsiteY0" fmla="*/ 347729 h 347729"/>
                <a:gd name="connsiteX1" fmla="*/ 746975 w 1493950"/>
                <a:gd name="connsiteY1" fmla="*/ 0 h 347729"/>
                <a:gd name="connsiteX2" fmla="*/ 1493950 w 1493950"/>
                <a:gd name="connsiteY2" fmla="*/ 347729 h 347729"/>
                <a:gd name="connsiteX3" fmla="*/ 1493950 w 1493950"/>
                <a:gd name="connsiteY3" fmla="*/ 347729 h 347729"/>
              </a:gdLst>
              <a:ahLst/>
              <a:cxnLst>
                <a:cxn ang="0">
                  <a:pos x="connsiteX0" y="connsiteY0"/>
                </a:cxn>
                <a:cxn ang="0">
                  <a:pos x="connsiteX1" y="connsiteY1"/>
                </a:cxn>
                <a:cxn ang="0">
                  <a:pos x="connsiteX2" y="connsiteY2"/>
                </a:cxn>
                <a:cxn ang="0">
                  <a:pos x="connsiteX3" y="connsiteY3"/>
                </a:cxn>
              </a:cxnLst>
              <a:rect l="l" t="t" r="r" b="b"/>
              <a:pathLst>
                <a:path w="1493950" h="347729">
                  <a:moveTo>
                    <a:pt x="0" y="347729"/>
                  </a:moveTo>
                  <a:cubicBezTo>
                    <a:pt x="248991" y="173864"/>
                    <a:pt x="497983" y="0"/>
                    <a:pt x="746975" y="0"/>
                  </a:cubicBezTo>
                  <a:cubicBezTo>
                    <a:pt x="995967" y="0"/>
                    <a:pt x="1493950" y="347729"/>
                    <a:pt x="1493950" y="347729"/>
                  </a:cubicBezTo>
                  <a:lnTo>
                    <a:pt x="1493950" y="347729"/>
                  </a:lnTo>
                </a:path>
              </a:pathLst>
            </a:custGeom>
            <a:noFill/>
            <a:ln w="57150">
              <a:solidFill>
                <a:srgbClr val="C00000"/>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
        <p:nvSpPr>
          <p:cNvPr id="5" name="Tekstiruutu 4"/>
          <p:cNvSpPr txBox="1"/>
          <p:nvPr/>
        </p:nvSpPr>
        <p:spPr>
          <a:xfrm>
            <a:off x="334851" y="2588650"/>
            <a:ext cx="8414196" cy="307777"/>
          </a:xfrm>
          <a:prstGeom prst="rect">
            <a:avLst/>
          </a:prstGeom>
          <a:noFill/>
        </p:spPr>
        <p:txBody>
          <a:bodyPr wrap="square" rtlCol="0">
            <a:spAutoFit/>
          </a:bodyPr>
          <a:lstStyle/>
          <a:p>
            <a:r>
              <a:rPr lang="fi-FI" sz="1400" dirty="0"/>
              <a:t>Lukemista tapahtuu vain silloin, kun katseesi on pysähtynyt.  Pysähdyksen aikana silmäsi tekevät havaintoja </a:t>
            </a:r>
          </a:p>
        </p:txBody>
      </p:sp>
      <p:grpSp>
        <p:nvGrpSpPr>
          <p:cNvPr id="10" name="Ryhmä 9"/>
          <p:cNvGrpSpPr/>
          <p:nvPr/>
        </p:nvGrpSpPr>
        <p:grpSpPr>
          <a:xfrm>
            <a:off x="90153" y="3242272"/>
            <a:ext cx="8558010" cy="1004302"/>
            <a:chOff x="90153" y="3242272"/>
            <a:chExt cx="8558010" cy="1004302"/>
          </a:xfrm>
        </p:grpSpPr>
        <p:sp>
          <p:nvSpPr>
            <p:cNvPr id="23" name="Tekstiruutu 22"/>
            <p:cNvSpPr txBox="1"/>
            <p:nvPr/>
          </p:nvSpPr>
          <p:spPr>
            <a:xfrm>
              <a:off x="90153" y="3242272"/>
              <a:ext cx="4325154" cy="307777"/>
            </a:xfrm>
            <a:prstGeom prst="rect">
              <a:avLst/>
            </a:prstGeom>
            <a:solidFill>
              <a:schemeClr val="accent3">
                <a:lumMod val="60000"/>
                <a:lumOff val="40000"/>
              </a:schemeClr>
            </a:solidFill>
            <a:ln>
              <a:solidFill>
                <a:schemeClr val="accent1">
                  <a:lumMod val="75000"/>
                </a:schemeClr>
              </a:solidFill>
            </a:ln>
            <a:effectLst>
              <a:glow rad="101600">
                <a:schemeClr val="accent5">
                  <a:satMod val="175000"/>
                  <a:alpha val="40000"/>
                </a:schemeClr>
              </a:glow>
            </a:effectLst>
          </p:spPr>
          <p:txBody>
            <a:bodyPr wrap="square" rtlCol="0">
              <a:spAutoFit/>
            </a:bodyPr>
            <a:lstStyle/>
            <a:p>
              <a:r>
                <a:rPr lang="fi-FI" sz="1400" b="1" u="sng" dirty="0">
                  <a:solidFill>
                    <a:srgbClr val="C00000"/>
                  </a:solidFill>
                  <a:latin typeface="Arial" panose="020B0604020202020204" pitchFamily="34" charset="0"/>
                  <a:cs typeface="Arial" panose="020B0604020202020204" pitchFamily="34" charset="0"/>
                </a:rPr>
                <a:t>Nopeampi lukija </a:t>
              </a:r>
              <a:r>
                <a:rPr lang="fi-FI" sz="1400" b="1" dirty="0">
                  <a:latin typeface="Arial" panose="020B0604020202020204" pitchFamily="34" charset="0"/>
                  <a:cs typeface="Arial" panose="020B0604020202020204" pitchFamily="34" charset="0"/>
                </a:rPr>
                <a:t>näkee useita sanoja kerrallaan</a:t>
              </a:r>
            </a:p>
          </p:txBody>
        </p:sp>
        <p:sp>
          <p:nvSpPr>
            <p:cNvPr id="72" name="Tekstiruutu 71"/>
            <p:cNvSpPr txBox="1"/>
            <p:nvPr/>
          </p:nvSpPr>
          <p:spPr>
            <a:xfrm>
              <a:off x="487251" y="3938797"/>
              <a:ext cx="8160912" cy="307777"/>
            </a:xfrm>
            <a:prstGeom prst="rect">
              <a:avLst/>
            </a:prstGeom>
            <a:noFill/>
          </p:spPr>
          <p:txBody>
            <a:bodyPr wrap="square" rtlCol="0">
              <a:spAutoFit/>
            </a:bodyPr>
            <a:lstStyle/>
            <a:p>
              <a:r>
                <a:rPr lang="fi-FI" sz="1400" dirty="0"/>
                <a:t>Lukemista tapahtuu vain silloin, kun katseesi on pysähtynyt.  Pysähdyksen aikana silmäsi tekevät havaintoja </a:t>
              </a:r>
            </a:p>
          </p:txBody>
        </p:sp>
      </p:grpSp>
      <p:grpSp>
        <p:nvGrpSpPr>
          <p:cNvPr id="15" name="Ryhmä 14"/>
          <p:cNvGrpSpPr/>
          <p:nvPr/>
        </p:nvGrpSpPr>
        <p:grpSpPr>
          <a:xfrm>
            <a:off x="387438" y="4955165"/>
            <a:ext cx="8265019" cy="1344652"/>
            <a:chOff x="387438" y="4955165"/>
            <a:chExt cx="8265019" cy="1344652"/>
          </a:xfrm>
        </p:grpSpPr>
        <p:sp>
          <p:nvSpPr>
            <p:cNvPr id="75" name="Ellipsi 74"/>
            <p:cNvSpPr/>
            <p:nvPr/>
          </p:nvSpPr>
          <p:spPr>
            <a:xfrm>
              <a:off x="387438" y="4955165"/>
              <a:ext cx="8160912" cy="699622"/>
            </a:xfrm>
            <a:prstGeom prst="ellipse">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Ellipsi 75"/>
            <p:cNvSpPr/>
            <p:nvPr/>
          </p:nvSpPr>
          <p:spPr>
            <a:xfrm>
              <a:off x="491545" y="5578963"/>
              <a:ext cx="8160912" cy="720854"/>
            </a:xfrm>
            <a:prstGeom prst="ellipse">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54" name="Suora nuoliyhdysviiva 1053"/>
            <p:cNvCxnSpPr/>
            <p:nvPr/>
          </p:nvCxnSpPr>
          <p:spPr>
            <a:xfrm>
              <a:off x="4262907" y="5164428"/>
              <a:ext cx="0" cy="659103"/>
            </a:xfrm>
            <a:prstGeom prst="straightConnector1">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6" name="Ryhmä 15"/>
          <p:cNvGrpSpPr/>
          <p:nvPr/>
        </p:nvGrpSpPr>
        <p:grpSpPr>
          <a:xfrm>
            <a:off x="502276" y="5922141"/>
            <a:ext cx="8160912" cy="861002"/>
            <a:chOff x="502276" y="5922141"/>
            <a:chExt cx="8160912" cy="861002"/>
          </a:xfrm>
        </p:grpSpPr>
        <p:sp>
          <p:nvSpPr>
            <p:cNvPr id="78" name="Ellipsi 77"/>
            <p:cNvSpPr/>
            <p:nvPr/>
          </p:nvSpPr>
          <p:spPr>
            <a:xfrm>
              <a:off x="502276" y="6182128"/>
              <a:ext cx="8160912" cy="601015"/>
            </a:xfrm>
            <a:prstGeom prst="ellipse">
              <a:avLst/>
            </a:prstGeom>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3" name="Suora nuoliyhdysviiva 82"/>
            <p:cNvCxnSpPr/>
            <p:nvPr/>
          </p:nvCxnSpPr>
          <p:spPr>
            <a:xfrm>
              <a:off x="4260759" y="5922141"/>
              <a:ext cx="0" cy="659103"/>
            </a:xfrm>
            <a:prstGeom prst="straightConnector1">
              <a:avLst/>
            </a:prstGeom>
            <a:ln w="57150">
              <a:solidFill>
                <a:srgbClr val="C0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4" name="Tekstiruutu 73"/>
          <p:cNvSpPr txBox="1"/>
          <p:nvPr/>
        </p:nvSpPr>
        <p:spPr>
          <a:xfrm>
            <a:off x="485103" y="4998825"/>
            <a:ext cx="8414198" cy="1708160"/>
          </a:xfrm>
          <a:prstGeom prst="rect">
            <a:avLst/>
          </a:prstGeom>
          <a:noFill/>
        </p:spPr>
        <p:txBody>
          <a:bodyPr wrap="square" rtlCol="0">
            <a:spAutoFit/>
          </a:bodyPr>
          <a:lstStyle/>
          <a:p>
            <a:pPr>
              <a:lnSpc>
                <a:spcPct val="150000"/>
              </a:lnSpc>
            </a:pPr>
            <a:r>
              <a:rPr lang="fi-FI" sz="1400" dirty="0"/>
              <a:t>Lukemista tapahtuu vain silloin, kun katseesi on pysähtynyt.  Pysähdyksen aikana silmäsi tekevät havaintoja kirjaimista ja sanoista. Aivosi saavat ärsykkeitä tekstistä merkkeinä ja kirjaimina. Keskivertolukijan katseen pysähdykseen käyttämä aika on keskimäärin 0,4-0,8 sekuntia. Lukunopeuteesi vaikuttaa fiksaatioajan lisäksi myös fiksaatiopisteiden määrä tekstiriviä kohden. Kehittämällä lukemisen osa-alueita ja poistamalla yleisimpiä lukuvirheitä ja tottumuksia, voimme kohottaa lukunopeuttamme jopa 100 prosenttia.</a:t>
            </a:r>
          </a:p>
        </p:txBody>
      </p:sp>
    </p:spTree>
    <p:extLst>
      <p:ext uri="{BB962C8B-B14F-4D97-AF65-F5344CB8AC3E}">
        <p14:creationId xmlns:p14="http://schemas.microsoft.com/office/powerpoint/2010/main" val="274879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0"/>
                                          </p:stCondLst>
                                        </p:cTn>
                                        <p:tgtEl>
                                          <p:spTgt spid="11"/>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nodeType="afterEffect">
                                  <p:stCondLst>
                                    <p:cond delay="50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500"/>
                                  </p:stCondLst>
                                  <p:childTnLst>
                                    <p:set>
                                      <p:cBhvr>
                                        <p:cTn id="37" dur="1" fill="hold">
                                          <p:stCondLst>
                                            <p:cond delay="0"/>
                                          </p:stCondLst>
                                        </p:cTn>
                                        <p:tgtEl>
                                          <p:spTgt spid="15"/>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50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uora yhdysviiva 6"/>
          <p:cNvCxnSpPr/>
          <p:nvPr/>
        </p:nvCxnSpPr>
        <p:spPr>
          <a:xfrm>
            <a:off x="1435995" y="1603419"/>
            <a:ext cx="0" cy="4363794"/>
          </a:xfrm>
          <a:prstGeom prst="line">
            <a:avLst/>
          </a:prstGeom>
          <a:ln w="190500">
            <a:solidFill>
              <a:schemeClr val="accent5">
                <a:lumMod val="50000"/>
              </a:schemeClr>
            </a:solidFill>
          </a:ln>
          <a:effectLst>
            <a:glow rad="101600">
              <a:srgbClr val="FF0000">
                <a:alpha val="60000"/>
              </a:srgbClr>
            </a:glow>
          </a:effectLst>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1174374" y="124573"/>
            <a:ext cx="5631350" cy="634572"/>
          </a:xfrm>
        </p:spPr>
        <p:txBody>
          <a:bodyPr>
            <a:normAutofit/>
          </a:bodyPr>
          <a:lstStyle/>
          <a:p>
            <a:pPr algn="ctr"/>
            <a:r>
              <a:rPr lang="fi-FI" sz="2800" b="1" dirty="0"/>
              <a:t>Kehitän koevastaustyyliäni</a:t>
            </a:r>
          </a:p>
        </p:txBody>
      </p:sp>
      <p:grpSp>
        <p:nvGrpSpPr>
          <p:cNvPr id="4" name="Ryhmä 3"/>
          <p:cNvGrpSpPr/>
          <p:nvPr/>
        </p:nvGrpSpPr>
        <p:grpSpPr>
          <a:xfrm>
            <a:off x="167426" y="1017431"/>
            <a:ext cx="8822025" cy="1184856"/>
            <a:chOff x="167426" y="1017431"/>
            <a:chExt cx="8822025" cy="1184856"/>
          </a:xfrm>
        </p:grpSpPr>
        <p:sp>
          <p:nvSpPr>
            <p:cNvPr id="3" name="Pyöristetty suorakulmio 2"/>
            <p:cNvSpPr/>
            <p:nvPr/>
          </p:nvSpPr>
          <p:spPr>
            <a:xfrm>
              <a:off x="167426" y="1017431"/>
              <a:ext cx="2537138" cy="1171977"/>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latin typeface="Arial" panose="020B0604020202020204" pitchFamily="34" charset="0"/>
                  <a:cs typeface="Arial" panose="020B0604020202020204" pitchFamily="34" charset="0"/>
                </a:rPr>
                <a:t>Luen tehtävä huolella</a:t>
              </a:r>
            </a:p>
          </p:txBody>
        </p:sp>
        <p:sp>
          <p:nvSpPr>
            <p:cNvPr id="8" name="Pyöristetty kuvaselitesuorakulmio 7"/>
            <p:cNvSpPr/>
            <p:nvPr/>
          </p:nvSpPr>
          <p:spPr>
            <a:xfrm>
              <a:off x="3618962" y="1030310"/>
              <a:ext cx="5370489" cy="1171977"/>
            </a:xfrm>
            <a:prstGeom prst="wedgeRoundRectCallout">
              <a:avLst>
                <a:gd name="adj1" fmla="val -65277"/>
                <a:gd name="adj2" fmla="val -18513"/>
                <a:gd name="adj3" fmla="val 16667"/>
              </a:avLst>
            </a:prstGeom>
            <a:effectLst>
              <a:glow rad="228600">
                <a:srgbClr val="FF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fi-FI" sz="2000" b="1" dirty="0">
                  <a:latin typeface="Arial" panose="020B0604020202020204" pitchFamily="34" charset="0"/>
                  <a:cs typeface="Arial" panose="020B0604020202020204" pitchFamily="34" charset="0"/>
                </a:rPr>
                <a:t>pohdin tarkkaan, mitä kysytään</a:t>
              </a:r>
            </a:p>
            <a:p>
              <a:pPr marL="285750" indent="-285750">
                <a:buFont typeface="Arial" panose="020B0604020202020204" pitchFamily="34" charset="0"/>
                <a:buChar char="•"/>
              </a:pPr>
              <a:r>
                <a:rPr lang="fi-FI" sz="2000" b="1" dirty="0">
                  <a:latin typeface="Arial" panose="020B0604020202020204" pitchFamily="34" charset="0"/>
                  <a:cs typeface="Arial" panose="020B0604020202020204" pitchFamily="34" charset="0"/>
                </a:rPr>
                <a:t>luonnostelen jäsentäen vastauksen suttupaperille (</a:t>
              </a:r>
              <a:r>
                <a:rPr lang="fi-FI" sz="2000" b="1" dirty="0" err="1">
                  <a:latin typeface="Arial" panose="020B0604020202020204" pitchFamily="34" charset="0"/>
                  <a:cs typeface="Arial" panose="020B0604020202020204" pitchFamily="34" charset="0"/>
                </a:rPr>
                <a:t>mind</a:t>
              </a:r>
              <a:r>
                <a:rPr lang="fi-FI" sz="2000" b="1" dirty="0">
                  <a:latin typeface="Arial" panose="020B0604020202020204" pitchFamily="34" charset="0"/>
                  <a:cs typeface="Arial" panose="020B0604020202020204" pitchFamily="34" charset="0"/>
                </a:rPr>
                <a:t> </a:t>
              </a:r>
              <a:r>
                <a:rPr lang="fi-FI" sz="2000" b="1" dirty="0" err="1">
                  <a:latin typeface="Arial" panose="020B0604020202020204" pitchFamily="34" charset="0"/>
                  <a:cs typeface="Arial" panose="020B0604020202020204" pitchFamily="34" charset="0"/>
                </a:rPr>
                <a:t>map</a:t>
              </a:r>
              <a:r>
                <a:rPr lang="fi-FI" sz="2000" b="1" dirty="0">
                  <a:latin typeface="Arial" panose="020B0604020202020204" pitchFamily="34" charset="0"/>
                  <a:cs typeface="Arial" panose="020B0604020202020204" pitchFamily="34" charset="0"/>
                </a:rPr>
                <a:t>)</a:t>
              </a:r>
            </a:p>
          </p:txBody>
        </p:sp>
      </p:grpSp>
      <p:grpSp>
        <p:nvGrpSpPr>
          <p:cNvPr id="5" name="Ryhmä 4"/>
          <p:cNvGrpSpPr/>
          <p:nvPr/>
        </p:nvGrpSpPr>
        <p:grpSpPr>
          <a:xfrm>
            <a:off x="167426" y="2470610"/>
            <a:ext cx="8822026" cy="1182696"/>
            <a:chOff x="167426" y="2470610"/>
            <a:chExt cx="8822026" cy="1182696"/>
          </a:xfrm>
        </p:grpSpPr>
        <p:sp>
          <p:nvSpPr>
            <p:cNvPr id="20" name="Pyöristetty suorakulmio 19"/>
            <p:cNvSpPr/>
            <p:nvPr/>
          </p:nvSpPr>
          <p:spPr>
            <a:xfrm>
              <a:off x="167426" y="2481329"/>
              <a:ext cx="2537138" cy="1171977"/>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latin typeface="Arial" panose="020B0604020202020204" pitchFamily="34" charset="0"/>
                  <a:cs typeface="Arial" panose="020B0604020202020204" pitchFamily="34" charset="0"/>
                </a:rPr>
                <a:t>Johdanto</a:t>
              </a:r>
            </a:p>
          </p:txBody>
        </p:sp>
        <p:sp>
          <p:nvSpPr>
            <p:cNvPr id="21" name="Pyöristetty kuvaselitesuorakulmio 20"/>
            <p:cNvSpPr/>
            <p:nvPr/>
          </p:nvSpPr>
          <p:spPr>
            <a:xfrm>
              <a:off x="3629693" y="2470610"/>
              <a:ext cx="5359759" cy="787745"/>
            </a:xfrm>
            <a:prstGeom prst="wedgeRoundRectCallout">
              <a:avLst>
                <a:gd name="adj1" fmla="val -65277"/>
                <a:gd name="adj2" fmla="val 19090"/>
                <a:gd name="adj3" fmla="val 16667"/>
              </a:avLst>
            </a:prstGeom>
            <a:effectLst>
              <a:glow rad="228600">
                <a:srgbClr val="FF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fi-FI" sz="2000" b="1" dirty="0">
                  <a:latin typeface="Arial" panose="020B0604020202020204" pitchFamily="34" charset="0"/>
                  <a:cs typeface="Arial" panose="020B0604020202020204" pitchFamily="34" charset="0"/>
                </a:rPr>
                <a:t>määrittelen käsitteet ja termit</a:t>
              </a:r>
            </a:p>
            <a:p>
              <a:pPr marL="285750" indent="-285750">
                <a:buFont typeface="Arial" panose="020B0604020202020204" pitchFamily="34" charset="0"/>
                <a:buChar char="•"/>
              </a:pPr>
              <a:r>
                <a:rPr lang="fi-FI" sz="2000" b="1" dirty="0">
                  <a:latin typeface="Arial" panose="020B0604020202020204" pitchFamily="34" charset="0"/>
                  <a:cs typeface="Arial" panose="020B0604020202020204" pitchFamily="34" charset="0"/>
                </a:rPr>
                <a:t>liitän suurempaan kokonaisuuteen</a:t>
              </a:r>
            </a:p>
          </p:txBody>
        </p:sp>
      </p:grpSp>
      <p:grpSp>
        <p:nvGrpSpPr>
          <p:cNvPr id="6" name="Ryhmä 5"/>
          <p:cNvGrpSpPr/>
          <p:nvPr/>
        </p:nvGrpSpPr>
        <p:grpSpPr>
          <a:xfrm>
            <a:off x="167426" y="3540616"/>
            <a:ext cx="8822027" cy="3240110"/>
            <a:chOff x="167426" y="3540616"/>
            <a:chExt cx="8822027" cy="3240110"/>
          </a:xfrm>
        </p:grpSpPr>
        <p:sp>
          <p:nvSpPr>
            <p:cNvPr id="12" name="Pyöristetty suorakulmio 11"/>
            <p:cNvSpPr/>
            <p:nvPr/>
          </p:nvSpPr>
          <p:spPr>
            <a:xfrm>
              <a:off x="167426" y="5381225"/>
              <a:ext cx="2537138" cy="1171977"/>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latin typeface="Arial" panose="020B0604020202020204" pitchFamily="34" charset="0"/>
                  <a:cs typeface="Arial" panose="020B0604020202020204" pitchFamily="34" charset="0"/>
                </a:rPr>
                <a:t>Johtopäätös ja yhteenveto</a:t>
              </a:r>
            </a:p>
          </p:txBody>
        </p:sp>
        <p:sp>
          <p:nvSpPr>
            <p:cNvPr id="19" name="Pyöristetty suorakulmio 18"/>
            <p:cNvSpPr/>
            <p:nvPr/>
          </p:nvSpPr>
          <p:spPr>
            <a:xfrm>
              <a:off x="167426" y="3949522"/>
              <a:ext cx="2537138" cy="1171977"/>
            </a:xfrm>
            <a:prstGeom prst="round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latin typeface="Arial" panose="020B0604020202020204" pitchFamily="34" charset="0"/>
                  <a:cs typeface="Arial" panose="020B0604020202020204" pitchFamily="34" charset="0"/>
                </a:rPr>
                <a:t>Aiheen käsittely</a:t>
              </a:r>
            </a:p>
          </p:txBody>
        </p:sp>
        <p:sp>
          <p:nvSpPr>
            <p:cNvPr id="22" name="Pyöristetty kuvaselitesuorakulmio 21"/>
            <p:cNvSpPr/>
            <p:nvPr/>
          </p:nvSpPr>
          <p:spPr>
            <a:xfrm>
              <a:off x="3535249" y="3540616"/>
              <a:ext cx="5454204" cy="1632400"/>
            </a:xfrm>
            <a:prstGeom prst="wedgeRoundRectCallout">
              <a:avLst>
                <a:gd name="adj1" fmla="val -65273"/>
                <a:gd name="adj2" fmla="val -717"/>
                <a:gd name="adj3" fmla="val 16667"/>
              </a:avLst>
            </a:prstGeom>
            <a:effectLst>
              <a:glow rad="228600">
                <a:srgbClr val="FF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fi-FI" sz="2000" b="1" dirty="0">
                  <a:latin typeface="Arial" panose="020B0604020202020204" pitchFamily="34" charset="0"/>
                  <a:cs typeface="Arial" panose="020B0604020202020204" pitchFamily="34" charset="0"/>
                </a:rPr>
                <a:t>analysoin ja pohdin eri näkökulmista</a:t>
              </a:r>
            </a:p>
            <a:p>
              <a:pPr marL="285750" indent="-285750">
                <a:buFont typeface="Arial" panose="020B0604020202020204" pitchFamily="34" charset="0"/>
                <a:buChar char="•"/>
              </a:pPr>
              <a:r>
                <a:rPr lang="fi-FI" sz="2000" b="1" dirty="0">
                  <a:latin typeface="Arial" panose="020B0604020202020204" pitchFamily="34" charset="0"/>
                  <a:cs typeface="Arial" panose="020B0604020202020204" pitchFamily="34" charset="0"/>
                </a:rPr>
                <a:t>pohdin syyt, seuraukset ja vaikutukset</a:t>
              </a:r>
            </a:p>
            <a:p>
              <a:pPr marL="285750" indent="-285750">
                <a:buFont typeface="Arial" panose="020B0604020202020204" pitchFamily="34" charset="0"/>
                <a:buChar char="•"/>
              </a:pPr>
              <a:r>
                <a:rPr lang="fi-FI" sz="2000" b="1" dirty="0">
                  <a:latin typeface="Arial" panose="020B0604020202020204" pitchFamily="34" charset="0"/>
                  <a:cs typeface="Arial" panose="020B0604020202020204" pitchFamily="34" charset="0"/>
                </a:rPr>
                <a:t>havainnollistan piirroksilla, taulukoilla, kaavioilla</a:t>
              </a:r>
            </a:p>
            <a:p>
              <a:pPr marL="285750" indent="-285750">
                <a:buFont typeface="Arial" panose="020B0604020202020204" pitchFamily="34" charset="0"/>
                <a:buChar char="•"/>
              </a:pPr>
              <a:r>
                <a:rPr lang="fi-FI" sz="2000" b="1" dirty="0">
                  <a:latin typeface="Arial" panose="020B0604020202020204" pitchFamily="34" charset="0"/>
                  <a:cs typeface="Arial" panose="020B0604020202020204" pitchFamily="34" charset="0"/>
                </a:rPr>
                <a:t>osoitan ymmärtäväni omin esimerkein</a:t>
              </a:r>
            </a:p>
          </p:txBody>
        </p:sp>
        <p:sp>
          <p:nvSpPr>
            <p:cNvPr id="24" name="Pyöristetty kuvaselitesuorakulmio 23"/>
            <p:cNvSpPr/>
            <p:nvPr/>
          </p:nvSpPr>
          <p:spPr>
            <a:xfrm>
              <a:off x="3601791" y="5419862"/>
              <a:ext cx="5321120" cy="1360864"/>
            </a:xfrm>
            <a:prstGeom prst="wedgeRoundRectCallout">
              <a:avLst>
                <a:gd name="adj1" fmla="val -65277"/>
                <a:gd name="adj2" fmla="val -18513"/>
                <a:gd name="adj3" fmla="val 16667"/>
              </a:avLst>
            </a:prstGeom>
            <a:effectLst>
              <a:glow rad="228600">
                <a:srgbClr val="FF0000">
                  <a:alpha val="40000"/>
                </a:srgbClr>
              </a:glow>
            </a:effectLst>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r>
                <a:rPr lang="fi-FI" sz="2000" b="1" dirty="0">
                  <a:latin typeface="Arial" panose="020B0604020202020204" pitchFamily="34" charset="0"/>
                  <a:cs typeface="Arial" panose="020B0604020202020204" pitchFamily="34" charset="0"/>
                </a:rPr>
                <a:t>perustelen johtopäätökset faktoilla</a:t>
              </a:r>
            </a:p>
            <a:p>
              <a:pPr marL="285750" indent="-285750">
                <a:buFont typeface="Arial" panose="020B0604020202020204" pitchFamily="34" charset="0"/>
                <a:buChar char="•"/>
              </a:pPr>
              <a:r>
                <a:rPr lang="fi-FI" sz="2000" b="1" dirty="0">
                  <a:latin typeface="Arial" panose="020B0604020202020204" pitchFamily="34" charset="0"/>
                  <a:cs typeface="Arial" panose="020B0604020202020204" pitchFamily="34" charset="0"/>
                </a:rPr>
                <a:t>tiivistän yhteenvedoksi</a:t>
              </a:r>
            </a:p>
            <a:p>
              <a:pPr marL="285750" indent="-285750">
                <a:buFont typeface="Arial" panose="020B0604020202020204" pitchFamily="34" charset="0"/>
                <a:buChar char="•"/>
              </a:pPr>
              <a:r>
                <a:rPr lang="fi-FI" sz="2000" b="1" dirty="0">
                  <a:latin typeface="Arial" panose="020B0604020202020204" pitchFamily="34" charset="0"/>
                  <a:cs typeface="Arial" panose="020B0604020202020204" pitchFamily="34" charset="0"/>
                </a:rPr>
                <a:t>etsin yhteyksiä eri oppiaineisiin</a:t>
              </a:r>
            </a:p>
          </p:txBody>
        </p:sp>
      </p:grpSp>
    </p:spTree>
    <p:extLst>
      <p:ext uri="{BB962C8B-B14F-4D97-AF65-F5344CB8AC3E}">
        <p14:creationId xmlns:p14="http://schemas.microsoft.com/office/powerpoint/2010/main" val="265483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9765" y="6013774"/>
            <a:ext cx="1924049" cy="84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i 7"/>
          <p:cNvSpPr/>
          <p:nvPr/>
        </p:nvSpPr>
        <p:spPr>
          <a:xfrm>
            <a:off x="64392" y="1197735"/>
            <a:ext cx="3271235" cy="5203065"/>
          </a:xfrm>
          <a:prstGeom prst="ellipse">
            <a:avLst/>
          </a:prstGeom>
          <a:solidFill>
            <a:schemeClr val="accent1">
              <a:lumMod val="60000"/>
              <a:lumOff val="40000"/>
            </a:schemeClr>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tx1"/>
                </a:solidFill>
              </a:rPr>
              <a:t>Oikealla asenteella voin paljon tehostaa oppimistani</a:t>
            </a:r>
          </a:p>
        </p:txBody>
      </p:sp>
      <p:sp>
        <p:nvSpPr>
          <p:cNvPr id="2" name="Otsikko 1"/>
          <p:cNvSpPr>
            <a:spLocks noGrp="1"/>
          </p:cNvSpPr>
          <p:nvPr>
            <p:ph type="title"/>
          </p:nvPr>
        </p:nvSpPr>
        <p:spPr>
          <a:xfrm>
            <a:off x="1036610" y="79748"/>
            <a:ext cx="5988678" cy="634572"/>
          </a:xfrm>
        </p:spPr>
        <p:txBody>
          <a:bodyPr>
            <a:normAutofit/>
          </a:bodyPr>
          <a:lstStyle/>
          <a:p>
            <a:pPr algn="ctr"/>
            <a:r>
              <a:rPr lang="fi-FI" sz="2800" b="1" dirty="0"/>
              <a:t>Opiskelen oikealla asenteella</a:t>
            </a:r>
          </a:p>
        </p:txBody>
      </p:sp>
      <p:graphicFrame>
        <p:nvGraphicFramePr>
          <p:cNvPr id="7" name="Kaaviokuva 6"/>
          <p:cNvGraphicFramePr/>
          <p:nvPr>
            <p:extLst>
              <p:ext uri="{D42A27DB-BD31-4B8C-83A1-F6EECF244321}">
                <p14:modId xmlns:p14="http://schemas.microsoft.com/office/powerpoint/2010/main" val="1035469707"/>
              </p:ext>
            </p:extLst>
          </p:nvPr>
        </p:nvGraphicFramePr>
        <p:xfrm>
          <a:off x="2279561" y="1336004"/>
          <a:ext cx="6669176" cy="4862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5992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1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10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10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mc:Fallback>
  </mc:AlternateContent>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3075</TotalTime>
  <Words>1308</Words>
  <Application>Microsoft Office PowerPoint</Application>
  <PresentationFormat>Näytössä katseltava diaesitys (4:3)</PresentationFormat>
  <Paragraphs>316</Paragraphs>
  <Slides>22</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22</vt:i4>
      </vt:variant>
    </vt:vector>
  </HeadingPairs>
  <TitlesOfParts>
    <vt:vector size="27" baseType="lpstr">
      <vt:lpstr>Arial</vt:lpstr>
      <vt:lpstr>Arial Rounded MT Bold</vt:lpstr>
      <vt:lpstr>Calibri</vt:lpstr>
      <vt:lpstr>Tahoma</vt:lpstr>
      <vt:lpstr>Office-teema</vt:lpstr>
      <vt:lpstr>Oppimistyylit</vt:lpstr>
      <vt:lpstr>Visuaalinen oppija</vt:lpstr>
      <vt:lpstr>Auditiivinen oppija</vt:lpstr>
      <vt:lpstr>Kinesteettinen oppija</vt:lpstr>
      <vt:lpstr>Edistän oppimistani</vt:lpstr>
      <vt:lpstr>Tehostan lukutaitojani</vt:lpstr>
      <vt:lpstr>Kehitän lukunopeuttani</vt:lpstr>
      <vt:lpstr>Kehitän koevastaustyyliäni</vt:lpstr>
      <vt:lpstr>Opiskelen oikealla asenteella</vt:lpstr>
      <vt:lpstr>Vältän kielteisiä asenteita</vt:lpstr>
      <vt:lpstr>Teen muistiinpanoja</vt:lpstr>
      <vt:lpstr>Etenen loogisesti</vt:lpstr>
      <vt:lpstr>Suunnittelen ajankäyttöni</vt:lpstr>
      <vt:lpstr>Muistan kerrata</vt:lpstr>
      <vt:lpstr>Teen itsearviointia</vt:lpstr>
      <vt:lpstr>Vahvistan itsetuntoani</vt:lpstr>
      <vt:lpstr>Tunnen vahvuuteni</vt:lpstr>
      <vt:lpstr>Aivot ja oppiminen</vt:lpstr>
      <vt:lpstr>Tunnen muistini toiminnan</vt:lpstr>
      <vt:lpstr>Pidän aivoistani huolta</vt:lpstr>
      <vt:lpstr>Hallitsen medialukutaidon</vt:lpstr>
      <vt:lpstr>Menestyksen  pisaroita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Seppo</dc:creator>
  <cp:lastModifiedBy>Seppo Sokka</cp:lastModifiedBy>
  <cp:revision>216</cp:revision>
  <dcterms:created xsi:type="dcterms:W3CDTF">2016-08-09T07:43:00Z</dcterms:created>
  <dcterms:modified xsi:type="dcterms:W3CDTF">2018-10-11T11:44:26Z</dcterms:modified>
</cp:coreProperties>
</file>