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E0E"/>
    <a:srgbClr val="3A628C"/>
    <a:srgbClr val="995E95"/>
    <a:srgbClr val="008E4D"/>
    <a:srgbClr val="D840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DDE454-6B55-47AE-9358-E8990DC8E86D}" v="5" dt="2025-05-18T11:26:53.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63" d="100"/>
          <a:sy n="63" d="100"/>
        </p:scale>
        <p:origin x="5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B973DA-2559-4968-B60E-B6F923345467}" type="doc">
      <dgm:prSet loTypeId="urn:microsoft.com/office/officeart/2018/2/layout/IconCircle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5FCB8E0F-7AA1-4EFF-8E40-2C9C4ACBB655}">
      <dgm:prSet custT="1"/>
      <dgm:spPr/>
      <dgm:t>
        <a:bodyPr/>
        <a:lstStyle/>
        <a:p>
          <a:pPr>
            <a:lnSpc>
              <a:spcPct val="100000"/>
            </a:lnSpc>
          </a:pPr>
          <a:r>
            <a:rPr lang="fi-FI" sz="1200" dirty="0"/>
            <a:t>Forssan yhteislyseo on osa Taide- ja koulutuskeskus Elliä. Ellin arvoihin kuuluu yhteisöllisyys, monipuolisuus ja innostaminen ja kannustaminen. Forssan Yhteislyseolla on näiden lisäksi vielä oma arvoperusta, jonka päämääränä on tarjota opiskelijoille tasa-arvoinen, vastuullinen ja laaja-alainen yleissivistys. </a:t>
          </a:r>
          <a:endParaRPr lang="en-US" sz="1200" dirty="0"/>
        </a:p>
      </dgm:t>
    </dgm:pt>
    <dgm:pt modelId="{D4B48D82-E3EE-48D3-98D2-ABDE19B74D76}" type="parTrans" cxnId="{0DE6CB2A-F1DB-4CC1-89F9-E475C4A9731E}">
      <dgm:prSet/>
      <dgm:spPr/>
      <dgm:t>
        <a:bodyPr/>
        <a:lstStyle/>
        <a:p>
          <a:endParaRPr lang="en-US"/>
        </a:p>
      </dgm:t>
    </dgm:pt>
    <dgm:pt modelId="{0E944A83-82A7-4057-92A1-72B39E2B5C01}" type="sibTrans" cxnId="{0DE6CB2A-F1DB-4CC1-89F9-E475C4A9731E}">
      <dgm:prSet/>
      <dgm:spPr/>
      <dgm:t>
        <a:bodyPr/>
        <a:lstStyle/>
        <a:p>
          <a:pPr>
            <a:lnSpc>
              <a:spcPct val="100000"/>
            </a:lnSpc>
          </a:pPr>
          <a:endParaRPr lang="en-US"/>
        </a:p>
      </dgm:t>
    </dgm:pt>
    <dgm:pt modelId="{DAB146BF-0762-41DE-A292-5EB34F0B2673}">
      <dgm:prSet custT="1"/>
      <dgm:spPr/>
      <dgm:t>
        <a:bodyPr/>
        <a:lstStyle/>
        <a:p>
          <a:pPr>
            <a:lnSpc>
              <a:spcPct val="100000"/>
            </a:lnSpc>
          </a:pPr>
          <a:r>
            <a:rPr lang="fi-FI" sz="1200" dirty="0"/>
            <a:t>Maailma muuttuu kiihtyvää tahtia, ja Forssan yhteislyseo haluaa pysyä kiinni muutoksessa, historiaa kunnioittaen. Uudenlaiset haasteet kaipaavat uudenlaista osaamista, ja lukio-opetus on loistava mahdollisuus tarjota sitä. Tässä vastuullisuusohjelmassa kerrotaan kuinka FYL on mukana luomassa kestävämpää tulevaisuutta, ja kannustamassa osaavia ja aktiivisia nuoria aikuisia.</a:t>
          </a:r>
          <a:endParaRPr lang="en-US" sz="1200" dirty="0"/>
        </a:p>
      </dgm:t>
    </dgm:pt>
    <dgm:pt modelId="{99941444-1884-439E-80DD-62B461EECBD5}" type="parTrans" cxnId="{E3B192C3-8811-4B74-87AE-2675F09950A3}">
      <dgm:prSet/>
      <dgm:spPr/>
      <dgm:t>
        <a:bodyPr/>
        <a:lstStyle/>
        <a:p>
          <a:endParaRPr lang="en-US"/>
        </a:p>
      </dgm:t>
    </dgm:pt>
    <dgm:pt modelId="{7DF33DB2-1BCA-45E3-908F-54308960C8F5}" type="sibTrans" cxnId="{E3B192C3-8811-4B74-87AE-2675F09950A3}">
      <dgm:prSet/>
      <dgm:spPr/>
      <dgm:t>
        <a:bodyPr/>
        <a:lstStyle/>
        <a:p>
          <a:pPr>
            <a:lnSpc>
              <a:spcPct val="100000"/>
            </a:lnSpc>
          </a:pPr>
          <a:endParaRPr lang="en-US"/>
        </a:p>
      </dgm:t>
    </dgm:pt>
    <dgm:pt modelId="{A0A061CE-94D7-444E-9DC5-8A406CB89429}">
      <dgm:prSet custT="1"/>
      <dgm:spPr/>
      <dgm:t>
        <a:bodyPr/>
        <a:lstStyle/>
        <a:p>
          <a:pPr>
            <a:lnSpc>
              <a:spcPct val="100000"/>
            </a:lnSpc>
          </a:pPr>
          <a:r>
            <a:rPr lang="fi-FI" sz="1200" dirty="0"/>
            <a:t>12.12.2024 Forssan yhteislyseolle myönnettiin OKKA -säätiön kestävän kehityksen sertifiointi. Sertifikaatti on osoitus sitoutumisestamme kestävään toimintaan. Työ ei kuitenkaan ole vielä ohi, vaan vasta aluillaan. Haluamme toimia esimerkillisenä oppilaitoksena ja tarjota opiskelijoillemme ja henkilökunnallemme mahdollisuuden olla luomassa parempaa tulevaisuutta osana kukoistavaa yhteisöä</a:t>
          </a:r>
          <a:r>
            <a:rPr lang="fi-FI" sz="1100" dirty="0"/>
            <a:t>.</a:t>
          </a:r>
          <a:endParaRPr lang="en-US" sz="1100" dirty="0"/>
        </a:p>
      </dgm:t>
    </dgm:pt>
    <dgm:pt modelId="{4DDB9862-EF78-4F05-9468-E9D4BEA99B70}" type="parTrans" cxnId="{6C7C2195-38A9-477E-A4F7-AC286B6ED6D2}">
      <dgm:prSet/>
      <dgm:spPr/>
      <dgm:t>
        <a:bodyPr/>
        <a:lstStyle/>
        <a:p>
          <a:endParaRPr lang="en-US"/>
        </a:p>
      </dgm:t>
    </dgm:pt>
    <dgm:pt modelId="{C02B1F8B-B3D1-49B3-BF4F-DDCC23AD14D2}" type="sibTrans" cxnId="{6C7C2195-38A9-477E-A4F7-AC286B6ED6D2}">
      <dgm:prSet/>
      <dgm:spPr/>
      <dgm:t>
        <a:bodyPr/>
        <a:lstStyle/>
        <a:p>
          <a:pPr>
            <a:lnSpc>
              <a:spcPct val="100000"/>
            </a:lnSpc>
          </a:pPr>
          <a:endParaRPr lang="en-US"/>
        </a:p>
      </dgm:t>
    </dgm:pt>
    <dgm:pt modelId="{E727E3DC-DE92-4972-B755-8A61DB526B21}">
      <dgm:prSet custT="1"/>
      <dgm:spPr/>
      <dgm:t>
        <a:bodyPr/>
        <a:lstStyle/>
        <a:p>
          <a:pPr>
            <a:lnSpc>
              <a:spcPct val="100000"/>
            </a:lnSpc>
          </a:pPr>
          <a:r>
            <a:rPr lang="fi-FI" sz="1200" dirty="0"/>
            <a:t>Vuonna 2024 käynnistimme koulussamme KEKE-työryhmän, jonka tarkoituksena on </a:t>
          </a:r>
          <a:r>
            <a:rPr lang="fi-FI" sz="1200" dirty="0" err="1"/>
            <a:t>osallistaa</a:t>
          </a:r>
          <a:r>
            <a:rPr lang="fi-FI" sz="1200" dirty="0"/>
            <a:t> opiskelijoita ja henkilökuntaa mukaan lukion kestävyystoimintaan. Osaksi tätä toimintaa käynnistettiin myös KETU-työryhmä (kestävä tulevaisuus) opettajille.</a:t>
          </a:r>
          <a:endParaRPr lang="en-US" sz="1200" dirty="0"/>
        </a:p>
      </dgm:t>
    </dgm:pt>
    <dgm:pt modelId="{3C3F2D1D-E6A7-4798-BFEF-86F8BD0FB594}" type="parTrans" cxnId="{C71E99F9-2883-4BF4-BA04-D3F434064197}">
      <dgm:prSet/>
      <dgm:spPr/>
      <dgm:t>
        <a:bodyPr/>
        <a:lstStyle/>
        <a:p>
          <a:endParaRPr lang="en-US"/>
        </a:p>
      </dgm:t>
    </dgm:pt>
    <dgm:pt modelId="{8EE30821-771D-4C50-A722-74B519BEEFE8}" type="sibTrans" cxnId="{C71E99F9-2883-4BF4-BA04-D3F434064197}">
      <dgm:prSet/>
      <dgm:spPr/>
      <dgm:t>
        <a:bodyPr/>
        <a:lstStyle/>
        <a:p>
          <a:endParaRPr lang="en-US"/>
        </a:p>
      </dgm:t>
    </dgm:pt>
    <dgm:pt modelId="{8BF55C19-F424-4B2A-9905-47A42743C522}" type="pres">
      <dgm:prSet presAssocID="{BDB973DA-2559-4968-B60E-B6F923345467}" presName="root" presStyleCnt="0">
        <dgm:presLayoutVars>
          <dgm:dir/>
          <dgm:resizeHandles val="exact"/>
        </dgm:presLayoutVars>
      </dgm:prSet>
      <dgm:spPr/>
    </dgm:pt>
    <dgm:pt modelId="{685DD650-3FF4-43EB-866C-78DC3913F77D}" type="pres">
      <dgm:prSet presAssocID="{BDB973DA-2559-4968-B60E-B6F923345467}" presName="container" presStyleCnt="0">
        <dgm:presLayoutVars>
          <dgm:dir/>
          <dgm:resizeHandles val="exact"/>
        </dgm:presLayoutVars>
      </dgm:prSet>
      <dgm:spPr/>
    </dgm:pt>
    <dgm:pt modelId="{5C02F60B-96F1-4E14-BD9D-75A7D02C3ED3}" type="pres">
      <dgm:prSet presAssocID="{5FCB8E0F-7AA1-4EFF-8E40-2C9C4ACBB655}" presName="compNode" presStyleCnt="0"/>
      <dgm:spPr/>
    </dgm:pt>
    <dgm:pt modelId="{8A638123-21B8-4EA6-AE10-62786E754EF2}" type="pres">
      <dgm:prSet presAssocID="{5FCB8E0F-7AA1-4EFF-8E40-2C9C4ACBB655}" presName="iconBgRect" presStyleLbl="bgShp" presStyleIdx="0" presStyleCnt="4"/>
      <dgm:spPr/>
    </dgm:pt>
    <dgm:pt modelId="{A6E29407-0EBC-4A14-9585-D9C95DF3DAFB}" type="pres">
      <dgm:prSet presAssocID="{5FCB8E0F-7AA1-4EFF-8E40-2C9C4ACBB655}" presName="iconRect" presStyleLbl="node1" presStyleIdx="0" presStyleCnt="4" custFlipVert="0" custFlipHor="1" custScaleX="66459" custScaleY="15368" custLinFactX="394836" custLinFactY="200000" custLinFactNeighborX="400000" custLinFactNeighborY="228215"/>
      <dgm:spPr>
        <a:solidFill>
          <a:schemeClr val="accent1">
            <a:lumMod val="40000"/>
            <a:lumOff val="60000"/>
            <a:alpha val="0"/>
          </a:schemeClr>
        </a:solidFill>
      </dgm:spPr>
    </dgm:pt>
    <dgm:pt modelId="{95FD38BE-FCA2-4BE0-BA21-0F31F160F0BE}" type="pres">
      <dgm:prSet presAssocID="{5FCB8E0F-7AA1-4EFF-8E40-2C9C4ACBB655}" presName="spaceRect" presStyleCnt="0"/>
      <dgm:spPr/>
    </dgm:pt>
    <dgm:pt modelId="{CB6C96B5-7801-441E-AB0B-8789E24C3B66}" type="pres">
      <dgm:prSet presAssocID="{5FCB8E0F-7AA1-4EFF-8E40-2C9C4ACBB655}" presName="textRect" presStyleLbl="revTx" presStyleIdx="0" presStyleCnt="4">
        <dgm:presLayoutVars>
          <dgm:chMax val="1"/>
          <dgm:chPref val="1"/>
        </dgm:presLayoutVars>
      </dgm:prSet>
      <dgm:spPr/>
    </dgm:pt>
    <dgm:pt modelId="{7E57833B-4184-4DF6-868B-354CA40E9CA5}" type="pres">
      <dgm:prSet presAssocID="{0E944A83-82A7-4057-92A1-72B39E2B5C01}" presName="sibTrans" presStyleLbl="sibTrans2D1" presStyleIdx="0" presStyleCnt="0"/>
      <dgm:spPr/>
    </dgm:pt>
    <dgm:pt modelId="{B63ED5EE-C2CE-4534-AF32-80F08923BACC}" type="pres">
      <dgm:prSet presAssocID="{DAB146BF-0762-41DE-A292-5EB34F0B2673}" presName="compNode" presStyleCnt="0"/>
      <dgm:spPr/>
    </dgm:pt>
    <dgm:pt modelId="{131950BC-0D30-45AA-9C9C-55C7AA507010}" type="pres">
      <dgm:prSet presAssocID="{DAB146BF-0762-41DE-A292-5EB34F0B2673}" presName="iconBgRect" presStyleLbl="bgShp" presStyleIdx="1" presStyleCnt="4"/>
      <dgm:spPr/>
    </dgm:pt>
    <dgm:pt modelId="{C9BE5F14-B179-4486-98A4-CC6CEDCEAF60}" type="pres">
      <dgm:prSet presAssocID="{DAB146BF-0762-41DE-A292-5EB34F0B2673}"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Maapallo: Afrikka ja Eurooppa tasaisella täytöllä"/>
        </a:ext>
      </dgm:extLst>
    </dgm:pt>
    <dgm:pt modelId="{12595DF4-BA16-422A-96A2-0DC8D6EBDFD9}" type="pres">
      <dgm:prSet presAssocID="{DAB146BF-0762-41DE-A292-5EB34F0B2673}" presName="spaceRect" presStyleCnt="0"/>
      <dgm:spPr/>
    </dgm:pt>
    <dgm:pt modelId="{80F24B6D-8321-4BB9-B2C9-90AB84304086}" type="pres">
      <dgm:prSet presAssocID="{DAB146BF-0762-41DE-A292-5EB34F0B2673}" presName="textRect" presStyleLbl="revTx" presStyleIdx="1" presStyleCnt="4" custScaleY="119087">
        <dgm:presLayoutVars>
          <dgm:chMax val="1"/>
          <dgm:chPref val="1"/>
        </dgm:presLayoutVars>
      </dgm:prSet>
      <dgm:spPr/>
    </dgm:pt>
    <dgm:pt modelId="{D64B5E28-FAB2-4DC4-9DEA-1C9683089152}" type="pres">
      <dgm:prSet presAssocID="{7DF33DB2-1BCA-45E3-908F-54308960C8F5}" presName="sibTrans" presStyleLbl="sibTrans2D1" presStyleIdx="0" presStyleCnt="0"/>
      <dgm:spPr/>
    </dgm:pt>
    <dgm:pt modelId="{BE755178-A9E2-46D1-8F66-2B67356D5850}" type="pres">
      <dgm:prSet presAssocID="{A0A061CE-94D7-444E-9DC5-8A406CB89429}" presName="compNode" presStyleCnt="0"/>
      <dgm:spPr/>
    </dgm:pt>
    <dgm:pt modelId="{F6AD696A-7A6E-489B-B22E-997EF617439A}" type="pres">
      <dgm:prSet presAssocID="{A0A061CE-94D7-444E-9DC5-8A406CB89429}" presName="iconBgRect" presStyleLbl="bgShp" presStyleIdx="2" presStyleCnt="4"/>
      <dgm:spPr/>
    </dgm:pt>
    <dgm:pt modelId="{DCBCF2C1-17D1-4919-8CE4-56B4C9093ADA}" type="pres">
      <dgm:prSet presAssocID="{A0A061CE-94D7-444E-9DC5-8A406CB8942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56297C5C-6D7A-45E8-9E34-54E215E0D69C}" type="pres">
      <dgm:prSet presAssocID="{A0A061CE-94D7-444E-9DC5-8A406CB89429}" presName="spaceRect" presStyleCnt="0"/>
      <dgm:spPr/>
    </dgm:pt>
    <dgm:pt modelId="{E198AAD3-A032-42E9-A294-208E879F9618}" type="pres">
      <dgm:prSet presAssocID="{A0A061CE-94D7-444E-9DC5-8A406CB89429}" presName="textRect" presStyleLbl="revTx" presStyleIdx="2" presStyleCnt="4">
        <dgm:presLayoutVars>
          <dgm:chMax val="1"/>
          <dgm:chPref val="1"/>
        </dgm:presLayoutVars>
      </dgm:prSet>
      <dgm:spPr/>
    </dgm:pt>
    <dgm:pt modelId="{D6EDBCA8-DCAF-4BED-AB10-C7C2F6FACA01}" type="pres">
      <dgm:prSet presAssocID="{C02B1F8B-B3D1-49B3-BF4F-DDCC23AD14D2}" presName="sibTrans" presStyleLbl="sibTrans2D1" presStyleIdx="0" presStyleCnt="0"/>
      <dgm:spPr/>
    </dgm:pt>
    <dgm:pt modelId="{18F14016-8D32-48EE-97B5-3C3430C95403}" type="pres">
      <dgm:prSet presAssocID="{E727E3DC-DE92-4972-B755-8A61DB526B21}" presName="compNode" presStyleCnt="0"/>
      <dgm:spPr/>
    </dgm:pt>
    <dgm:pt modelId="{A76DD7A3-D633-4626-8A50-5B90C3068AEA}" type="pres">
      <dgm:prSet presAssocID="{E727E3DC-DE92-4972-B755-8A61DB526B21}" presName="iconBgRect" presStyleLbl="bgShp" presStyleIdx="3" presStyleCnt="4"/>
      <dgm:spPr/>
    </dgm:pt>
    <dgm:pt modelId="{E6868C01-5FCA-46B9-9BCD-B29B09E04CBD}" type="pres">
      <dgm:prSet presAssocID="{E727E3DC-DE92-4972-B755-8A61DB526B21}"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Lehti tasaisella täytöllä"/>
        </a:ext>
      </dgm:extLst>
    </dgm:pt>
    <dgm:pt modelId="{A35A120F-D442-46CC-9BF8-9F4B56781516}" type="pres">
      <dgm:prSet presAssocID="{E727E3DC-DE92-4972-B755-8A61DB526B21}" presName="spaceRect" presStyleCnt="0"/>
      <dgm:spPr/>
    </dgm:pt>
    <dgm:pt modelId="{92F36F81-F8C6-4D0D-A7DA-C7E45D643715}" type="pres">
      <dgm:prSet presAssocID="{E727E3DC-DE92-4972-B755-8A61DB526B21}" presName="textRect" presStyleLbl="revTx" presStyleIdx="3" presStyleCnt="4">
        <dgm:presLayoutVars>
          <dgm:chMax val="1"/>
          <dgm:chPref val="1"/>
        </dgm:presLayoutVars>
      </dgm:prSet>
      <dgm:spPr/>
    </dgm:pt>
  </dgm:ptLst>
  <dgm:cxnLst>
    <dgm:cxn modelId="{A3AB5410-CEEA-4A92-B1E4-DB1EE91A62C0}" type="presOf" srcId="{0E944A83-82A7-4057-92A1-72B39E2B5C01}" destId="{7E57833B-4184-4DF6-868B-354CA40E9CA5}" srcOrd="0" destOrd="0" presId="urn:microsoft.com/office/officeart/2018/2/layout/IconCircleList"/>
    <dgm:cxn modelId="{0DE6CB2A-F1DB-4CC1-89F9-E475C4A9731E}" srcId="{BDB973DA-2559-4968-B60E-B6F923345467}" destId="{5FCB8E0F-7AA1-4EFF-8E40-2C9C4ACBB655}" srcOrd="0" destOrd="0" parTransId="{D4B48D82-E3EE-48D3-98D2-ABDE19B74D76}" sibTransId="{0E944A83-82A7-4057-92A1-72B39E2B5C01}"/>
    <dgm:cxn modelId="{BD042C6C-9B67-4E84-8DC8-E1BB26A94817}" type="presOf" srcId="{DAB146BF-0762-41DE-A292-5EB34F0B2673}" destId="{80F24B6D-8321-4BB9-B2C9-90AB84304086}" srcOrd="0" destOrd="0" presId="urn:microsoft.com/office/officeart/2018/2/layout/IconCircleList"/>
    <dgm:cxn modelId="{AA417070-E9ED-400B-BE34-9D6396FAD039}" type="presOf" srcId="{5FCB8E0F-7AA1-4EFF-8E40-2C9C4ACBB655}" destId="{CB6C96B5-7801-441E-AB0B-8789E24C3B66}" srcOrd="0" destOrd="0" presId="urn:microsoft.com/office/officeart/2018/2/layout/IconCircleList"/>
    <dgm:cxn modelId="{56612D78-5A0C-4197-BF07-0739457BF28F}" type="presOf" srcId="{E727E3DC-DE92-4972-B755-8A61DB526B21}" destId="{92F36F81-F8C6-4D0D-A7DA-C7E45D643715}" srcOrd="0" destOrd="0" presId="urn:microsoft.com/office/officeart/2018/2/layout/IconCircleList"/>
    <dgm:cxn modelId="{4B129E82-D6FC-4B18-B361-2D7EF00ACAFE}" type="presOf" srcId="{BDB973DA-2559-4968-B60E-B6F923345467}" destId="{8BF55C19-F424-4B2A-9905-47A42743C522}" srcOrd="0" destOrd="0" presId="urn:microsoft.com/office/officeart/2018/2/layout/IconCircleList"/>
    <dgm:cxn modelId="{59E14393-AF7E-4F0C-AF34-01F050A4E4A2}" type="presOf" srcId="{A0A061CE-94D7-444E-9DC5-8A406CB89429}" destId="{E198AAD3-A032-42E9-A294-208E879F9618}" srcOrd="0" destOrd="0" presId="urn:microsoft.com/office/officeart/2018/2/layout/IconCircleList"/>
    <dgm:cxn modelId="{6C7C2195-38A9-477E-A4F7-AC286B6ED6D2}" srcId="{BDB973DA-2559-4968-B60E-B6F923345467}" destId="{A0A061CE-94D7-444E-9DC5-8A406CB89429}" srcOrd="2" destOrd="0" parTransId="{4DDB9862-EF78-4F05-9468-E9D4BEA99B70}" sibTransId="{C02B1F8B-B3D1-49B3-BF4F-DDCC23AD14D2}"/>
    <dgm:cxn modelId="{ADE8D3B0-1810-4C45-9B84-FA9971F6AE73}" type="presOf" srcId="{7DF33DB2-1BCA-45E3-908F-54308960C8F5}" destId="{D64B5E28-FAB2-4DC4-9DEA-1C9683089152}" srcOrd="0" destOrd="0" presId="urn:microsoft.com/office/officeart/2018/2/layout/IconCircleList"/>
    <dgm:cxn modelId="{E3B192C3-8811-4B74-87AE-2675F09950A3}" srcId="{BDB973DA-2559-4968-B60E-B6F923345467}" destId="{DAB146BF-0762-41DE-A292-5EB34F0B2673}" srcOrd="1" destOrd="0" parTransId="{99941444-1884-439E-80DD-62B461EECBD5}" sibTransId="{7DF33DB2-1BCA-45E3-908F-54308960C8F5}"/>
    <dgm:cxn modelId="{7421E8F8-37B5-4ABD-8FBA-6D3A01D9980C}" type="presOf" srcId="{C02B1F8B-B3D1-49B3-BF4F-DDCC23AD14D2}" destId="{D6EDBCA8-DCAF-4BED-AB10-C7C2F6FACA01}" srcOrd="0" destOrd="0" presId="urn:microsoft.com/office/officeart/2018/2/layout/IconCircleList"/>
    <dgm:cxn modelId="{C71E99F9-2883-4BF4-BA04-D3F434064197}" srcId="{BDB973DA-2559-4968-B60E-B6F923345467}" destId="{E727E3DC-DE92-4972-B755-8A61DB526B21}" srcOrd="3" destOrd="0" parTransId="{3C3F2D1D-E6A7-4798-BFEF-86F8BD0FB594}" sibTransId="{8EE30821-771D-4C50-A722-74B519BEEFE8}"/>
    <dgm:cxn modelId="{7FC0C2ED-F63D-480C-B5E3-DC374C4E8F95}" type="presParOf" srcId="{8BF55C19-F424-4B2A-9905-47A42743C522}" destId="{685DD650-3FF4-43EB-866C-78DC3913F77D}" srcOrd="0" destOrd="0" presId="urn:microsoft.com/office/officeart/2018/2/layout/IconCircleList"/>
    <dgm:cxn modelId="{250D14F2-A820-42BC-BD3D-B940CE5730EE}" type="presParOf" srcId="{685DD650-3FF4-43EB-866C-78DC3913F77D}" destId="{5C02F60B-96F1-4E14-BD9D-75A7D02C3ED3}" srcOrd="0" destOrd="0" presId="urn:microsoft.com/office/officeart/2018/2/layout/IconCircleList"/>
    <dgm:cxn modelId="{6C9865CF-8BE7-46BD-A2B2-A97E60A01C1A}" type="presParOf" srcId="{5C02F60B-96F1-4E14-BD9D-75A7D02C3ED3}" destId="{8A638123-21B8-4EA6-AE10-62786E754EF2}" srcOrd="0" destOrd="0" presId="urn:microsoft.com/office/officeart/2018/2/layout/IconCircleList"/>
    <dgm:cxn modelId="{FE9F43D0-71C9-48F2-AF6F-A9500FB0D2AF}" type="presParOf" srcId="{5C02F60B-96F1-4E14-BD9D-75A7D02C3ED3}" destId="{A6E29407-0EBC-4A14-9585-D9C95DF3DAFB}" srcOrd="1" destOrd="0" presId="urn:microsoft.com/office/officeart/2018/2/layout/IconCircleList"/>
    <dgm:cxn modelId="{E0F52A55-5989-4BF5-BD05-04CB89DCD927}" type="presParOf" srcId="{5C02F60B-96F1-4E14-BD9D-75A7D02C3ED3}" destId="{95FD38BE-FCA2-4BE0-BA21-0F31F160F0BE}" srcOrd="2" destOrd="0" presId="urn:microsoft.com/office/officeart/2018/2/layout/IconCircleList"/>
    <dgm:cxn modelId="{E1321591-958E-41A4-BE99-CDC787F04624}" type="presParOf" srcId="{5C02F60B-96F1-4E14-BD9D-75A7D02C3ED3}" destId="{CB6C96B5-7801-441E-AB0B-8789E24C3B66}" srcOrd="3" destOrd="0" presId="urn:microsoft.com/office/officeart/2018/2/layout/IconCircleList"/>
    <dgm:cxn modelId="{63A6C193-B928-402D-BE79-EB33CD0AA403}" type="presParOf" srcId="{685DD650-3FF4-43EB-866C-78DC3913F77D}" destId="{7E57833B-4184-4DF6-868B-354CA40E9CA5}" srcOrd="1" destOrd="0" presId="urn:microsoft.com/office/officeart/2018/2/layout/IconCircleList"/>
    <dgm:cxn modelId="{83780541-C593-45B2-95FD-588BEF0D236A}" type="presParOf" srcId="{685DD650-3FF4-43EB-866C-78DC3913F77D}" destId="{B63ED5EE-C2CE-4534-AF32-80F08923BACC}" srcOrd="2" destOrd="0" presId="urn:microsoft.com/office/officeart/2018/2/layout/IconCircleList"/>
    <dgm:cxn modelId="{7E1F71DD-2F8A-4E48-9353-96FD57EE5D30}" type="presParOf" srcId="{B63ED5EE-C2CE-4534-AF32-80F08923BACC}" destId="{131950BC-0D30-45AA-9C9C-55C7AA507010}" srcOrd="0" destOrd="0" presId="urn:microsoft.com/office/officeart/2018/2/layout/IconCircleList"/>
    <dgm:cxn modelId="{4C4760D1-F843-43CD-9AC4-9B95C244CAAA}" type="presParOf" srcId="{B63ED5EE-C2CE-4534-AF32-80F08923BACC}" destId="{C9BE5F14-B179-4486-98A4-CC6CEDCEAF60}" srcOrd="1" destOrd="0" presId="urn:microsoft.com/office/officeart/2018/2/layout/IconCircleList"/>
    <dgm:cxn modelId="{FC96CC3B-672E-472F-A5F5-D21CF4CB350C}" type="presParOf" srcId="{B63ED5EE-C2CE-4534-AF32-80F08923BACC}" destId="{12595DF4-BA16-422A-96A2-0DC8D6EBDFD9}" srcOrd="2" destOrd="0" presId="urn:microsoft.com/office/officeart/2018/2/layout/IconCircleList"/>
    <dgm:cxn modelId="{04E06771-AA8C-4409-BAEE-73E196FE212A}" type="presParOf" srcId="{B63ED5EE-C2CE-4534-AF32-80F08923BACC}" destId="{80F24B6D-8321-4BB9-B2C9-90AB84304086}" srcOrd="3" destOrd="0" presId="urn:microsoft.com/office/officeart/2018/2/layout/IconCircleList"/>
    <dgm:cxn modelId="{E3870C87-C69C-462F-9473-78A620FC59AD}" type="presParOf" srcId="{685DD650-3FF4-43EB-866C-78DC3913F77D}" destId="{D64B5E28-FAB2-4DC4-9DEA-1C9683089152}" srcOrd="3" destOrd="0" presId="urn:microsoft.com/office/officeart/2018/2/layout/IconCircleList"/>
    <dgm:cxn modelId="{3E147897-0173-4217-8C13-29441B2F11CB}" type="presParOf" srcId="{685DD650-3FF4-43EB-866C-78DC3913F77D}" destId="{BE755178-A9E2-46D1-8F66-2B67356D5850}" srcOrd="4" destOrd="0" presId="urn:microsoft.com/office/officeart/2018/2/layout/IconCircleList"/>
    <dgm:cxn modelId="{90CB8EDF-93BA-4A37-9612-0F5716D4A9D0}" type="presParOf" srcId="{BE755178-A9E2-46D1-8F66-2B67356D5850}" destId="{F6AD696A-7A6E-489B-B22E-997EF617439A}" srcOrd="0" destOrd="0" presId="urn:microsoft.com/office/officeart/2018/2/layout/IconCircleList"/>
    <dgm:cxn modelId="{89EFB714-6524-49B6-991B-DBB5ED698649}" type="presParOf" srcId="{BE755178-A9E2-46D1-8F66-2B67356D5850}" destId="{DCBCF2C1-17D1-4919-8CE4-56B4C9093ADA}" srcOrd="1" destOrd="0" presId="urn:microsoft.com/office/officeart/2018/2/layout/IconCircleList"/>
    <dgm:cxn modelId="{372C8AF2-EB63-4D36-AB0A-E2127ABCFCC1}" type="presParOf" srcId="{BE755178-A9E2-46D1-8F66-2B67356D5850}" destId="{56297C5C-6D7A-45E8-9E34-54E215E0D69C}" srcOrd="2" destOrd="0" presId="urn:microsoft.com/office/officeart/2018/2/layout/IconCircleList"/>
    <dgm:cxn modelId="{67F308E3-F509-4398-81F8-CA2383168950}" type="presParOf" srcId="{BE755178-A9E2-46D1-8F66-2B67356D5850}" destId="{E198AAD3-A032-42E9-A294-208E879F9618}" srcOrd="3" destOrd="0" presId="urn:microsoft.com/office/officeart/2018/2/layout/IconCircleList"/>
    <dgm:cxn modelId="{222FEEB4-8D4F-46C7-963C-DE90CE0571DD}" type="presParOf" srcId="{685DD650-3FF4-43EB-866C-78DC3913F77D}" destId="{D6EDBCA8-DCAF-4BED-AB10-C7C2F6FACA01}" srcOrd="5" destOrd="0" presId="urn:microsoft.com/office/officeart/2018/2/layout/IconCircleList"/>
    <dgm:cxn modelId="{061EB546-B750-4FE5-983F-3FACDEB75FD9}" type="presParOf" srcId="{685DD650-3FF4-43EB-866C-78DC3913F77D}" destId="{18F14016-8D32-48EE-97B5-3C3430C95403}" srcOrd="6" destOrd="0" presId="urn:microsoft.com/office/officeart/2018/2/layout/IconCircleList"/>
    <dgm:cxn modelId="{E47A7BA8-052C-4459-8549-0427A30AE8AE}" type="presParOf" srcId="{18F14016-8D32-48EE-97B5-3C3430C95403}" destId="{A76DD7A3-D633-4626-8A50-5B90C3068AEA}" srcOrd="0" destOrd="0" presId="urn:microsoft.com/office/officeart/2018/2/layout/IconCircleList"/>
    <dgm:cxn modelId="{7E8D923E-9F36-43E8-82D5-D49F0FD6A99D}" type="presParOf" srcId="{18F14016-8D32-48EE-97B5-3C3430C95403}" destId="{E6868C01-5FCA-46B9-9BCD-B29B09E04CBD}" srcOrd="1" destOrd="0" presId="urn:microsoft.com/office/officeart/2018/2/layout/IconCircleList"/>
    <dgm:cxn modelId="{CE413274-D32B-42F1-9522-611CBDC32ED9}" type="presParOf" srcId="{18F14016-8D32-48EE-97B5-3C3430C95403}" destId="{A35A120F-D442-46CC-9BF8-9F4B56781516}" srcOrd="2" destOrd="0" presId="urn:microsoft.com/office/officeart/2018/2/layout/IconCircleList"/>
    <dgm:cxn modelId="{C666EA7F-CE44-439C-99C4-F7CDD598DB28}" type="presParOf" srcId="{18F14016-8D32-48EE-97B5-3C3430C95403}" destId="{92F36F81-F8C6-4D0D-A7DA-C7E45D64371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38123-21B8-4EA6-AE10-62786E754EF2}">
      <dsp:nvSpPr>
        <dsp:cNvPr id="0" name=""/>
        <dsp:cNvSpPr/>
      </dsp:nvSpPr>
      <dsp:spPr>
        <a:xfrm>
          <a:off x="55123" y="534690"/>
          <a:ext cx="1492886" cy="149288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E29407-0EBC-4A14-9585-D9C95DF3DAFB}">
      <dsp:nvSpPr>
        <dsp:cNvPr id="0" name=""/>
        <dsp:cNvSpPr/>
      </dsp:nvSpPr>
      <dsp:spPr>
        <a:xfrm flipH="1">
          <a:off x="7396118" y="4752658"/>
          <a:ext cx="575451" cy="133067"/>
        </a:xfrm>
        <a:prstGeom prst="rect">
          <a:avLst/>
        </a:prstGeom>
        <a:solidFill>
          <a:schemeClr val="accent1">
            <a:lumMod val="40000"/>
            <a:lumOff val="60000"/>
            <a:alpha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C96B5-7801-441E-AB0B-8789E24C3B66}">
      <dsp:nvSpPr>
        <dsp:cNvPr id="0" name=""/>
        <dsp:cNvSpPr/>
      </dsp:nvSpPr>
      <dsp:spPr>
        <a:xfrm>
          <a:off x="1867913" y="534690"/>
          <a:ext cx="3518945" cy="1492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i-FI" sz="1200" kern="1200" dirty="0"/>
            <a:t>Forssan yhteislyseo on osa Taide- ja koulutuskeskus Elliä. Ellin arvoihin kuuluu yhteisöllisyys, monipuolisuus ja innostaminen ja kannustaminen. Forssan Yhteislyseolla on näiden lisäksi vielä oma arvoperusta, jonka päämääränä on tarjota opiskelijoille tasa-arvoinen, vastuullinen ja laaja-alainen yleissivistys. </a:t>
          </a:r>
          <a:endParaRPr lang="en-US" sz="1200" kern="1200" dirty="0"/>
        </a:p>
      </dsp:txBody>
      <dsp:txXfrm>
        <a:off x="1867913" y="534690"/>
        <a:ext cx="3518945" cy="1492886"/>
      </dsp:txXfrm>
    </dsp:sp>
    <dsp:sp modelId="{131950BC-0D30-45AA-9C9C-55C7AA507010}">
      <dsp:nvSpPr>
        <dsp:cNvPr id="0" name=""/>
        <dsp:cNvSpPr/>
      </dsp:nvSpPr>
      <dsp:spPr>
        <a:xfrm>
          <a:off x="6000008" y="534690"/>
          <a:ext cx="1492886" cy="149288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BE5F14-B179-4486-98A4-CC6CEDCEAF60}">
      <dsp:nvSpPr>
        <dsp:cNvPr id="0" name=""/>
        <dsp:cNvSpPr/>
      </dsp:nvSpPr>
      <dsp:spPr>
        <a:xfrm>
          <a:off x="6313514" y="848196"/>
          <a:ext cx="865873" cy="86587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F24B6D-8321-4BB9-B2C9-90AB84304086}">
      <dsp:nvSpPr>
        <dsp:cNvPr id="0" name=""/>
        <dsp:cNvSpPr/>
      </dsp:nvSpPr>
      <dsp:spPr>
        <a:xfrm>
          <a:off x="7812799" y="392216"/>
          <a:ext cx="3518945" cy="17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i-FI" sz="1200" kern="1200" dirty="0"/>
            <a:t>Maailma muuttuu kiihtyvää tahtia, ja Forssan yhteislyseo haluaa pysyä kiinni muutoksessa, historiaa kunnioittaen. Uudenlaiset haasteet kaipaavat uudenlaista osaamista, ja lukio-opetus on loistava mahdollisuus tarjota sitä. Tässä vastuullisuusohjelmassa kerrotaan kuinka FYL on mukana luomassa kestävämpää tulevaisuutta, ja kannustamassa osaavia ja aktiivisia nuoria aikuisia.</a:t>
          </a:r>
          <a:endParaRPr lang="en-US" sz="1200" kern="1200" dirty="0"/>
        </a:p>
      </dsp:txBody>
      <dsp:txXfrm>
        <a:off x="7812799" y="392216"/>
        <a:ext cx="3518945" cy="1777833"/>
      </dsp:txXfrm>
    </dsp:sp>
    <dsp:sp modelId="{F6AD696A-7A6E-489B-B22E-997EF617439A}">
      <dsp:nvSpPr>
        <dsp:cNvPr id="0" name=""/>
        <dsp:cNvSpPr/>
      </dsp:nvSpPr>
      <dsp:spPr>
        <a:xfrm>
          <a:off x="55123" y="3000623"/>
          <a:ext cx="1492886" cy="149288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BCF2C1-17D1-4919-8CE4-56B4C9093ADA}">
      <dsp:nvSpPr>
        <dsp:cNvPr id="0" name=""/>
        <dsp:cNvSpPr/>
      </dsp:nvSpPr>
      <dsp:spPr>
        <a:xfrm>
          <a:off x="368629" y="3314129"/>
          <a:ext cx="865873" cy="8658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8AAD3-A032-42E9-A294-208E879F9618}">
      <dsp:nvSpPr>
        <dsp:cNvPr id="0" name=""/>
        <dsp:cNvSpPr/>
      </dsp:nvSpPr>
      <dsp:spPr>
        <a:xfrm>
          <a:off x="1867913" y="3000623"/>
          <a:ext cx="3518945" cy="1492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i-FI" sz="1200" kern="1200" dirty="0"/>
            <a:t>12.12.2024 Forssan yhteislyseolle myönnettiin OKKA -säätiön kestävän kehityksen sertifiointi. Sertifikaatti on osoitus sitoutumisestamme kestävään toimintaan. Työ ei kuitenkaan ole vielä ohi, vaan vasta aluillaan. Haluamme toimia esimerkillisenä oppilaitoksena ja tarjota opiskelijoillemme ja henkilökunnallemme mahdollisuuden olla luomassa parempaa tulevaisuutta osana kukoistavaa yhteisöä</a:t>
          </a:r>
          <a:r>
            <a:rPr lang="fi-FI" sz="1100" kern="1200" dirty="0"/>
            <a:t>.</a:t>
          </a:r>
          <a:endParaRPr lang="en-US" sz="1100" kern="1200" dirty="0"/>
        </a:p>
      </dsp:txBody>
      <dsp:txXfrm>
        <a:off x="1867913" y="3000623"/>
        <a:ext cx="3518945" cy="1492886"/>
      </dsp:txXfrm>
    </dsp:sp>
    <dsp:sp modelId="{A76DD7A3-D633-4626-8A50-5B90C3068AEA}">
      <dsp:nvSpPr>
        <dsp:cNvPr id="0" name=""/>
        <dsp:cNvSpPr/>
      </dsp:nvSpPr>
      <dsp:spPr>
        <a:xfrm>
          <a:off x="6000008" y="3000623"/>
          <a:ext cx="1492886" cy="149288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868C01-5FCA-46B9-9BCD-B29B09E04CBD}">
      <dsp:nvSpPr>
        <dsp:cNvPr id="0" name=""/>
        <dsp:cNvSpPr/>
      </dsp:nvSpPr>
      <dsp:spPr>
        <a:xfrm>
          <a:off x="6313514" y="3314129"/>
          <a:ext cx="865873" cy="86587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F36F81-F8C6-4D0D-A7DA-C7E45D643715}">
      <dsp:nvSpPr>
        <dsp:cNvPr id="0" name=""/>
        <dsp:cNvSpPr/>
      </dsp:nvSpPr>
      <dsp:spPr>
        <a:xfrm>
          <a:off x="7812799" y="3000623"/>
          <a:ext cx="3518945" cy="1492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fi-FI" sz="1200" kern="1200" dirty="0"/>
            <a:t>Vuonna 2024 käynnistimme koulussamme KEKE-työryhmän, jonka tarkoituksena on </a:t>
          </a:r>
          <a:r>
            <a:rPr lang="fi-FI" sz="1200" kern="1200" dirty="0" err="1"/>
            <a:t>osallistaa</a:t>
          </a:r>
          <a:r>
            <a:rPr lang="fi-FI" sz="1200" kern="1200" dirty="0"/>
            <a:t> opiskelijoita ja henkilökuntaa mukaan lukion kestävyystoimintaan. Osaksi tätä toimintaa käynnistettiin myös KETU-työryhmä (kestävä tulevaisuus) opettajille.</a:t>
          </a:r>
          <a:endParaRPr lang="en-US" sz="1200" kern="1200" dirty="0"/>
        </a:p>
      </dsp:txBody>
      <dsp:txXfrm>
        <a:off x="7812799" y="3000623"/>
        <a:ext cx="3518945" cy="149288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83CA36-7C9F-2365-478B-89B780FDA7F2}"/>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64292F22-6815-7F66-4B30-C5E9CF1B27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6967243E-E505-6433-89ED-EA488E2A85A7}"/>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ECE10DE1-CE5C-8F5E-90CE-00CA0EE1F3F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E209C47-CB5B-DE43-8CA8-778E37DFF27D}"/>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344009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29560D-BFD8-2A63-EA41-957B5E58AF72}"/>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AEF4E42-36CC-9E06-B13A-64640E18A440}"/>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FB74A6F-E63D-1D76-269F-A9C9D5983587}"/>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4F1A154F-37A5-E7AA-A8A5-A133CE7FCED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35F1EF2-8A06-D90B-3BF1-18A4165279DE}"/>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1567711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55A2B8-7887-A1D9-9B3A-03A2149B0BA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291CF622-ED24-4232-E820-68E44E6AF8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C623F018-9EFE-D8AD-5C0F-7FE3785E26BC}"/>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8A170DBE-F52E-D80D-077F-BC76962E8A8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7A642B0-BD3A-BAD7-A7F0-6EEB4168CA7D}"/>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4066418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38840B-2B55-A719-63EE-61BA637F3DE6}"/>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C781427-DAEC-A475-1E16-ED21EB5DF587}"/>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97599EC9-DE24-98BE-6F0E-9D6D7EB81A08}"/>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2BC2ACC5-F27A-92F8-6943-E5FC662737BA}"/>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6" name="Alatunnisteen paikkamerkki 5">
            <a:extLst>
              <a:ext uri="{FF2B5EF4-FFF2-40B4-BE49-F238E27FC236}">
                <a16:creationId xmlns:a16="http://schemas.microsoft.com/office/drawing/2014/main" id="{850C5E88-BA28-EF17-D51C-C527028F96C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A8A7928-F9E0-9390-A9F2-6454E2E0D137}"/>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736896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60BEF9-E5FA-0D95-E04C-0FAD15B81858}"/>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F1054E1-7C6C-211F-1361-58F3422306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03E8B39F-9198-3CC6-F022-00C77CA40428}"/>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C97507FC-7AB4-A2E4-0A69-EE617620B4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8618D25F-CD96-D13D-694F-1F7798F76574}"/>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C64A194B-F504-D89C-8081-2DE09D85A0BE}"/>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8" name="Alatunnisteen paikkamerkki 7">
            <a:extLst>
              <a:ext uri="{FF2B5EF4-FFF2-40B4-BE49-F238E27FC236}">
                <a16:creationId xmlns:a16="http://schemas.microsoft.com/office/drawing/2014/main" id="{ED0F14AA-279F-0791-34BC-E7AC722B65AA}"/>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17398D54-589B-1A70-D406-D4A626E8AAD5}"/>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429163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2970C5-49B1-0B63-14DA-660C7544ADFD}"/>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1FF6ADC4-3E18-79F2-8C5F-B020FA6D6F53}"/>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4" name="Alatunnisteen paikkamerkki 3">
            <a:extLst>
              <a:ext uri="{FF2B5EF4-FFF2-40B4-BE49-F238E27FC236}">
                <a16:creationId xmlns:a16="http://schemas.microsoft.com/office/drawing/2014/main" id="{4461D7BD-9931-4330-3467-52C64AFFB83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3CA91CFA-6FD0-DDEE-EE3B-E1AAB045C3C1}"/>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2849004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140ED400-17D9-6C0E-D47D-5D6659F34F1B}"/>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3" name="Alatunnisteen paikkamerkki 2">
            <a:extLst>
              <a:ext uri="{FF2B5EF4-FFF2-40B4-BE49-F238E27FC236}">
                <a16:creationId xmlns:a16="http://schemas.microsoft.com/office/drawing/2014/main" id="{E3EEF804-933C-1466-71E5-A35EB9EB9D43}"/>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BA9115A0-8ABE-B4DC-4550-9561D8CB3D82}"/>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252985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00FAF0-C50B-58A2-F8EC-AD347368712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7E445E6B-A1FE-29E7-9C45-8DA0146979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CC831CBC-1BE0-F590-26B2-3A61131CB1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0928A63-7931-A870-C74C-F2B9BD3D584C}"/>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6" name="Alatunnisteen paikkamerkki 5">
            <a:extLst>
              <a:ext uri="{FF2B5EF4-FFF2-40B4-BE49-F238E27FC236}">
                <a16:creationId xmlns:a16="http://schemas.microsoft.com/office/drawing/2014/main" id="{2201B9C7-EC90-E76E-429D-2FF5D934BA8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7653936-442C-7114-2FB5-D319951DCEBE}"/>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49002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CAFB6A-9A8E-5320-35E5-DC7212D776A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5C16024-3BE2-CB73-BA02-21BA4DB405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0CB45E53-9766-FEBB-C8A3-CA5B59AB0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DAD0AECE-973C-A302-8921-39DF007A3183}"/>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6" name="Alatunnisteen paikkamerkki 5">
            <a:extLst>
              <a:ext uri="{FF2B5EF4-FFF2-40B4-BE49-F238E27FC236}">
                <a16:creationId xmlns:a16="http://schemas.microsoft.com/office/drawing/2014/main" id="{3921BD26-1345-328B-899A-8387748373D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B7AAEDE-5C65-FFD3-E072-8D3EA3B3679F}"/>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3118154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E8E2C5-1856-6CC4-1EC0-A27273AD140F}"/>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3957542B-4EDF-7300-98B8-B2E201E38B2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6EC0E6F-C574-D79D-B159-6F80D6ECA2AF}"/>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CAB7BD94-AEB9-6B15-2EF5-0102896B20B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72EAB4D-9B66-D059-7D66-B5CC83D748FC}"/>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2983745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92455F9D-A7FB-4E42-3D8C-3E2FD0474C8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16718DEA-527E-82B4-3C64-62A6D63FC165}"/>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F9850F7-CB43-E5E6-655E-619B0C0196F2}"/>
              </a:ext>
            </a:extLst>
          </p:cNvPr>
          <p:cNvSpPr>
            <a:spLocks noGrp="1"/>
          </p:cNvSpPr>
          <p:nvPr>
            <p:ph type="dt" sz="half" idx="10"/>
          </p:nvPr>
        </p:nvSpPr>
        <p:spPr/>
        <p:txBody>
          <a:body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D19A70F8-94E6-A5EB-614D-A886DEE5E05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4D6799E-41EF-A5FA-6D84-891ECC4A4751}"/>
              </a:ext>
            </a:extLst>
          </p:cNvPr>
          <p:cNvSpPr>
            <a:spLocks noGrp="1"/>
          </p:cNvSpPr>
          <p:nvPr>
            <p:ph type="sldNum" sz="quarter" idx="12"/>
          </p:nvPr>
        </p:nvSpPr>
        <p:spPr/>
        <p:txBody>
          <a:bodyPr/>
          <a:lstStyle/>
          <a:p>
            <a:fld id="{FDA59722-DAB6-43A3-8491-88C26F57B982}" type="slidenum">
              <a:rPr lang="fi-FI" smtClean="0"/>
              <a:t>‹#›</a:t>
            </a:fld>
            <a:endParaRPr lang="fi-FI"/>
          </a:p>
        </p:txBody>
      </p:sp>
    </p:spTree>
    <p:extLst>
      <p:ext uri="{BB962C8B-B14F-4D97-AF65-F5344CB8AC3E}">
        <p14:creationId xmlns:p14="http://schemas.microsoft.com/office/powerpoint/2010/main" val="63635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10000"/>
                <a:lumOff val="90000"/>
              </a:schemeClr>
            </a:gs>
            <a:gs pos="6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8A91A4B-53B5-70BF-C604-E083158BCA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98519E7-3E89-82B5-7A7B-B4A4659D88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07C3F2-F10C-701F-EDEB-B292739CFA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0C39B-1A17-47AA-86A1-BCCF4E915321}" type="datetimeFigureOut">
              <a:rPr lang="fi-FI" smtClean="0"/>
              <a:t>28.9.2026</a:t>
            </a:fld>
            <a:endParaRPr lang="fi-FI"/>
          </a:p>
        </p:txBody>
      </p:sp>
      <p:sp>
        <p:nvSpPr>
          <p:cNvPr id="5" name="Alatunnisteen paikkamerkki 4">
            <a:extLst>
              <a:ext uri="{FF2B5EF4-FFF2-40B4-BE49-F238E27FC236}">
                <a16:creationId xmlns:a16="http://schemas.microsoft.com/office/drawing/2014/main" id="{2F2A3C01-26F8-E107-5A79-2C6DB06B5F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72BA6DE3-1021-E9F8-090D-2CF84F7EC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A59722-DAB6-43A3-8491-88C26F57B982}" type="slidenum">
              <a:rPr lang="fi-FI" smtClean="0"/>
              <a:t>‹#›</a:t>
            </a:fld>
            <a:endParaRPr lang="fi-FI"/>
          </a:p>
        </p:txBody>
      </p:sp>
    </p:spTree>
    <p:extLst>
      <p:ext uri="{BB962C8B-B14F-4D97-AF65-F5344CB8AC3E}">
        <p14:creationId xmlns:p14="http://schemas.microsoft.com/office/powerpoint/2010/main" val="4193538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E35528-E168-A3EF-652A-EC011EB5E541}"/>
              </a:ext>
            </a:extLst>
          </p:cNvPr>
          <p:cNvSpPr>
            <a:spLocks noGrp="1"/>
          </p:cNvSpPr>
          <p:nvPr>
            <p:ph type="ctrTitle"/>
          </p:nvPr>
        </p:nvSpPr>
        <p:spPr>
          <a:xfrm>
            <a:off x="1524000" y="493670"/>
            <a:ext cx="9144000" cy="2387600"/>
          </a:xfrm>
        </p:spPr>
        <p:txBody>
          <a:bodyPr/>
          <a:lstStyle/>
          <a:p>
            <a:r>
              <a:rPr lang="fi-FI" dirty="0">
                <a:solidFill>
                  <a:srgbClr val="3A628C"/>
                </a:solidFill>
                <a:effectLst>
                  <a:outerShdw blurRad="38100" dist="38100" dir="2700000" algn="tl">
                    <a:srgbClr val="000000">
                      <a:alpha val="43137"/>
                    </a:srgbClr>
                  </a:outerShdw>
                </a:effectLst>
              </a:rPr>
              <a:t>Vastuullisuusohjelma 2025-2027</a:t>
            </a:r>
          </a:p>
        </p:txBody>
      </p:sp>
      <p:sp>
        <p:nvSpPr>
          <p:cNvPr id="3" name="Alaotsikko 2">
            <a:extLst>
              <a:ext uri="{FF2B5EF4-FFF2-40B4-BE49-F238E27FC236}">
                <a16:creationId xmlns:a16="http://schemas.microsoft.com/office/drawing/2014/main" id="{3A449BEF-440E-A456-48D2-A2758C1691AA}"/>
              </a:ext>
            </a:extLst>
          </p:cNvPr>
          <p:cNvSpPr>
            <a:spLocks noGrp="1"/>
          </p:cNvSpPr>
          <p:nvPr>
            <p:ph type="subTitle" idx="1"/>
          </p:nvPr>
        </p:nvSpPr>
        <p:spPr>
          <a:xfrm flipH="1">
            <a:off x="10050161" y="10723194"/>
            <a:ext cx="94735" cy="45719"/>
          </a:xfrm>
        </p:spPr>
        <p:txBody>
          <a:bodyPr>
            <a:normAutofit fontScale="25000" lnSpcReduction="20000"/>
          </a:bodyPr>
          <a:lstStyle/>
          <a:p>
            <a:endParaRPr lang="fi-FI" dirty="0"/>
          </a:p>
        </p:txBody>
      </p:sp>
      <p:pic>
        <p:nvPicPr>
          <p:cNvPr id="6" name="Kuva 5" descr="Kuva, joka sisältää kohteen Grafiikka, logo, graafinen suunnittelu, Fontti&#10;&#10;Tekoälyn generoima sisältö voi olla virheellistä.">
            <a:extLst>
              <a:ext uri="{FF2B5EF4-FFF2-40B4-BE49-F238E27FC236}">
                <a16:creationId xmlns:a16="http://schemas.microsoft.com/office/drawing/2014/main" id="{A82B498A-43F6-FBD6-1B7E-221CA3E84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0424" y="2879640"/>
            <a:ext cx="4891152" cy="3727532"/>
          </a:xfrm>
          <a:prstGeom prst="rect">
            <a:avLst/>
          </a:prstGeom>
        </p:spPr>
      </p:pic>
    </p:spTree>
    <p:extLst>
      <p:ext uri="{BB962C8B-B14F-4D97-AF65-F5344CB8AC3E}">
        <p14:creationId xmlns:p14="http://schemas.microsoft.com/office/powerpoint/2010/main" val="3588706579"/>
      </p:ext>
    </p:extLst>
  </p:cSld>
  <p:clrMapOvr>
    <a:masterClrMapping/>
  </p:clrMapOvr>
  <mc:AlternateContent xmlns:mc="http://schemas.openxmlformats.org/markup-compatibility/2006" xmlns:p14="http://schemas.microsoft.com/office/powerpoint/2010/main">
    <mc:Choice Requires="p14">
      <p:transition spd="slow" p14:dur="2000" advTm="10560"/>
    </mc:Choice>
    <mc:Fallback xmlns="">
      <p:transition spd="slow" advTm="1056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46BF172-97C0-2271-46EB-BFF13E5ED09F}"/>
              </a:ext>
            </a:extLst>
          </p:cNvPr>
          <p:cNvSpPr>
            <a:spLocks noGrp="1"/>
          </p:cNvSpPr>
          <p:nvPr>
            <p:ph type="title"/>
          </p:nvPr>
        </p:nvSpPr>
        <p:spPr>
          <a:xfrm>
            <a:off x="838200" y="556995"/>
            <a:ext cx="10515600" cy="1133693"/>
          </a:xfrm>
        </p:spPr>
        <p:txBody>
          <a:bodyPr>
            <a:normAutofit/>
          </a:bodyPr>
          <a:lstStyle/>
          <a:p>
            <a:pPr algn="ctr"/>
            <a:r>
              <a:rPr lang="fi-FI" sz="5200" dirty="0">
                <a:solidFill>
                  <a:srgbClr val="3A628C"/>
                </a:solidFill>
                <a:effectLst>
                  <a:outerShdw blurRad="38100" dist="38100" dir="2700000" algn="tl">
                    <a:srgbClr val="000000">
                      <a:alpha val="43137"/>
                    </a:srgbClr>
                  </a:outerShdw>
                </a:effectLst>
              </a:rPr>
              <a:t>Johdanto</a:t>
            </a:r>
          </a:p>
        </p:txBody>
      </p:sp>
      <p:graphicFrame>
        <p:nvGraphicFramePr>
          <p:cNvPr id="5" name="Sisällön paikkamerkki 2">
            <a:extLst>
              <a:ext uri="{FF2B5EF4-FFF2-40B4-BE49-F238E27FC236}">
                <a16:creationId xmlns:a16="http://schemas.microsoft.com/office/drawing/2014/main" id="{3C012D37-4B15-77B0-C23A-ACF4FC298F01}"/>
              </a:ext>
            </a:extLst>
          </p:cNvPr>
          <p:cNvGraphicFramePr>
            <a:graphicFrameLocks noGrp="1"/>
          </p:cNvGraphicFramePr>
          <p:nvPr>
            <p:ph idx="1"/>
            <p:extLst>
              <p:ext uri="{D42A27DB-BD31-4B8C-83A1-F6EECF244321}">
                <p14:modId xmlns:p14="http://schemas.microsoft.com/office/powerpoint/2010/main" val="825224032"/>
              </p:ext>
            </p:extLst>
          </p:nvPr>
        </p:nvGraphicFramePr>
        <p:xfrm>
          <a:off x="401041" y="1573811"/>
          <a:ext cx="11386868" cy="4885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Kuva 3" descr="Kuva, joka sisältää kohteen Grafiikka, Fontti, graafinen suunnittelu, typografia&#10;&#10;Tekoälyn generoima sisältö voi olla virheellistä.">
            <a:extLst>
              <a:ext uri="{FF2B5EF4-FFF2-40B4-BE49-F238E27FC236}">
                <a16:creationId xmlns:a16="http://schemas.microsoft.com/office/drawing/2014/main" id="{49837E24-D541-C7FD-FD06-518E855646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9706" y="2198440"/>
            <a:ext cx="1506380" cy="1076333"/>
          </a:xfrm>
          <a:prstGeom prst="rect">
            <a:avLst/>
          </a:prstGeom>
        </p:spPr>
      </p:pic>
    </p:spTree>
    <p:extLst>
      <p:ext uri="{BB962C8B-B14F-4D97-AF65-F5344CB8AC3E}">
        <p14:creationId xmlns:p14="http://schemas.microsoft.com/office/powerpoint/2010/main" val="1498719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67A5AB-D8F7-2220-4D30-B3BECF291D9B}"/>
              </a:ext>
            </a:extLst>
          </p:cNvPr>
          <p:cNvSpPr>
            <a:spLocks noGrp="1"/>
          </p:cNvSpPr>
          <p:nvPr>
            <p:ph type="title"/>
          </p:nvPr>
        </p:nvSpPr>
        <p:spPr>
          <a:xfrm>
            <a:off x="1469230" y="133565"/>
            <a:ext cx="9244013" cy="1295400"/>
          </a:xfrm>
        </p:spPr>
        <p:txBody>
          <a:bodyPr/>
          <a:lstStyle/>
          <a:p>
            <a:pPr algn="ctr"/>
            <a:r>
              <a:rPr lang="fi-FI" dirty="0">
                <a:solidFill>
                  <a:srgbClr val="3A628C"/>
                </a:solidFill>
                <a:effectLst>
                  <a:outerShdw blurRad="38100" dist="38100" dir="2700000" algn="tl">
                    <a:srgbClr val="000000">
                      <a:alpha val="43137"/>
                    </a:srgbClr>
                  </a:outerShdw>
                </a:effectLst>
              </a:rPr>
              <a:t>Vastuullisuutemme pääteemat</a:t>
            </a:r>
          </a:p>
        </p:txBody>
      </p:sp>
      <p:sp>
        <p:nvSpPr>
          <p:cNvPr id="3" name="Sisällön paikkamerkki 2">
            <a:extLst>
              <a:ext uri="{FF2B5EF4-FFF2-40B4-BE49-F238E27FC236}">
                <a16:creationId xmlns:a16="http://schemas.microsoft.com/office/drawing/2014/main" id="{FCC199C3-F0A5-ED65-BE07-A2F60B937419}"/>
              </a:ext>
            </a:extLst>
          </p:cNvPr>
          <p:cNvSpPr>
            <a:spLocks noGrp="1"/>
          </p:cNvSpPr>
          <p:nvPr>
            <p:ph idx="1"/>
          </p:nvPr>
        </p:nvSpPr>
        <p:spPr>
          <a:xfrm>
            <a:off x="8029570" y="1638299"/>
            <a:ext cx="3400425" cy="4691063"/>
          </a:xfrm>
        </p:spPr>
        <p:txBody>
          <a:bodyPr/>
          <a:lstStyle/>
          <a:p>
            <a:pPr marL="0" indent="0" algn="ctr">
              <a:buNone/>
            </a:pPr>
            <a:r>
              <a:rPr lang="fi-FI" dirty="0">
                <a:solidFill>
                  <a:srgbClr val="995E95"/>
                </a:solidFill>
              </a:rPr>
              <a:t>Kestävää koulutusta</a:t>
            </a:r>
          </a:p>
          <a:p>
            <a:pPr marL="0" indent="0" algn="ctr">
              <a:buNone/>
            </a:pPr>
            <a:r>
              <a:rPr lang="fi-FI" sz="2000" dirty="0"/>
              <a:t>Haluamme koulutuksella valmistaa nuorista aktiivisia ja osallisia yhteiskunnan jäseniä. Haluamme opettaa navigoimaan muuttuvassa maailmassa ja löytämään ratkaisuja moderneihin ongelmiin, ja löytämään voimaa yhdessä toimimisesta.</a:t>
            </a:r>
          </a:p>
          <a:p>
            <a:pPr marL="0" indent="0" algn="ctr">
              <a:buNone/>
            </a:pPr>
            <a:endParaRPr lang="fi-FI" sz="2000" dirty="0"/>
          </a:p>
        </p:txBody>
      </p:sp>
      <p:sp>
        <p:nvSpPr>
          <p:cNvPr id="5" name="Sisällön paikkamerkki 2">
            <a:extLst>
              <a:ext uri="{FF2B5EF4-FFF2-40B4-BE49-F238E27FC236}">
                <a16:creationId xmlns:a16="http://schemas.microsoft.com/office/drawing/2014/main" id="{FD6657BF-A003-4446-E154-1E3DC6497405}"/>
              </a:ext>
            </a:extLst>
          </p:cNvPr>
          <p:cNvSpPr txBox="1">
            <a:spLocks/>
          </p:cNvSpPr>
          <p:nvPr/>
        </p:nvSpPr>
        <p:spPr>
          <a:xfrm>
            <a:off x="4391023" y="1638299"/>
            <a:ext cx="3400425" cy="4691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i-FI" dirty="0">
                <a:solidFill>
                  <a:srgbClr val="008E4D"/>
                </a:solidFill>
              </a:rPr>
              <a:t>Ekologisesti kestävä lukio</a:t>
            </a:r>
          </a:p>
          <a:p>
            <a:pPr marL="0" indent="0" algn="ctr">
              <a:buNone/>
            </a:pPr>
            <a:r>
              <a:rPr lang="fi-FI" sz="2000" dirty="0"/>
              <a:t>Roolimme sivistyksen keskiössä tarjoaa meille ainutlaatuisen tilaisuuden olla ohjaamassa yhteisöämme ekologisempaan arkeen. Haluamme näyttää esimerkillä, että vaikka olo voi yksin olla voimaton, voimme yhdessä ajaa muutosta oikeaan suuntaan. Suojellaan siis yhdessä maapalloamme.</a:t>
            </a:r>
          </a:p>
          <a:p>
            <a:pPr marL="0" indent="0" algn="ctr">
              <a:buNone/>
            </a:pPr>
            <a:endParaRPr lang="fi-FI" sz="2400" dirty="0"/>
          </a:p>
        </p:txBody>
      </p:sp>
      <p:sp>
        <p:nvSpPr>
          <p:cNvPr id="6" name="Sisällön paikkamerkki 2">
            <a:extLst>
              <a:ext uri="{FF2B5EF4-FFF2-40B4-BE49-F238E27FC236}">
                <a16:creationId xmlns:a16="http://schemas.microsoft.com/office/drawing/2014/main" id="{F5553502-A93F-6689-7ED5-7C232FBF8F23}"/>
              </a:ext>
            </a:extLst>
          </p:cNvPr>
          <p:cNvSpPr txBox="1">
            <a:spLocks/>
          </p:cNvSpPr>
          <p:nvPr/>
        </p:nvSpPr>
        <p:spPr>
          <a:xfrm>
            <a:off x="990601" y="1638300"/>
            <a:ext cx="3162300" cy="4691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i-FI" dirty="0">
                <a:solidFill>
                  <a:srgbClr val="D8402B"/>
                </a:solidFill>
                <a:latin typeface="+mj-lt"/>
              </a:rPr>
              <a:t>Hyvinvoiva yhteisö</a:t>
            </a:r>
          </a:p>
          <a:p>
            <a:pPr marL="0" indent="0" algn="ctr">
              <a:buNone/>
            </a:pPr>
            <a:r>
              <a:rPr lang="fi-FI" sz="2000" dirty="0"/>
              <a:t>Yhteisö on suuri voimavara, ja sen jäsenten hyvinvointi luo sille vakaan pohjan. Haluamme lisätä lukiomme yhteisöllisyyttä, jotta voimme luoda yhdessä vakaampaa ja parempaa huomista. Opiskelijoiden ja henkilökunnan hyvinvointi ovat seikkoja, joita täytyy hoivata, jotta tällainen yhteisö on mahdollista saavuttaa. </a:t>
            </a:r>
          </a:p>
        </p:txBody>
      </p:sp>
      <p:pic>
        <p:nvPicPr>
          <p:cNvPr id="9" name="Kuva 8" descr="Kuva, joka sisältää kohteen Fontti, Grafiikka, logo, graafinen suunnittelu&#10;&#10;Tekoälyn generoima sisältö voi olla virheellistä.">
            <a:extLst>
              <a:ext uri="{FF2B5EF4-FFF2-40B4-BE49-F238E27FC236}">
                <a16:creationId xmlns:a16="http://schemas.microsoft.com/office/drawing/2014/main" id="{14E0F4A5-8BDB-2B7B-1543-C510CA6355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1448" y="5064396"/>
            <a:ext cx="4235405" cy="1877496"/>
          </a:xfrm>
          <a:prstGeom prst="rect">
            <a:avLst/>
          </a:prstGeom>
        </p:spPr>
      </p:pic>
    </p:spTree>
    <p:extLst>
      <p:ext uri="{BB962C8B-B14F-4D97-AF65-F5344CB8AC3E}">
        <p14:creationId xmlns:p14="http://schemas.microsoft.com/office/powerpoint/2010/main" val="371646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ABE64B-64C2-E2D6-7C90-0B76A309888B}"/>
              </a:ext>
            </a:extLst>
          </p:cNvPr>
          <p:cNvSpPr>
            <a:spLocks noGrp="1"/>
          </p:cNvSpPr>
          <p:nvPr>
            <p:ph type="title"/>
          </p:nvPr>
        </p:nvSpPr>
        <p:spPr/>
        <p:txBody>
          <a:bodyPr/>
          <a:lstStyle/>
          <a:p>
            <a:pPr algn="ctr"/>
            <a:r>
              <a:rPr lang="fi-FI" dirty="0">
                <a:solidFill>
                  <a:srgbClr val="3A628C"/>
                </a:solidFill>
                <a:effectLst>
                  <a:outerShdw blurRad="38100" dist="38100" dir="2700000" algn="tl">
                    <a:srgbClr val="000000">
                      <a:alpha val="43137"/>
                    </a:srgbClr>
                  </a:outerShdw>
                </a:effectLst>
              </a:rPr>
              <a:t>Hyvinvoiva yhteisö</a:t>
            </a:r>
          </a:p>
        </p:txBody>
      </p:sp>
      <p:sp>
        <p:nvSpPr>
          <p:cNvPr id="5" name="Tekstin paikkamerkki 4">
            <a:extLst>
              <a:ext uri="{FF2B5EF4-FFF2-40B4-BE49-F238E27FC236}">
                <a16:creationId xmlns:a16="http://schemas.microsoft.com/office/drawing/2014/main" id="{71AD2E71-C307-5E27-D58E-4444D588AD84}"/>
              </a:ext>
            </a:extLst>
          </p:cNvPr>
          <p:cNvSpPr>
            <a:spLocks noGrp="1"/>
          </p:cNvSpPr>
          <p:nvPr>
            <p:ph type="body" idx="1"/>
          </p:nvPr>
        </p:nvSpPr>
        <p:spPr/>
        <p:txBody>
          <a:bodyPr/>
          <a:lstStyle/>
          <a:p>
            <a:r>
              <a:rPr lang="fi-FI" dirty="0">
                <a:solidFill>
                  <a:srgbClr val="D8402B"/>
                </a:solidFill>
              </a:rPr>
              <a:t>tavoitteet</a:t>
            </a:r>
          </a:p>
        </p:txBody>
      </p:sp>
      <p:sp>
        <p:nvSpPr>
          <p:cNvPr id="3" name="Sisällön paikkamerkki 2">
            <a:extLst>
              <a:ext uri="{FF2B5EF4-FFF2-40B4-BE49-F238E27FC236}">
                <a16:creationId xmlns:a16="http://schemas.microsoft.com/office/drawing/2014/main" id="{78D7271E-557E-014C-BF28-0BC8AB90354B}"/>
              </a:ext>
            </a:extLst>
          </p:cNvPr>
          <p:cNvSpPr>
            <a:spLocks noGrp="1"/>
          </p:cNvSpPr>
          <p:nvPr>
            <p:ph sz="half" idx="2"/>
          </p:nvPr>
        </p:nvSpPr>
        <p:spPr/>
        <p:txBody>
          <a:bodyPr>
            <a:normAutofit fontScale="85000" lnSpcReduction="10000"/>
          </a:bodyPr>
          <a:lstStyle/>
          <a:p>
            <a:r>
              <a:rPr lang="fi-FI" dirty="0"/>
              <a:t>Tiivis ja elinvoimainen kouluyhteisö</a:t>
            </a:r>
          </a:p>
          <a:p>
            <a:r>
              <a:rPr lang="fi-FI" dirty="0"/>
              <a:t>Ei kiusaamista tai syrjintää</a:t>
            </a:r>
          </a:p>
          <a:p>
            <a:r>
              <a:rPr lang="fi-FI" dirty="0"/>
              <a:t>Henkistä jaksamista. Yhdessä.</a:t>
            </a:r>
          </a:p>
        </p:txBody>
      </p:sp>
      <p:sp>
        <p:nvSpPr>
          <p:cNvPr id="6" name="Tekstin paikkamerkki 5">
            <a:extLst>
              <a:ext uri="{FF2B5EF4-FFF2-40B4-BE49-F238E27FC236}">
                <a16:creationId xmlns:a16="http://schemas.microsoft.com/office/drawing/2014/main" id="{5A138666-020D-98F1-1BF8-D52532F299E5}"/>
              </a:ext>
            </a:extLst>
          </p:cNvPr>
          <p:cNvSpPr>
            <a:spLocks noGrp="1"/>
          </p:cNvSpPr>
          <p:nvPr>
            <p:ph type="body" sz="quarter" idx="3"/>
          </p:nvPr>
        </p:nvSpPr>
        <p:spPr/>
        <p:txBody>
          <a:bodyPr/>
          <a:lstStyle/>
          <a:p>
            <a:r>
              <a:rPr lang="fi-FI" dirty="0">
                <a:solidFill>
                  <a:srgbClr val="D8402B"/>
                </a:solidFill>
              </a:rPr>
              <a:t>toimenpiteet</a:t>
            </a:r>
          </a:p>
        </p:txBody>
      </p:sp>
      <p:sp>
        <p:nvSpPr>
          <p:cNvPr id="4" name="Sisällön paikkamerkki 3">
            <a:extLst>
              <a:ext uri="{FF2B5EF4-FFF2-40B4-BE49-F238E27FC236}">
                <a16:creationId xmlns:a16="http://schemas.microsoft.com/office/drawing/2014/main" id="{5A903902-2543-8C53-8CE5-AB708A5F05BB}"/>
              </a:ext>
            </a:extLst>
          </p:cNvPr>
          <p:cNvSpPr>
            <a:spLocks noGrp="1"/>
          </p:cNvSpPr>
          <p:nvPr>
            <p:ph sz="quarter" idx="4"/>
          </p:nvPr>
        </p:nvSpPr>
        <p:spPr/>
        <p:txBody>
          <a:bodyPr>
            <a:normAutofit fontScale="85000" lnSpcReduction="10000"/>
          </a:bodyPr>
          <a:lstStyle/>
          <a:p>
            <a:pPr>
              <a:buBlip>
                <a:blip>
                  <a:extLst>
                    <a:ext uri="{96DAC541-7B7A-43D3-8B79-37D633B846F1}">
                      <asvg:svgBlip xmlns:asvg="http://schemas.microsoft.com/office/drawing/2016/SVG/main" r:embed="rId2"/>
                    </a:ext>
                  </a:extLst>
                </a:blip>
              </a:buBlip>
            </a:pPr>
            <a:r>
              <a:rPr lang="fi-FI" dirty="0"/>
              <a:t>Yhteisöllisyyttä nostattavien tapahtumien suunnittelu ja järjestäminen</a:t>
            </a:r>
          </a:p>
          <a:p>
            <a:pPr>
              <a:buBlip>
                <a:blip>
                  <a:extLst>
                    <a:ext uri="{96DAC541-7B7A-43D3-8B79-37D633B846F1}">
                      <asvg:svgBlip xmlns:asvg="http://schemas.microsoft.com/office/drawing/2016/SVG/main" r:embed="rId2"/>
                    </a:ext>
                  </a:extLst>
                </a:blip>
              </a:buBlip>
            </a:pPr>
            <a:r>
              <a:rPr lang="fi-FI" dirty="0"/>
              <a:t>Yhteisten tilojen kehittäminen viihtyisämmäksi ja kestävämmäksi.</a:t>
            </a:r>
          </a:p>
          <a:p>
            <a:pPr>
              <a:buBlip>
                <a:blip>
                  <a:extLst>
                    <a:ext uri="{96DAC541-7B7A-43D3-8B79-37D633B846F1}">
                      <asvg:svgBlip xmlns:asvg="http://schemas.microsoft.com/office/drawing/2016/SVG/main" r:embed="rId2"/>
                    </a:ext>
                  </a:extLst>
                </a:blip>
              </a:buBlip>
            </a:pPr>
            <a:r>
              <a:rPr lang="fi-FI" dirty="0"/>
              <a:t>Matalan kynnyksen väylät ilmoittaa kiusaamisesta ja syrjinnästä. </a:t>
            </a:r>
          </a:p>
          <a:p>
            <a:pPr>
              <a:buBlip>
                <a:blip>
                  <a:extLst>
                    <a:ext uri="{96DAC541-7B7A-43D3-8B79-37D633B846F1}">
                      <asvg:svgBlip xmlns:asvg="http://schemas.microsoft.com/office/drawing/2016/SVG/main" r:embed="rId2"/>
                    </a:ext>
                  </a:extLst>
                </a:blip>
              </a:buBlip>
            </a:pPr>
            <a:r>
              <a:rPr lang="fi-FI" dirty="0"/>
              <a:t>Matalan kynnyksen väylät kertoa uupumuksesta ja huolista. Vertaistukitilaisuudet. </a:t>
            </a:r>
          </a:p>
        </p:txBody>
      </p:sp>
      <p:pic>
        <p:nvPicPr>
          <p:cNvPr id="8" name="Kuva 7" descr="Kukat ja kastelu voivat Dragonfly">
            <a:extLst>
              <a:ext uri="{FF2B5EF4-FFF2-40B4-BE49-F238E27FC236}">
                <a16:creationId xmlns:a16="http://schemas.microsoft.com/office/drawing/2014/main" id="{A37E127C-7757-8CCE-DD73-B80F960A75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0124" y="3611381"/>
            <a:ext cx="2957423" cy="2957423"/>
          </a:xfrm>
          <a:prstGeom prst="rect">
            <a:avLst/>
          </a:prstGeom>
        </p:spPr>
      </p:pic>
    </p:spTree>
    <p:extLst>
      <p:ext uri="{BB962C8B-B14F-4D97-AF65-F5344CB8AC3E}">
        <p14:creationId xmlns:p14="http://schemas.microsoft.com/office/powerpoint/2010/main" val="1358600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456378-3580-3FDE-0E91-AC8AF9221423}"/>
              </a:ext>
            </a:extLst>
          </p:cNvPr>
          <p:cNvSpPr>
            <a:spLocks noGrp="1"/>
          </p:cNvSpPr>
          <p:nvPr>
            <p:ph type="title"/>
          </p:nvPr>
        </p:nvSpPr>
        <p:spPr/>
        <p:txBody>
          <a:bodyPr/>
          <a:lstStyle/>
          <a:p>
            <a:pPr algn="ctr"/>
            <a:r>
              <a:rPr lang="fi-FI" dirty="0">
                <a:solidFill>
                  <a:srgbClr val="3A628C"/>
                </a:solidFill>
                <a:effectLst>
                  <a:outerShdw blurRad="38100" dist="38100" dir="2700000" algn="tl">
                    <a:srgbClr val="000000">
                      <a:alpha val="43137"/>
                    </a:srgbClr>
                  </a:outerShdw>
                </a:effectLst>
              </a:rPr>
              <a:t>Ekologisesti kestävä lukio</a:t>
            </a:r>
          </a:p>
        </p:txBody>
      </p:sp>
      <p:sp>
        <p:nvSpPr>
          <p:cNvPr id="5" name="Tekstin paikkamerkki 4">
            <a:extLst>
              <a:ext uri="{FF2B5EF4-FFF2-40B4-BE49-F238E27FC236}">
                <a16:creationId xmlns:a16="http://schemas.microsoft.com/office/drawing/2014/main" id="{F6AA97F7-0E80-4B64-E8DF-492A4D38A335}"/>
              </a:ext>
            </a:extLst>
          </p:cNvPr>
          <p:cNvSpPr>
            <a:spLocks noGrp="1"/>
          </p:cNvSpPr>
          <p:nvPr>
            <p:ph type="body" idx="1"/>
          </p:nvPr>
        </p:nvSpPr>
        <p:spPr/>
        <p:txBody>
          <a:bodyPr/>
          <a:lstStyle/>
          <a:p>
            <a:r>
              <a:rPr lang="fi-FI" dirty="0">
                <a:solidFill>
                  <a:srgbClr val="008E4D"/>
                </a:solidFill>
              </a:rPr>
              <a:t>tavoitteet</a:t>
            </a:r>
          </a:p>
        </p:txBody>
      </p:sp>
      <p:sp>
        <p:nvSpPr>
          <p:cNvPr id="3" name="Sisällön paikkamerkki 2">
            <a:extLst>
              <a:ext uri="{FF2B5EF4-FFF2-40B4-BE49-F238E27FC236}">
                <a16:creationId xmlns:a16="http://schemas.microsoft.com/office/drawing/2014/main" id="{10D7D409-1192-A483-36CA-B65ECDCF475F}"/>
              </a:ext>
            </a:extLst>
          </p:cNvPr>
          <p:cNvSpPr>
            <a:spLocks noGrp="1"/>
          </p:cNvSpPr>
          <p:nvPr>
            <p:ph sz="half" idx="2"/>
          </p:nvPr>
        </p:nvSpPr>
        <p:spPr/>
        <p:txBody>
          <a:bodyPr>
            <a:normAutofit fontScale="92500" lnSpcReduction="20000"/>
          </a:bodyPr>
          <a:lstStyle/>
          <a:p>
            <a:r>
              <a:rPr lang="fi-FI" dirty="0"/>
              <a:t>KEKE- ryhmä ideoi ja innostaa koulun kestävyystyötä eteenpäin matalalla kynnyksellä</a:t>
            </a:r>
          </a:p>
          <a:p>
            <a:r>
              <a:rPr lang="fi-FI" dirty="0"/>
              <a:t>Tuemme resurssiviisautta ja kiertotaloutta</a:t>
            </a:r>
          </a:p>
          <a:p>
            <a:r>
              <a:rPr lang="fi-FI" dirty="0"/>
              <a:t>Aktivoimme opiskelijoita ja henkilökuntaa elämään kestävämmin</a:t>
            </a:r>
          </a:p>
        </p:txBody>
      </p:sp>
      <p:sp>
        <p:nvSpPr>
          <p:cNvPr id="6" name="Tekstin paikkamerkki 5">
            <a:extLst>
              <a:ext uri="{FF2B5EF4-FFF2-40B4-BE49-F238E27FC236}">
                <a16:creationId xmlns:a16="http://schemas.microsoft.com/office/drawing/2014/main" id="{59D4A55D-71C9-ABB0-C488-3842CDA79AD3}"/>
              </a:ext>
            </a:extLst>
          </p:cNvPr>
          <p:cNvSpPr>
            <a:spLocks noGrp="1"/>
          </p:cNvSpPr>
          <p:nvPr>
            <p:ph type="body" sz="quarter" idx="3"/>
          </p:nvPr>
        </p:nvSpPr>
        <p:spPr/>
        <p:txBody>
          <a:bodyPr/>
          <a:lstStyle/>
          <a:p>
            <a:r>
              <a:rPr lang="fi-FI" dirty="0">
                <a:solidFill>
                  <a:srgbClr val="008E4D"/>
                </a:solidFill>
              </a:rPr>
              <a:t>toimenpiteet</a:t>
            </a:r>
          </a:p>
        </p:txBody>
      </p:sp>
      <p:sp>
        <p:nvSpPr>
          <p:cNvPr id="4" name="Sisällön paikkamerkki 3">
            <a:extLst>
              <a:ext uri="{FF2B5EF4-FFF2-40B4-BE49-F238E27FC236}">
                <a16:creationId xmlns:a16="http://schemas.microsoft.com/office/drawing/2014/main" id="{FD3C17B6-9494-C4C4-88DD-FBCA6535FCA7}"/>
              </a:ext>
            </a:extLst>
          </p:cNvPr>
          <p:cNvSpPr>
            <a:spLocks noGrp="1"/>
          </p:cNvSpPr>
          <p:nvPr>
            <p:ph sz="quarter" idx="4"/>
          </p:nvPr>
        </p:nvSpPr>
        <p:spPr/>
        <p:txBody>
          <a:bodyPr>
            <a:normAutofit fontScale="92500" lnSpcReduction="20000"/>
          </a:bodyPr>
          <a:lstStyle/>
          <a:p>
            <a:pPr>
              <a:buBlip>
                <a:blip>
                  <a:extLst>
                    <a:ext uri="{96DAC541-7B7A-43D3-8B79-37D633B846F1}">
                      <asvg:svgBlip xmlns:asvg="http://schemas.microsoft.com/office/drawing/2016/SVG/main" r:embed="rId2"/>
                    </a:ext>
                  </a:extLst>
                </a:blip>
              </a:buBlip>
            </a:pPr>
            <a:r>
              <a:rPr lang="fi-FI" dirty="0"/>
              <a:t>KEKE- ryhmän toiminnan lisääminen, nuorten aktivointi osallistumaan toimintaan</a:t>
            </a:r>
          </a:p>
          <a:p>
            <a:pPr>
              <a:buBlip>
                <a:blip>
                  <a:extLst>
                    <a:ext uri="{96DAC541-7B7A-43D3-8B79-37D633B846F1}">
                      <asvg:svgBlip xmlns:asvg="http://schemas.microsoft.com/office/drawing/2016/SVG/main" r:embed="rId2"/>
                    </a:ext>
                  </a:extLst>
                </a:blip>
              </a:buBlip>
            </a:pPr>
            <a:r>
              <a:rPr lang="fi-FI" dirty="0"/>
              <a:t>Koulun jätteenlajittelun tehostaminen. Suunnitelma toteutetaan HAMK- opinnäytetyönä</a:t>
            </a:r>
          </a:p>
          <a:p>
            <a:pPr>
              <a:buBlip>
                <a:blip>
                  <a:extLst>
                    <a:ext uri="{96DAC541-7B7A-43D3-8B79-37D633B846F1}">
                      <asvg:svgBlip xmlns:asvg="http://schemas.microsoft.com/office/drawing/2016/SVG/main" r:embed="rId2"/>
                    </a:ext>
                  </a:extLst>
                </a:blip>
              </a:buBlip>
            </a:pPr>
            <a:r>
              <a:rPr lang="fi-FI" dirty="0"/>
              <a:t>Yhteistyö paikallisten järjestöjen kanssa (HAMK, LHJ)</a:t>
            </a:r>
          </a:p>
          <a:p>
            <a:pPr>
              <a:buBlip>
                <a:blip>
                  <a:extLst>
                    <a:ext uri="{96DAC541-7B7A-43D3-8B79-37D633B846F1}">
                      <asvg:svgBlip xmlns:asvg="http://schemas.microsoft.com/office/drawing/2016/SVG/main" r:embed="rId2"/>
                    </a:ext>
                  </a:extLst>
                </a:blip>
              </a:buBlip>
            </a:pPr>
            <a:r>
              <a:rPr lang="fi-FI" dirty="0"/>
              <a:t>Yritysvierailut ja työpajat</a:t>
            </a:r>
          </a:p>
          <a:p>
            <a:pPr>
              <a:buBlip>
                <a:blip>
                  <a:extLst>
                    <a:ext uri="{96DAC541-7B7A-43D3-8B79-37D633B846F1}">
                      <asvg:svgBlip xmlns:asvg="http://schemas.microsoft.com/office/drawing/2016/SVG/main" r:embed="rId2"/>
                    </a:ext>
                  </a:extLst>
                </a:blip>
              </a:buBlip>
            </a:pPr>
            <a:r>
              <a:rPr lang="fi-FI" dirty="0"/>
              <a:t>Hankintojen kestävyysseuranta</a:t>
            </a:r>
          </a:p>
        </p:txBody>
      </p:sp>
      <p:pic>
        <p:nvPicPr>
          <p:cNvPr id="8" name="Kuva 7" descr="Kirsikka kirsikan kukka puut">
            <a:extLst>
              <a:ext uri="{FF2B5EF4-FFF2-40B4-BE49-F238E27FC236}">
                <a16:creationId xmlns:a16="http://schemas.microsoft.com/office/drawing/2014/main" id="{2469607C-B798-10F6-6C7E-B40F85170F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03762" y="4487172"/>
            <a:ext cx="2931544" cy="2931544"/>
          </a:xfrm>
          <a:prstGeom prst="rect">
            <a:avLst/>
          </a:prstGeom>
        </p:spPr>
      </p:pic>
    </p:spTree>
    <p:extLst>
      <p:ext uri="{BB962C8B-B14F-4D97-AF65-F5344CB8AC3E}">
        <p14:creationId xmlns:p14="http://schemas.microsoft.com/office/powerpoint/2010/main" val="58235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6D252A-0EA8-AAC3-69EC-B0DAFCBB79DD}"/>
              </a:ext>
            </a:extLst>
          </p:cNvPr>
          <p:cNvSpPr>
            <a:spLocks noGrp="1"/>
          </p:cNvSpPr>
          <p:nvPr>
            <p:ph type="title"/>
          </p:nvPr>
        </p:nvSpPr>
        <p:spPr/>
        <p:txBody>
          <a:bodyPr/>
          <a:lstStyle/>
          <a:p>
            <a:pPr algn="ctr"/>
            <a:r>
              <a:rPr lang="fi-FI" dirty="0">
                <a:solidFill>
                  <a:srgbClr val="3A628C"/>
                </a:solidFill>
                <a:effectLst>
                  <a:outerShdw blurRad="38100" dist="38100" dir="2700000" algn="tl">
                    <a:srgbClr val="000000">
                      <a:alpha val="43137"/>
                    </a:srgbClr>
                  </a:outerShdw>
                </a:effectLst>
              </a:rPr>
              <a:t>Kestävää koulutusta</a:t>
            </a:r>
          </a:p>
        </p:txBody>
      </p:sp>
      <p:sp>
        <p:nvSpPr>
          <p:cNvPr id="3" name="Tekstin paikkamerkki 2">
            <a:extLst>
              <a:ext uri="{FF2B5EF4-FFF2-40B4-BE49-F238E27FC236}">
                <a16:creationId xmlns:a16="http://schemas.microsoft.com/office/drawing/2014/main" id="{96168062-2CF7-8492-EB12-88131B7670FD}"/>
              </a:ext>
            </a:extLst>
          </p:cNvPr>
          <p:cNvSpPr>
            <a:spLocks noGrp="1"/>
          </p:cNvSpPr>
          <p:nvPr>
            <p:ph type="body" idx="1"/>
          </p:nvPr>
        </p:nvSpPr>
        <p:spPr/>
        <p:txBody>
          <a:bodyPr/>
          <a:lstStyle/>
          <a:p>
            <a:r>
              <a:rPr lang="fi-FI" dirty="0">
                <a:solidFill>
                  <a:srgbClr val="995E95"/>
                </a:solidFill>
              </a:rPr>
              <a:t>tavoitteet</a:t>
            </a:r>
          </a:p>
        </p:txBody>
      </p:sp>
      <p:sp>
        <p:nvSpPr>
          <p:cNvPr id="4" name="Sisällön paikkamerkki 3">
            <a:extLst>
              <a:ext uri="{FF2B5EF4-FFF2-40B4-BE49-F238E27FC236}">
                <a16:creationId xmlns:a16="http://schemas.microsoft.com/office/drawing/2014/main" id="{2A16872F-EAE7-4AF0-A7D9-10BE092F77A2}"/>
              </a:ext>
            </a:extLst>
          </p:cNvPr>
          <p:cNvSpPr>
            <a:spLocks noGrp="1"/>
          </p:cNvSpPr>
          <p:nvPr>
            <p:ph sz="half" idx="2"/>
          </p:nvPr>
        </p:nvSpPr>
        <p:spPr/>
        <p:txBody>
          <a:bodyPr>
            <a:normAutofit fontScale="92500" lnSpcReduction="10000"/>
          </a:bodyPr>
          <a:lstStyle/>
          <a:p>
            <a:r>
              <a:rPr lang="fi-FI" dirty="0"/>
              <a:t>Kestävyysteemat mukana kaikessa opetuksessa</a:t>
            </a:r>
          </a:p>
          <a:p>
            <a:r>
              <a:rPr lang="fi-FI" dirty="0"/>
              <a:t>Oppilaille taitoja tunnistaa ja analysoida informaation luotettavuutta</a:t>
            </a:r>
          </a:p>
          <a:p>
            <a:r>
              <a:rPr lang="fi-FI" dirty="0"/>
              <a:t>Demokratiakasvatuksella nuorista aktiivisia yhteiskunnan jäseniä</a:t>
            </a:r>
          </a:p>
        </p:txBody>
      </p:sp>
      <p:sp>
        <p:nvSpPr>
          <p:cNvPr id="5" name="Tekstin paikkamerkki 4">
            <a:extLst>
              <a:ext uri="{FF2B5EF4-FFF2-40B4-BE49-F238E27FC236}">
                <a16:creationId xmlns:a16="http://schemas.microsoft.com/office/drawing/2014/main" id="{0D10A392-0BBB-1275-491A-D5DE48E25AC5}"/>
              </a:ext>
            </a:extLst>
          </p:cNvPr>
          <p:cNvSpPr>
            <a:spLocks noGrp="1"/>
          </p:cNvSpPr>
          <p:nvPr>
            <p:ph type="body" sz="quarter" idx="3"/>
          </p:nvPr>
        </p:nvSpPr>
        <p:spPr/>
        <p:txBody>
          <a:bodyPr/>
          <a:lstStyle/>
          <a:p>
            <a:r>
              <a:rPr lang="fi-FI" dirty="0">
                <a:solidFill>
                  <a:srgbClr val="995E95"/>
                </a:solidFill>
              </a:rPr>
              <a:t>toimenpiteet</a:t>
            </a:r>
          </a:p>
        </p:txBody>
      </p:sp>
      <p:sp>
        <p:nvSpPr>
          <p:cNvPr id="6" name="Sisällön paikkamerkki 5">
            <a:extLst>
              <a:ext uri="{FF2B5EF4-FFF2-40B4-BE49-F238E27FC236}">
                <a16:creationId xmlns:a16="http://schemas.microsoft.com/office/drawing/2014/main" id="{42D8B61C-8A01-453F-7DE6-C014A60306D9}"/>
              </a:ext>
            </a:extLst>
          </p:cNvPr>
          <p:cNvSpPr>
            <a:spLocks noGrp="1"/>
          </p:cNvSpPr>
          <p:nvPr>
            <p:ph sz="quarter" idx="4"/>
          </p:nvPr>
        </p:nvSpPr>
        <p:spPr/>
        <p:txBody>
          <a:bodyPr>
            <a:normAutofit fontScale="92500" lnSpcReduction="10000"/>
          </a:bodyPr>
          <a:lstStyle/>
          <a:p>
            <a:pPr>
              <a:buBlip>
                <a:blip>
                  <a:extLst>
                    <a:ext uri="{96DAC541-7B7A-43D3-8B79-37D633B846F1}">
                      <asvg:svgBlip xmlns:asvg="http://schemas.microsoft.com/office/drawing/2016/SVG/main" r:embed="rId2"/>
                    </a:ext>
                  </a:extLst>
                </a:blip>
              </a:buBlip>
            </a:pPr>
            <a:r>
              <a:rPr lang="fi-FI" dirty="0"/>
              <a:t>Lähdekritiikki- ja tekoälytyöpajoja</a:t>
            </a:r>
          </a:p>
          <a:p>
            <a:pPr>
              <a:buBlip>
                <a:blip>
                  <a:extLst>
                    <a:ext uri="{96DAC541-7B7A-43D3-8B79-37D633B846F1}">
                      <asvg:svgBlip xmlns:asvg="http://schemas.microsoft.com/office/drawing/2016/SVG/main" r:embed="rId2"/>
                    </a:ext>
                  </a:extLst>
                </a:blip>
              </a:buBlip>
            </a:pPr>
            <a:r>
              <a:rPr lang="fi-FI" dirty="0"/>
              <a:t>Kestävyysopetusta myös opetussuunnitelman ulkopuolelta</a:t>
            </a:r>
          </a:p>
          <a:p>
            <a:pPr>
              <a:buBlip>
                <a:blip>
                  <a:extLst>
                    <a:ext uri="{96DAC541-7B7A-43D3-8B79-37D633B846F1}">
                      <asvg:svgBlip xmlns:asvg="http://schemas.microsoft.com/office/drawing/2016/SVG/main" r:embed="rId2"/>
                    </a:ext>
                  </a:extLst>
                </a:blip>
              </a:buBlip>
            </a:pPr>
            <a:r>
              <a:rPr lang="fi-FI" dirty="0"/>
              <a:t>Laadukasta Demokratiakasvatusta, Nuorten vaalit</a:t>
            </a:r>
          </a:p>
          <a:p>
            <a:pPr>
              <a:buBlip>
                <a:blip>
                  <a:extLst>
                    <a:ext uri="{96DAC541-7B7A-43D3-8B79-37D633B846F1}">
                      <asvg:svgBlip xmlns:asvg="http://schemas.microsoft.com/office/drawing/2016/SVG/main" r:embed="rId2"/>
                    </a:ext>
                  </a:extLst>
                </a:blip>
              </a:buBlip>
            </a:pPr>
            <a:r>
              <a:rPr lang="fi-FI" dirty="0"/>
              <a:t>Tutor- ja opiskelijakunnan toiminnan tukeminen ja kehittäminen</a:t>
            </a:r>
          </a:p>
          <a:p>
            <a:endParaRPr lang="fi-FI" dirty="0"/>
          </a:p>
        </p:txBody>
      </p:sp>
      <p:pic>
        <p:nvPicPr>
          <p:cNvPr id="8" name="Kuva 7" descr="Kannettava Puhelin ja Laskin">
            <a:extLst>
              <a:ext uri="{FF2B5EF4-FFF2-40B4-BE49-F238E27FC236}">
                <a16:creationId xmlns:a16="http://schemas.microsoft.com/office/drawing/2014/main" id="{CB0FBE0A-D381-5412-7917-97D39C8CBA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85053" y="60385"/>
            <a:ext cx="2829464" cy="2829464"/>
          </a:xfrm>
          <a:prstGeom prst="rect">
            <a:avLst/>
          </a:prstGeom>
        </p:spPr>
      </p:pic>
    </p:spTree>
    <p:extLst>
      <p:ext uri="{BB962C8B-B14F-4D97-AF65-F5344CB8AC3E}">
        <p14:creationId xmlns:p14="http://schemas.microsoft.com/office/powerpoint/2010/main" val="267388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CC780986-6EA4-65B5-28B7-35A543CB5627}"/>
              </a:ext>
            </a:extLst>
          </p:cNvPr>
          <p:cNvSpPr>
            <a:spLocks noGrp="1"/>
          </p:cNvSpPr>
          <p:nvPr>
            <p:ph type="title"/>
          </p:nvPr>
        </p:nvSpPr>
        <p:spPr>
          <a:xfrm>
            <a:off x="838200" y="164587"/>
            <a:ext cx="10515600" cy="1325563"/>
          </a:xfrm>
        </p:spPr>
        <p:txBody>
          <a:bodyPr/>
          <a:lstStyle/>
          <a:p>
            <a:pPr algn="ctr"/>
            <a:r>
              <a:rPr lang="fi-FI" dirty="0">
                <a:solidFill>
                  <a:srgbClr val="3A628C"/>
                </a:solidFill>
                <a:effectLst>
                  <a:outerShdw blurRad="38100" dist="38100" dir="2700000" algn="tl">
                    <a:srgbClr val="000000">
                      <a:alpha val="43137"/>
                    </a:srgbClr>
                  </a:outerShdw>
                </a:effectLst>
              </a:rPr>
              <a:t>Mittaaminen ja Seuranta</a:t>
            </a:r>
          </a:p>
        </p:txBody>
      </p:sp>
      <p:sp>
        <p:nvSpPr>
          <p:cNvPr id="8" name="Sisällön paikkamerkki 7">
            <a:extLst>
              <a:ext uri="{FF2B5EF4-FFF2-40B4-BE49-F238E27FC236}">
                <a16:creationId xmlns:a16="http://schemas.microsoft.com/office/drawing/2014/main" id="{780E4913-1E3F-05EC-3DD0-4DFC5B74B915}"/>
              </a:ext>
            </a:extLst>
          </p:cNvPr>
          <p:cNvSpPr>
            <a:spLocks noGrp="1"/>
          </p:cNvSpPr>
          <p:nvPr>
            <p:ph idx="1"/>
          </p:nvPr>
        </p:nvSpPr>
        <p:spPr>
          <a:xfrm>
            <a:off x="838200" y="1209369"/>
            <a:ext cx="10515600" cy="4761118"/>
          </a:xfrm>
        </p:spPr>
        <p:txBody>
          <a:bodyPr/>
          <a:lstStyle/>
          <a:p>
            <a:pPr marL="0" indent="0" algn="ctr">
              <a:buNone/>
            </a:pPr>
            <a:r>
              <a:rPr lang="fi-FI" dirty="0"/>
              <a:t>Vastuullisuus- ja kestävyystyön seuranta on erityisen tärkeää, jotta tavoitteissa pysytään. Kouluyhteisössä toimivin tapa seurata kestävyyttä on suorittaa haastatteluja ja kyselyitä sekä henkilökunnalle, että opiskelijoille. Joitakin tavoitteita voidaan myös havainnoida koululla. Kun tavoitetta kohti aletaan työskennellä, valitaan tapa, jolla sitä myös seurataan ja mitataan. Tavoitteiden etenemistä tarkastellaan henkilökunnan keskuudessa kaksi kertaa lukuvuodessa.</a:t>
            </a:r>
          </a:p>
          <a:p>
            <a:pPr marL="0" indent="0" algn="ctr">
              <a:buNone/>
            </a:pPr>
            <a:r>
              <a:rPr lang="fi-FI" dirty="0"/>
              <a:t>OKKA- sertifikaatin auditoinnit toimivat hyvänä pitkän aikavälin seurantana, mutta jotta tavoitteista ei lipsuta, seuraamme toiminnan kehitystä itse tiiviimmin yllä mainituilla keinoilla. </a:t>
            </a:r>
          </a:p>
        </p:txBody>
      </p:sp>
      <p:pic>
        <p:nvPicPr>
          <p:cNvPr id="3" name="Kuva 2" descr="Viivain ja kynä">
            <a:extLst>
              <a:ext uri="{FF2B5EF4-FFF2-40B4-BE49-F238E27FC236}">
                <a16:creationId xmlns:a16="http://schemas.microsoft.com/office/drawing/2014/main" id="{EA4735A8-B7E2-CA0D-29E5-E49A61ADF1C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7767" y="4605593"/>
            <a:ext cx="3516465" cy="3281822"/>
          </a:xfrm>
          <a:prstGeom prst="rect">
            <a:avLst/>
          </a:prstGeom>
        </p:spPr>
      </p:pic>
    </p:spTree>
    <p:extLst>
      <p:ext uri="{BB962C8B-B14F-4D97-AF65-F5344CB8AC3E}">
        <p14:creationId xmlns:p14="http://schemas.microsoft.com/office/powerpoint/2010/main" val="1854079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BAEAF4-0ED3-86DF-1628-867470A4A207}"/>
              </a:ext>
            </a:extLst>
          </p:cNvPr>
          <p:cNvSpPr>
            <a:spLocks noGrp="1"/>
          </p:cNvSpPr>
          <p:nvPr>
            <p:ph type="title"/>
          </p:nvPr>
        </p:nvSpPr>
        <p:spPr/>
        <p:txBody>
          <a:bodyPr/>
          <a:lstStyle/>
          <a:p>
            <a:pPr algn="ctr"/>
            <a:r>
              <a:rPr lang="fi-FI" dirty="0">
                <a:solidFill>
                  <a:srgbClr val="3A628C"/>
                </a:solidFill>
                <a:effectLst>
                  <a:outerShdw blurRad="38100" dist="38100" dir="2700000" algn="tl">
                    <a:srgbClr val="000000">
                      <a:alpha val="43137"/>
                    </a:srgbClr>
                  </a:outerShdw>
                </a:effectLst>
              </a:rPr>
              <a:t>Hallinto</a:t>
            </a:r>
          </a:p>
        </p:txBody>
      </p:sp>
      <p:sp>
        <p:nvSpPr>
          <p:cNvPr id="3" name="Sisällön paikkamerkki 2">
            <a:extLst>
              <a:ext uri="{FF2B5EF4-FFF2-40B4-BE49-F238E27FC236}">
                <a16:creationId xmlns:a16="http://schemas.microsoft.com/office/drawing/2014/main" id="{92CA25E4-63DB-D39C-CB63-97870A5CC349}"/>
              </a:ext>
            </a:extLst>
          </p:cNvPr>
          <p:cNvSpPr>
            <a:spLocks noGrp="1"/>
          </p:cNvSpPr>
          <p:nvPr>
            <p:ph idx="1"/>
          </p:nvPr>
        </p:nvSpPr>
        <p:spPr>
          <a:xfrm>
            <a:off x="838200" y="2051271"/>
            <a:ext cx="10515600" cy="2220164"/>
          </a:xfrm>
        </p:spPr>
        <p:txBody>
          <a:bodyPr/>
          <a:lstStyle/>
          <a:p>
            <a:pPr marL="0" indent="0" algn="ctr">
              <a:buNone/>
            </a:pPr>
            <a:r>
              <a:rPr lang="fi-FI" dirty="0"/>
              <a:t>Forssan yhteislyseon hallinto sitoutuu toimimaan kestävästi, ja tukemaan kestävän kehityksen työstämistä koulussa. Tämä tarkoittaa kestävän kehityksen vaikutusten painoarvon lisäämistä päätöksenteossa ja resurssien jakamisessa. </a:t>
            </a:r>
          </a:p>
        </p:txBody>
      </p:sp>
      <p:pic>
        <p:nvPicPr>
          <p:cNvPr id="8" name="Kuva 7" descr="Office-tarvikkeet täytetty">
            <a:extLst>
              <a:ext uri="{FF2B5EF4-FFF2-40B4-BE49-F238E27FC236}">
                <a16:creationId xmlns:a16="http://schemas.microsoft.com/office/drawing/2014/main" id="{E45FB316-E745-EBC7-17C6-83DE98C8A35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81500" y="3224961"/>
            <a:ext cx="3917950" cy="3917950"/>
          </a:xfrm>
          <a:prstGeom prst="rect">
            <a:avLst/>
          </a:prstGeom>
        </p:spPr>
      </p:pic>
    </p:spTree>
    <p:extLst>
      <p:ext uri="{BB962C8B-B14F-4D97-AF65-F5344CB8AC3E}">
        <p14:creationId xmlns:p14="http://schemas.microsoft.com/office/powerpoint/2010/main" val="646630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DC84F6E3-7A40-04F5-C12A-970F5BBAB4AC}"/>
            </a:ext>
          </a:extLst>
        </p:cNvPr>
        <p:cNvGrpSpPr/>
        <p:nvPr/>
      </p:nvGrpSpPr>
      <p:grpSpPr>
        <a:xfrm>
          <a:off x="0" y="0"/>
          <a:ext cx="0" cy="0"/>
          <a:chOff x="0" y="0"/>
          <a:chExt cx="0" cy="0"/>
        </a:xfrm>
      </p:grpSpPr>
      <p:sp>
        <p:nvSpPr>
          <p:cNvPr id="3" name="Alaotsikko 2">
            <a:extLst>
              <a:ext uri="{FF2B5EF4-FFF2-40B4-BE49-F238E27FC236}">
                <a16:creationId xmlns:a16="http://schemas.microsoft.com/office/drawing/2014/main" id="{2D253A25-C000-C70A-ADFB-38C6FB4B0E13}"/>
              </a:ext>
            </a:extLst>
          </p:cNvPr>
          <p:cNvSpPr>
            <a:spLocks noGrp="1"/>
          </p:cNvSpPr>
          <p:nvPr>
            <p:ph type="subTitle" idx="1"/>
          </p:nvPr>
        </p:nvSpPr>
        <p:spPr>
          <a:xfrm flipH="1">
            <a:off x="10050161" y="10723194"/>
            <a:ext cx="94735" cy="45719"/>
          </a:xfrm>
        </p:spPr>
        <p:txBody>
          <a:bodyPr>
            <a:normAutofit fontScale="25000" lnSpcReduction="20000"/>
          </a:bodyPr>
          <a:lstStyle/>
          <a:p>
            <a:endParaRPr lang="fi-FI" dirty="0"/>
          </a:p>
        </p:txBody>
      </p:sp>
      <p:pic>
        <p:nvPicPr>
          <p:cNvPr id="6" name="Kuva 5" descr="Kuva, joka sisältää kohteen Grafiikka, logo, graafinen suunnittelu, Fontti&#10;&#10;Tekoälyn generoima sisältö voi olla virheellistä.">
            <a:extLst>
              <a:ext uri="{FF2B5EF4-FFF2-40B4-BE49-F238E27FC236}">
                <a16:creationId xmlns:a16="http://schemas.microsoft.com/office/drawing/2014/main" id="{DF3A7518-75F5-CC2F-5C43-7BD57C312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559" y="1307285"/>
            <a:ext cx="5568097" cy="4243430"/>
          </a:xfrm>
          <a:prstGeom prst="rect">
            <a:avLst/>
          </a:prstGeom>
        </p:spPr>
      </p:pic>
    </p:spTree>
    <p:extLst>
      <p:ext uri="{BB962C8B-B14F-4D97-AF65-F5344CB8AC3E}">
        <p14:creationId xmlns:p14="http://schemas.microsoft.com/office/powerpoint/2010/main" val="401530752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893</TotalTime>
  <Words>545</Words>
  <Application>Microsoft Office PowerPoint</Application>
  <PresentationFormat>Laajakuva</PresentationFormat>
  <Paragraphs>49</Paragraphs>
  <Slides>9</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9</vt:i4>
      </vt:variant>
    </vt:vector>
  </HeadingPairs>
  <TitlesOfParts>
    <vt:vector size="13" baseType="lpstr">
      <vt:lpstr>Aptos</vt:lpstr>
      <vt:lpstr>Aptos Display</vt:lpstr>
      <vt:lpstr>Arial</vt:lpstr>
      <vt:lpstr>Office-teema</vt:lpstr>
      <vt:lpstr>Vastuullisuusohjelma 2025-2027</vt:lpstr>
      <vt:lpstr>Johdanto</vt:lpstr>
      <vt:lpstr>Vastuullisuutemme pääteemat</vt:lpstr>
      <vt:lpstr>Hyvinvoiva yhteisö</vt:lpstr>
      <vt:lpstr>Ekologisesti kestävä lukio</vt:lpstr>
      <vt:lpstr>Kestävää koulutusta</vt:lpstr>
      <vt:lpstr>Mittaaminen ja Seuranta</vt:lpstr>
      <vt:lpstr>Hallinto</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Vastuullisuusohjelma 2025-2027</dc:title>
  <dc:creator>Reetta Ryhänen</dc:creator>
  <cp:lastModifiedBy>Veistola Simo</cp:lastModifiedBy>
  <cp:revision>2</cp:revision>
  <dcterms:created xsi:type="dcterms:W3CDTF">2025-03-12T13:06:09Z</dcterms:created>
  <dcterms:modified xsi:type="dcterms:W3CDTF">2026-09-28T12:15:37Z</dcterms:modified>
</cp:coreProperties>
</file>