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0" r:id="rId5"/>
    <p:sldId id="259" r:id="rId6"/>
    <p:sldId id="258" r:id="rId7"/>
    <p:sldId id="262" r:id="rId8"/>
    <p:sldId id="263" r:id="rId9"/>
    <p:sldId id="26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80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E8EE378-C1D3-4FAD-A46F-A6B391980FC8}" type="datetimeFigureOut">
              <a:rPr lang="fr-FR" smtClean="0"/>
              <a:t>26/01/2021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B5E632-B702-4D17-AA06-CACB8B613358}"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E8EE378-C1D3-4FAD-A46F-A6B391980FC8}" type="datetimeFigureOut">
              <a:rPr lang="fr-FR" smtClean="0"/>
              <a:t>26/01/2021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B5E632-B702-4D17-AA06-CACB8B613358}"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E8EE378-C1D3-4FAD-A46F-A6B391980FC8}" type="datetimeFigureOut">
              <a:rPr lang="fr-FR" smtClean="0"/>
              <a:t>26/01/2021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B5E632-B702-4D17-AA06-CACB8B613358}"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E8EE378-C1D3-4FAD-A46F-A6B391980FC8}" type="datetimeFigureOut">
              <a:rPr lang="fr-FR" smtClean="0"/>
              <a:t>26/01/2021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B5E632-B702-4D17-AA06-CACB8B613358}"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E8EE378-C1D3-4FAD-A46F-A6B391980FC8}" type="datetimeFigureOut">
              <a:rPr lang="fr-FR" smtClean="0"/>
              <a:t>26/01/2021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B5E632-B702-4D17-AA06-CACB8B613358}"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E8EE378-C1D3-4FAD-A46F-A6B391980FC8}" type="datetimeFigureOut">
              <a:rPr lang="fr-FR" smtClean="0"/>
              <a:t>26/01/2021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5B5E632-B702-4D17-AA06-CACB8B613358}"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E8EE378-C1D3-4FAD-A46F-A6B391980FC8}" type="datetimeFigureOut">
              <a:rPr lang="fr-FR" smtClean="0"/>
              <a:t>26/01/2021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5B5E632-B702-4D17-AA06-CACB8B613358}"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CE8EE378-C1D3-4FAD-A46F-A6B391980FC8}" type="datetimeFigureOut">
              <a:rPr lang="fr-FR" smtClean="0"/>
              <a:t>26/01/2021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5B5E632-B702-4D17-AA06-CACB8B613358}"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E8EE378-C1D3-4FAD-A46F-A6B391980FC8}" type="datetimeFigureOut">
              <a:rPr lang="fr-FR" smtClean="0"/>
              <a:t>26/01/2021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5B5E632-B702-4D17-AA06-CACB8B613358}"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E8EE378-C1D3-4FAD-A46F-A6B391980FC8}" type="datetimeFigureOut">
              <a:rPr lang="fr-FR" smtClean="0"/>
              <a:t>26/01/2021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5B5E632-B702-4D17-AA06-CACB8B613358}"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E8EE378-C1D3-4FAD-A46F-A6B391980FC8}" type="datetimeFigureOut">
              <a:rPr lang="fr-FR" smtClean="0"/>
              <a:t>26/01/2021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5B5E632-B702-4D17-AA06-CACB8B613358}"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8EE378-C1D3-4FAD-A46F-A6B391980FC8}" type="datetimeFigureOut">
              <a:rPr lang="fr-FR" smtClean="0"/>
              <a:t>26/01/2021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5E632-B702-4D17-AA06-CACB8B613358}"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4414" y="857232"/>
            <a:ext cx="7143800" cy="3046988"/>
          </a:xfrm>
          <a:prstGeom prst="rect">
            <a:avLst/>
          </a:prstGeom>
          <a:solidFill>
            <a:srgbClr val="FFFF00"/>
          </a:solidFill>
        </p:spPr>
        <p:txBody>
          <a:bodyPr wrap="square">
            <a:spAutoFit/>
          </a:bodyPr>
          <a:lstStyle/>
          <a:p>
            <a:pPr lvl="0" algn="ctr" fontAlgn="base">
              <a:spcBef>
                <a:spcPct val="0"/>
              </a:spcBef>
              <a:spcAft>
                <a:spcPct val="0"/>
              </a:spcAft>
            </a:pPr>
            <a:r>
              <a:rPr kumimoji="0" lang="fr-FR" sz="4800" b="1" i="0" u="none" strike="noStrike" cap="none" spc="0" normalizeH="0" baseline="0"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alibri" pitchFamily="34" charset="0"/>
                <a:ea typeface="Calibri" pitchFamily="34" charset="0"/>
                <a:cs typeface="Times New Roman" pitchFamily="18" charset="0"/>
              </a:rPr>
              <a:t>Some</a:t>
            </a:r>
            <a:r>
              <a:rPr kumimoji="0" lang="fr-FR" sz="4800" b="1" i="0" u="none" strike="noStrike" cap="none" spc="0" normalizeH="0" baseline="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alibri" pitchFamily="34" charset="0"/>
                <a:ea typeface="Calibri" pitchFamily="34" charset="0"/>
                <a:cs typeface="Times New Roman" pitchFamily="18" charset="0"/>
              </a:rPr>
              <a:t> </a:t>
            </a:r>
            <a:r>
              <a:rPr kumimoji="0" lang="fr-FR" sz="4800" b="1" i="0" u="none" strike="noStrike" cap="none" spc="0" normalizeH="0" baseline="0"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alibri" pitchFamily="34" charset="0"/>
                <a:ea typeface="Calibri" pitchFamily="34" charset="0"/>
                <a:cs typeface="Times New Roman" pitchFamily="18" charset="0"/>
              </a:rPr>
              <a:t>proposals</a:t>
            </a:r>
            <a:r>
              <a:rPr kumimoji="0" lang="fr-FR" sz="4800" b="1" i="0" u="none" strike="noStrike" cap="none" spc="0" normalizeH="0" baseline="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alibri" pitchFamily="34" charset="0"/>
                <a:ea typeface="Calibri" pitchFamily="34" charset="0"/>
                <a:cs typeface="Times New Roman" pitchFamily="18" charset="0"/>
              </a:rPr>
              <a:t> for the</a:t>
            </a:r>
          </a:p>
          <a:p>
            <a:pPr lvl="0" algn="ctr" fontAlgn="base">
              <a:spcBef>
                <a:spcPct val="0"/>
              </a:spcBef>
              <a:spcAft>
                <a:spcPct val="0"/>
              </a:spcAft>
            </a:pPr>
            <a:r>
              <a:rPr kumimoji="0" lang="fr-FR" sz="4800" b="1" i="0" u="none" strike="noStrike" cap="none" spc="0" normalizeH="0" baseline="0"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alibri" pitchFamily="34" charset="0"/>
                <a:ea typeface="Calibri" pitchFamily="34" charset="0"/>
                <a:cs typeface="Times New Roman" pitchFamily="18" charset="0"/>
              </a:rPr>
              <a:t>implementation</a:t>
            </a:r>
            <a:r>
              <a:rPr kumimoji="0" lang="fr-FR" sz="4800" b="1" i="0" u="none" strike="noStrike" cap="none" spc="0" normalizeH="0" baseline="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alibri" pitchFamily="34" charset="0"/>
                <a:ea typeface="Calibri" pitchFamily="34" charset="0"/>
                <a:cs typeface="Times New Roman" pitchFamily="18" charset="0"/>
              </a:rPr>
              <a:t> </a:t>
            </a:r>
          </a:p>
          <a:p>
            <a:pPr lvl="0" algn="ctr" fontAlgn="base">
              <a:spcBef>
                <a:spcPct val="0"/>
              </a:spcBef>
              <a:spcAft>
                <a:spcPct val="0"/>
              </a:spcAft>
            </a:pPr>
            <a:r>
              <a:rPr kumimoji="0" lang="fr-FR" sz="4800" b="1" i="0" u="none" strike="noStrike" cap="none" spc="0" normalizeH="0" baseline="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alibri" pitchFamily="34" charset="0"/>
                <a:ea typeface="Calibri" pitchFamily="34" charset="0"/>
                <a:cs typeface="Times New Roman" pitchFamily="18" charset="0"/>
              </a:rPr>
              <a:t>of </a:t>
            </a:r>
            <a:r>
              <a:rPr kumimoji="0" lang="fr-FR" sz="4800" b="1" i="0" u="none" strike="noStrike" cap="none" spc="0" normalizeH="0" baseline="0"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alibri" pitchFamily="34" charset="0"/>
                <a:ea typeface="Calibri" pitchFamily="34" charset="0"/>
                <a:cs typeface="Times New Roman" pitchFamily="18" charset="0"/>
              </a:rPr>
              <a:t>citizens</a:t>
            </a:r>
            <a:r>
              <a:rPr kumimoji="0" lang="fr-FR" sz="4800" b="1" i="0" u="none" strike="noStrike" cap="none" spc="0" normalizeH="0" baseline="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alibri" pitchFamily="34" charset="0"/>
                <a:ea typeface="Calibri" pitchFamily="34" charset="0"/>
                <a:cs typeface="Times New Roman" pitchFamily="18" charset="0"/>
              </a:rPr>
              <a:t>' </a:t>
            </a:r>
            <a:r>
              <a:rPr kumimoji="0" lang="fr-FR" sz="4800" b="1" i="0" u="none" strike="noStrike" cap="none" spc="0" normalizeH="0" baseline="0"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alibri" pitchFamily="34" charset="0"/>
                <a:ea typeface="Calibri" pitchFamily="34" charset="0"/>
                <a:cs typeface="Times New Roman" pitchFamily="18" charset="0"/>
              </a:rPr>
              <a:t>processes</a:t>
            </a:r>
            <a:r>
              <a:rPr kumimoji="0" lang="fr-FR" sz="4800" b="1" i="0" u="none" strike="noStrike" cap="none" spc="0" normalizeH="0" baseline="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alibri" pitchFamily="34" charset="0"/>
                <a:ea typeface="Calibri" pitchFamily="34" charset="0"/>
                <a:cs typeface="Times New Roman" pitchFamily="18" charset="0"/>
              </a:rPr>
              <a:t> </a:t>
            </a:r>
          </a:p>
          <a:p>
            <a:pPr lvl="0" algn="ctr" fontAlgn="base">
              <a:spcBef>
                <a:spcPct val="0"/>
              </a:spcBef>
              <a:spcAft>
                <a:spcPct val="0"/>
              </a:spcAft>
            </a:pPr>
            <a:r>
              <a:rPr kumimoji="0" lang="fr-FR" sz="4800" b="1" i="0" u="none" strike="noStrike" cap="none" spc="0" normalizeH="0" baseline="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alibri" pitchFamily="34" charset="0"/>
                <a:ea typeface="Calibri" pitchFamily="34" charset="0"/>
                <a:cs typeface="Times New Roman" pitchFamily="18" charset="0"/>
              </a:rPr>
              <a:t>in GAYA </a:t>
            </a:r>
            <a:r>
              <a:rPr kumimoji="0" lang="fr-FR" sz="4800" b="1" i="0" u="none" strike="noStrike" cap="none" spc="0" normalizeH="0" baseline="0"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alibri" pitchFamily="34" charset="0"/>
                <a:ea typeface="Calibri" pitchFamily="34" charset="0"/>
                <a:cs typeface="Times New Roman" pitchFamily="18" charset="0"/>
              </a:rPr>
              <a:t>project</a:t>
            </a:r>
            <a:r>
              <a:rPr kumimoji="0" lang="fr-FR" sz="4800" b="1" i="0" u="none" strike="noStrike" cap="none" spc="0" normalizeH="0" baseline="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alibri" pitchFamily="34" charset="0"/>
                <a:ea typeface="Calibri" pitchFamily="34" charset="0"/>
                <a:cs typeface="Times New Roman" pitchFamily="18" charset="0"/>
              </a:rPr>
              <a:t>.</a:t>
            </a:r>
            <a:endParaRPr lang="fr-FR" sz="4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pic>
        <p:nvPicPr>
          <p:cNvPr id="5" name="Image 4"/>
          <p:cNvPicPr/>
          <p:nvPr/>
        </p:nvPicPr>
        <p:blipFill>
          <a:blip r:embed="rId2" cstate="print"/>
          <a:srcRect/>
          <a:stretch>
            <a:fillRect/>
          </a:stretch>
        </p:blipFill>
        <p:spPr bwMode="auto">
          <a:xfrm>
            <a:off x="3786182" y="4357694"/>
            <a:ext cx="2071702" cy="2000264"/>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571472" y="1500174"/>
            <a:ext cx="8143932" cy="47551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sz="1100" dirty="0">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dirty="0">
              <a:solidFill>
                <a:srgbClr val="002060"/>
              </a:solidFill>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Proposal</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for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sequencing</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the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work</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in meetings (and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also</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by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video</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a:t>
            </a:r>
            <a:endParaRPr kumimoji="0" lang="fr-FR"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1 -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presentation</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of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research</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and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reflections</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on the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theme</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of the meeting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e.g</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meeting C1: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housing</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and habitat)</a:t>
            </a:r>
            <a:endParaRPr kumimoji="0" lang="fr-FR"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2 -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summary</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of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presentations</a:t>
            </a:r>
            <a:endParaRPr kumimoji="0" lang="fr-FR"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3 -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proposal</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of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measures</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in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favour</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of the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climate</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and for a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sustainable</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Earth</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lang="fr-FR" dirty="0">
              <a:solidFill>
                <a:srgbClr val="002060"/>
              </a:solidFill>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b="0" i="0" u="none" strike="noStrike" cap="none" normalizeH="0" baseline="0" dirty="0" smtClean="0">
              <a:ln>
                <a:noFill/>
              </a:ln>
              <a:solidFill>
                <a:srgbClr val="002060"/>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While</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the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presentations</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of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step</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1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can</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be</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done</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visually</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steps</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2 and 3 are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much</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more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complicated</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to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implement</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with</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students</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and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would</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require</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face-to-face meetings.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On the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other</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hand,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it</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seems</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to me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that</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the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formal</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side</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of the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video</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would</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allow</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the message to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be</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passed</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on as part of a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presentation</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of the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work</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(one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Could</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also</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think</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that</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presenting</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oneself</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visually</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would</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also</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be</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 </a:t>
            </a:r>
            <a:r>
              <a:rPr kumimoji="0" lang="fr-FR" b="0" i="0" u="none" strike="noStrike" cap="none" normalizeH="0" baseline="0" dirty="0" err="1" smtClean="0">
                <a:ln>
                  <a:noFill/>
                </a:ln>
                <a:solidFill>
                  <a:srgbClr val="002060"/>
                </a:solidFill>
                <a:effectLst/>
                <a:latin typeface="Calibri" pitchFamily="34" charset="0"/>
                <a:ea typeface="Calibri" pitchFamily="34" charset="0"/>
                <a:cs typeface="Times New Roman" pitchFamily="18" charset="0"/>
              </a:rPr>
              <a:t>beneficial</a:t>
            </a:r>
            <a:r>
              <a:rPr kumimoji="0" lang="fr-FR" b="0"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a:t>
            </a:r>
            <a:endParaRPr kumimoji="0" lang="fr-FR" b="0" i="0" u="none" strike="noStrike" cap="none" normalizeH="0" baseline="0" dirty="0" smtClean="0">
              <a:ln>
                <a:noFill/>
              </a:ln>
              <a:solidFill>
                <a:srgbClr val="002060"/>
              </a:solidFill>
              <a:effectLst/>
              <a:latin typeface="Arial" pitchFamily="34" charset="0"/>
              <a:cs typeface="Arial" pitchFamily="34" charset="0"/>
            </a:endParaRPr>
          </a:p>
        </p:txBody>
      </p:sp>
      <p:pic>
        <p:nvPicPr>
          <p:cNvPr id="4" name="Image 3"/>
          <p:cNvPicPr/>
          <p:nvPr/>
        </p:nvPicPr>
        <p:blipFill>
          <a:blip r:embed="rId2" cstate="print"/>
          <a:srcRect/>
          <a:stretch>
            <a:fillRect/>
          </a:stretch>
        </p:blipFill>
        <p:spPr bwMode="auto">
          <a:xfrm>
            <a:off x="6500826" y="285728"/>
            <a:ext cx="2071702" cy="2000264"/>
          </a:xfrm>
          <a:prstGeom prst="rect">
            <a:avLst/>
          </a:prstGeom>
          <a:noFill/>
          <a:ln w="9525">
            <a:noFill/>
            <a:miter lim="800000"/>
            <a:headEnd/>
            <a:tailEnd/>
          </a:ln>
        </p:spPr>
      </p:pic>
      <p:pic>
        <p:nvPicPr>
          <p:cNvPr id="5123" name="Picture 3"/>
          <p:cNvPicPr>
            <a:picLocks noChangeAspect="1" noChangeArrowheads="1"/>
          </p:cNvPicPr>
          <p:nvPr/>
        </p:nvPicPr>
        <p:blipFill>
          <a:blip r:embed="rId3"/>
          <a:srcRect/>
          <a:stretch>
            <a:fillRect/>
          </a:stretch>
        </p:blipFill>
        <p:spPr bwMode="auto">
          <a:xfrm>
            <a:off x="428596" y="428604"/>
            <a:ext cx="2000264" cy="1769078"/>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357158" y="1785922"/>
          <a:ext cx="8501122" cy="4071970"/>
        </p:xfrm>
        <a:graphic>
          <a:graphicData uri="http://schemas.openxmlformats.org/drawingml/2006/table">
            <a:tbl>
              <a:tblPr/>
              <a:tblGrid>
                <a:gridCol w="548800"/>
                <a:gridCol w="3603383"/>
                <a:gridCol w="4348939"/>
              </a:tblGrid>
              <a:tr h="407197">
                <a:tc>
                  <a:txBody>
                    <a:bodyPr/>
                    <a:lstStyle/>
                    <a:p>
                      <a:pPr algn="just">
                        <a:lnSpc>
                          <a:spcPct val="115000"/>
                        </a:lnSpc>
                        <a:spcAft>
                          <a:spcPts val="0"/>
                        </a:spcAft>
                      </a:pPr>
                      <a:endParaRPr lang="fr-FR" sz="1000" dirty="0">
                        <a:latin typeface="Calibri"/>
                        <a:ea typeface="FreeSans"/>
                        <a:cs typeface="Calibri"/>
                      </a:endParaRPr>
                    </a:p>
                  </a:txBody>
                  <a:tcPr marL="62966" marR="62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000">
                          <a:latin typeface="Calibri"/>
                          <a:ea typeface="FreeSans"/>
                          <a:cs typeface="Calibri"/>
                        </a:rPr>
                        <a:t>town/state</a:t>
                      </a:r>
                      <a:endParaRPr lang="fr-FR" sz="1000">
                        <a:latin typeface="Calibri"/>
                        <a:ea typeface="Calibri"/>
                        <a:cs typeface="Times New Roman"/>
                      </a:endParaRPr>
                    </a:p>
                  </a:txBody>
                  <a:tcPr marL="62966" marR="62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000">
                          <a:latin typeface="Calibri"/>
                          <a:ea typeface="FreeSans"/>
                          <a:cs typeface="Calibri"/>
                        </a:rPr>
                        <a:t>Meeting thems</a:t>
                      </a:r>
                      <a:endParaRPr lang="fr-FR" sz="1000">
                        <a:latin typeface="Calibri"/>
                        <a:ea typeface="Calibri"/>
                        <a:cs typeface="Times New Roman"/>
                      </a:endParaRPr>
                    </a:p>
                  </a:txBody>
                  <a:tcPr marL="62966" marR="62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197">
                <a:tc>
                  <a:txBody>
                    <a:bodyPr/>
                    <a:lstStyle/>
                    <a:p>
                      <a:pPr algn="just">
                        <a:lnSpc>
                          <a:spcPct val="115000"/>
                        </a:lnSpc>
                        <a:spcAft>
                          <a:spcPts val="0"/>
                        </a:spcAft>
                      </a:pPr>
                      <a:r>
                        <a:rPr lang="fr-FR" sz="1000">
                          <a:latin typeface="Calibri"/>
                          <a:ea typeface="FreeSans"/>
                          <a:cs typeface="Calibri"/>
                        </a:rPr>
                        <a:t>C1</a:t>
                      </a:r>
                      <a:endParaRPr lang="fr-FR" sz="1000">
                        <a:latin typeface="Calibri"/>
                        <a:ea typeface="Calibri"/>
                        <a:cs typeface="Times New Roman"/>
                      </a:endParaRPr>
                    </a:p>
                  </a:txBody>
                  <a:tcPr marL="62966" marR="62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000">
                          <a:latin typeface="Calibri"/>
                          <a:ea typeface="FreeSans"/>
                          <a:cs typeface="Calibri"/>
                        </a:rPr>
                        <a:t>Comines Belgium</a:t>
                      </a:r>
                      <a:endParaRPr lang="fr-FR" sz="1000">
                        <a:latin typeface="Calibri"/>
                        <a:ea typeface="Calibri"/>
                        <a:cs typeface="Times New Roman"/>
                      </a:endParaRPr>
                    </a:p>
                  </a:txBody>
                  <a:tcPr marL="62966" marR="62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000">
                          <a:latin typeface="Calibri"/>
                          <a:ea typeface="FreeSans"/>
                          <a:cs typeface="Calibri"/>
                        </a:rPr>
                        <a:t>housing and living /urbanism</a:t>
                      </a:r>
                      <a:endParaRPr lang="fr-FR" sz="1000">
                        <a:latin typeface="Calibri"/>
                        <a:ea typeface="Calibri"/>
                        <a:cs typeface="Times New Roman"/>
                      </a:endParaRPr>
                    </a:p>
                  </a:txBody>
                  <a:tcPr marL="62966" marR="62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4394">
                <a:tc>
                  <a:txBody>
                    <a:bodyPr/>
                    <a:lstStyle/>
                    <a:p>
                      <a:pPr algn="just">
                        <a:lnSpc>
                          <a:spcPct val="115000"/>
                        </a:lnSpc>
                        <a:spcAft>
                          <a:spcPts val="0"/>
                        </a:spcAft>
                      </a:pPr>
                      <a:r>
                        <a:rPr lang="fr-FR" sz="1000">
                          <a:latin typeface="Calibri"/>
                          <a:ea typeface="FreeSans"/>
                          <a:cs typeface="Calibri"/>
                        </a:rPr>
                        <a:t>C2</a:t>
                      </a:r>
                      <a:endParaRPr lang="fr-FR" sz="1000">
                        <a:latin typeface="Calibri"/>
                        <a:ea typeface="Calibri"/>
                        <a:cs typeface="Times New Roman"/>
                      </a:endParaRPr>
                    </a:p>
                  </a:txBody>
                  <a:tcPr marL="62966" marR="62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000" dirty="0" err="1">
                          <a:latin typeface="Calibri"/>
                          <a:ea typeface="FreeSans"/>
                          <a:cs typeface="Calibri"/>
                        </a:rPr>
                        <a:t>Forssan</a:t>
                      </a:r>
                      <a:endParaRPr lang="fr-FR" sz="1000" dirty="0">
                        <a:latin typeface="Calibri"/>
                        <a:ea typeface="Calibri"/>
                        <a:cs typeface="Times New Roman"/>
                      </a:endParaRPr>
                    </a:p>
                    <a:p>
                      <a:pPr algn="just">
                        <a:lnSpc>
                          <a:spcPct val="115000"/>
                        </a:lnSpc>
                        <a:spcAft>
                          <a:spcPts val="0"/>
                        </a:spcAft>
                      </a:pPr>
                      <a:r>
                        <a:rPr lang="fr-FR" sz="1000" dirty="0" err="1">
                          <a:latin typeface="Calibri"/>
                          <a:ea typeface="FreeSans"/>
                          <a:cs typeface="Calibri"/>
                        </a:rPr>
                        <a:t>yhteislyseo</a:t>
                      </a:r>
                      <a:r>
                        <a:rPr lang="fr-FR" sz="1000" dirty="0">
                          <a:latin typeface="Calibri"/>
                          <a:ea typeface="FreeSans"/>
                          <a:cs typeface="Calibri"/>
                        </a:rPr>
                        <a:t>( </a:t>
                      </a:r>
                      <a:r>
                        <a:rPr lang="fr-FR" sz="1000" dirty="0" err="1">
                          <a:latin typeface="Calibri"/>
                          <a:ea typeface="FreeSans"/>
                          <a:cs typeface="Calibri"/>
                        </a:rPr>
                        <a:t>Finland</a:t>
                      </a:r>
                      <a:r>
                        <a:rPr lang="fr-FR" sz="1000" dirty="0">
                          <a:latin typeface="Calibri"/>
                          <a:ea typeface="FreeSans"/>
                          <a:cs typeface="Calibri"/>
                        </a:rPr>
                        <a:t>)</a:t>
                      </a:r>
                      <a:endParaRPr lang="fr-FR" sz="1000" dirty="0">
                        <a:latin typeface="Calibri"/>
                        <a:ea typeface="Calibri"/>
                        <a:cs typeface="Times New Roman"/>
                      </a:endParaRPr>
                    </a:p>
                  </a:txBody>
                  <a:tcPr marL="62966" marR="62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000">
                          <a:latin typeface="Calibri"/>
                          <a:ea typeface="FreeSans"/>
                          <a:cs typeface="Calibri"/>
                        </a:rPr>
                        <a:t>facilities and transport</a:t>
                      </a:r>
                      <a:endParaRPr lang="fr-FR" sz="1000">
                        <a:latin typeface="Calibri"/>
                        <a:ea typeface="Calibri"/>
                        <a:cs typeface="Times New Roman"/>
                      </a:endParaRPr>
                    </a:p>
                  </a:txBody>
                  <a:tcPr marL="62966" marR="62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197">
                <a:tc>
                  <a:txBody>
                    <a:bodyPr/>
                    <a:lstStyle/>
                    <a:p>
                      <a:pPr algn="just">
                        <a:lnSpc>
                          <a:spcPct val="115000"/>
                        </a:lnSpc>
                        <a:spcAft>
                          <a:spcPts val="0"/>
                        </a:spcAft>
                      </a:pPr>
                      <a:r>
                        <a:rPr lang="fr-FR" sz="1000">
                          <a:latin typeface="Calibri"/>
                          <a:ea typeface="FreeSans"/>
                          <a:cs typeface="Calibri"/>
                        </a:rPr>
                        <a:t>C3</a:t>
                      </a:r>
                      <a:endParaRPr lang="fr-FR" sz="1000">
                        <a:latin typeface="Calibri"/>
                        <a:ea typeface="Calibri"/>
                        <a:cs typeface="Times New Roman"/>
                      </a:endParaRPr>
                    </a:p>
                  </a:txBody>
                  <a:tcPr marL="62966" marR="62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000">
                          <a:latin typeface="Calibri"/>
                          <a:ea typeface="FreeSans"/>
                          <a:cs typeface="Calibri"/>
                        </a:rPr>
                        <a:t>IIS Leonardo Da Vinci(Italy)</a:t>
                      </a:r>
                      <a:endParaRPr lang="fr-FR" sz="1000">
                        <a:latin typeface="Calibri"/>
                        <a:ea typeface="Calibri"/>
                        <a:cs typeface="Times New Roman"/>
                      </a:endParaRPr>
                    </a:p>
                  </a:txBody>
                  <a:tcPr marL="62966" marR="62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000">
                          <a:latin typeface="Calibri"/>
                          <a:ea typeface="FreeSans"/>
                          <a:cs typeface="Calibri"/>
                        </a:rPr>
                        <a:t>food and agriculture</a:t>
                      </a:r>
                      <a:endParaRPr lang="fr-FR" sz="1000">
                        <a:latin typeface="Calibri"/>
                        <a:ea typeface="Calibri"/>
                        <a:cs typeface="Times New Roman"/>
                      </a:endParaRPr>
                    </a:p>
                  </a:txBody>
                  <a:tcPr marL="62966" marR="62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4394">
                <a:tc>
                  <a:txBody>
                    <a:bodyPr/>
                    <a:lstStyle/>
                    <a:p>
                      <a:pPr algn="just">
                        <a:lnSpc>
                          <a:spcPct val="115000"/>
                        </a:lnSpc>
                        <a:spcAft>
                          <a:spcPts val="0"/>
                        </a:spcAft>
                      </a:pPr>
                      <a:r>
                        <a:rPr lang="fr-FR" sz="1000">
                          <a:latin typeface="Calibri"/>
                          <a:ea typeface="FreeSans"/>
                          <a:cs typeface="Calibri"/>
                        </a:rPr>
                        <a:t>C4</a:t>
                      </a:r>
                      <a:endParaRPr lang="fr-FR" sz="1000">
                        <a:latin typeface="Calibri"/>
                        <a:ea typeface="Calibri"/>
                        <a:cs typeface="Times New Roman"/>
                      </a:endParaRPr>
                    </a:p>
                  </a:txBody>
                  <a:tcPr marL="62966" marR="62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000">
                          <a:latin typeface="Calibri"/>
                          <a:ea typeface="FreeSans"/>
                          <a:cs typeface="Calibri"/>
                        </a:rPr>
                        <a:t>Valmiera State</a:t>
                      </a:r>
                      <a:endParaRPr lang="fr-FR" sz="1000">
                        <a:latin typeface="Calibri"/>
                        <a:ea typeface="Calibri"/>
                        <a:cs typeface="Times New Roman"/>
                      </a:endParaRPr>
                    </a:p>
                    <a:p>
                      <a:pPr algn="just">
                        <a:lnSpc>
                          <a:spcPct val="115000"/>
                        </a:lnSpc>
                        <a:spcAft>
                          <a:spcPts val="0"/>
                        </a:spcAft>
                      </a:pPr>
                      <a:r>
                        <a:rPr lang="fr-FR" sz="1000">
                          <a:latin typeface="Calibri"/>
                          <a:ea typeface="FreeSans"/>
                          <a:cs typeface="Calibri"/>
                        </a:rPr>
                        <a:t>Gymnasium(Lettonie)</a:t>
                      </a:r>
                      <a:endParaRPr lang="fr-FR" sz="1000">
                        <a:latin typeface="Calibri"/>
                        <a:ea typeface="Calibri"/>
                        <a:cs typeface="Times New Roman"/>
                      </a:endParaRPr>
                    </a:p>
                  </a:txBody>
                  <a:tcPr marL="62966" marR="62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000">
                          <a:latin typeface="Calibri"/>
                          <a:ea typeface="FreeSans"/>
                          <a:cs typeface="Calibri"/>
                        </a:rPr>
                        <a:t>Working and producing (employment</a:t>
                      </a:r>
                      <a:endParaRPr lang="fr-FR" sz="1000">
                        <a:latin typeface="Calibri"/>
                        <a:ea typeface="Calibri"/>
                        <a:cs typeface="Times New Roman"/>
                      </a:endParaRPr>
                    </a:p>
                    <a:p>
                      <a:pPr algn="just">
                        <a:lnSpc>
                          <a:spcPct val="115000"/>
                        </a:lnSpc>
                        <a:spcAft>
                          <a:spcPts val="0"/>
                        </a:spcAft>
                      </a:pPr>
                      <a:r>
                        <a:rPr lang="fr-FR" sz="1000">
                          <a:latin typeface="Calibri"/>
                          <a:ea typeface="FreeSans"/>
                          <a:cs typeface="Calibri"/>
                        </a:rPr>
                        <a:t>and industry)</a:t>
                      </a:r>
                      <a:endParaRPr lang="fr-FR" sz="1000">
                        <a:latin typeface="Calibri"/>
                        <a:ea typeface="Calibri"/>
                        <a:cs typeface="Times New Roman"/>
                      </a:endParaRPr>
                    </a:p>
                  </a:txBody>
                  <a:tcPr marL="62966" marR="62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4394">
                <a:tc>
                  <a:txBody>
                    <a:bodyPr/>
                    <a:lstStyle/>
                    <a:p>
                      <a:pPr algn="just">
                        <a:lnSpc>
                          <a:spcPct val="115000"/>
                        </a:lnSpc>
                        <a:spcAft>
                          <a:spcPts val="0"/>
                        </a:spcAft>
                      </a:pPr>
                      <a:r>
                        <a:rPr lang="fr-FR" sz="1000">
                          <a:latin typeface="Calibri"/>
                          <a:ea typeface="FreeSans"/>
                          <a:cs typeface="Calibri"/>
                        </a:rPr>
                        <a:t>C5</a:t>
                      </a:r>
                      <a:endParaRPr lang="fr-FR" sz="1000">
                        <a:latin typeface="Calibri"/>
                        <a:ea typeface="Calibri"/>
                        <a:cs typeface="Times New Roman"/>
                      </a:endParaRPr>
                    </a:p>
                  </a:txBody>
                  <a:tcPr marL="62966" marR="62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000">
                          <a:latin typeface="Calibri"/>
                          <a:ea typeface="FreeSans"/>
                          <a:cs typeface="Calibri"/>
                        </a:rPr>
                        <a:t>Lycée professionnel René</a:t>
                      </a:r>
                      <a:endParaRPr lang="fr-FR" sz="1000">
                        <a:latin typeface="Calibri"/>
                        <a:ea typeface="Calibri"/>
                        <a:cs typeface="Times New Roman"/>
                      </a:endParaRPr>
                    </a:p>
                    <a:p>
                      <a:pPr algn="just">
                        <a:lnSpc>
                          <a:spcPct val="115000"/>
                        </a:lnSpc>
                        <a:spcAft>
                          <a:spcPts val="0"/>
                        </a:spcAft>
                      </a:pPr>
                      <a:r>
                        <a:rPr lang="fr-FR" sz="1000">
                          <a:latin typeface="Calibri"/>
                          <a:ea typeface="FreeSans"/>
                          <a:cs typeface="Calibri"/>
                        </a:rPr>
                        <a:t>COUZINET(France)</a:t>
                      </a:r>
                      <a:endParaRPr lang="fr-FR" sz="1000">
                        <a:latin typeface="Calibri"/>
                        <a:ea typeface="Calibri"/>
                        <a:cs typeface="Times New Roman"/>
                      </a:endParaRPr>
                    </a:p>
                  </a:txBody>
                  <a:tcPr marL="62966" marR="62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000">
                          <a:latin typeface="Calibri"/>
                          <a:ea typeface="FreeSans"/>
                          <a:cs typeface="Calibri"/>
                        </a:rPr>
                        <a:t>Consume</a:t>
                      </a:r>
                      <a:endParaRPr lang="fr-FR" sz="1000">
                        <a:latin typeface="Calibri"/>
                        <a:ea typeface="Calibri"/>
                        <a:cs typeface="Times New Roman"/>
                      </a:endParaRPr>
                    </a:p>
                    <a:p>
                      <a:pPr algn="just">
                        <a:lnSpc>
                          <a:spcPct val="115000"/>
                        </a:lnSpc>
                        <a:spcAft>
                          <a:spcPts val="0"/>
                        </a:spcAft>
                      </a:pPr>
                      <a:r>
                        <a:rPr lang="fr-FR" sz="1000">
                          <a:latin typeface="Calibri"/>
                          <a:ea typeface="FreeSans"/>
                          <a:cs typeface="Calibri"/>
                        </a:rPr>
                        <a:t>(lifestyles and consumption)</a:t>
                      </a:r>
                      <a:endParaRPr lang="fr-FR" sz="1000">
                        <a:latin typeface="Calibri"/>
                        <a:ea typeface="Calibri"/>
                        <a:cs typeface="Times New Roman"/>
                      </a:endParaRPr>
                    </a:p>
                  </a:txBody>
                  <a:tcPr marL="62966" marR="62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197">
                <a:tc>
                  <a:txBody>
                    <a:bodyPr/>
                    <a:lstStyle/>
                    <a:p>
                      <a:pPr algn="just">
                        <a:lnSpc>
                          <a:spcPct val="115000"/>
                        </a:lnSpc>
                        <a:spcAft>
                          <a:spcPts val="0"/>
                        </a:spcAft>
                      </a:pPr>
                      <a:r>
                        <a:rPr lang="fr-FR" sz="1000">
                          <a:latin typeface="Calibri"/>
                          <a:ea typeface="FreeSans"/>
                          <a:cs typeface="Calibri"/>
                        </a:rPr>
                        <a:t>C6</a:t>
                      </a:r>
                      <a:endParaRPr lang="fr-FR" sz="1000">
                        <a:latin typeface="Calibri"/>
                        <a:ea typeface="Calibri"/>
                        <a:cs typeface="Times New Roman"/>
                      </a:endParaRPr>
                    </a:p>
                  </a:txBody>
                  <a:tcPr marL="62966" marR="62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000">
                          <a:latin typeface="Calibri"/>
                          <a:ea typeface="FreeSans"/>
                          <a:cs typeface="Calibri"/>
                        </a:rPr>
                        <a:t>Lycée de Taravao(Polynésie France)</a:t>
                      </a:r>
                      <a:endParaRPr lang="fr-FR" sz="1000">
                        <a:latin typeface="Calibri"/>
                        <a:ea typeface="Calibri"/>
                        <a:cs typeface="Times New Roman"/>
                      </a:endParaRPr>
                    </a:p>
                  </a:txBody>
                  <a:tcPr marL="62966" marR="62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000" dirty="0">
                          <a:latin typeface="Calibri"/>
                          <a:ea typeface="FreeSans"/>
                          <a:cs typeface="Calibri"/>
                        </a:rPr>
                        <a:t>Général </a:t>
                      </a:r>
                      <a:r>
                        <a:rPr lang="fr-FR" sz="1000" dirty="0" err="1">
                          <a:latin typeface="Calibri"/>
                          <a:ea typeface="FreeSans"/>
                          <a:cs typeface="Calibri"/>
                        </a:rPr>
                        <a:t>synthesis</a:t>
                      </a:r>
                      <a:endParaRPr lang="fr-FR" sz="1000" dirty="0">
                        <a:latin typeface="Calibri"/>
                        <a:ea typeface="Calibri"/>
                        <a:cs typeface="Times New Roman"/>
                      </a:endParaRPr>
                    </a:p>
                  </a:txBody>
                  <a:tcPr marL="62966" marR="629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3" name="Image 2"/>
          <p:cNvPicPr/>
          <p:nvPr/>
        </p:nvPicPr>
        <p:blipFill>
          <a:blip r:embed="rId2" cstate="print"/>
          <a:srcRect/>
          <a:stretch>
            <a:fillRect/>
          </a:stretch>
        </p:blipFill>
        <p:spPr bwMode="auto">
          <a:xfrm>
            <a:off x="7572396" y="428604"/>
            <a:ext cx="1000132" cy="1000132"/>
          </a:xfrm>
          <a:prstGeom prst="rect">
            <a:avLst/>
          </a:prstGeom>
          <a:noFill/>
          <a:ln w="9525">
            <a:noFill/>
            <a:miter lim="800000"/>
            <a:headEnd/>
            <a:tailEnd/>
          </a:ln>
        </p:spPr>
      </p:pic>
      <p:pic>
        <p:nvPicPr>
          <p:cNvPr id="4" name="Picture 3"/>
          <p:cNvPicPr>
            <a:picLocks noChangeAspect="1" noChangeArrowheads="1"/>
          </p:cNvPicPr>
          <p:nvPr/>
        </p:nvPicPr>
        <p:blipFill>
          <a:blip r:embed="rId3" cstate="print"/>
          <a:srcRect/>
          <a:stretch>
            <a:fillRect/>
          </a:stretch>
        </p:blipFill>
        <p:spPr bwMode="auto">
          <a:xfrm>
            <a:off x="428596" y="428604"/>
            <a:ext cx="1071570" cy="1071570"/>
          </a:xfrm>
          <a:prstGeom prst="rect">
            <a:avLst/>
          </a:prstGeom>
          <a:noFill/>
          <a:ln w="9525">
            <a:noFill/>
            <a:miter lim="800000"/>
            <a:headEnd/>
            <a:tailEnd/>
          </a:ln>
          <a:effectLst/>
        </p:spPr>
      </p:pic>
      <p:sp>
        <p:nvSpPr>
          <p:cNvPr id="5" name="ZoneTexte 4"/>
          <p:cNvSpPr txBox="1"/>
          <p:nvPr/>
        </p:nvSpPr>
        <p:spPr>
          <a:xfrm>
            <a:off x="1785918" y="571480"/>
            <a:ext cx="5634876" cy="646331"/>
          </a:xfrm>
          <a:prstGeom prst="rect">
            <a:avLst/>
          </a:prstGeom>
          <a:solidFill>
            <a:srgbClr val="FFFF00"/>
          </a:solidFill>
        </p:spPr>
        <p:txBody>
          <a:bodyPr wrap="none" rtlCol="0">
            <a:spAutoFit/>
          </a:bodyPr>
          <a:lstStyle/>
          <a:p>
            <a:r>
              <a:rPr lang="fr-FR" sz="3600" dirty="0" smtClean="0">
                <a:solidFill>
                  <a:srgbClr val="C00000"/>
                </a:solidFill>
              </a:rPr>
              <a:t>GAYA meetings and </a:t>
            </a:r>
            <a:r>
              <a:rPr lang="fr-FR" sz="3600" dirty="0" err="1" smtClean="0">
                <a:solidFill>
                  <a:srgbClr val="C00000"/>
                </a:solidFill>
              </a:rPr>
              <a:t>themes</a:t>
            </a:r>
            <a:r>
              <a:rPr lang="fr-FR" sz="3600" dirty="0" smtClean="0">
                <a:solidFill>
                  <a:srgbClr val="C00000"/>
                </a:solidFill>
              </a:rPr>
              <a:t>…</a:t>
            </a:r>
            <a:endParaRPr lang="fr-FR" sz="3600" dirty="0">
              <a:solidFill>
                <a:srgbClr val="C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662" y="357166"/>
            <a:ext cx="6786610" cy="646331"/>
          </a:xfrm>
          <a:prstGeom prst="rect">
            <a:avLst/>
          </a:prstGeom>
          <a:solidFill>
            <a:srgbClr val="FFFF00"/>
          </a:solidFill>
        </p:spPr>
        <p:txBody>
          <a:bodyPr wrap="square">
            <a:spAutoFit/>
          </a:bodyPr>
          <a:lstStyle/>
          <a:p>
            <a:pPr algn="ctr"/>
            <a:r>
              <a:rPr lang="en-US" dirty="0" smtClean="0">
                <a:solidFill>
                  <a:srgbClr val="C00000"/>
                </a:solidFill>
              </a:rPr>
              <a:t>Proposals for the electoral process and representative and participatory democracy in the GAYA project</a:t>
            </a:r>
            <a:endParaRPr lang="fr-FR" dirty="0">
              <a:solidFill>
                <a:srgbClr val="C00000"/>
              </a:solidFill>
            </a:endParaRPr>
          </a:p>
        </p:txBody>
      </p:sp>
      <p:sp>
        <p:nvSpPr>
          <p:cNvPr id="3" name="Rectangle 2"/>
          <p:cNvSpPr/>
          <p:nvPr/>
        </p:nvSpPr>
        <p:spPr>
          <a:xfrm>
            <a:off x="785786" y="1142984"/>
            <a:ext cx="7572428" cy="3970318"/>
          </a:xfrm>
          <a:prstGeom prst="rect">
            <a:avLst/>
          </a:prstGeom>
        </p:spPr>
        <p:txBody>
          <a:bodyPr wrap="square">
            <a:spAutoFit/>
          </a:bodyPr>
          <a:lstStyle/>
          <a:p>
            <a:pPr algn="ctr"/>
            <a:r>
              <a:rPr lang="en-US" sz="2800" b="1" u="sng" dirty="0" smtClean="0">
                <a:solidFill>
                  <a:srgbClr val="C00000"/>
                </a:solidFill>
              </a:rPr>
              <a:t>The internal </a:t>
            </a:r>
            <a:r>
              <a:rPr lang="en-US" sz="2800" b="1" u="sng" dirty="0" err="1" smtClean="0">
                <a:solidFill>
                  <a:srgbClr val="C00000"/>
                </a:solidFill>
              </a:rPr>
              <a:t>commitees</a:t>
            </a:r>
            <a:endParaRPr lang="en-US" sz="2800" b="1" u="sng" dirty="0" smtClean="0">
              <a:solidFill>
                <a:srgbClr val="C00000"/>
              </a:solidFill>
            </a:endParaRPr>
          </a:p>
          <a:p>
            <a:r>
              <a:rPr lang="en-US" sz="2800" dirty="0" smtClean="0"/>
              <a:t>Five student committees according to the five themes and meetings</a:t>
            </a:r>
          </a:p>
          <a:p>
            <a:r>
              <a:rPr lang="en-US" sz="2800" dirty="0" smtClean="0"/>
              <a:t>Each commission corresponding to the 5 themes (and the meetings) will be made up of 4 pupils per school chosen according to an internal process by each partner. These 4 pupils will be those who will attend to next meetings (or videoconferences).</a:t>
            </a:r>
          </a:p>
          <a:p>
            <a:endParaRPr lang="fr-FR" sz="2800" dirty="0"/>
          </a:p>
        </p:txBody>
      </p:sp>
      <p:sp>
        <p:nvSpPr>
          <p:cNvPr id="4" name="Rectangle 3"/>
          <p:cNvSpPr/>
          <p:nvPr/>
        </p:nvSpPr>
        <p:spPr>
          <a:xfrm>
            <a:off x="857224" y="4857760"/>
            <a:ext cx="7572428" cy="1384995"/>
          </a:xfrm>
          <a:prstGeom prst="rect">
            <a:avLst/>
          </a:prstGeom>
        </p:spPr>
        <p:txBody>
          <a:bodyPr wrap="square">
            <a:spAutoFit/>
          </a:bodyPr>
          <a:lstStyle/>
          <a:p>
            <a:r>
              <a:rPr lang="en-US" sz="2800" dirty="0" smtClean="0"/>
              <a:t>They will be in charge of animating the reflection and the debates on the topic concerned internally and then in the meetings.</a:t>
            </a:r>
            <a:endParaRPr lang="fr-FR" sz="2800" dirty="0"/>
          </a:p>
        </p:txBody>
      </p:sp>
      <p:pic>
        <p:nvPicPr>
          <p:cNvPr id="5" name="Image 4"/>
          <p:cNvPicPr/>
          <p:nvPr/>
        </p:nvPicPr>
        <p:blipFill>
          <a:blip r:embed="rId2" cstate="print"/>
          <a:srcRect/>
          <a:stretch>
            <a:fillRect/>
          </a:stretch>
        </p:blipFill>
        <p:spPr bwMode="auto">
          <a:xfrm>
            <a:off x="7715272" y="357166"/>
            <a:ext cx="571504" cy="64294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2910" y="2214554"/>
            <a:ext cx="7858180" cy="3970318"/>
          </a:xfrm>
          <a:prstGeom prst="rect">
            <a:avLst/>
          </a:prstGeom>
        </p:spPr>
        <p:txBody>
          <a:bodyPr wrap="square">
            <a:spAutoFit/>
          </a:bodyPr>
          <a:lstStyle/>
          <a:p>
            <a:r>
              <a:rPr lang="en-US" dirty="0" smtClean="0"/>
              <a:t>Elections in each school of one representative of each commission, i.e. one student present at </a:t>
            </a:r>
            <a:r>
              <a:rPr lang="en-US" dirty="0" err="1" smtClean="0"/>
              <a:t>at</a:t>
            </a:r>
            <a:r>
              <a:rPr lang="en-US" dirty="0" smtClean="0"/>
              <a:t> least one of the meetings (5 students per school for the 5 commissions).</a:t>
            </a:r>
          </a:p>
          <a:p>
            <a:r>
              <a:rPr lang="en-US" dirty="0" smtClean="0"/>
              <a:t>In total: 30 pupils for the partnership which will constitute the youth parliament.</a:t>
            </a:r>
          </a:p>
          <a:p>
            <a:endParaRPr lang="en-US" dirty="0"/>
          </a:p>
          <a:p>
            <a:r>
              <a:rPr lang="en-US" dirty="0" smtClean="0"/>
              <a:t>These students will be present at least one meeting and will follow the other meetings by video. These committee representatives will be responsible for leading the debates in their school with the pupils at home and for passing on comments on the summaries and proposals to the pupils at the meetings.</a:t>
            </a:r>
          </a:p>
          <a:p>
            <a:endParaRPr lang="en-US" dirty="0"/>
          </a:p>
          <a:p>
            <a:r>
              <a:rPr lang="en-US" dirty="0" smtClean="0"/>
              <a:t>These student representatives will be responsible for the summaries and final proposals and/or the charter (but these students will not do this work alone, as it is collaborative work).These students will be present in person or by distance at the last session of the Parliament during the last meeting.</a:t>
            </a:r>
            <a:endParaRPr lang="fr-FR" dirty="0"/>
          </a:p>
        </p:txBody>
      </p:sp>
      <p:sp>
        <p:nvSpPr>
          <p:cNvPr id="4" name="ZoneTexte 3"/>
          <p:cNvSpPr txBox="1"/>
          <p:nvPr/>
        </p:nvSpPr>
        <p:spPr>
          <a:xfrm>
            <a:off x="500034" y="785794"/>
            <a:ext cx="7418249" cy="954107"/>
          </a:xfrm>
          <a:prstGeom prst="rect">
            <a:avLst/>
          </a:prstGeom>
          <a:solidFill>
            <a:srgbClr val="FFFF00"/>
          </a:solidFill>
        </p:spPr>
        <p:txBody>
          <a:bodyPr wrap="none" rtlCol="0">
            <a:spAutoFit/>
          </a:bodyPr>
          <a:lstStyle/>
          <a:p>
            <a:pPr algn="ctr"/>
            <a:r>
              <a:rPr lang="en-US" sz="2800" b="1" dirty="0" smtClean="0">
                <a:solidFill>
                  <a:srgbClr val="C00000"/>
                </a:solidFill>
              </a:rPr>
              <a:t>Elections in each school of the 5 representatives </a:t>
            </a:r>
          </a:p>
          <a:p>
            <a:pPr algn="ctr"/>
            <a:r>
              <a:rPr lang="en-US" sz="2800" b="1" dirty="0" smtClean="0">
                <a:solidFill>
                  <a:srgbClr val="C00000"/>
                </a:solidFill>
              </a:rPr>
              <a:t>to the youth parliament of the GAYA project.</a:t>
            </a:r>
            <a:endParaRPr lang="fr-FR" sz="2800" b="1" dirty="0">
              <a:solidFill>
                <a:srgbClr val="C00000"/>
              </a:solidFill>
            </a:endParaRPr>
          </a:p>
        </p:txBody>
      </p:sp>
      <p:pic>
        <p:nvPicPr>
          <p:cNvPr id="5" name="Image 4"/>
          <p:cNvPicPr/>
          <p:nvPr/>
        </p:nvPicPr>
        <p:blipFill>
          <a:blip r:embed="rId2" cstate="print"/>
          <a:srcRect/>
          <a:stretch>
            <a:fillRect/>
          </a:stretch>
        </p:blipFill>
        <p:spPr bwMode="auto">
          <a:xfrm>
            <a:off x="7786710" y="714356"/>
            <a:ext cx="1000132" cy="107157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24" y="1720840"/>
            <a:ext cx="7572428" cy="2308324"/>
          </a:xfrm>
          <a:prstGeom prst="rect">
            <a:avLst/>
          </a:prstGeom>
        </p:spPr>
        <p:txBody>
          <a:bodyPr wrap="square">
            <a:spAutoFit/>
          </a:bodyPr>
          <a:lstStyle/>
          <a:p>
            <a:r>
              <a:rPr lang="en-US" dirty="0" smtClean="0"/>
              <a:t>Note: it is also a question of adding to this Parliament young people, representatives of each Associated School outside the EU, for example 2 pupils (boy/girl), normally with 6 Associated Schools for the partnership: 12 Members of Parliament in all. </a:t>
            </a:r>
          </a:p>
          <a:p>
            <a:endParaRPr lang="en-US" dirty="0"/>
          </a:p>
          <a:p>
            <a:r>
              <a:rPr lang="en-US" dirty="0" smtClean="0"/>
              <a:t>It would also be desirable to find a means of communication (e-mails or </a:t>
            </a:r>
            <a:r>
              <a:rPr lang="en-US" dirty="0" err="1" smtClean="0"/>
              <a:t>visios</a:t>
            </a:r>
            <a:r>
              <a:rPr lang="en-US" dirty="0" smtClean="0"/>
              <a:t> depending on computer capacity) for the work on the summaries and proposals and participation in the last session of the Youth Parliament.</a:t>
            </a:r>
            <a:endParaRPr lang="fr-FR" dirty="0"/>
          </a:p>
        </p:txBody>
      </p:sp>
      <p:sp>
        <p:nvSpPr>
          <p:cNvPr id="3" name="Rectangle 2"/>
          <p:cNvSpPr/>
          <p:nvPr/>
        </p:nvSpPr>
        <p:spPr>
          <a:xfrm>
            <a:off x="785786" y="4429132"/>
            <a:ext cx="7715304" cy="923330"/>
          </a:xfrm>
          <a:prstGeom prst="rect">
            <a:avLst/>
          </a:prstGeom>
          <a:solidFill>
            <a:srgbClr val="FFFF00"/>
          </a:solidFill>
        </p:spPr>
        <p:txBody>
          <a:bodyPr wrap="square">
            <a:spAutoFit/>
          </a:bodyPr>
          <a:lstStyle/>
          <a:p>
            <a:pPr algn="ctr"/>
            <a:r>
              <a:rPr lang="en-US" dirty="0" smtClean="0">
                <a:solidFill>
                  <a:srgbClr val="FF0000"/>
                </a:solidFill>
              </a:rPr>
              <a:t>In total :</a:t>
            </a:r>
          </a:p>
          <a:p>
            <a:pPr algn="ctr"/>
            <a:r>
              <a:rPr lang="en-US" dirty="0" smtClean="0">
                <a:solidFill>
                  <a:srgbClr val="FF0000"/>
                </a:solidFill>
              </a:rPr>
              <a:t>42 pupil representatives from the GAYA Parliament (30 European pupils and 12 pupils from non-EU schools)</a:t>
            </a:r>
            <a:endParaRPr lang="fr-FR" dirty="0">
              <a:solidFill>
                <a:srgbClr val="FF0000"/>
              </a:solidFill>
            </a:endParaRPr>
          </a:p>
        </p:txBody>
      </p:sp>
      <p:sp>
        <p:nvSpPr>
          <p:cNvPr id="4" name="Rectangle 3"/>
          <p:cNvSpPr/>
          <p:nvPr/>
        </p:nvSpPr>
        <p:spPr>
          <a:xfrm>
            <a:off x="2571736" y="642918"/>
            <a:ext cx="4618059" cy="646331"/>
          </a:xfrm>
          <a:prstGeom prst="rect">
            <a:avLst/>
          </a:prstGeom>
          <a:solidFill>
            <a:srgbClr val="FFFF00"/>
          </a:solidFill>
        </p:spPr>
        <p:txBody>
          <a:bodyPr wrap="none">
            <a:spAutoFit/>
          </a:bodyPr>
          <a:lstStyle/>
          <a:p>
            <a:r>
              <a:rPr lang="fr-FR" sz="3600" dirty="0" smtClean="0">
                <a:solidFill>
                  <a:srgbClr val="FF0000"/>
                </a:solidFill>
              </a:rPr>
              <a:t>The GAYA </a:t>
            </a:r>
            <a:r>
              <a:rPr lang="fr-FR" sz="3600" dirty="0" err="1" smtClean="0">
                <a:solidFill>
                  <a:srgbClr val="FF0000"/>
                </a:solidFill>
              </a:rPr>
              <a:t>Parliament</a:t>
            </a:r>
            <a:r>
              <a:rPr lang="fr-FR" sz="3600" dirty="0" smtClean="0">
                <a:solidFill>
                  <a:srgbClr val="FF0000"/>
                </a:solidFill>
              </a:rPr>
              <a:t>(1)</a:t>
            </a:r>
            <a:endParaRPr lang="fr-FR" sz="3600" dirty="0">
              <a:solidFill>
                <a:srgbClr val="FF0000"/>
              </a:solidFill>
            </a:endParaRPr>
          </a:p>
        </p:txBody>
      </p:sp>
      <p:pic>
        <p:nvPicPr>
          <p:cNvPr id="5" name="Image 4"/>
          <p:cNvPicPr/>
          <p:nvPr/>
        </p:nvPicPr>
        <p:blipFill>
          <a:blip r:embed="rId2" cstate="print"/>
          <a:srcRect/>
          <a:stretch>
            <a:fillRect/>
          </a:stretch>
        </p:blipFill>
        <p:spPr bwMode="auto">
          <a:xfrm>
            <a:off x="7429520" y="428604"/>
            <a:ext cx="1000132" cy="1071570"/>
          </a:xfrm>
          <a:prstGeom prst="rect">
            <a:avLst/>
          </a:prstGeom>
          <a:noFill/>
          <a:ln w="9525">
            <a:noFill/>
            <a:miter lim="800000"/>
            <a:headEnd/>
            <a:tailEnd/>
          </a:ln>
        </p:spPr>
      </p:pic>
      <p:pic>
        <p:nvPicPr>
          <p:cNvPr id="4098" name="Picture 2" descr="Le Parlement mondial des enfants - Humanium"/>
          <p:cNvPicPr>
            <a:picLocks noChangeAspect="1" noChangeArrowheads="1"/>
          </p:cNvPicPr>
          <p:nvPr/>
        </p:nvPicPr>
        <p:blipFill>
          <a:blip r:embed="rId3"/>
          <a:srcRect/>
          <a:stretch>
            <a:fillRect/>
          </a:stretch>
        </p:blipFill>
        <p:spPr bwMode="auto">
          <a:xfrm>
            <a:off x="714348" y="500042"/>
            <a:ext cx="1238861" cy="108878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2274838"/>
            <a:ext cx="7858180" cy="2677656"/>
          </a:xfrm>
          <a:prstGeom prst="rect">
            <a:avLst/>
          </a:prstGeom>
        </p:spPr>
        <p:txBody>
          <a:bodyPr wrap="square">
            <a:spAutoFit/>
          </a:bodyPr>
          <a:lstStyle/>
          <a:p>
            <a:endParaRPr lang="en-US" sz="2400" dirty="0" smtClean="0"/>
          </a:p>
          <a:p>
            <a:r>
              <a:rPr lang="en-US" sz="2400" dirty="0" smtClean="0"/>
              <a:t>Election among the pupils of each host school of a meeting chairperson responsible for leading the debates on the summaries and proposed measures (continued from step 1).</a:t>
            </a:r>
          </a:p>
          <a:p>
            <a:endParaRPr lang="en-US" sz="2400" dirty="0" smtClean="0"/>
          </a:p>
          <a:p>
            <a:r>
              <a:rPr lang="en-US" sz="2400" dirty="0" smtClean="0"/>
              <a:t>This meeting chairperson will become </a:t>
            </a:r>
            <a:r>
              <a:rPr lang="en-US" sz="2400" b="1" u="sng" dirty="0" smtClean="0">
                <a:solidFill>
                  <a:srgbClr val="FF0000"/>
                </a:solidFill>
              </a:rPr>
              <a:t>vice-president of the parliament </a:t>
            </a:r>
            <a:r>
              <a:rPr lang="en-US" sz="2400" dirty="0" smtClean="0"/>
              <a:t>at the last synthesis meeting.</a:t>
            </a:r>
            <a:endParaRPr lang="fr-FR" sz="2400" dirty="0"/>
          </a:p>
        </p:txBody>
      </p:sp>
      <p:pic>
        <p:nvPicPr>
          <p:cNvPr id="3" name="Picture 2" descr="Le Parlement mondial des enfants - Humanium"/>
          <p:cNvPicPr>
            <a:picLocks noChangeAspect="1" noChangeArrowheads="1"/>
          </p:cNvPicPr>
          <p:nvPr/>
        </p:nvPicPr>
        <p:blipFill>
          <a:blip r:embed="rId2"/>
          <a:srcRect/>
          <a:stretch>
            <a:fillRect/>
          </a:stretch>
        </p:blipFill>
        <p:spPr bwMode="auto">
          <a:xfrm>
            <a:off x="714348" y="500042"/>
            <a:ext cx="1238861" cy="1088786"/>
          </a:xfrm>
          <a:prstGeom prst="rect">
            <a:avLst/>
          </a:prstGeom>
          <a:noFill/>
        </p:spPr>
      </p:pic>
      <p:sp>
        <p:nvSpPr>
          <p:cNvPr id="4" name="Rectangle 3"/>
          <p:cNvSpPr/>
          <p:nvPr/>
        </p:nvSpPr>
        <p:spPr>
          <a:xfrm>
            <a:off x="2285984" y="785794"/>
            <a:ext cx="4786346" cy="584775"/>
          </a:xfrm>
          <a:prstGeom prst="rect">
            <a:avLst/>
          </a:prstGeom>
          <a:solidFill>
            <a:srgbClr val="FFFF00"/>
          </a:solidFill>
        </p:spPr>
        <p:txBody>
          <a:bodyPr wrap="square">
            <a:spAutoFit/>
          </a:bodyPr>
          <a:lstStyle/>
          <a:p>
            <a:pPr algn="ctr"/>
            <a:r>
              <a:rPr lang="fr-FR" sz="3200" dirty="0" smtClean="0">
                <a:solidFill>
                  <a:srgbClr val="FF0000"/>
                </a:solidFill>
              </a:rPr>
              <a:t>The GAYA </a:t>
            </a:r>
            <a:r>
              <a:rPr lang="fr-FR" sz="3200" dirty="0" err="1" smtClean="0">
                <a:solidFill>
                  <a:srgbClr val="FF0000"/>
                </a:solidFill>
              </a:rPr>
              <a:t>Parliament</a:t>
            </a:r>
            <a:r>
              <a:rPr lang="fr-FR" sz="3200" dirty="0" smtClean="0">
                <a:solidFill>
                  <a:srgbClr val="FF0000"/>
                </a:solidFill>
              </a:rPr>
              <a:t>(2)</a:t>
            </a:r>
            <a:endParaRPr lang="fr-FR" sz="3200" dirty="0">
              <a:solidFill>
                <a:srgbClr val="FF0000"/>
              </a:solidFill>
            </a:endParaRPr>
          </a:p>
        </p:txBody>
      </p:sp>
      <p:pic>
        <p:nvPicPr>
          <p:cNvPr id="5" name="Image 4"/>
          <p:cNvPicPr/>
          <p:nvPr/>
        </p:nvPicPr>
        <p:blipFill>
          <a:blip r:embed="rId3" cstate="print"/>
          <a:srcRect/>
          <a:stretch>
            <a:fillRect/>
          </a:stretch>
        </p:blipFill>
        <p:spPr bwMode="auto">
          <a:xfrm>
            <a:off x="7429520" y="500042"/>
            <a:ext cx="1000132" cy="107157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2714620"/>
            <a:ext cx="7715304" cy="2308324"/>
          </a:xfrm>
          <a:prstGeom prst="rect">
            <a:avLst/>
          </a:prstGeom>
        </p:spPr>
        <p:txBody>
          <a:bodyPr wrap="square">
            <a:spAutoFit/>
          </a:bodyPr>
          <a:lstStyle/>
          <a:p>
            <a:r>
              <a:rPr lang="en-US" b="1" u="sng" dirty="0" smtClean="0">
                <a:solidFill>
                  <a:srgbClr val="FF0000"/>
                </a:solidFill>
              </a:rPr>
              <a:t>Election of the President of the Youth Parliament </a:t>
            </a:r>
            <a:r>
              <a:rPr lang="en-US" dirty="0" smtClean="0">
                <a:solidFill>
                  <a:srgbClr val="002060"/>
                </a:solidFill>
              </a:rPr>
              <a:t>from among the students of the partnership with electoral campaign.</a:t>
            </a:r>
          </a:p>
          <a:p>
            <a:endParaRPr lang="en-US" dirty="0" smtClean="0">
              <a:solidFill>
                <a:srgbClr val="002060"/>
              </a:solidFill>
            </a:endParaRPr>
          </a:p>
          <a:p>
            <a:r>
              <a:rPr lang="en-US" dirty="0" smtClean="0">
                <a:solidFill>
                  <a:srgbClr val="002060"/>
                </a:solidFill>
              </a:rPr>
              <a:t>He will lead the final synthesis debates and will be the spokesperson of the project with the help of the vice-presidents.</a:t>
            </a:r>
          </a:p>
          <a:p>
            <a:endParaRPr lang="en-US" dirty="0" smtClean="0">
              <a:solidFill>
                <a:srgbClr val="002060"/>
              </a:solidFill>
            </a:endParaRPr>
          </a:p>
          <a:p>
            <a:r>
              <a:rPr lang="en-US" dirty="0" smtClean="0">
                <a:solidFill>
                  <a:srgbClr val="002060"/>
                </a:solidFill>
              </a:rPr>
              <a:t>The president of the parliament will be compulsorily present at the last meeting. The vice-presidents will attend in person or by distance.</a:t>
            </a:r>
            <a:endParaRPr lang="fr-FR" dirty="0">
              <a:solidFill>
                <a:srgbClr val="002060"/>
              </a:solidFill>
            </a:endParaRPr>
          </a:p>
        </p:txBody>
      </p:sp>
      <p:pic>
        <p:nvPicPr>
          <p:cNvPr id="3" name="Picture 2" descr="Le Parlement mondial des enfants - Humanium"/>
          <p:cNvPicPr>
            <a:picLocks noChangeAspect="1" noChangeArrowheads="1"/>
          </p:cNvPicPr>
          <p:nvPr/>
        </p:nvPicPr>
        <p:blipFill>
          <a:blip r:embed="rId2"/>
          <a:srcRect/>
          <a:stretch>
            <a:fillRect/>
          </a:stretch>
        </p:blipFill>
        <p:spPr bwMode="auto">
          <a:xfrm>
            <a:off x="714348" y="500042"/>
            <a:ext cx="1238861" cy="1088786"/>
          </a:xfrm>
          <a:prstGeom prst="rect">
            <a:avLst/>
          </a:prstGeom>
          <a:noFill/>
        </p:spPr>
      </p:pic>
      <p:sp>
        <p:nvSpPr>
          <p:cNvPr id="4" name="Rectangle 3"/>
          <p:cNvSpPr/>
          <p:nvPr/>
        </p:nvSpPr>
        <p:spPr>
          <a:xfrm>
            <a:off x="2285984" y="785794"/>
            <a:ext cx="4786346" cy="584775"/>
          </a:xfrm>
          <a:prstGeom prst="rect">
            <a:avLst/>
          </a:prstGeom>
          <a:solidFill>
            <a:srgbClr val="FFFF00"/>
          </a:solidFill>
        </p:spPr>
        <p:txBody>
          <a:bodyPr wrap="square">
            <a:spAutoFit/>
          </a:bodyPr>
          <a:lstStyle/>
          <a:p>
            <a:pPr algn="ctr"/>
            <a:r>
              <a:rPr lang="fr-FR" sz="3200" dirty="0" smtClean="0">
                <a:solidFill>
                  <a:srgbClr val="FF0000"/>
                </a:solidFill>
              </a:rPr>
              <a:t>The GAYA </a:t>
            </a:r>
            <a:r>
              <a:rPr lang="fr-FR" sz="3200" dirty="0" err="1" smtClean="0">
                <a:solidFill>
                  <a:srgbClr val="FF0000"/>
                </a:solidFill>
              </a:rPr>
              <a:t>Parliament</a:t>
            </a:r>
            <a:r>
              <a:rPr lang="fr-FR" sz="3200" dirty="0" smtClean="0">
                <a:solidFill>
                  <a:srgbClr val="FF0000"/>
                </a:solidFill>
              </a:rPr>
              <a:t>(3)</a:t>
            </a:r>
            <a:endParaRPr lang="fr-FR" sz="3200" dirty="0">
              <a:solidFill>
                <a:srgbClr val="FF0000"/>
              </a:solidFill>
            </a:endParaRPr>
          </a:p>
        </p:txBody>
      </p:sp>
      <p:pic>
        <p:nvPicPr>
          <p:cNvPr id="5" name="Image 4"/>
          <p:cNvPicPr/>
          <p:nvPr/>
        </p:nvPicPr>
        <p:blipFill>
          <a:blip r:embed="rId3" cstate="print"/>
          <a:srcRect/>
          <a:stretch>
            <a:fillRect/>
          </a:stretch>
        </p:blipFill>
        <p:spPr bwMode="auto">
          <a:xfrm>
            <a:off x="7429520" y="500042"/>
            <a:ext cx="1000132" cy="107157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2"/>
          <a:srcRect/>
          <a:stretch>
            <a:fillRect/>
          </a:stretch>
        </p:blipFill>
        <p:spPr bwMode="auto">
          <a:xfrm>
            <a:off x="2214546" y="1643050"/>
            <a:ext cx="5072098" cy="4260563"/>
          </a:xfrm>
          <a:prstGeom prst="rect">
            <a:avLst/>
          </a:prstGeom>
          <a:noFill/>
          <a:ln w="9525">
            <a:noFill/>
            <a:miter lim="800000"/>
            <a:headEnd/>
            <a:tailEnd/>
          </a:ln>
          <a:effectLst/>
        </p:spPr>
      </p:pic>
      <p:pic>
        <p:nvPicPr>
          <p:cNvPr id="3" name="Image 2"/>
          <p:cNvPicPr/>
          <p:nvPr/>
        </p:nvPicPr>
        <p:blipFill>
          <a:blip r:embed="rId3" cstate="print"/>
          <a:srcRect/>
          <a:stretch>
            <a:fillRect/>
          </a:stretch>
        </p:blipFill>
        <p:spPr bwMode="auto">
          <a:xfrm>
            <a:off x="7715272" y="214290"/>
            <a:ext cx="1000132" cy="1071570"/>
          </a:xfrm>
          <a:prstGeom prst="rect">
            <a:avLst/>
          </a:prstGeom>
          <a:noFill/>
          <a:ln w="9525">
            <a:noFill/>
            <a:miter lim="800000"/>
            <a:headEnd/>
            <a:tailEnd/>
          </a:ln>
        </p:spPr>
      </p:pic>
      <p:pic>
        <p:nvPicPr>
          <p:cNvPr id="4" name="Picture 2" descr="Le Parlement mondial des enfants - Humanium"/>
          <p:cNvPicPr>
            <a:picLocks noChangeAspect="1" noChangeArrowheads="1"/>
          </p:cNvPicPr>
          <p:nvPr/>
        </p:nvPicPr>
        <p:blipFill>
          <a:blip r:embed="rId4"/>
          <a:srcRect/>
          <a:stretch>
            <a:fillRect/>
          </a:stretch>
        </p:blipFill>
        <p:spPr bwMode="auto">
          <a:xfrm>
            <a:off x="428596" y="357166"/>
            <a:ext cx="1238861" cy="1088786"/>
          </a:xfrm>
          <a:prstGeom prst="rect">
            <a:avLst/>
          </a:prstGeom>
          <a:noFill/>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709</Words>
  <Application>Microsoft Office PowerPoint</Application>
  <PresentationFormat>Affichage à l'écran (4:3)</PresentationFormat>
  <Paragraphs>74</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Eric</dc:creator>
  <cp:lastModifiedBy>Eric</cp:lastModifiedBy>
  <cp:revision>9</cp:revision>
  <dcterms:created xsi:type="dcterms:W3CDTF">2021-01-26T08:22:24Z</dcterms:created>
  <dcterms:modified xsi:type="dcterms:W3CDTF">2021-01-26T09:36:47Z</dcterms:modified>
</cp:coreProperties>
</file>