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411" r:id="rId3"/>
    <p:sldId id="402" r:id="rId4"/>
    <p:sldId id="413" r:id="rId5"/>
    <p:sldId id="415" r:id="rId6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" d="100"/>
          <a:sy n="16" d="100"/>
        </p:scale>
        <p:origin x="1096" y="1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Kannattanee jakaa kahteen diaan… Ne seuraavana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1837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 smtClean="0">
                <a:solidFill>
                  <a:srgbClr val="FF0000"/>
                </a:solidFill>
              </a:rPr>
              <a:t>HUOM! Kannattanee jakaa kahteen diaan… Ne seuraavana</a:t>
            </a:r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4234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809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altLang="fi-FI" b="1" dirty="0" smtClean="0">
                <a:solidFill>
                  <a:schemeClr val="accent1"/>
                </a:solidFill>
              </a:rPr>
              <a:t>Lauseenvastikkeet</a:t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dirty="0" smtClean="0">
                <a:solidFill>
                  <a:schemeClr val="accent3"/>
                </a:solidFill>
              </a:rPr>
              <a:t>Muodostus</a:t>
            </a:r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dirty="0">
                <a:solidFill>
                  <a:schemeClr val="hlink"/>
                </a:solidFill>
              </a:rPr>
              <a:t/>
            </a:r>
            <a:br>
              <a:rPr lang="fi-FI" altLang="fi-FI" dirty="0">
                <a:solidFill>
                  <a:schemeClr val="hlink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5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548680"/>
            <a:ext cx="8300788" cy="5832648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fi-FI" sz="2900" dirty="0" err="1" smtClean="0">
                <a:solidFill>
                  <a:srgbClr val="2DA2BF"/>
                </a:solidFill>
              </a:rPr>
              <a:t>Ovatko</a:t>
            </a:r>
            <a:r>
              <a:rPr lang="en-US" altLang="fi-FI" sz="2900" dirty="0" smtClean="0">
                <a:solidFill>
                  <a:srgbClr val="2DA2BF"/>
                </a:solidFill>
              </a:rPr>
              <a:t> </a:t>
            </a:r>
            <a:r>
              <a:rPr lang="en-US" altLang="fi-FI" sz="2900" dirty="0" err="1" smtClean="0">
                <a:solidFill>
                  <a:srgbClr val="2DA2BF"/>
                </a:solidFill>
              </a:rPr>
              <a:t>seuraavat</a:t>
            </a:r>
            <a:r>
              <a:rPr lang="en-US" altLang="fi-FI" sz="2900" dirty="0" smtClean="0">
                <a:solidFill>
                  <a:srgbClr val="2DA2BF"/>
                </a:solidFill>
              </a:rPr>
              <a:t> </a:t>
            </a:r>
            <a:r>
              <a:rPr lang="en-US" altLang="fi-FI" sz="2900" dirty="0" err="1" smtClean="0">
                <a:solidFill>
                  <a:srgbClr val="2DA2BF"/>
                </a:solidFill>
              </a:rPr>
              <a:t>alleviivatut</a:t>
            </a:r>
            <a:r>
              <a:rPr lang="en-US" altLang="fi-FI" sz="2900" dirty="0" smtClean="0">
                <a:solidFill>
                  <a:srgbClr val="2DA2BF"/>
                </a:solidFill>
              </a:rPr>
              <a:t> </a:t>
            </a:r>
            <a:r>
              <a:rPr lang="en-US" altLang="fi-FI" sz="2900" dirty="0" err="1" smtClean="0">
                <a:solidFill>
                  <a:srgbClr val="2DA2BF"/>
                </a:solidFill>
              </a:rPr>
              <a:t>sivulauseet</a:t>
            </a:r>
            <a:r>
              <a:rPr lang="en-US" altLang="fi-FI" sz="2900" dirty="0" smtClean="0">
                <a:solidFill>
                  <a:srgbClr val="2DA2BF"/>
                </a:solidFill>
              </a:rPr>
              <a:t> </a:t>
            </a:r>
            <a:r>
              <a:rPr lang="en-US" altLang="fi-FI" sz="2900" dirty="0" err="1" smtClean="0">
                <a:solidFill>
                  <a:srgbClr val="2DA2BF"/>
                </a:solidFill>
              </a:rPr>
              <a:t>aktiivissa</a:t>
            </a:r>
            <a:r>
              <a:rPr lang="en-US" altLang="fi-FI" sz="2900" dirty="0" smtClean="0">
                <a:solidFill>
                  <a:srgbClr val="2DA2BF"/>
                </a:solidFill>
              </a:rPr>
              <a:t> </a:t>
            </a:r>
            <a:r>
              <a:rPr lang="en-US" altLang="fi-FI" sz="2900" dirty="0" err="1" smtClean="0">
                <a:solidFill>
                  <a:srgbClr val="2DA2BF"/>
                </a:solidFill>
              </a:rPr>
              <a:t>vai</a:t>
            </a:r>
            <a:r>
              <a:rPr lang="en-US" altLang="fi-FI" sz="2900" dirty="0" smtClean="0">
                <a:solidFill>
                  <a:srgbClr val="2DA2BF"/>
                </a:solidFill>
              </a:rPr>
              <a:t> </a:t>
            </a:r>
            <a:r>
              <a:rPr lang="en-US" altLang="fi-FI" sz="2900" dirty="0" err="1" smtClean="0">
                <a:solidFill>
                  <a:srgbClr val="2DA2BF"/>
                </a:solidFill>
              </a:rPr>
              <a:t>passiivissa</a:t>
            </a:r>
            <a:r>
              <a:rPr lang="en-US" altLang="fi-FI" sz="2900" dirty="0" smtClean="0">
                <a:solidFill>
                  <a:srgbClr val="2DA2BF"/>
                </a:solidFill>
              </a:rPr>
              <a:t>?</a:t>
            </a:r>
          </a:p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fi-FI" sz="2400" dirty="0" smtClean="0"/>
              <a:t>1. Who is the man </a:t>
            </a:r>
            <a:r>
              <a:rPr lang="en-US" altLang="fi-FI" sz="2400" u="sng" dirty="0" smtClean="0"/>
              <a:t>who is walking on the motorway</a:t>
            </a:r>
            <a:r>
              <a:rPr lang="en-US" altLang="fi-FI" sz="2400" dirty="0"/>
              <a:t>?</a:t>
            </a:r>
            <a:r>
              <a:rPr lang="en-US" altLang="fi-FI" sz="2400" dirty="0" smtClean="0"/>
              <a:t> </a:t>
            </a:r>
          </a:p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fi-FI" sz="2400" dirty="0" smtClean="0"/>
              <a:t>2. Katie is on the train </a:t>
            </a:r>
            <a:r>
              <a:rPr lang="en-US" altLang="fi-FI" sz="2400" u="sng" dirty="0" smtClean="0"/>
              <a:t>which will arrive at Platform 6</a:t>
            </a:r>
            <a:r>
              <a:rPr lang="en-US" altLang="fi-FI" sz="2400" dirty="0" smtClean="0"/>
              <a:t>.</a:t>
            </a:r>
          </a:p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fi-FI" sz="2400" dirty="0" smtClean="0"/>
              <a:t>3. People </a:t>
            </a:r>
            <a:r>
              <a:rPr lang="en-US" altLang="fi-FI" sz="2400" u="sng" dirty="0" smtClean="0"/>
              <a:t>who arrive late</a:t>
            </a:r>
            <a:r>
              <a:rPr lang="en-US" altLang="fi-FI" sz="2400" dirty="0" smtClean="0"/>
              <a:t> will not be allowed in. </a:t>
            </a:r>
          </a:p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fi-FI" sz="2400" dirty="0" smtClean="0"/>
              <a:t>4.</a:t>
            </a:r>
            <a:r>
              <a:rPr lang="en-US" altLang="fi-FI" sz="2400" dirty="0" smtClean="0">
                <a:solidFill>
                  <a:srgbClr val="FF0000"/>
                </a:solidFill>
              </a:rPr>
              <a:t> </a:t>
            </a:r>
            <a:r>
              <a:rPr lang="en-US" altLang="fi-FI" sz="2400" dirty="0" smtClean="0"/>
              <a:t>I like to buy cheese </a:t>
            </a:r>
            <a:r>
              <a:rPr lang="en-US" altLang="fi-FI" sz="2400" u="sng" dirty="0" smtClean="0"/>
              <a:t>that is produced locally</a:t>
            </a:r>
            <a:r>
              <a:rPr lang="en-US" altLang="fi-FI" sz="2400" dirty="0" smtClean="0"/>
              <a:t>.</a:t>
            </a:r>
          </a:p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fi-FI" sz="2400" dirty="0" smtClean="0"/>
              <a:t>5. We all loved the pie </a:t>
            </a:r>
            <a:r>
              <a:rPr lang="en-US" altLang="fi-FI" sz="2400" u="sng" dirty="0" smtClean="0"/>
              <a:t>that was baked by your mother</a:t>
            </a:r>
            <a:r>
              <a:rPr lang="en-US" altLang="fi-FI" sz="2400" dirty="0" smtClean="0"/>
              <a:t>.</a:t>
            </a:r>
          </a:p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fi-FI" sz="2400" dirty="0" smtClean="0"/>
              <a:t>6. </a:t>
            </a:r>
            <a:r>
              <a:rPr lang="en-US" altLang="fi-FI" sz="2400" u="sng" dirty="0" smtClean="0"/>
              <a:t>Because I was feeling tired</a:t>
            </a:r>
            <a:r>
              <a:rPr lang="en-US" altLang="fi-FI" sz="2400" dirty="0" smtClean="0"/>
              <a:t>, I went home early today.</a:t>
            </a:r>
          </a:p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fi-FI" sz="2400" dirty="0" smtClean="0"/>
              <a:t>7. </a:t>
            </a:r>
            <a:r>
              <a:rPr lang="en-US" altLang="fi-FI" sz="2400" u="sng" dirty="0" smtClean="0"/>
              <a:t>When I was asked to chair the meeting</a:t>
            </a:r>
            <a:r>
              <a:rPr lang="en-US" altLang="fi-FI" sz="2400" dirty="0" smtClean="0"/>
              <a:t>, I felt proud.</a:t>
            </a:r>
            <a:endParaRPr lang="en-US" altLang="fi-FI" sz="2400" dirty="0" smtClean="0">
              <a:latin typeface="Arial" panose="020B0604020202020204" pitchFamily="34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7380312" y="2962505"/>
            <a:ext cx="1090073" cy="28803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aktiivi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7373707" y="1758678"/>
            <a:ext cx="1085868" cy="28803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aktiivi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7373707" y="2338380"/>
            <a:ext cx="1090073" cy="28803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aktiivi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7409224" y="4130733"/>
            <a:ext cx="1090072" cy="28803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passiivi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7409224" y="3545246"/>
            <a:ext cx="1090073" cy="28803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passiivi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7409223" y="5277763"/>
            <a:ext cx="1090073" cy="28803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passiivi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7409224" y="4692276"/>
            <a:ext cx="1090073" cy="28803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aktiivi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5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8424936" cy="5172886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fi-FI" sz="2400" b="1" dirty="0" err="1" smtClean="0">
                <a:solidFill>
                  <a:srgbClr val="2DA2BF"/>
                </a:solidFill>
              </a:rPr>
              <a:t>Aktiivimuotoisen</a:t>
            </a:r>
            <a:r>
              <a:rPr lang="en-US" altLang="fi-FI" sz="2400" dirty="0" smtClean="0">
                <a:solidFill>
                  <a:srgbClr val="2DA2BF"/>
                </a:solidFill>
              </a:rPr>
              <a:t>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sivulauseen</a:t>
            </a:r>
            <a:r>
              <a:rPr lang="en-US" altLang="fi-FI" sz="2400" dirty="0" smtClean="0">
                <a:solidFill>
                  <a:srgbClr val="2DA2BF"/>
                </a:solidFill>
              </a:rPr>
              <a:t>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lauseenvastike</a:t>
            </a:r>
            <a:r>
              <a:rPr lang="en-US" altLang="fi-FI" sz="2400" dirty="0" smtClean="0">
                <a:solidFill>
                  <a:srgbClr val="2DA2BF"/>
                </a:solidFill>
              </a:rPr>
              <a:t>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muodostetaan</a:t>
            </a:r>
            <a:r>
              <a:rPr lang="en-US" altLang="fi-FI" sz="2400" dirty="0" smtClean="0">
                <a:solidFill>
                  <a:srgbClr val="2DA2BF"/>
                </a:solidFill>
              </a:rPr>
              <a:t> 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verbin</a:t>
            </a:r>
            <a:r>
              <a:rPr lang="en-US" altLang="fi-FI" sz="2400" dirty="0" smtClean="0">
                <a:solidFill>
                  <a:srgbClr val="2DA2BF"/>
                </a:solidFill>
              </a:rPr>
              <a:t> </a:t>
            </a:r>
            <a:r>
              <a:rPr lang="en-US" altLang="fi-FI" sz="2400" i="1" dirty="0" smtClean="0">
                <a:solidFill>
                  <a:srgbClr val="2DA2BF"/>
                </a:solidFill>
              </a:rPr>
              <a:t>-</a:t>
            </a:r>
            <a:r>
              <a:rPr lang="en-US" altLang="fi-FI" sz="2400" i="1" dirty="0" err="1" smtClean="0">
                <a:solidFill>
                  <a:srgbClr val="2DA2BF"/>
                </a:solidFill>
              </a:rPr>
              <a:t>ing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-muodolla</a:t>
            </a:r>
            <a:r>
              <a:rPr lang="en-US" altLang="fi-FI" sz="2400" dirty="0" smtClean="0">
                <a:solidFill>
                  <a:srgbClr val="2DA2BF"/>
                </a:solidFill>
              </a:rPr>
              <a:t> (</a:t>
            </a:r>
            <a:r>
              <a:rPr lang="en-US" altLang="fi-FI" sz="2400" b="1" i="1" dirty="0" err="1" smtClean="0">
                <a:solidFill>
                  <a:srgbClr val="2DA2BF"/>
                </a:solidFill>
              </a:rPr>
              <a:t>partisiipin</a:t>
            </a:r>
            <a:r>
              <a:rPr lang="en-US" altLang="fi-FI" sz="2400" b="1" i="1" dirty="0" smtClean="0">
                <a:solidFill>
                  <a:srgbClr val="2DA2BF"/>
                </a:solidFill>
              </a:rPr>
              <a:t> </a:t>
            </a:r>
            <a:r>
              <a:rPr lang="en-US" altLang="fi-FI" sz="2400" b="1" i="1" dirty="0" err="1" smtClean="0">
                <a:solidFill>
                  <a:srgbClr val="2DA2BF"/>
                </a:solidFill>
              </a:rPr>
              <a:t>preesens</a:t>
            </a:r>
            <a:r>
              <a:rPr lang="en-US" altLang="fi-FI" sz="2400" dirty="0" smtClean="0">
                <a:solidFill>
                  <a:srgbClr val="2DA2BF"/>
                </a:solidFill>
              </a:rPr>
              <a:t>).</a:t>
            </a:r>
          </a:p>
          <a:p>
            <a:pPr marL="2705100" lvl="5" indent="-5334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</a:pPr>
            <a:r>
              <a:rPr lang="en-US" altLang="fi-FI" sz="2400" b="1" dirty="0" smtClean="0">
                <a:solidFill>
                  <a:srgbClr val="2DA2BF"/>
                </a:solidFill>
              </a:rPr>
              <a:t>-</a:t>
            </a:r>
            <a:r>
              <a:rPr lang="fi-FI" altLang="fi-FI" sz="2400" b="1" dirty="0">
                <a:solidFill>
                  <a:schemeClr val="accent1"/>
                </a:solidFill>
              </a:rPr>
              <a:t>verbin </a:t>
            </a:r>
            <a:r>
              <a:rPr lang="fi-FI" altLang="fi-FI" sz="2400" b="1" i="1" dirty="0" smtClean="0">
                <a:solidFill>
                  <a:schemeClr val="accent1"/>
                </a:solidFill>
              </a:rPr>
              <a:t>-</a:t>
            </a:r>
            <a:r>
              <a:rPr lang="fi-FI" altLang="fi-FI" sz="2400" b="1" i="1" dirty="0" err="1" smtClean="0">
                <a:solidFill>
                  <a:schemeClr val="accent1"/>
                </a:solidFill>
              </a:rPr>
              <a:t>ing</a:t>
            </a:r>
            <a:r>
              <a:rPr lang="fi-FI" altLang="fi-FI" sz="2400" b="1" dirty="0" smtClean="0">
                <a:solidFill>
                  <a:schemeClr val="accent1"/>
                </a:solidFill>
              </a:rPr>
              <a:t>-muoto</a:t>
            </a:r>
            <a:endParaRPr lang="fi-FI" altLang="fi-FI" sz="2400" b="1" dirty="0">
              <a:solidFill>
                <a:schemeClr val="accent1"/>
              </a:solidFill>
            </a:endParaRPr>
          </a:p>
          <a:p>
            <a:pPr marL="2705100" lvl="5" indent="-5334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</a:pPr>
            <a:r>
              <a:rPr lang="fi-FI" altLang="fi-FI" sz="2400" b="1" dirty="0">
                <a:solidFill>
                  <a:schemeClr val="accent1"/>
                </a:solidFill>
              </a:rPr>
              <a:t>subjekti</a:t>
            </a:r>
            <a:r>
              <a:rPr lang="fi-FI" altLang="fi-FI" sz="2400" dirty="0">
                <a:solidFill>
                  <a:schemeClr val="accent1"/>
                </a:solidFill>
              </a:rPr>
              <a:t> </a:t>
            </a:r>
            <a:r>
              <a:rPr lang="fi-FI" altLang="fi-FI" sz="2400" b="1" dirty="0">
                <a:solidFill>
                  <a:schemeClr val="accent1"/>
                </a:solidFill>
              </a:rPr>
              <a:t>pois</a:t>
            </a:r>
            <a:r>
              <a:rPr lang="fi-FI" altLang="fi-FI" sz="2400" dirty="0">
                <a:solidFill>
                  <a:schemeClr val="accent1"/>
                </a:solidFill>
              </a:rPr>
              <a:t> (jos sama kuin päälauseen)</a:t>
            </a:r>
          </a:p>
          <a:p>
            <a:pPr marL="2705100" lvl="5" indent="-5334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</a:pPr>
            <a:r>
              <a:rPr lang="fi-FI" altLang="fi-FI" sz="2400" b="1" dirty="0" smtClean="0">
                <a:solidFill>
                  <a:schemeClr val="accent1"/>
                </a:solidFill>
              </a:rPr>
              <a:t>konjunktio</a:t>
            </a:r>
            <a:r>
              <a:rPr lang="fi-FI" altLang="fi-FI" sz="2400" dirty="0" smtClean="0">
                <a:solidFill>
                  <a:schemeClr val="accent1"/>
                </a:solidFill>
              </a:rPr>
              <a:t> </a:t>
            </a:r>
            <a:r>
              <a:rPr lang="fi-FI" altLang="fi-FI" sz="2400" b="1" dirty="0" smtClean="0">
                <a:solidFill>
                  <a:schemeClr val="accent1"/>
                </a:solidFill>
              </a:rPr>
              <a:t>pois</a:t>
            </a:r>
            <a:r>
              <a:rPr lang="fi-FI" altLang="fi-FI" sz="2400" dirty="0" smtClean="0">
                <a:solidFill>
                  <a:schemeClr val="accent1"/>
                </a:solidFill>
              </a:rPr>
              <a:t> (yleensä)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fi-FI" sz="2200" dirty="0" smtClean="0"/>
              <a:t>1. Who </a:t>
            </a:r>
            <a:r>
              <a:rPr lang="en-US" altLang="fi-FI" sz="2200" dirty="0"/>
              <a:t>is the </a:t>
            </a:r>
            <a:r>
              <a:rPr lang="en-US" altLang="fi-FI" sz="2200" dirty="0" smtClean="0"/>
              <a:t>man </a:t>
            </a:r>
            <a:r>
              <a:rPr lang="en-US" altLang="fi-FI" sz="2200" u="sng" dirty="0" smtClean="0"/>
              <a:t>who is walking</a:t>
            </a:r>
            <a:r>
              <a:rPr lang="en-US" altLang="fi-FI" sz="2200" dirty="0" smtClean="0"/>
              <a:t> on the motorway?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fi-FI" sz="2200" dirty="0" smtClean="0">
                <a:sym typeface="Wingdings" panose="05000000000000000000" pitchFamily="2" charset="2"/>
              </a:rPr>
              <a:t>	 </a:t>
            </a:r>
            <a:r>
              <a:rPr lang="en-US" altLang="fi-FI" sz="2200" dirty="0" smtClean="0"/>
              <a:t>Who is the man </a:t>
            </a:r>
            <a:r>
              <a:rPr lang="en-US" altLang="fi-FI" sz="2200" b="1" u="sng" dirty="0" smtClean="0"/>
              <a:t>walking</a:t>
            </a:r>
            <a:r>
              <a:rPr lang="en-US" altLang="fi-FI" sz="2200" dirty="0" smtClean="0"/>
              <a:t> on the motorway?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fi-FI" sz="2200" dirty="0" smtClean="0"/>
              <a:t>2. Katie is on the train </a:t>
            </a:r>
            <a:r>
              <a:rPr lang="en-US" altLang="fi-FI" sz="2200" u="sng" dirty="0" smtClean="0"/>
              <a:t>which will arrive</a:t>
            </a:r>
            <a:r>
              <a:rPr lang="en-US" altLang="fi-FI" sz="2200" dirty="0" smtClean="0"/>
              <a:t> at Platform 6.</a:t>
            </a:r>
            <a:endParaRPr lang="en-US" altLang="fi-FI" sz="2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fi-FI" sz="2200" dirty="0" smtClean="0">
                <a:sym typeface="Wingdings" panose="05000000000000000000" pitchFamily="2" charset="2"/>
              </a:rPr>
              <a:t>	</a:t>
            </a:r>
            <a:r>
              <a:rPr lang="en-US" altLang="fi-FI" sz="2200" dirty="0" smtClean="0"/>
              <a:t> Katie is on the train </a:t>
            </a:r>
            <a:r>
              <a:rPr lang="en-US" altLang="fi-FI" sz="2200" b="1" u="sng" dirty="0" smtClean="0"/>
              <a:t>arriving</a:t>
            </a:r>
            <a:r>
              <a:rPr lang="en-US" altLang="fi-FI" sz="2200" dirty="0" smtClean="0"/>
              <a:t> at Platform 6.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fi-FI" sz="2200" dirty="0" smtClean="0"/>
              <a:t>3. People </a:t>
            </a:r>
            <a:r>
              <a:rPr lang="en-US" altLang="fi-FI" sz="2200" u="sng" dirty="0" smtClean="0"/>
              <a:t>who arrive late</a:t>
            </a:r>
            <a:r>
              <a:rPr lang="en-US" altLang="fi-FI" sz="2200" dirty="0" smtClean="0"/>
              <a:t> will not be allowed in.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fi-FI" sz="2200" dirty="0" smtClean="0">
                <a:sym typeface="Wingdings" panose="05000000000000000000" pitchFamily="2" charset="2"/>
              </a:rPr>
              <a:t>	</a:t>
            </a:r>
            <a:r>
              <a:rPr lang="en-US" altLang="fi-FI" sz="2200" dirty="0" smtClean="0"/>
              <a:t> People </a:t>
            </a:r>
            <a:r>
              <a:rPr lang="en-US" altLang="fi-FI" sz="2200" b="1" u="sng" dirty="0" smtClean="0"/>
              <a:t>arriving</a:t>
            </a:r>
            <a:r>
              <a:rPr lang="en-US" altLang="fi-FI" sz="2200" dirty="0" smtClean="0"/>
              <a:t> late will not be allowed in.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fi-FI" sz="2200" dirty="0" smtClean="0"/>
              <a:t>6. </a:t>
            </a:r>
            <a:r>
              <a:rPr lang="en-US" altLang="fi-FI" sz="2200" u="sng" dirty="0" smtClean="0"/>
              <a:t>Because I was feeling</a:t>
            </a:r>
            <a:r>
              <a:rPr lang="en-US" altLang="fi-FI" sz="2200" dirty="0" smtClean="0"/>
              <a:t> tired, I went home early today.</a:t>
            </a:r>
            <a:endParaRPr lang="en-US" altLang="fi-FI" sz="2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fi-FI" sz="2200" b="1" dirty="0" smtClean="0">
                <a:sym typeface="Wingdings" panose="05000000000000000000" pitchFamily="2" charset="2"/>
              </a:rPr>
              <a:t>	</a:t>
            </a:r>
            <a:r>
              <a:rPr lang="en-US" altLang="fi-FI" sz="2200" b="1" dirty="0" smtClean="0"/>
              <a:t> </a:t>
            </a:r>
            <a:r>
              <a:rPr lang="en-US" altLang="fi-FI" sz="2200" b="1" u="sng" dirty="0" smtClean="0"/>
              <a:t>Feeling</a:t>
            </a:r>
            <a:r>
              <a:rPr lang="en-US" altLang="fi-FI" sz="2200" dirty="0" smtClean="0"/>
              <a:t> tired, I went home early today.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en-US" altLang="fi-FI" sz="2000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539151"/>
          </a:xfrm>
        </p:spPr>
        <p:txBody>
          <a:bodyPr>
            <a:noAutofit/>
          </a:bodyPr>
          <a:lstStyle/>
          <a:p>
            <a:r>
              <a:rPr lang="fi-FI" altLang="fi-FI" sz="3200" b="1" dirty="0" smtClean="0">
                <a:solidFill>
                  <a:schemeClr val="accent1"/>
                </a:solidFill>
              </a:rPr>
              <a:t>LAUSEENVASTIKKEET</a:t>
            </a:r>
            <a:endParaRPr lang="fi-FI" sz="32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7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272600"/>
            <a:ext cx="8424936" cy="5112568"/>
          </a:xfrm>
        </p:spPr>
        <p:txBody>
          <a:bodyPr>
            <a:normAutofit/>
          </a:bodyPr>
          <a:lstStyle/>
          <a:p>
            <a:pPr marL="0" indent="0"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fi-FI" sz="2400" b="1" dirty="0" err="1" smtClean="0">
                <a:solidFill>
                  <a:srgbClr val="2DA2BF"/>
                </a:solidFill>
              </a:rPr>
              <a:t>Passiivimuotoisen</a:t>
            </a:r>
            <a:r>
              <a:rPr lang="en-US" altLang="fi-FI" sz="2400" dirty="0" smtClean="0">
                <a:solidFill>
                  <a:srgbClr val="2DA2BF"/>
                </a:solidFill>
              </a:rPr>
              <a:t>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sivulauseen</a:t>
            </a:r>
            <a:r>
              <a:rPr lang="en-US" altLang="fi-FI" sz="2400" dirty="0" smtClean="0">
                <a:solidFill>
                  <a:srgbClr val="2DA2BF"/>
                </a:solidFill>
              </a:rPr>
              <a:t>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lauseenvastike</a:t>
            </a:r>
            <a:r>
              <a:rPr lang="en-US" altLang="fi-FI" sz="2400" dirty="0" smtClean="0">
                <a:solidFill>
                  <a:srgbClr val="2DA2BF"/>
                </a:solidFill>
              </a:rPr>
              <a:t>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muodostetaan</a:t>
            </a:r>
            <a:r>
              <a:rPr lang="en-US" altLang="fi-FI" sz="2400" dirty="0" smtClean="0">
                <a:solidFill>
                  <a:srgbClr val="2DA2BF"/>
                </a:solidFill>
              </a:rPr>
              <a:t> 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verbin</a:t>
            </a:r>
            <a:r>
              <a:rPr lang="en-US" altLang="fi-FI" sz="2400" dirty="0" smtClean="0">
                <a:solidFill>
                  <a:srgbClr val="2DA2BF"/>
                </a:solidFill>
              </a:rPr>
              <a:t> 3.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muodolla</a:t>
            </a:r>
            <a:r>
              <a:rPr lang="en-US" altLang="fi-FI" sz="2400" dirty="0" smtClean="0">
                <a:solidFill>
                  <a:srgbClr val="2DA2BF"/>
                </a:solidFill>
              </a:rPr>
              <a:t> (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partisiipin</a:t>
            </a:r>
            <a:r>
              <a:rPr lang="en-US" altLang="fi-FI" sz="2400" dirty="0" smtClean="0">
                <a:solidFill>
                  <a:srgbClr val="2DA2BF"/>
                </a:solidFill>
              </a:rPr>
              <a:t> </a:t>
            </a:r>
            <a:r>
              <a:rPr lang="en-US" altLang="fi-FI" sz="2400" dirty="0" err="1" smtClean="0">
                <a:solidFill>
                  <a:srgbClr val="2DA2BF"/>
                </a:solidFill>
              </a:rPr>
              <a:t>perfekti</a:t>
            </a:r>
            <a:r>
              <a:rPr lang="en-US" altLang="fi-FI" sz="2400" dirty="0" smtClean="0">
                <a:solidFill>
                  <a:srgbClr val="2DA2BF"/>
                </a:solidFill>
              </a:rPr>
              <a:t>).</a:t>
            </a:r>
          </a:p>
          <a:p>
            <a:pPr marL="2705100" lvl="5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fi-FI" altLang="fi-FI" sz="2400" b="1" dirty="0">
                <a:solidFill>
                  <a:schemeClr val="accent1"/>
                </a:solidFill>
              </a:rPr>
              <a:t>verbin 3.muoto</a:t>
            </a:r>
            <a:r>
              <a:rPr lang="fi-FI" altLang="fi-FI" sz="2400" dirty="0">
                <a:solidFill>
                  <a:schemeClr val="accent1"/>
                </a:solidFill>
              </a:rPr>
              <a:t> ilman </a:t>
            </a:r>
            <a:r>
              <a:rPr lang="fi-FI" altLang="fi-FI" sz="2400" i="1" dirty="0" err="1">
                <a:solidFill>
                  <a:schemeClr val="accent1"/>
                </a:solidFill>
              </a:rPr>
              <a:t>be</a:t>
            </a:r>
            <a:r>
              <a:rPr lang="fi-FI" altLang="fi-FI" sz="2400" dirty="0">
                <a:solidFill>
                  <a:schemeClr val="accent1"/>
                </a:solidFill>
              </a:rPr>
              <a:t>-verbiä</a:t>
            </a:r>
          </a:p>
          <a:p>
            <a:pPr marL="2705100" lvl="5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fi-FI" altLang="fi-FI" sz="2400" b="1" dirty="0">
                <a:solidFill>
                  <a:schemeClr val="accent1"/>
                </a:solidFill>
              </a:rPr>
              <a:t>subjekti</a:t>
            </a:r>
            <a:r>
              <a:rPr lang="fi-FI" altLang="fi-FI" sz="2400" dirty="0">
                <a:solidFill>
                  <a:schemeClr val="accent1"/>
                </a:solidFill>
              </a:rPr>
              <a:t> pois (jos sama kuin päälauseessa)</a:t>
            </a:r>
          </a:p>
          <a:p>
            <a:pPr marL="2705100" lvl="5" indent="-5334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AutoNum type="arabicPeriod"/>
            </a:pPr>
            <a:r>
              <a:rPr lang="fi-FI" altLang="fi-FI" sz="2400" b="1" dirty="0">
                <a:solidFill>
                  <a:schemeClr val="accent1"/>
                </a:solidFill>
              </a:rPr>
              <a:t>konjunktio</a:t>
            </a:r>
            <a:r>
              <a:rPr lang="fi-FI" altLang="fi-FI" sz="2400" dirty="0">
                <a:solidFill>
                  <a:schemeClr val="accent1"/>
                </a:solidFill>
              </a:rPr>
              <a:t> pois (yleensä</a:t>
            </a:r>
            <a:r>
              <a:rPr lang="fi-FI" altLang="fi-FI" sz="2400" dirty="0" smtClean="0">
                <a:solidFill>
                  <a:schemeClr val="accent1"/>
                </a:solidFill>
              </a:rPr>
              <a:t>)</a:t>
            </a:r>
            <a:endParaRPr lang="fi-FI" altLang="fi-FI" sz="2400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altLang="fi-FI" sz="2400" dirty="0" smtClean="0"/>
              <a:t>4</a:t>
            </a:r>
            <a:r>
              <a:rPr lang="en-US" altLang="fi-FI" sz="2400" dirty="0"/>
              <a:t>.</a:t>
            </a:r>
            <a:r>
              <a:rPr lang="en-US" altLang="fi-FI" sz="2400" dirty="0">
                <a:solidFill>
                  <a:srgbClr val="FF0000"/>
                </a:solidFill>
              </a:rPr>
              <a:t> </a:t>
            </a:r>
            <a:r>
              <a:rPr lang="en-US" altLang="fi-FI" sz="2400" dirty="0"/>
              <a:t>I like to buy cheese </a:t>
            </a:r>
            <a:r>
              <a:rPr lang="en-US" altLang="fi-FI" sz="2400" u="sng" dirty="0"/>
              <a:t>that is produced</a:t>
            </a:r>
            <a:r>
              <a:rPr lang="en-US" altLang="fi-FI" sz="2400" dirty="0"/>
              <a:t> </a:t>
            </a:r>
            <a:r>
              <a:rPr lang="en-US" altLang="fi-FI" sz="2400" dirty="0" smtClean="0"/>
              <a:t>locally.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altLang="fi-FI" sz="2400" dirty="0" smtClean="0">
                <a:sym typeface="Wingdings" panose="05000000000000000000" pitchFamily="2" charset="2"/>
              </a:rPr>
              <a:t>	 </a:t>
            </a:r>
            <a:r>
              <a:rPr lang="en-US" altLang="fi-FI" sz="2400" dirty="0" smtClean="0"/>
              <a:t>I </a:t>
            </a:r>
            <a:r>
              <a:rPr lang="en-US" altLang="fi-FI" sz="2400" dirty="0"/>
              <a:t>like to buy cheese </a:t>
            </a:r>
            <a:r>
              <a:rPr lang="en-US" altLang="fi-FI" sz="2400" b="1" dirty="0"/>
              <a:t>produced</a:t>
            </a:r>
            <a:r>
              <a:rPr lang="en-US" altLang="fi-FI" sz="2400" dirty="0"/>
              <a:t> locally.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altLang="fi-FI" sz="2400" dirty="0"/>
              <a:t>5. We all loved the pie </a:t>
            </a:r>
            <a:r>
              <a:rPr lang="en-US" altLang="fi-FI" sz="2400" u="sng" dirty="0"/>
              <a:t>that was baked</a:t>
            </a:r>
            <a:r>
              <a:rPr lang="en-US" altLang="fi-FI" sz="2400" dirty="0"/>
              <a:t> by your </a:t>
            </a:r>
            <a:r>
              <a:rPr lang="en-US" altLang="fi-FI" sz="2400" dirty="0" smtClean="0"/>
              <a:t>mother.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altLang="fi-FI" sz="2400" dirty="0" smtClean="0">
                <a:sym typeface="Wingdings" panose="05000000000000000000" pitchFamily="2" charset="2"/>
              </a:rPr>
              <a:t>	 </a:t>
            </a:r>
            <a:r>
              <a:rPr lang="en-US" altLang="fi-FI" sz="2400" dirty="0" smtClean="0"/>
              <a:t>We </a:t>
            </a:r>
            <a:r>
              <a:rPr lang="en-US" altLang="fi-FI" sz="2400" dirty="0"/>
              <a:t>all loved the pie </a:t>
            </a:r>
            <a:r>
              <a:rPr lang="en-US" altLang="fi-FI" sz="2400" b="1" dirty="0"/>
              <a:t>baked</a:t>
            </a:r>
            <a:r>
              <a:rPr lang="en-US" altLang="fi-FI" sz="2400" dirty="0"/>
              <a:t> by your mother.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altLang="fi-FI" sz="2400" dirty="0"/>
              <a:t>7. </a:t>
            </a:r>
            <a:r>
              <a:rPr lang="en-US" altLang="fi-FI" sz="2400" u="sng" dirty="0"/>
              <a:t>When I was asked</a:t>
            </a:r>
            <a:r>
              <a:rPr lang="en-US" altLang="fi-FI" sz="2400" dirty="0"/>
              <a:t> to chair the meeting, I felt </a:t>
            </a:r>
            <a:r>
              <a:rPr lang="en-US" altLang="fi-FI" sz="2400" dirty="0" smtClean="0"/>
              <a:t>proud.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altLang="fi-FI" sz="2400" dirty="0" smtClean="0">
                <a:sym typeface="Wingdings" panose="05000000000000000000" pitchFamily="2" charset="2"/>
              </a:rPr>
              <a:t>	 </a:t>
            </a:r>
            <a:r>
              <a:rPr lang="en-US" altLang="fi-FI" sz="2400" b="1" dirty="0" smtClean="0"/>
              <a:t>Asked</a:t>
            </a:r>
            <a:r>
              <a:rPr lang="en-US" altLang="fi-FI" sz="2400" dirty="0" smtClean="0"/>
              <a:t> </a:t>
            </a:r>
            <a:r>
              <a:rPr lang="en-US" altLang="fi-FI" sz="2400" dirty="0"/>
              <a:t>to chair the meeting, I felt proud.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en-US" altLang="fi-FI" sz="2000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648072"/>
          </a:xfrm>
        </p:spPr>
        <p:txBody>
          <a:bodyPr>
            <a:normAutofit/>
          </a:bodyPr>
          <a:lstStyle/>
          <a:p>
            <a:r>
              <a:rPr lang="fi-FI" altLang="fi-FI" sz="3200" b="1" dirty="0" smtClean="0">
                <a:solidFill>
                  <a:schemeClr val="accent1"/>
                </a:solidFill>
              </a:rPr>
              <a:t>LAUSEENVASTIKKEET</a:t>
            </a:r>
            <a:endParaRPr lang="fi-FI" sz="32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11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39460</TotalTime>
  <Words>214</Words>
  <Application>Microsoft Office PowerPoint</Application>
  <PresentationFormat>Näytössä katseltava diaesitys (4:3)</PresentationFormat>
  <Paragraphs>46</Paragraphs>
  <Slides>5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Office-teema</vt:lpstr>
      <vt:lpstr>PowerPoint-esitys</vt:lpstr>
      <vt:lpstr>Lauseenvastikkeet Muodostus  </vt:lpstr>
      <vt:lpstr>PowerPoint-esitys</vt:lpstr>
      <vt:lpstr>LAUSEENVASTIKKEET</vt:lpstr>
      <vt:lpstr>LAUSEENVASTIKKEET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Ulla Kytömäki</cp:lastModifiedBy>
  <cp:revision>291</cp:revision>
  <cp:lastPrinted>2016-05-26T05:27:03Z</cp:lastPrinted>
  <dcterms:created xsi:type="dcterms:W3CDTF">2015-09-28T06:29:35Z</dcterms:created>
  <dcterms:modified xsi:type="dcterms:W3CDTF">2018-03-23T08:02:59Z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2063788865</vt:i4>
  </property>
  <property fmtid="{D5CDD505-2E9C-101B-9397-08002B2CF9AE}" pid="3" name="_NewReviewCycle">
    <vt:lpwstr/>
  </property>
  <property fmtid="{D5CDD505-2E9C-101B-9397-08002B2CF9AE}" pid="4" name="_EmailSubject">
    <vt:lpwstr>slides for IN6 2</vt:lpwstr>
  </property>
  <property fmtid="{D5CDD505-2E9C-101B-9397-08002B2CF9AE}" pid="5" name="_AuthorEmail">
    <vt:lpwstr>Elina.Karapalo@tampere.fi</vt:lpwstr>
  </property>
  <property fmtid="{D5CDD505-2E9C-101B-9397-08002B2CF9AE}" pid="6" name="_AuthorEmailDisplayName">
    <vt:lpwstr>Karapalo Elina</vt:lpwstr>
  </property>
</Properties>
</file>