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411" r:id="rId3"/>
    <p:sldId id="437" r:id="rId4"/>
    <p:sldId id="441" r:id="rId5"/>
    <p:sldId id="445" r:id="rId6"/>
    <p:sldId id="442" r:id="rId7"/>
    <p:sldId id="444" r:id="rId8"/>
    <p:sldId id="446" r:id="rId9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1096" y="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fi-FI" altLang="fi-FI" sz="4900" b="1" dirty="0" smtClean="0">
                <a:solidFill>
                  <a:schemeClr val="accent1"/>
                </a:solidFill>
              </a:rPr>
              <a:t/>
            </a:r>
            <a:br>
              <a:rPr lang="fi-FI" altLang="fi-FI" sz="4900" b="1" dirty="0" smtClean="0">
                <a:solidFill>
                  <a:schemeClr val="accent1"/>
                </a:solidFill>
              </a:rPr>
            </a:br>
            <a:r>
              <a:rPr lang="fi-FI" altLang="fi-FI" sz="4900" b="1" dirty="0" smtClean="0">
                <a:solidFill>
                  <a:schemeClr val="accent1"/>
                </a:solidFill>
              </a:rPr>
              <a:t>Lauseenvastikkeet – </a:t>
            </a:r>
            <a:br>
              <a:rPr lang="fi-FI" altLang="fi-FI" sz="4900" b="1" dirty="0" smtClean="0">
                <a:solidFill>
                  <a:schemeClr val="accent1"/>
                </a:solidFill>
              </a:rPr>
            </a:br>
            <a:r>
              <a:rPr lang="fi-FI" altLang="fi-FI" sz="4900" b="1" dirty="0" smtClean="0">
                <a:solidFill>
                  <a:schemeClr val="accent1"/>
                </a:solidFill>
              </a:rPr>
              <a:t>perusasiat</a:t>
            </a:r>
            <a:r>
              <a:rPr lang="fi-FI" altLang="fi-FI" sz="4900" dirty="0">
                <a:solidFill>
                  <a:schemeClr val="hlink"/>
                </a:solidFill>
              </a:rPr>
              <a:t/>
            </a:r>
            <a:br>
              <a:rPr lang="fi-FI" altLang="fi-FI" sz="4900" dirty="0">
                <a:solidFill>
                  <a:schemeClr val="hlink"/>
                </a:solidFill>
              </a:rPr>
            </a:br>
            <a:endParaRPr lang="fi-FI" sz="4900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LAUSEENVASTIKKEET - PERUSASIAT</a:t>
            </a:r>
            <a:endParaRPr lang="fi-FI" sz="32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075240" cy="4459634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3000" b="1" dirty="0" smtClean="0">
                <a:solidFill>
                  <a:schemeClr val="accent1"/>
                </a:solidFill>
              </a:rPr>
              <a:t>AKTIIVILAUSE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2600" b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The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woman</a:t>
            </a:r>
            <a:r>
              <a:rPr lang="fi-FI" altLang="fi-FI" i="1" dirty="0"/>
              <a:t> </a:t>
            </a:r>
            <a:r>
              <a:rPr lang="fi-FI" altLang="fi-FI" i="1" u="sng" dirty="0" err="1" smtClean="0"/>
              <a:t>who</a:t>
            </a:r>
            <a:r>
              <a:rPr lang="fi-FI" altLang="fi-FI" i="1" u="sng" dirty="0" smtClean="0"/>
              <a:t> </a:t>
            </a:r>
            <a:r>
              <a:rPr lang="fi-FI" altLang="fi-FI" i="1" u="sng" dirty="0" err="1" smtClean="0"/>
              <a:t>was</a:t>
            </a:r>
            <a:r>
              <a:rPr lang="fi-FI" altLang="fi-FI" i="1" u="sng" dirty="0" smtClean="0"/>
              <a:t> </a:t>
            </a:r>
            <a:r>
              <a:rPr lang="fi-FI" altLang="fi-FI" i="1" u="sng" dirty="0" err="1" smtClean="0"/>
              <a:t>driving</a:t>
            </a:r>
            <a:r>
              <a:rPr lang="fi-FI" altLang="fi-FI" i="1" u="sng" dirty="0" smtClean="0"/>
              <a:t> </a:t>
            </a:r>
            <a:r>
              <a:rPr lang="fi-FI" altLang="fi-FI" i="1" dirty="0" err="1" smtClean="0"/>
              <a:t>the</a:t>
            </a:r>
            <a:r>
              <a:rPr lang="fi-FI" altLang="fi-FI" i="1" dirty="0" smtClean="0"/>
              <a:t> Jaguar</a:t>
            </a:r>
            <a:r>
              <a:rPr lang="fi-FI" altLang="fi-FI" i="1" dirty="0"/>
              <a:t> </a:t>
            </a:r>
            <a:r>
              <a:rPr lang="fi-FI" altLang="fi-FI" i="1" dirty="0" smtClean="0"/>
              <a:t>is a </a:t>
            </a:r>
            <a:r>
              <a:rPr lang="fi-FI" altLang="fi-FI" i="1" dirty="0" err="1" smtClean="0"/>
              <a:t>friend</a:t>
            </a:r>
            <a:r>
              <a:rPr lang="fi-FI" altLang="fi-FI" i="1" dirty="0" smtClean="0"/>
              <a:t> of my 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sister’s</a:t>
            </a:r>
            <a:r>
              <a:rPr lang="fi-FI" altLang="fi-FI" i="1" dirty="0" smtClean="0"/>
              <a:t>.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i="1" dirty="0" smtClean="0">
                <a:sym typeface="Wingdings" panose="05000000000000000000" pitchFamily="2" charset="2"/>
              </a:rPr>
              <a:t> </a:t>
            </a:r>
            <a:r>
              <a:rPr lang="fi-FI" altLang="fi-FI" i="1" dirty="0" err="1" smtClean="0"/>
              <a:t>The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woman</a:t>
            </a:r>
            <a:r>
              <a:rPr lang="fi-FI" altLang="fi-FI" i="1" dirty="0" smtClean="0"/>
              <a:t> </a:t>
            </a:r>
            <a:r>
              <a:rPr lang="fi-FI" altLang="fi-FI" i="1" u="sng" dirty="0" err="1" smtClean="0"/>
              <a:t>driving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the</a:t>
            </a:r>
            <a:r>
              <a:rPr lang="fi-FI" altLang="fi-FI" i="1" dirty="0" smtClean="0"/>
              <a:t> Jaguar is a </a:t>
            </a:r>
            <a:r>
              <a:rPr lang="fi-FI" altLang="fi-FI" i="1" dirty="0" err="1" smtClean="0"/>
              <a:t>friend</a:t>
            </a:r>
            <a:r>
              <a:rPr lang="fi-FI" altLang="fi-FI" i="1" dirty="0" smtClean="0"/>
              <a:t> of my </a:t>
            </a:r>
            <a:r>
              <a:rPr lang="fi-FI" altLang="fi-FI" i="1" dirty="0" err="1" smtClean="0"/>
              <a:t>sister’s</a:t>
            </a:r>
            <a:r>
              <a:rPr lang="fi-FI" altLang="fi-FI" i="1" dirty="0" smtClean="0"/>
              <a:t>.</a:t>
            </a:r>
            <a:endParaRPr lang="fi-FI" altLang="fi-FI" i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i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i="1" u="sng" dirty="0"/>
              <a:t>As </a:t>
            </a:r>
            <a:r>
              <a:rPr lang="fi-FI" altLang="fi-FI" i="1" u="sng" dirty="0" err="1"/>
              <a:t>she</a:t>
            </a:r>
            <a:r>
              <a:rPr lang="fi-FI" altLang="fi-FI" i="1" u="sng" dirty="0"/>
              <a:t> </a:t>
            </a:r>
            <a:r>
              <a:rPr lang="fi-FI" altLang="fi-FI" i="1" u="sng" dirty="0" err="1"/>
              <a:t>noticed</a:t>
            </a:r>
            <a:r>
              <a:rPr lang="fi-FI" altLang="fi-FI" i="1" dirty="0"/>
              <a:t> me, </a:t>
            </a:r>
            <a:r>
              <a:rPr lang="fi-FI" altLang="fi-FI" i="1" dirty="0" err="1"/>
              <a:t>she</a:t>
            </a:r>
            <a:r>
              <a:rPr lang="fi-FI" altLang="fi-FI" i="1" dirty="0"/>
              <a:t> </a:t>
            </a:r>
            <a:r>
              <a:rPr lang="fi-FI" altLang="fi-FI" i="1" dirty="0" err="1"/>
              <a:t>gave</a:t>
            </a:r>
            <a:r>
              <a:rPr lang="fi-FI" altLang="fi-FI" i="1" dirty="0"/>
              <a:t> me a </a:t>
            </a:r>
            <a:r>
              <a:rPr lang="fi-FI" altLang="fi-FI" i="1" dirty="0" err="1" smtClean="0"/>
              <a:t>cheerful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wave</a:t>
            </a:r>
            <a:r>
              <a:rPr lang="fi-FI" altLang="fi-FI" i="1" dirty="0" smtClean="0"/>
              <a:t>.</a:t>
            </a:r>
            <a:r>
              <a:rPr lang="fi-FI" altLang="fi-FI" i="1" dirty="0"/>
              <a:t> </a:t>
            </a:r>
            <a:endParaRPr lang="fi-FI" altLang="fi-FI" i="1" dirty="0" smtClean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i="1" dirty="0" smtClean="0">
                <a:sym typeface="Wingdings" panose="05000000000000000000" pitchFamily="2" charset="2"/>
              </a:rPr>
              <a:t> </a:t>
            </a:r>
            <a:r>
              <a:rPr lang="fi-FI" altLang="fi-FI" i="1" u="sng" dirty="0" err="1" smtClean="0"/>
              <a:t>Noticing</a:t>
            </a:r>
            <a:r>
              <a:rPr lang="fi-FI" altLang="fi-FI" i="1" dirty="0" smtClean="0"/>
              <a:t> </a:t>
            </a:r>
            <a:r>
              <a:rPr lang="fi-FI" altLang="fi-FI" i="1" dirty="0"/>
              <a:t>me, </a:t>
            </a:r>
            <a:r>
              <a:rPr lang="fi-FI" altLang="fi-FI" i="1" dirty="0" err="1"/>
              <a:t>she</a:t>
            </a:r>
            <a:r>
              <a:rPr lang="fi-FI" altLang="fi-FI" i="1" dirty="0"/>
              <a:t> </a:t>
            </a:r>
            <a:r>
              <a:rPr lang="fi-FI" altLang="fi-FI" i="1" dirty="0" err="1"/>
              <a:t>gave</a:t>
            </a:r>
            <a:r>
              <a:rPr lang="fi-FI" altLang="fi-FI" i="1" dirty="0"/>
              <a:t> me a </a:t>
            </a:r>
            <a:r>
              <a:rPr lang="fi-FI" altLang="fi-FI" i="1" dirty="0" err="1"/>
              <a:t>cheerful</a:t>
            </a:r>
            <a:r>
              <a:rPr lang="fi-FI" altLang="fi-FI" i="1" dirty="0"/>
              <a:t> </a:t>
            </a:r>
            <a:r>
              <a:rPr lang="fi-FI" altLang="fi-FI" i="1" dirty="0" err="1"/>
              <a:t>wave</a:t>
            </a:r>
            <a:r>
              <a:rPr lang="fi-FI" altLang="fi-FI" i="1" dirty="0" smtClean="0"/>
              <a:t>.</a:t>
            </a:r>
            <a:endParaRPr lang="fi-FI" altLang="fi-FI" i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i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b="1" dirty="0" smtClean="0">
                <a:solidFill>
                  <a:schemeClr val="accent1"/>
                </a:solidFill>
              </a:rPr>
              <a:t>Verbin –</a:t>
            </a:r>
            <a:r>
              <a:rPr lang="fi-FI" altLang="fi-FI" b="1" dirty="0" err="1" smtClean="0">
                <a:solidFill>
                  <a:schemeClr val="accent1"/>
                </a:solidFill>
              </a:rPr>
              <a:t>ing</a:t>
            </a:r>
            <a:r>
              <a:rPr lang="fi-FI" altLang="fi-FI" b="1" dirty="0" smtClean="0">
                <a:solidFill>
                  <a:schemeClr val="accent1"/>
                </a:solidFill>
              </a:rPr>
              <a:t>-muoto</a:t>
            </a:r>
            <a:endParaRPr lang="fi-FI" altLang="fi-FI" b="1" dirty="0">
              <a:solidFill>
                <a:schemeClr val="accent1"/>
              </a:solidFill>
            </a:endParaRP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b="1" dirty="0">
                <a:solidFill>
                  <a:schemeClr val="accent1"/>
                </a:solidFill>
              </a:rPr>
              <a:t>S</a:t>
            </a:r>
            <a:r>
              <a:rPr lang="fi-FI" altLang="fi-FI" b="1" dirty="0" smtClean="0">
                <a:solidFill>
                  <a:schemeClr val="accent1"/>
                </a:solidFill>
              </a:rPr>
              <a:t>ubjekti</a:t>
            </a:r>
            <a:r>
              <a:rPr lang="fi-FI" altLang="fi-FI" dirty="0" smtClean="0">
                <a:solidFill>
                  <a:schemeClr val="accent1"/>
                </a:solidFill>
              </a:rPr>
              <a:t> </a:t>
            </a:r>
            <a:r>
              <a:rPr lang="fi-FI" altLang="fi-FI" dirty="0">
                <a:solidFill>
                  <a:schemeClr val="accent1"/>
                </a:solidFill>
              </a:rPr>
              <a:t>pois (jos sama kuin päälauseen)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b="1" dirty="0">
                <a:solidFill>
                  <a:schemeClr val="accent1"/>
                </a:solidFill>
              </a:rPr>
              <a:t>K</a:t>
            </a:r>
            <a:r>
              <a:rPr lang="fi-FI" altLang="fi-FI" b="1" dirty="0" smtClean="0">
                <a:solidFill>
                  <a:schemeClr val="accent1"/>
                </a:solidFill>
              </a:rPr>
              <a:t>onjunktio</a:t>
            </a:r>
            <a:r>
              <a:rPr lang="fi-FI" altLang="fi-FI" dirty="0" smtClean="0">
                <a:solidFill>
                  <a:schemeClr val="accent1"/>
                </a:solidFill>
              </a:rPr>
              <a:t> </a:t>
            </a:r>
            <a:r>
              <a:rPr lang="fi-FI" altLang="fi-FI" dirty="0">
                <a:solidFill>
                  <a:schemeClr val="accent1"/>
                </a:solidFill>
              </a:rPr>
              <a:t>pois (yleensä)</a:t>
            </a:r>
          </a:p>
        </p:txBody>
      </p:sp>
    </p:spTree>
    <p:extLst>
      <p:ext uri="{BB962C8B-B14F-4D97-AF65-F5344CB8AC3E}">
        <p14:creationId xmlns:p14="http://schemas.microsoft.com/office/powerpoint/2010/main" val="33352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2114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LAUSEENVASTIKKEET - PERUSASIAT</a:t>
            </a:r>
            <a:endParaRPr lang="fi-FI" sz="3200" b="1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23528" y="1326778"/>
            <a:ext cx="8229600" cy="4622502"/>
          </a:xfrm>
        </p:spPr>
        <p:txBody>
          <a:bodyPr>
            <a:normAutofit fontScale="77500" lnSpcReduction="20000"/>
          </a:bodyPr>
          <a:lstStyle/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3600" b="1" dirty="0" smtClean="0">
                <a:solidFill>
                  <a:schemeClr val="accent1"/>
                </a:solidFill>
              </a:rPr>
              <a:t>PASSIIVILAUSE</a:t>
            </a:r>
            <a:endParaRPr lang="fi-FI" altLang="fi-FI" sz="3600" b="1" dirty="0">
              <a:solidFill>
                <a:schemeClr val="accent1"/>
              </a:solidFill>
            </a:endParaRP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2000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3400" i="1" dirty="0" err="1" smtClean="0"/>
              <a:t>Yesterday</a:t>
            </a:r>
            <a:r>
              <a:rPr lang="fi-FI" altLang="fi-FI" sz="3400" i="1" dirty="0" smtClean="0"/>
              <a:t> I </a:t>
            </a:r>
            <a:r>
              <a:rPr lang="fi-FI" altLang="fi-FI" sz="3400" i="1" dirty="0" err="1" smtClean="0"/>
              <a:t>saw</a:t>
            </a:r>
            <a:r>
              <a:rPr lang="fi-FI" altLang="fi-FI" sz="3400" i="1" dirty="0" smtClean="0"/>
              <a:t> a </a:t>
            </a:r>
            <a:r>
              <a:rPr lang="fi-FI" altLang="fi-FI" sz="3400" i="1" dirty="0" err="1" smtClean="0"/>
              <a:t>film</a:t>
            </a:r>
            <a:r>
              <a:rPr lang="fi-FI" altLang="fi-FI" sz="3400" i="1" dirty="0" smtClean="0"/>
              <a:t> </a:t>
            </a:r>
            <a:r>
              <a:rPr lang="fi-FI" altLang="fi-FI" sz="3400" i="1" u="sng" dirty="0" err="1" smtClean="0"/>
              <a:t>which</a:t>
            </a:r>
            <a:r>
              <a:rPr lang="fi-FI" altLang="fi-FI" sz="3400" i="1" u="sng" dirty="0" smtClean="0"/>
              <a:t> </a:t>
            </a:r>
            <a:r>
              <a:rPr lang="fi-FI" altLang="fi-FI" sz="3400" i="1" u="sng" dirty="0" err="1" smtClean="0"/>
              <a:t>was</a:t>
            </a:r>
            <a:r>
              <a:rPr lang="fi-FI" altLang="fi-FI" sz="3400" i="1" u="sng" dirty="0" smtClean="0"/>
              <a:t> </a:t>
            </a:r>
            <a:r>
              <a:rPr lang="fi-FI" altLang="fi-FI" sz="3400" i="1" u="sng" dirty="0" err="1" smtClean="0"/>
              <a:t>directed</a:t>
            </a:r>
            <a:r>
              <a:rPr lang="fi-FI" altLang="fi-FI" sz="3400" i="1" u="sng" dirty="0" smtClean="0"/>
              <a:t> </a:t>
            </a:r>
            <a:r>
              <a:rPr lang="fi-FI" altLang="fi-FI" sz="3400" i="1" dirty="0" err="1" smtClean="0"/>
              <a:t>by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Takashi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Miike</a:t>
            </a:r>
            <a:r>
              <a:rPr lang="fi-FI" altLang="fi-FI" sz="3400" i="1" dirty="0"/>
              <a:t> </a:t>
            </a:r>
            <a:r>
              <a:rPr lang="fi-FI" altLang="fi-FI" sz="3400" i="1" dirty="0" smtClean="0"/>
              <a:t>– 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3400" i="1" dirty="0" smtClean="0"/>
              <a:t>a </a:t>
            </a:r>
            <a:r>
              <a:rPr lang="fi-FI" altLang="fi-FI" sz="3400" i="1" dirty="0" err="1" smtClean="0"/>
              <a:t>Japanese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director</a:t>
            </a:r>
            <a:r>
              <a:rPr lang="fi-FI" altLang="fi-FI" sz="3400" i="1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altLang="fi-FI" sz="3400" dirty="0" smtClean="0">
                <a:sym typeface="Wingdings" panose="05000000000000000000" pitchFamily="2" charset="2"/>
              </a:rPr>
              <a:t> </a:t>
            </a:r>
            <a:r>
              <a:rPr lang="fi-FI" altLang="fi-FI" sz="3400" dirty="0" err="1" smtClean="0"/>
              <a:t>Yesterday</a:t>
            </a:r>
            <a:r>
              <a:rPr lang="fi-FI" altLang="fi-FI" sz="3400" dirty="0" smtClean="0"/>
              <a:t> I </a:t>
            </a:r>
            <a:r>
              <a:rPr lang="fi-FI" altLang="fi-FI" sz="3400" dirty="0" err="1" smtClean="0"/>
              <a:t>saw</a:t>
            </a:r>
            <a:r>
              <a:rPr lang="fi-FI" altLang="fi-FI" sz="3400" dirty="0" smtClean="0"/>
              <a:t> a </a:t>
            </a:r>
            <a:r>
              <a:rPr lang="fi-FI" altLang="fi-FI" sz="3400" dirty="0" err="1" smtClean="0"/>
              <a:t>great</a:t>
            </a:r>
            <a:r>
              <a:rPr lang="fi-FI" altLang="fi-FI" sz="3400" dirty="0" smtClean="0"/>
              <a:t> </a:t>
            </a:r>
            <a:r>
              <a:rPr lang="fi-FI" altLang="fi-FI" sz="3400" dirty="0" err="1" smtClean="0"/>
              <a:t>film</a:t>
            </a:r>
            <a:r>
              <a:rPr lang="fi-FI" altLang="fi-FI" sz="3400" dirty="0" smtClean="0"/>
              <a:t> </a:t>
            </a:r>
            <a:r>
              <a:rPr lang="fi-FI" altLang="fi-FI" sz="3400" u="sng" dirty="0" err="1" smtClean="0"/>
              <a:t>directed</a:t>
            </a:r>
            <a:r>
              <a:rPr lang="fi-FI" altLang="fi-FI" sz="3400" dirty="0" smtClean="0"/>
              <a:t> </a:t>
            </a:r>
            <a:r>
              <a:rPr lang="fi-FI" altLang="fi-FI" sz="3400" dirty="0" err="1" smtClean="0"/>
              <a:t>by</a:t>
            </a:r>
            <a:r>
              <a:rPr lang="fi-FI" altLang="fi-FI" sz="3400" dirty="0" smtClean="0"/>
              <a:t> </a:t>
            </a:r>
            <a:r>
              <a:rPr lang="fi-FI" altLang="fi-FI" sz="3400" dirty="0" err="1" smtClean="0"/>
              <a:t>Takashi</a:t>
            </a:r>
            <a:r>
              <a:rPr lang="fi-FI" altLang="fi-FI" sz="3400" dirty="0" smtClean="0"/>
              <a:t> </a:t>
            </a:r>
            <a:r>
              <a:rPr lang="fi-FI" altLang="fi-FI" sz="3400" dirty="0" err="1" smtClean="0"/>
              <a:t>Miike</a:t>
            </a:r>
            <a:r>
              <a:rPr lang="fi-FI" altLang="fi-FI" sz="3400" dirty="0" smtClean="0"/>
              <a:t> – a </a:t>
            </a:r>
            <a:r>
              <a:rPr lang="fi-FI" altLang="fi-FI" sz="3400" dirty="0" err="1" smtClean="0"/>
              <a:t>Japanese</a:t>
            </a:r>
            <a:r>
              <a:rPr lang="fi-FI" altLang="fi-FI" sz="3400" dirty="0" smtClean="0"/>
              <a:t> </a:t>
            </a:r>
            <a:r>
              <a:rPr lang="fi-FI" altLang="fi-FI" sz="3400" dirty="0" err="1" smtClean="0"/>
              <a:t>director</a:t>
            </a:r>
            <a:r>
              <a:rPr lang="fi-FI" altLang="fi-FI" sz="3400" dirty="0" smtClean="0"/>
              <a:t>.</a:t>
            </a:r>
            <a:endParaRPr lang="fi-FI" altLang="fi-FI" sz="3400" i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3400" i="1" u="sng" dirty="0" smtClean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3400" i="1" u="sng" dirty="0" smtClean="0"/>
              <a:t>If it is </a:t>
            </a:r>
            <a:r>
              <a:rPr lang="fi-FI" altLang="fi-FI" sz="3400" i="1" u="sng" dirty="0" err="1" smtClean="0"/>
              <a:t>shown</a:t>
            </a:r>
            <a:r>
              <a:rPr lang="fi-FI" altLang="fi-FI" sz="3400" i="1" dirty="0" smtClean="0"/>
              <a:t> at a </a:t>
            </a:r>
            <a:r>
              <a:rPr lang="fi-FI" altLang="fi-FI" sz="3400" i="1" dirty="0" err="1" smtClean="0"/>
              <a:t>cinema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near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you</a:t>
            </a:r>
            <a:r>
              <a:rPr lang="fi-FI" altLang="fi-FI" sz="3400" i="1" dirty="0" smtClean="0"/>
              <a:t>, </a:t>
            </a:r>
            <a:r>
              <a:rPr lang="fi-FI" altLang="fi-FI" sz="3400" i="1" dirty="0" err="1" smtClean="0"/>
              <a:t>you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should</a:t>
            </a:r>
            <a:r>
              <a:rPr lang="fi-FI" altLang="fi-FI" sz="3400" i="1" dirty="0" smtClean="0"/>
              <a:t> go and </a:t>
            </a:r>
            <a:r>
              <a:rPr lang="fi-FI" altLang="fi-FI" sz="3400" i="1" dirty="0" err="1" smtClean="0"/>
              <a:t>see</a:t>
            </a:r>
            <a:r>
              <a:rPr lang="fi-FI" altLang="fi-FI" sz="3400" i="1" dirty="0" smtClean="0"/>
              <a:t> it.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34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400" i="1" u="sng" dirty="0" smtClean="0"/>
              <a:t>If </a:t>
            </a:r>
            <a:r>
              <a:rPr lang="fi-FI" altLang="fi-FI" sz="3400" i="1" u="sng" dirty="0" err="1" smtClean="0"/>
              <a:t>shown</a:t>
            </a:r>
            <a:r>
              <a:rPr lang="fi-FI" altLang="fi-FI" sz="3400" i="1" dirty="0" smtClean="0"/>
              <a:t> at a </a:t>
            </a:r>
            <a:r>
              <a:rPr lang="fi-FI" altLang="fi-FI" sz="3400" i="1" dirty="0" err="1" smtClean="0"/>
              <a:t>cinema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near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you</a:t>
            </a:r>
            <a:r>
              <a:rPr lang="fi-FI" altLang="fi-FI" sz="3400" i="1" dirty="0" smtClean="0"/>
              <a:t>, </a:t>
            </a:r>
            <a:r>
              <a:rPr lang="fi-FI" altLang="fi-FI" sz="3400" i="1" dirty="0" err="1" smtClean="0"/>
              <a:t>you</a:t>
            </a:r>
            <a:r>
              <a:rPr lang="fi-FI" altLang="fi-FI" sz="3400" i="1" dirty="0" smtClean="0"/>
              <a:t> </a:t>
            </a:r>
            <a:r>
              <a:rPr lang="fi-FI" altLang="fi-FI" sz="3400" i="1" dirty="0" err="1" smtClean="0"/>
              <a:t>should</a:t>
            </a:r>
            <a:r>
              <a:rPr lang="fi-FI" altLang="fi-FI" sz="3400" i="1" dirty="0" smtClean="0"/>
              <a:t> go and </a:t>
            </a:r>
            <a:r>
              <a:rPr lang="fi-FI" altLang="fi-FI" sz="3400" i="1" dirty="0" err="1" smtClean="0"/>
              <a:t>see</a:t>
            </a:r>
            <a:r>
              <a:rPr lang="fi-FI" altLang="fi-FI" sz="3400" i="1" dirty="0" smtClean="0"/>
              <a:t> it.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i-FI" altLang="fi-FI" sz="2400" i="1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sz="3400" b="1" dirty="0">
                <a:solidFill>
                  <a:schemeClr val="accent1"/>
                </a:solidFill>
              </a:rPr>
              <a:t>V</a:t>
            </a:r>
            <a:r>
              <a:rPr lang="fi-FI" altLang="fi-FI" sz="3400" b="1" dirty="0" smtClean="0">
                <a:solidFill>
                  <a:schemeClr val="accent1"/>
                </a:solidFill>
              </a:rPr>
              <a:t>erbin </a:t>
            </a:r>
            <a:r>
              <a:rPr lang="fi-FI" altLang="fi-FI" sz="3400" b="1" dirty="0">
                <a:solidFill>
                  <a:schemeClr val="accent1"/>
                </a:solidFill>
              </a:rPr>
              <a:t>3.muoto</a:t>
            </a:r>
            <a:r>
              <a:rPr lang="fi-FI" altLang="fi-FI" sz="3400" dirty="0">
                <a:solidFill>
                  <a:schemeClr val="accent1"/>
                </a:solidFill>
              </a:rPr>
              <a:t> ilman </a:t>
            </a:r>
            <a:r>
              <a:rPr lang="fi-FI" altLang="fi-FI" sz="3400" dirty="0" err="1">
                <a:solidFill>
                  <a:schemeClr val="accent1"/>
                </a:solidFill>
              </a:rPr>
              <a:t>be</a:t>
            </a:r>
            <a:r>
              <a:rPr lang="fi-FI" altLang="fi-FI" sz="3400" dirty="0">
                <a:solidFill>
                  <a:schemeClr val="accent1"/>
                </a:solidFill>
              </a:rPr>
              <a:t>-verbiä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sz="3400" b="1" dirty="0">
                <a:solidFill>
                  <a:schemeClr val="accent1"/>
                </a:solidFill>
              </a:rPr>
              <a:t>S</a:t>
            </a:r>
            <a:r>
              <a:rPr lang="fi-FI" altLang="fi-FI" sz="3400" b="1" dirty="0" smtClean="0">
                <a:solidFill>
                  <a:schemeClr val="accent1"/>
                </a:solidFill>
              </a:rPr>
              <a:t>ubjekti</a:t>
            </a:r>
            <a:r>
              <a:rPr lang="fi-FI" altLang="fi-FI" sz="3400" dirty="0" smtClean="0">
                <a:solidFill>
                  <a:schemeClr val="accent1"/>
                </a:solidFill>
              </a:rPr>
              <a:t> </a:t>
            </a:r>
            <a:r>
              <a:rPr lang="fi-FI" altLang="fi-FI" sz="3400" dirty="0">
                <a:solidFill>
                  <a:schemeClr val="accent1"/>
                </a:solidFill>
              </a:rPr>
              <a:t>pois (jos sama kuin päälauseessa)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sz="3400" b="1" dirty="0">
                <a:solidFill>
                  <a:schemeClr val="accent1"/>
                </a:solidFill>
              </a:rPr>
              <a:t>K</a:t>
            </a:r>
            <a:r>
              <a:rPr lang="fi-FI" altLang="fi-FI" sz="3400" b="1" dirty="0" smtClean="0">
                <a:solidFill>
                  <a:schemeClr val="accent1"/>
                </a:solidFill>
              </a:rPr>
              <a:t>onjunktio</a:t>
            </a:r>
            <a:r>
              <a:rPr lang="fi-FI" altLang="fi-FI" sz="3400" dirty="0" smtClean="0">
                <a:solidFill>
                  <a:schemeClr val="accent1"/>
                </a:solidFill>
              </a:rPr>
              <a:t> </a:t>
            </a:r>
            <a:r>
              <a:rPr lang="fi-FI" altLang="fi-FI" sz="3400" dirty="0">
                <a:solidFill>
                  <a:schemeClr val="accent1"/>
                </a:solidFill>
              </a:rPr>
              <a:t>pois (yleensä)</a:t>
            </a:r>
          </a:p>
        </p:txBody>
      </p:sp>
    </p:spTree>
    <p:extLst>
      <p:ext uri="{BB962C8B-B14F-4D97-AF65-F5344CB8AC3E}">
        <p14:creationId xmlns:p14="http://schemas.microsoft.com/office/powerpoint/2010/main" val="1160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15482" y="440438"/>
            <a:ext cx="8229600" cy="778098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LAUSEENVASTIKKEET - PERUSASIAT</a:t>
            </a:r>
            <a:endParaRPr lang="fi-FI" sz="32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29600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b="1" dirty="0" err="1" smtClean="0">
                <a:solidFill>
                  <a:schemeClr val="accent1"/>
                </a:solidFill>
              </a:rPr>
              <a:t>Activate</a:t>
            </a:r>
            <a:r>
              <a:rPr lang="fi-FI" altLang="fi-FI" sz="3100" b="1" dirty="0" smtClean="0">
                <a:solidFill>
                  <a:schemeClr val="accent1"/>
                </a:solidFill>
              </a:rPr>
              <a:t>:</a:t>
            </a:r>
            <a:endParaRPr lang="fi-FI" altLang="fi-FI" sz="31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1. </a:t>
            </a:r>
            <a:r>
              <a:rPr lang="fi-FI" altLang="fi-FI" sz="3000" i="1" dirty="0" err="1" smtClean="0"/>
              <a:t>When</a:t>
            </a:r>
            <a:r>
              <a:rPr lang="fi-FI" altLang="fi-FI" sz="3000" i="1" dirty="0" smtClean="0"/>
              <a:t> </a:t>
            </a:r>
            <a:r>
              <a:rPr lang="fi-FI" altLang="fi-FI" sz="3000" i="1" dirty="0"/>
              <a:t>I </a:t>
            </a:r>
            <a:r>
              <a:rPr lang="fi-FI" altLang="fi-FI" sz="3000" i="1" dirty="0" err="1"/>
              <a:t>came</a:t>
            </a:r>
            <a:r>
              <a:rPr lang="fi-FI" altLang="fi-FI" sz="3000" i="1" dirty="0"/>
              <a:t> home, I </a:t>
            </a:r>
            <a:r>
              <a:rPr lang="fi-FI" altLang="fi-FI" sz="3000" i="1" dirty="0" err="1"/>
              <a:t>saw</a:t>
            </a:r>
            <a:r>
              <a:rPr lang="fi-FI" altLang="fi-FI" sz="3000" i="1" dirty="0"/>
              <a:t> </a:t>
            </a:r>
            <a:r>
              <a:rPr lang="fi-FI" altLang="fi-FI" sz="3000" i="1" dirty="0" err="1" smtClean="0"/>
              <a:t>something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by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door</a:t>
            </a:r>
            <a:r>
              <a:rPr lang="fi-FI" altLang="fi-FI" sz="3000" i="1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i-FI" altLang="fi-FI" sz="3000" i="1" dirty="0" err="1" smtClean="0"/>
              <a:t>Coming</a:t>
            </a:r>
            <a:r>
              <a:rPr lang="fi-FI" altLang="fi-FI" sz="3000" i="1" dirty="0" smtClean="0"/>
              <a:t> home, I </a:t>
            </a:r>
            <a:r>
              <a:rPr lang="fi-FI" altLang="fi-FI" sz="3000" i="1" dirty="0" err="1" smtClean="0"/>
              <a:t>saw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/>
              <a:t>something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by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the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door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i-FI" altLang="fi-FI" sz="3000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2. </a:t>
            </a:r>
            <a:r>
              <a:rPr lang="fi-FI" altLang="fi-FI" sz="3000" i="1" dirty="0" err="1" smtClean="0"/>
              <a:t>Because</a:t>
            </a:r>
            <a:r>
              <a:rPr lang="fi-FI" altLang="fi-FI" sz="3000" i="1" dirty="0" smtClean="0"/>
              <a:t> </a:t>
            </a:r>
            <a:r>
              <a:rPr lang="fi-FI" altLang="fi-FI" sz="3000" i="1" dirty="0"/>
              <a:t>it </a:t>
            </a:r>
            <a:r>
              <a:rPr lang="fi-FI" altLang="fi-FI" sz="3000" i="1" dirty="0" err="1"/>
              <a:t>had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been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left</a:t>
            </a:r>
            <a:r>
              <a:rPr lang="fi-FI" altLang="fi-FI" sz="3000" i="1" dirty="0"/>
              <a:t> in </a:t>
            </a:r>
            <a:r>
              <a:rPr lang="fi-FI" altLang="fi-FI" sz="3000" i="1" dirty="0" err="1"/>
              <a:t>front</a:t>
            </a:r>
            <a:r>
              <a:rPr lang="fi-FI" altLang="fi-FI" sz="3000" i="1" dirty="0"/>
              <a:t> of </a:t>
            </a:r>
            <a:r>
              <a:rPr lang="fi-FI" altLang="fi-FI" sz="3000" i="1" dirty="0" err="1"/>
              <a:t>the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door</a:t>
            </a:r>
            <a:r>
              <a:rPr lang="fi-FI" altLang="fi-FI" sz="3000" i="1" dirty="0"/>
              <a:t>, </a:t>
            </a:r>
            <a:r>
              <a:rPr lang="fi-FI" altLang="fi-FI" sz="3000" i="1" dirty="0" smtClean="0"/>
              <a:t>I </a:t>
            </a:r>
            <a:r>
              <a:rPr lang="fi-FI" altLang="fi-FI" sz="3000" i="1" dirty="0" err="1" smtClean="0"/>
              <a:t>saw</a:t>
            </a:r>
            <a:r>
              <a:rPr lang="fi-FI" altLang="fi-FI" sz="3000" i="1" dirty="0" smtClean="0"/>
              <a:t> it </a:t>
            </a:r>
            <a:r>
              <a:rPr lang="fi-FI" altLang="fi-FI" sz="3000" i="1" dirty="0" err="1" smtClean="0"/>
              <a:t>instantly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000" i="1" dirty="0" err="1" smtClean="0"/>
              <a:t>Left</a:t>
            </a:r>
            <a:r>
              <a:rPr lang="fi-FI" altLang="fi-FI" sz="3000" i="1" dirty="0" smtClean="0"/>
              <a:t> in </a:t>
            </a:r>
            <a:r>
              <a:rPr lang="fi-FI" altLang="fi-FI" sz="3000" i="1" dirty="0" err="1" smtClean="0"/>
              <a:t>front</a:t>
            </a:r>
            <a:r>
              <a:rPr lang="fi-FI" altLang="fi-FI" sz="3000" i="1" dirty="0" smtClean="0"/>
              <a:t> of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door</a:t>
            </a:r>
            <a:r>
              <a:rPr lang="fi-FI" altLang="fi-FI" sz="3000" i="1" dirty="0" smtClean="0"/>
              <a:t>, I </a:t>
            </a:r>
            <a:r>
              <a:rPr lang="fi-FI" altLang="fi-FI" sz="3000" i="1" dirty="0" err="1" smtClean="0"/>
              <a:t>saw</a:t>
            </a:r>
            <a:r>
              <a:rPr lang="fi-FI" altLang="fi-FI" sz="3000" i="1" dirty="0" smtClean="0"/>
              <a:t> it </a:t>
            </a:r>
            <a:r>
              <a:rPr lang="fi-FI" altLang="fi-FI" sz="3000" i="1" dirty="0" err="1" smtClean="0"/>
              <a:t>instantly</a:t>
            </a:r>
            <a:r>
              <a:rPr lang="fi-FI" altLang="fi-FI" sz="3000" i="1" dirty="0" smtClean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i-FI" altLang="fi-FI" sz="3100" i="1" dirty="0"/>
          </a:p>
        </p:txBody>
      </p:sp>
      <p:sp>
        <p:nvSpPr>
          <p:cNvPr id="2" name="Ellipsi 1"/>
          <p:cNvSpPr/>
          <p:nvPr/>
        </p:nvSpPr>
        <p:spPr>
          <a:xfrm>
            <a:off x="779612" y="1882022"/>
            <a:ext cx="2273384" cy="7207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683568" y="3725961"/>
            <a:ext cx="4057208" cy="6698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932404" y="4797152"/>
            <a:ext cx="719236" cy="62661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899592" y="2572114"/>
            <a:ext cx="1296145" cy="64807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9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13184" y="533774"/>
            <a:ext cx="8229600" cy="778098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LAUSEENVASTIKKEET - PERUSASIAT</a:t>
            </a:r>
            <a:endParaRPr lang="fi-FI" sz="24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92616" y="1311872"/>
            <a:ext cx="8229600" cy="472582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b="1" dirty="0" err="1" smtClean="0">
                <a:solidFill>
                  <a:schemeClr val="accent1"/>
                </a:solidFill>
              </a:rPr>
              <a:t>Activate</a:t>
            </a:r>
            <a:r>
              <a:rPr lang="fi-FI" altLang="fi-FI" sz="3000" b="1" dirty="0" smtClean="0">
                <a:solidFill>
                  <a:schemeClr val="accent1"/>
                </a:solidFill>
              </a:rPr>
              <a:t>:</a:t>
            </a:r>
            <a:endParaRPr lang="fi-FI" altLang="fi-FI" sz="3000" b="1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3. </a:t>
            </a:r>
            <a:r>
              <a:rPr lang="fi-FI" altLang="fi-FI" sz="3000" i="1" dirty="0" err="1" smtClean="0"/>
              <a:t>When</a:t>
            </a:r>
            <a:r>
              <a:rPr lang="fi-FI" altLang="fi-FI" sz="3000" i="1" dirty="0" smtClean="0"/>
              <a:t> </a:t>
            </a:r>
            <a:r>
              <a:rPr lang="fi-FI" altLang="fi-FI" sz="3000" i="1" dirty="0"/>
              <a:t>I </a:t>
            </a:r>
            <a:r>
              <a:rPr lang="fi-FI" altLang="fi-FI" sz="3000" i="1" dirty="0" err="1" smtClean="0"/>
              <a:t>took</a:t>
            </a:r>
            <a:r>
              <a:rPr lang="fi-FI" altLang="fi-FI" sz="3000" i="1" dirty="0" smtClean="0"/>
              <a:t> it in my </a:t>
            </a:r>
            <a:r>
              <a:rPr lang="fi-FI" altLang="fi-FI" sz="3000" i="1" dirty="0" err="1" smtClean="0"/>
              <a:t>hands</a:t>
            </a:r>
            <a:r>
              <a:rPr lang="fi-FI" altLang="fi-FI" sz="3000" i="1" dirty="0" smtClean="0"/>
              <a:t>, </a:t>
            </a:r>
            <a:r>
              <a:rPr lang="fi-FI" altLang="fi-FI" sz="3000" i="1" dirty="0"/>
              <a:t>I </a:t>
            </a:r>
            <a:r>
              <a:rPr lang="fi-FI" altLang="fi-FI" sz="3000" i="1" dirty="0" err="1"/>
              <a:t>felt</a:t>
            </a:r>
            <a:r>
              <a:rPr lang="fi-FI" altLang="fi-FI" sz="3000" i="1" dirty="0"/>
              <a:t> a </a:t>
            </a:r>
            <a:r>
              <a:rPr lang="fi-FI" altLang="fi-FI" sz="3000" i="1" dirty="0" err="1"/>
              <a:t>bit</a:t>
            </a:r>
            <a:r>
              <a:rPr lang="fi-FI" altLang="fi-FI" sz="3000" i="1" dirty="0"/>
              <a:t> </a:t>
            </a:r>
            <a:r>
              <a:rPr lang="fi-FI" altLang="fi-FI" sz="3000" i="1" dirty="0" err="1" smtClean="0"/>
              <a:t>nervous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000" i="1" dirty="0" err="1" smtClean="0"/>
              <a:t>Taking</a:t>
            </a:r>
            <a:r>
              <a:rPr lang="fi-FI" altLang="fi-FI" sz="3000" i="1" dirty="0" smtClean="0"/>
              <a:t> it in my </a:t>
            </a:r>
            <a:r>
              <a:rPr lang="fi-FI" altLang="fi-FI" sz="3000" i="1" dirty="0" err="1" smtClean="0"/>
              <a:t>hands</a:t>
            </a:r>
            <a:r>
              <a:rPr lang="fi-FI" altLang="fi-FI" sz="3000" i="1" dirty="0" smtClean="0"/>
              <a:t>, I </a:t>
            </a:r>
            <a:r>
              <a:rPr lang="fi-FI" altLang="fi-FI" sz="3000" i="1" dirty="0" err="1" smtClean="0"/>
              <a:t>felt</a:t>
            </a:r>
            <a:r>
              <a:rPr lang="fi-FI" altLang="fi-FI" sz="3000" i="1" dirty="0" smtClean="0"/>
              <a:t> a </a:t>
            </a:r>
            <a:r>
              <a:rPr lang="fi-FI" altLang="fi-FI" sz="3000" i="1" dirty="0" err="1" smtClean="0"/>
              <a:t>bit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nervous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i-FI" altLang="fi-FI" sz="3000" i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4. </a:t>
            </a:r>
            <a:r>
              <a:rPr lang="fi-FI" altLang="fi-FI" sz="3000" i="1" dirty="0" err="1" smtClean="0"/>
              <a:t>Once</a:t>
            </a:r>
            <a:r>
              <a:rPr lang="fi-FI" altLang="fi-FI" sz="3000" i="1" dirty="0" smtClean="0"/>
              <a:t> I </a:t>
            </a:r>
            <a:r>
              <a:rPr lang="fi-FI" altLang="fi-FI" sz="3000" i="1" dirty="0" err="1"/>
              <a:t>was</a:t>
            </a:r>
            <a:r>
              <a:rPr lang="fi-FI" altLang="fi-FI" sz="3000" i="1" dirty="0"/>
              <a:t> </a:t>
            </a:r>
            <a:r>
              <a:rPr lang="fi-FI" altLang="fi-FI" sz="3000" i="1" dirty="0" err="1" smtClean="0"/>
              <a:t>standing</a:t>
            </a:r>
            <a:r>
              <a:rPr lang="fi-FI" altLang="fi-FI" sz="3000" i="1" dirty="0" smtClean="0"/>
              <a:t> inside</a:t>
            </a:r>
            <a:r>
              <a:rPr lang="fi-FI" altLang="fi-FI" sz="3000" i="1" dirty="0"/>
              <a:t>, </a:t>
            </a:r>
            <a:r>
              <a:rPr lang="fi-FI" altLang="fi-FI" sz="3000" i="1" dirty="0" smtClean="0"/>
              <a:t>I </a:t>
            </a:r>
            <a:r>
              <a:rPr lang="fi-FI" altLang="fi-FI" sz="3000" i="1" dirty="0" err="1" smtClean="0"/>
              <a:t>took</a:t>
            </a:r>
            <a:r>
              <a:rPr lang="fi-FI" altLang="fi-FI" sz="3000" i="1" dirty="0" smtClean="0"/>
              <a:t> a </a:t>
            </a:r>
            <a:r>
              <a:rPr lang="fi-FI" altLang="fi-FI" sz="3000" i="1" dirty="0" err="1" smtClean="0"/>
              <a:t>closer</a:t>
            </a:r>
            <a:r>
              <a:rPr lang="fi-FI" altLang="fi-FI" sz="3000" i="1" dirty="0" smtClean="0"/>
              <a:t> look at </a:t>
            </a:r>
            <a:r>
              <a:rPr lang="fi-FI" altLang="fi-FI" sz="3000" i="1" dirty="0" err="1" smtClean="0"/>
              <a:t>what</a:t>
            </a:r>
            <a:r>
              <a:rPr lang="fi-FI" altLang="fi-FI" sz="3000" i="1" dirty="0" smtClean="0"/>
              <a:t> it </a:t>
            </a:r>
            <a:r>
              <a:rPr lang="fi-FI" altLang="fi-FI" sz="3000" i="1" dirty="0" err="1" smtClean="0"/>
              <a:t>was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000" i="1" dirty="0" smtClean="0"/>
              <a:t>(</a:t>
            </a:r>
            <a:r>
              <a:rPr lang="fi-FI" altLang="fi-FI" sz="3000" i="1" dirty="0" err="1" smtClean="0"/>
              <a:t>Once</a:t>
            </a:r>
            <a:r>
              <a:rPr lang="fi-FI" altLang="fi-FI" sz="3000" i="1" dirty="0" smtClean="0"/>
              <a:t>) </a:t>
            </a:r>
            <a:r>
              <a:rPr lang="fi-FI" altLang="fi-FI" sz="3000" i="1" dirty="0" err="1" smtClean="0"/>
              <a:t>Standing</a:t>
            </a:r>
            <a:r>
              <a:rPr lang="fi-FI" altLang="fi-FI" sz="3000" i="1" dirty="0" smtClean="0"/>
              <a:t> inside, </a:t>
            </a:r>
            <a:r>
              <a:rPr lang="fi-FI" altLang="fi-FI" sz="3000" i="1" dirty="0"/>
              <a:t>I </a:t>
            </a:r>
            <a:r>
              <a:rPr lang="fi-FI" altLang="fi-FI" sz="3000" i="1" dirty="0" err="1"/>
              <a:t>took</a:t>
            </a:r>
            <a:r>
              <a:rPr lang="fi-FI" altLang="fi-FI" sz="3000" i="1" dirty="0"/>
              <a:t> a </a:t>
            </a:r>
            <a:r>
              <a:rPr lang="fi-FI" altLang="fi-FI" sz="3000" i="1" dirty="0" err="1"/>
              <a:t>closer</a:t>
            </a:r>
            <a:r>
              <a:rPr lang="fi-FI" altLang="fi-FI" sz="3000" i="1" dirty="0"/>
              <a:t> look at </a:t>
            </a:r>
            <a:r>
              <a:rPr lang="fi-FI" altLang="fi-FI" sz="3000" i="1" dirty="0" err="1"/>
              <a:t>what</a:t>
            </a:r>
            <a:r>
              <a:rPr lang="fi-FI" altLang="fi-FI" sz="3000" i="1" dirty="0"/>
              <a:t> it </a:t>
            </a:r>
            <a:r>
              <a:rPr lang="fi-FI" altLang="fi-FI" sz="3000" i="1" dirty="0" err="1"/>
              <a:t>was</a:t>
            </a:r>
            <a:r>
              <a:rPr lang="fi-FI" altLang="fi-FI" sz="3000" i="1" dirty="0" smtClean="0"/>
              <a:t>.</a:t>
            </a:r>
            <a:endParaRPr lang="fi-FI" altLang="fi-FI" sz="3000" i="1" dirty="0"/>
          </a:p>
        </p:txBody>
      </p:sp>
      <p:sp>
        <p:nvSpPr>
          <p:cNvPr id="5" name="Ellipsi 4"/>
          <p:cNvSpPr/>
          <p:nvPr/>
        </p:nvSpPr>
        <p:spPr>
          <a:xfrm>
            <a:off x="814344" y="1885463"/>
            <a:ext cx="2160240" cy="6313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850172" y="2574140"/>
            <a:ext cx="1296144" cy="6313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755576" y="3717032"/>
            <a:ext cx="3456384" cy="6313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899592" y="4810782"/>
            <a:ext cx="2736304" cy="6313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105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464278"/>
            <a:ext cx="8229600" cy="827114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LAUSEENVASTIKKEET - PERUSASIAT</a:t>
            </a:r>
            <a:endParaRPr lang="fi-FI" sz="32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29600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b="1" dirty="0" err="1" smtClean="0">
                <a:solidFill>
                  <a:schemeClr val="accent1"/>
                </a:solidFill>
              </a:rPr>
              <a:t>Activate</a:t>
            </a:r>
            <a:r>
              <a:rPr lang="fi-FI" altLang="fi-FI" sz="3000" b="1" dirty="0" smtClean="0">
                <a:solidFill>
                  <a:schemeClr val="accent1"/>
                </a:solidFill>
              </a:rPr>
              <a:t>:</a:t>
            </a:r>
            <a:endParaRPr lang="fi-FI" altLang="fi-FI" sz="30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5.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package</a:t>
            </a:r>
            <a:r>
              <a:rPr lang="fi-FI" altLang="fi-FI" sz="3000" i="1" dirty="0" smtClean="0"/>
              <a:t>, </a:t>
            </a:r>
            <a:r>
              <a:rPr lang="fi-FI" altLang="fi-FI" sz="3000" i="1" dirty="0" err="1" smtClean="0"/>
              <a:t>which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was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wrapped</a:t>
            </a:r>
            <a:r>
              <a:rPr lang="fi-FI" altLang="fi-FI" sz="3000" i="1" dirty="0" smtClean="0"/>
              <a:t> in white </a:t>
            </a:r>
            <a:r>
              <a:rPr lang="fi-FI" altLang="fi-FI" sz="3000" i="1" dirty="0" err="1" smtClean="0"/>
              <a:t>paper</a:t>
            </a:r>
            <a:r>
              <a:rPr lang="fi-FI" altLang="fi-FI" sz="3000" i="1" dirty="0" smtClean="0"/>
              <a:t>, </a:t>
            </a:r>
            <a:r>
              <a:rPr lang="fi-FI" altLang="fi-FI" sz="3000" i="1" dirty="0" err="1" smtClean="0"/>
              <a:t>was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rather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big</a:t>
            </a:r>
            <a:r>
              <a:rPr lang="fi-FI" altLang="fi-FI" sz="3000" i="1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package</a:t>
            </a:r>
            <a:r>
              <a:rPr lang="fi-FI" altLang="fi-FI" sz="3000" i="1" dirty="0" smtClean="0"/>
              <a:t>, </a:t>
            </a:r>
            <a:r>
              <a:rPr lang="fi-FI" altLang="fi-FI" sz="3000" i="1" dirty="0" err="1" smtClean="0"/>
              <a:t>wrapped</a:t>
            </a:r>
            <a:r>
              <a:rPr lang="fi-FI" altLang="fi-FI" sz="3000" i="1" dirty="0" smtClean="0"/>
              <a:t> in white </a:t>
            </a:r>
            <a:r>
              <a:rPr lang="fi-FI" altLang="fi-FI" sz="3000" i="1" dirty="0" err="1" smtClean="0"/>
              <a:t>paper</a:t>
            </a:r>
            <a:r>
              <a:rPr lang="fi-FI" altLang="fi-FI" sz="3000" i="1" dirty="0" smtClean="0"/>
              <a:t>, </a:t>
            </a:r>
            <a:r>
              <a:rPr lang="fi-FI" altLang="fi-FI" sz="3000" i="1" dirty="0" err="1" smtClean="0"/>
              <a:t>was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rather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big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6. </a:t>
            </a:r>
            <a:r>
              <a:rPr lang="fi-FI" altLang="fi-FI" sz="3000" i="1" dirty="0" err="1" smtClean="0"/>
              <a:t>When</a:t>
            </a:r>
            <a:r>
              <a:rPr lang="fi-FI" altLang="fi-FI" sz="3000" i="1" dirty="0" smtClean="0"/>
              <a:t> </a:t>
            </a:r>
            <a:r>
              <a:rPr lang="fi-FI" altLang="fi-FI" sz="3000" i="1" dirty="0"/>
              <a:t>I </a:t>
            </a:r>
            <a:r>
              <a:rPr lang="fi-FI" altLang="fi-FI" sz="3000" i="1" dirty="0" err="1"/>
              <a:t>read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the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card</a:t>
            </a:r>
            <a:r>
              <a:rPr lang="fi-FI" altLang="fi-FI" sz="3000" i="1" dirty="0"/>
              <a:t>, I </a:t>
            </a:r>
            <a:r>
              <a:rPr lang="fi-FI" altLang="fi-FI" sz="3000" i="1" dirty="0" err="1" smtClean="0"/>
              <a:t>noticed</a:t>
            </a:r>
            <a:r>
              <a:rPr lang="fi-FI" altLang="fi-FI" sz="3000" i="1" dirty="0" smtClean="0"/>
              <a:t> a </a:t>
            </a:r>
            <a:r>
              <a:rPr lang="fi-FI" altLang="fi-FI" sz="3000" i="1" dirty="0" err="1" smtClean="0"/>
              <a:t>scent</a:t>
            </a:r>
            <a:r>
              <a:rPr lang="fi-FI" altLang="fi-FI" sz="3000" i="1" dirty="0" smtClean="0"/>
              <a:t> of </a:t>
            </a:r>
            <a:r>
              <a:rPr lang="fi-FI" altLang="fi-FI" sz="3000" i="1" dirty="0" err="1" smtClean="0"/>
              <a:t>jasmines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000" i="1" dirty="0" smtClean="0"/>
              <a:t>Reading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card</a:t>
            </a:r>
            <a:r>
              <a:rPr lang="fi-FI" altLang="fi-FI" sz="3000" i="1" dirty="0" smtClean="0"/>
              <a:t>, I </a:t>
            </a:r>
            <a:r>
              <a:rPr lang="fi-FI" altLang="fi-FI" sz="3000" i="1" dirty="0" err="1"/>
              <a:t>noticed</a:t>
            </a:r>
            <a:r>
              <a:rPr lang="fi-FI" altLang="fi-FI" sz="3000" i="1" dirty="0"/>
              <a:t> a </a:t>
            </a:r>
            <a:r>
              <a:rPr lang="fi-FI" altLang="fi-FI" sz="3000" i="1" dirty="0" err="1"/>
              <a:t>scent</a:t>
            </a:r>
            <a:r>
              <a:rPr lang="fi-FI" altLang="fi-FI" sz="3000" i="1" dirty="0"/>
              <a:t> of </a:t>
            </a:r>
            <a:r>
              <a:rPr lang="fi-FI" altLang="fi-FI" sz="3000" i="1" dirty="0" err="1" smtClean="0"/>
              <a:t>jasmines</a:t>
            </a:r>
            <a:r>
              <a:rPr lang="fi-FI" altLang="fi-FI" sz="3000" i="1" dirty="0" smtClean="0"/>
              <a:t>.</a:t>
            </a:r>
          </a:p>
        </p:txBody>
      </p:sp>
      <p:sp>
        <p:nvSpPr>
          <p:cNvPr id="5" name="Ellipsi 4"/>
          <p:cNvSpPr/>
          <p:nvPr/>
        </p:nvSpPr>
        <p:spPr>
          <a:xfrm>
            <a:off x="2915816" y="1714552"/>
            <a:ext cx="3240360" cy="77834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2987824" y="2793781"/>
            <a:ext cx="1539612" cy="74759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899592" y="5013176"/>
            <a:ext cx="1440160" cy="64996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783040" y="3861048"/>
            <a:ext cx="2132776" cy="7200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LAUSEENVASTIKKEET - PERUSASIAT</a:t>
            </a:r>
            <a:endParaRPr lang="fi-FI" sz="32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b="1" dirty="0" err="1" smtClean="0">
                <a:solidFill>
                  <a:schemeClr val="accent1"/>
                </a:solidFill>
              </a:rPr>
              <a:t>Activate</a:t>
            </a:r>
            <a:r>
              <a:rPr lang="fi-FI" altLang="fi-FI" sz="3000" b="1" dirty="0" smtClean="0">
                <a:solidFill>
                  <a:schemeClr val="accent1"/>
                </a:solidFill>
              </a:rPr>
              <a:t>:</a:t>
            </a:r>
            <a:endParaRPr lang="fi-FI" altLang="fi-FI" sz="3000" b="1" i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7. </a:t>
            </a:r>
            <a:r>
              <a:rPr lang="fi-FI" altLang="fi-FI" sz="3000" i="1" dirty="0" err="1" smtClean="0"/>
              <a:t>Although</a:t>
            </a:r>
            <a:r>
              <a:rPr lang="fi-FI" altLang="fi-FI" sz="3000" i="1" dirty="0" smtClean="0"/>
              <a:t> it </a:t>
            </a:r>
            <a:r>
              <a:rPr lang="fi-FI" altLang="fi-FI" sz="3000" i="1" dirty="0" err="1"/>
              <a:t>had</a:t>
            </a:r>
            <a:r>
              <a:rPr lang="fi-FI" altLang="fi-FI" sz="3000" i="1" dirty="0"/>
              <a:t> </a:t>
            </a:r>
            <a:r>
              <a:rPr lang="fi-FI" altLang="fi-FI" sz="3000" i="1" dirty="0" err="1" smtClean="0"/>
              <a:t>been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stored</a:t>
            </a:r>
            <a:r>
              <a:rPr lang="fi-FI" altLang="fi-FI" sz="3000" i="1" dirty="0" smtClean="0"/>
              <a:t> in a box for a </a:t>
            </a:r>
            <a:r>
              <a:rPr lang="fi-FI" altLang="fi-FI" sz="3000" i="1" dirty="0" err="1" smtClean="0"/>
              <a:t>while</a:t>
            </a:r>
            <a:r>
              <a:rPr lang="fi-FI" altLang="fi-FI" sz="3000" i="1" dirty="0" smtClean="0"/>
              <a:t>, </a:t>
            </a:r>
            <a:r>
              <a:rPr lang="fi-FI" altLang="fi-FI" sz="3000" i="1" dirty="0" err="1"/>
              <a:t>the</a:t>
            </a:r>
            <a:r>
              <a:rPr lang="fi-FI" altLang="fi-FI" sz="3000" i="1" dirty="0"/>
              <a:t> </a:t>
            </a:r>
            <a:r>
              <a:rPr lang="fi-FI" altLang="fi-FI" sz="3000" i="1" dirty="0" smtClean="0"/>
              <a:t>bouquet of white </a:t>
            </a:r>
            <a:r>
              <a:rPr lang="fi-FI" altLang="fi-FI" sz="3000" i="1" dirty="0" err="1" smtClean="0"/>
              <a:t>jasmines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was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/>
              <a:t>still</a:t>
            </a:r>
            <a:r>
              <a:rPr lang="fi-FI" altLang="fi-FI" sz="3000" i="1" dirty="0"/>
              <a:t> </a:t>
            </a:r>
            <a:r>
              <a:rPr lang="fi-FI" altLang="fi-FI" sz="3000" i="1" dirty="0" err="1" smtClean="0"/>
              <a:t>lovely</a:t>
            </a:r>
            <a:r>
              <a:rPr lang="fi-FI" altLang="fi-FI" sz="3000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000" i="1" dirty="0" err="1" smtClean="0"/>
              <a:t>Although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stored</a:t>
            </a:r>
            <a:r>
              <a:rPr lang="fi-FI" altLang="fi-FI" sz="3000" i="1" dirty="0" smtClean="0"/>
              <a:t> in a box for a </a:t>
            </a:r>
            <a:r>
              <a:rPr lang="fi-FI" altLang="fi-FI" sz="3000" i="1" dirty="0" err="1" smtClean="0"/>
              <a:t>while</a:t>
            </a:r>
            <a:r>
              <a:rPr lang="fi-FI" altLang="fi-FI" sz="3000" i="1" dirty="0" smtClean="0"/>
              <a:t>, </a:t>
            </a:r>
            <a:r>
              <a:rPr lang="fi-FI" altLang="fi-FI" sz="3000" i="1" dirty="0" err="1"/>
              <a:t>the</a:t>
            </a:r>
            <a:r>
              <a:rPr lang="fi-FI" altLang="fi-FI" sz="3000" i="1" dirty="0"/>
              <a:t> bouquet of white </a:t>
            </a:r>
            <a:r>
              <a:rPr lang="fi-FI" altLang="fi-FI" sz="3000" i="1" dirty="0" err="1"/>
              <a:t>jasmines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was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still</a:t>
            </a:r>
            <a:r>
              <a:rPr lang="fi-FI" altLang="fi-FI" sz="3000" i="1" dirty="0"/>
              <a:t> </a:t>
            </a:r>
            <a:r>
              <a:rPr lang="fi-FI" altLang="fi-FI" sz="3000" i="1" dirty="0" err="1"/>
              <a:t>lovely</a:t>
            </a:r>
            <a:r>
              <a:rPr lang="fi-FI" altLang="fi-FI" sz="3000" i="1" dirty="0"/>
              <a:t>. </a:t>
            </a:r>
            <a:endParaRPr lang="fi-FI" altLang="fi-FI" sz="3000" i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i-FI" altLang="fi-FI" sz="3000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/>
              <a:t>8. As </a:t>
            </a:r>
            <a:r>
              <a:rPr lang="fi-FI" altLang="fi-FI" sz="3000" i="1" dirty="0"/>
              <a:t>I </a:t>
            </a:r>
            <a:r>
              <a:rPr lang="fi-FI" altLang="fi-FI" sz="3000" i="1" dirty="0" err="1"/>
              <a:t>put</a:t>
            </a:r>
            <a:r>
              <a:rPr lang="fi-FI" altLang="fi-FI" sz="3000" i="1" dirty="0"/>
              <a:t>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flowers</a:t>
            </a:r>
            <a:r>
              <a:rPr lang="fi-FI" altLang="fi-FI" sz="3000" i="1" dirty="0" smtClean="0"/>
              <a:t> in </a:t>
            </a:r>
            <a:r>
              <a:rPr lang="fi-FI" altLang="fi-FI" sz="3000" i="1" dirty="0"/>
              <a:t>a </a:t>
            </a:r>
            <a:r>
              <a:rPr lang="fi-FI" altLang="fi-FI" sz="3000" i="1" dirty="0" err="1" smtClean="0"/>
              <a:t>vase</a:t>
            </a:r>
            <a:r>
              <a:rPr lang="fi-FI" altLang="fi-FI" sz="3000" i="1" dirty="0" smtClean="0"/>
              <a:t> and </a:t>
            </a:r>
            <a:r>
              <a:rPr lang="fi-FI" altLang="fi-FI" sz="3000" i="1" dirty="0" err="1" smtClean="0"/>
              <a:t>smiled</a:t>
            </a:r>
            <a:r>
              <a:rPr lang="fi-FI" altLang="fi-FI" sz="3000" i="1" dirty="0" smtClean="0"/>
              <a:t>, </a:t>
            </a:r>
            <a:r>
              <a:rPr lang="fi-FI" altLang="fi-FI" sz="3000" i="1" dirty="0"/>
              <a:t>I </a:t>
            </a:r>
            <a:r>
              <a:rPr lang="fi-FI" altLang="fi-FI" sz="3000" i="1" dirty="0" err="1" smtClean="0"/>
              <a:t>felt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whole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room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light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up</a:t>
            </a:r>
            <a:endParaRPr lang="fi-FI" altLang="fi-FI" sz="3000" i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3000" i="1" dirty="0" smtClean="0">
                <a:sym typeface="Wingdings" panose="05000000000000000000" pitchFamily="2" charset="2"/>
              </a:rPr>
              <a:t> </a:t>
            </a:r>
            <a:r>
              <a:rPr lang="fi-FI" altLang="fi-FI" sz="3000" i="1" dirty="0" err="1" smtClean="0"/>
              <a:t>Putting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flowers</a:t>
            </a:r>
            <a:r>
              <a:rPr lang="fi-FI" altLang="fi-FI" sz="3000" i="1" dirty="0" smtClean="0"/>
              <a:t> in a </a:t>
            </a:r>
            <a:r>
              <a:rPr lang="fi-FI" altLang="fi-FI" sz="3000" i="1" dirty="0" err="1" smtClean="0"/>
              <a:t>vase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smiling</a:t>
            </a:r>
            <a:r>
              <a:rPr lang="fi-FI" altLang="fi-FI" sz="3000" i="1" dirty="0" smtClean="0"/>
              <a:t>, I </a:t>
            </a:r>
            <a:r>
              <a:rPr lang="fi-FI" altLang="fi-FI" sz="3000" i="1" dirty="0" err="1" smtClean="0"/>
              <a:t>felt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the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whole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room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light</a:t>
            </a:r>
            <a:r>
              <a:rPr lang="fi-FI" altLang="fi-FI" sz="3000" i="1" dirty="0" smtClean="0"/>
              <a:t> </a:t>
            </a:r>
            <a:r>
              <a:rPr lang="fi-FI" altLang="fi-FI" sz="3000" i="1" dirty="0" err="1" smtClean="0"/>
              <a:t>up</a:t>
            </a:r>
            <a:r>
              <a:rPr lang="fi-FI" altLang="fi-FI" sz="3000" i="1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fi-FI" altLang="fi-FI" i="1" dirty="0"/>
          </a:p>
        </p:txBody>
      </p:sp>
      <p:sp>
        <p:nvSpPr>
          <p:cNvPr id="5" name="Ellipsi 4"/>
          <p:cNvSpPr/>
          <p:nvPr/>
        </p:nvSpPr>
        <p:spPr>
          <a:xfrm>
            <a:off x="769002" y="1388817"/>
            <a:ext cx="4595086" cy="69651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899592" y="2397124"/>
            <a:ext cx="2664295" cy="6718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769002" y="3933056"/>
            <a:ext cx="1383006" cy="69631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899592" y="4941168"/>
            <a:ext cx="1368152" cy="65207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5292080" y="3933056"/>
            <a:ext cx="1944216" cy="69631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5364088" y="4941168"/>
            <a:ext cx="1296144" cy="69287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8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37291</TotalTime>
  <Words>430</Words>
  <Application>Microsoft Office PowerPoint</Application>
  <PresentationFormat>Näytössä katseltava diaesitys (4:3)</PresentationFormat>
  <Paragraphs>55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Office-teema</vt:lpstr>
      <vt:lpstr>PowerPoint-esitys</vt:lpstr>
      <vt:lpstr> Lauseenvastikkeet –  perusasiat </vt:lpstr>
      <vt:lpstr>LAUSEENVASTIKKEET - PERUSASIAT</vt:lpstr>
      <vt:lpstr>LAUSEENVASTIKKEET - PERUSASIAT</vt:lpstr>
      <vt:lpstr>LAUSEENVASTIKKEET - PERUSASIAT</vt:lpstr>
      <vt:lpstr>LAUSEENVASTIKKEET - PERUSASIAT</vt:lpstr>
      <vt:lpstr>LAUSEENVASTIKKEET - PERUSASIAT</vt:lpstr>
      <vt:lpstr>LAUSEENVASTIKKEET - PERUSASIAT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Ulla Kytömäki</cp:lastModifiedBy>
  <cp:revision>349</cp:revision>
  <cp:lastPrinted>2016-05-26T05:27:03Z</cp:lastPrinted>
  <dcterms:created xsi:type="dcterms:W3CDTF">2015-09-28T06:29:35Z</dcterms:created>
  <dcterms:modified xsi:type="dcterms:W3CDTF">2018-03-23T08:02:34Z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1802434914</vt:i4>
  </property>
  <property fmtid="{D5CDD505-2E9C-101B-9397-08002B2CF9AE}" pid="3" name="_NewReviewCycle">
    <vt:lpwstr/>
  </property>
  <property fmtid="{D5CDD505-2E9C-101B-9397-08002B2CF9AE}" pid="4" name="_EmailSubject">
    <vt:lpwstr>slides for IN6 2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