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78" r:id="rId2"/>
    <p:sldId id="290" r:id="rId3"/>
    <p:sldId id="287" r:id="rId4"/>
    <p:sldId id="289" r:id="rId5"/>
    <p:sldId id="288" r:id="rId6"/>
    <p:sldId id="291" r:id="rId7"/>
    <p:sldId id="282" r:id="rId8"/>
    <p:sldId id="283" r:id="rId9"/>
    <p:sldId id="284" r:id="rId10"/>
    <p:sldId id="285" r:id="rId11"/>
    <p:sldId id="317" r:id="rId12"/>
    <p:sldId id="318" r:id="rId13"/>
    <p:sldId id="319" r:id="rId14"/>
    <p:sldId id="280" r:id="rId15"/>
    <p:sldId id="303" r:id="rId16"/>
    <p:sldId id="304" r:id="rId17"/>
    <p:sldId id="309" r:id="rId18"/>
    <p:sldId id="311" r:id="rId19"/>
    <p:sldId id="310" r:id="rId20"/>
    <p:sldId id="320" r:id="rId21"/>
    <p:sldId id="306" r:id="rId22"/>
    <p:sldId id="307" r:id="rId23"/>
    <p:sldId id="308" r:id="rId2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959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437" autoAdjust="0"/>
    <p:restoredTop sz="94660"/>
  </p:normalViewPr>
  <p:slideViewPr>
    <p:cSldViewPr snapToObjects="1">
      <p:cViewPr varScale="1">
        <p:scale>
          <a:sx n="144" d="100"/>
          <a:sy n="144" d="100"/>
        </p:scale>
        <p:origin x="-1712" y="-11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EA0E4-2140-7E40-AD8E-BA2AEEEC3A07}" type="datetimeFigureOut">
              <a:rPr lang="fi-FI" smtClean="0"/>
              <a:pPr/>
              <a:t>26.8.2018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11CDF-BBDA-9C49-B052-76430ECA2BB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Trendinä kaupallisuus: esim. lahjavinkit,</a:t>
            </a:r>
            <a:r>
              <a:rPr lang="fi-FI" baseline="0" dirty="0" smtClean="0"/>
              <a:t> muotijutuissa kerrottavat hinnat ja myyntipaikat jne.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1CDF-BBDA-9C49-B052-76430ECA2BB1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b="0" dirty="0" smtClean="0"/>
              <a:t>Uusi Suomi (uusisuomi.fi) </a:t>
            </a:r>
            <a:r>
              <a:rPr dirty="0" smtClean="0"/>
              <a:t>on</a:t>
            </a:r>
            <a:r>
              <a:rPr lang="fi-FI" dirty="0" smtClean="0"/>
              <a:t> </a:t>
            </a:r>
            <a:r>
              <a:rPr dirty="0" smtClean="0"/>
              <a:t>2007 ilmestymisensä aloittanut</a:t>
            </a:r>
            <a:r>
              <a:rPr lang="fi-FI" dirty="0" smtClean="0"/>
              <a:t> verkkolehti,</a:t>
            </a:r>
            <a:r>
              <a:rPr lang="fi-FI" baseline="0" dirty="0" smtClean="0"/>
              <a:t> </a:t>
            </a:r>
            <a:r>
              <a:rPr dirty="0" smtClean="0"/>
              <a:t>joka jatkaa edeltäjänsä, vuonna 1991 lopettaneen</a:t>
            </a:r>
            <a:r>
              <a:rPr lang="fi-FI" dirty="0" smtClean="0"/>
              <a:t> sanomalehti Uuden Suomen</a:t>
            </a:r>
            <a:r>
              <a:rPr dirty="0" smtClean="0"/>
              <a:t> perintöä.</a:t>
            </a:r>
            <a:r>
              <a:rPr lang="fi-FI" dirty="0" smtClean="0"/>
              <a:t> Uudessa Suomessa on erittäin suosittu </a:t>
            </a:r>
            <a:r>
              <a:rPr lang="fi-FI" dirty="0" err="1" smtClean="0"/>
              <a:t>blogipalvelu</a:t>
            </a:r>
            <a:r>
              <a:rPr lang="fi-FI" dirty="0" smtClean="0"/>
              <a:t>, jossa mm. monet poliitikot pitävät </a:t>
            </a:r>
            <a:r>
              <a:rPr lang="fi-FI" dirty="0" err="1" smtClean="0"/>
              <a:t>blogejaan</a:t>
            </a:r>
            <a:r>
              <a:rPr lang="fi-FI" dirty="0" smtClean="0"/>
              <a:t>. </a:t>
            </a:r>
            <a:r>
              <a:rPr lang="fi-FI" baseline="0" dirty="0" smtClean="0"/>
              <a:t> </a:t>
            </a:r>
            <a:endParaRPr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1CDF-BBDA-9C49-B052-76430ECA2BB1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Long Playssa </a:t>
            </a:r>
            <a:r>
              <a:rPr dirty="0" smtClean="0"/>
              <a:t>julkaistaan pitkää ja perusteellisia journalismia: reportaaseja, tutkivia juttuja, esseitä.</a:t>
            </a:r>
            <a:r>
              <a:rPr lang="fi-FI" dirty="0" smtClean="0"/>
              <a:t> Jutut ovat ”singlejä”, jotka ostetaan kappalehintaan.</a:t>
            </a:r>
            <a:r>
              <a:rPr lang="fi-FI" dirty="0" smtClean="0"/>
              <a:t> Ostetut</a:t>
            </a:r>
            <a:r>
              <a:rPr dirty="0" smtClean="0"/>
              <a:t> </a:t>
            </a:r>
            <a:r>
              <a:rPr dirty="0" smtClean="0"/>
              <a:t>jutut jäävät </a:t>
            </a:r>
            <a:r>
              <a:rPr lang="fi-FI" dirty="0" smtClean="0"/>
              <a:t>talteen ostajan </a:t>
            </a:r>
            <a:r>
              <a:rPr dirty="0" smtClean="0"/>
              <a:t>omaan ”lehtihyllyy</a:t>
            </a:r>
            <a:r>
              <a:rPr lang="fi-FI" dirty="0" smtClean="0"/>
              <a:t>n</a:t>
            </a:r>
            <a:r>
              <a:rPr dirty="0" smtClean="0"/>
              <a:t>”. Siksi </a:t>
            </a:r>
            <a:r>
              <a:rPr lang="fi-FI" dirty="0" smtClean="0"/>
              <a:t>juttua</a:t>
            </a:r>
            <a:r>
              <a:rPr lang="fi-FI" baseline="0" dirty="0" smtClean="0"/>
              <a:t> ostettaessa pitää luoda oma käyttäjätili.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1CDF-BBDA-9C49-B052-76430ECA2BB1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1CDF-BBDA-9C49-B052-76430ECA2BB1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lehti_kaantyy_is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8534400" cy="6258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5164793"/>
            <a:ext cx="4038600" cy="56365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53" y="5728447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E41DB60-91FA-7E4F-A3C7-217C98E075C9}" type="datetimeFigureOut">
              <a:rPr lang="fi-FI" smtClean="0"/>
              <a:pPr/>
              <a:t>26.8.2018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906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i-FI"/>
          </a:p>
        </p:txBody>
      </p:sp>
      <p:grpSp>
        <p:nvGrpSpPr>
          <p:cNvPr id="22" name="Ryhmitä 21"/>
          <p:cNvGrpSpPr/>
          <p:nvPr userDrawn="1"/>
        </p:nvGrpSpPr>
        <p:grpSpPr>
          <a:xfrm>
            <a:off x="4572000" y="5164794"/>
            <a:ext cx="4572000" cy="1035380"/>
            <a:chOff x="-228600" y="4953000"/>
            <a:chExt cx="5029200" cy="1138918"/>
          </a:xfrm>
        </p:grpSpPr>
        <p:pic>
          <p:nvPicPr>
            <p:cNvPr id="16" name="Kuva 15" descr="opinion.jpg"/>
            <p:cNvPicPr>
              <a:picLocks noChangeAspect="1"/>
            </p:cNvPicPr>
            <p:nvPr userDrawn="1"/>
          </p:nvPicPr>
          <p:blipFill>
            <a:blip r:embed="rId3"/>
            <a:srcRect r="36295" b="15975"/>
            <a:stretch>
              <a:fillRect/>
            </a:stretch>
          </p:blipFill>
          <p:spPr>
            <a:xfrm>
              <a:off x="3661682" y="4953000"/>
              <a:ext cx="1138918" cy="1128794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Kuva 16" descr="im0113_nettikansi.jpg"/>
            <p:cNvPicPr>
              <a:picLocks noChangeAspect="1"/>
            </p:cNvPicPr>
            <p:nvPr userDrawn="1"/>
          </p:nvPicPr>
          <p:blipFill>
            <a:blip r:embed="rId4"/>
            <a:srcRect b="23956"/>
            <a:stretch>
              <a:fillRect/>
            </a:stretch>
          </p:blipFill>
          <p:spPr>
            <a:xfrm>
              <a:off x="2353026" y="4953000"/>
              <a:ext cx="1138918" cy="1128794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Kuva 17" descr="aito2.jp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66800" y="4953000"/>
              <a:ext cx="1138918" cy="113891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Kuva 18" descr="223102_2089.jp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28600" y="4953000"/>
              <a:ext cx="1138918" cy="113891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6073587" cy="4144963"/>
          </a:xfrm>
        </p:spPr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DB60-91FA-7E4F-A3C7-217C98E075C9}" type="datetimeFigureOut">
              <a:rPr lang="fi-FI" smtClean="0"/>
              <a:pPr/>
              <a:t>26.8.2018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80F919-EEFD-0548-A78F-CF6DBFFC65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11" name="Kuva 10" descr="lehti_kaantyy_pieni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09800" cy="162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84094"/>
            <a:ext cx="6073587" cy="1116106"/>
          </a:xfrm>
        </p:spPr>
        <p:txBody>
          <a:bodyPr/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prrooo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3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E41DB60-91FA-7E4F-A3C7-217C98E075C9}" type="datetimeFigureOut">
              <a:rPr lang="fi-FI" smtClean="0"/>
              <a:pPr/>
              <a:t>26.8.2018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906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i-FI"/>
          </a:p>
        </p:txBody>
      </p:sp>
      <p:sp>
        <p:nvSpPr>
          <p:cNvPr id="15" name="Suorakulmio 14"/>
          <p:cNvSpPr/>
          <p:nvPr userDrawn="1"/>
        </p:nvSpPr>
        <p:spPr>
          <a:xfrm>
            <a:off x="0" y="5897654"/>
            <a:ext cx="9144000" cy="9603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6065746"/>
            <a:ext cx="8229600" cy="563654"/>
          </a:xfrm>
          <a:ln>
            <a:noFill/>
          </a:ln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41DB60-91FA-7E4F-A3C7-217C98E075C9}" type="datetimeFigureOut">
              <a:rPr lang="fi-FI" smtClean="0"/>
              <a:pPr/>
              <a:t>26.8.2018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dirty="0" smtClean="0"/>
              <a:t>Lehtijulkaisut 3 </a:t>
            </a:r>
            <a:r>
              <a:rPr lang="fi-FI" dirty="0" err="1" smtClean="0"/>
              <a:t>ov</a:t>
            </a:r>
            <a:r>
              <a:rPr lang="fi-FI" dirty="0" smtClean="0"/>
              <a:t>  |  Mira Torvinen-Määttä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880F919-EEFD-0548-A78F-CF6DBFFC657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Lehtityypit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formu24.jpg"/>
          <p:cNvPicPr>
            <a:picLocks noGrp="1" noChangeAspect="1"/>
          </p:cNvPicPr>
          <p:nvPr>
            <p:ph idx="1"/>
          </p:nvPr>
        </p:nvPicPr>
        <p:blipFill>
          <a:blip r:embed="rId2"/>
          <a:srcRect b="29557"/>
          <a:stretch>
            <a:fillRect/>
          </a:stretch>
        </p:blipFill>
        <p:spPr>
          <a:xfrm>
            <a:off x="3407888" y="1600199"/>
            <a:ext cx="5126512" cy="5257801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Kaupunkilehdet</a:t>
            </a:r>
            <a:endParaRPr lang="fi-FI" dirty="0"/>
          </a:p>
        </p:txBody>
      </p:sp>
      <p:pic>
        <p:nvPicPr>
          <p:cNvPr id="7" name="Kuva 6" descr="raahelainen_0803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8" y="4222751"/>
            <a:ext cx="5760780" cy="263525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838200" y="1905000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smtClean="0">
                <a:solidFill>
                  <a:srgbClr val="595959"/>
                </a:solidFill>
              </a:rPr>
              <a:t>Ilmaisjakelulehtiä, jotka kuuluvat Kaupunkilehtien liittoon.</a:t>
            </a:r>
            <a:endParaRPr lang="fi-FI"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981200" y="1600200"/>
            <a:ext cx="6073587" cy="4343400"/>
          </a:xfrm>
        </p:spPr>
        <p:txBody>
          <a:bodyPr>
            <a:normAutofit/>
          </a:bodyPr>
          <a:lstStyle/>
          <a:p>
            <a:r>
              <a:rPr dirty="0" smtClean="0"/>
              <a:t>Verkkolehti on lehtijulkaisu, joka välitetään</a:t>
            </a:r>
            <a:r>
              <a:rPr lang="fi-FI" dirty="0" smtClean="0"/>
              <a:t> </a:t>
            </a:r>
            <a:r>
              <a:rPr lang="fi-FI" dirty="0" err="1" smtClean="0"/>
              <a:t>internetin</a:t>
            </a:r>
            <a:r>
              <a:rPr lang="fi-FI" dirty="0" smtClean="0"/>
              <a:t> </a:t>
            </a:r>
            <a:r>
              <a:rPr dirty="0" smtClean="0"/>
              <a:t>kautta luettavaksi. Se </a:t>
            </a:r>
            <a:r>
              <a:rPr lang="fi-FI" dirty="0" smtClean="0"/>
              <a:t>voi olla </a:t>
            </a:r>
            <a:r>
              <a:rPr dirty="0" smtClean="0"/>
              <a:t>hyvin </a:t>
            </a:r>
            <a:r>
              <a:rPr dirty="0" smtClean="0"/>
              <a:t>samantyyppinen </a:t>
            </a:r>
            <a:r>
              <a:rPr dirty="0" smtClean="0"/>
              <a:t>kuin </a:t>
            </a:r>
            <a:r>
              <a:rPr lang="fi-FI" dirty="0" smtClean="0"/>
              <a:t>painettu </a:t>
            </a:r>
            <a:r>
              <a:rPr lang="fi-FI" dirty="0" err="1" smtClean="0"/>
              <a:t>aikakaus-</a:t>
            </a:r>
            <a:r>
              <a:rPr lang="fi-FI" dirty="0" smtClean="0"/>
              <a:t> tai sanomalehti</a:t>
            </a:r>
            <a:r>
              <a:rPr dirty="0" smtClean="0"/>
              <a:t> </a:t>
            </a:r>
            <a:r>
              <a:rPr lang="fi-FI" dirty="0" smtClean="0"/>
              <a:t>– tai täysin erilainen.</a:t>
            </a:r>
          </a:p>
          <a:p>
            <a:r>
              <a:rPr lang="fi-FI" dirty="0" smtClean="0"/>
              <a:t>Painetuilla lehdillä on tyypillisesti v</a:t>
            </a:r>
            <a:r>
              <a:rPr dirty="0" smtClean="0"/>
              <a:t>erkkolehti, </a:t>
            </a:r>
            <a:r>
              <a:rPr lang="fi-FI" dirty="0" smtClean="0"/>
              <a:t>mutta osa lehdistä ilmestyy pelkästään verkossa.</a:t>
            </a:r>
          </a:p>
          <a:p>
            <a:r>
              <a:rPr dirty="0" smtClean="0"/>
              <a:t>Verkko</a:t>
            </a:r>
            <a:r>
              <a:rPr lang="fi-FI" dirty="0" smtClean="0"/>
              <a:t>lehti</a:t>
            </a:r>
            <a:r>
              <a:rPr dirty="0" smtClean="0"/>
              <a:t> sisältää yleensä tuorempaa tietoa kuin painettu </a:t>
            </a:r>
            <a:r>
              <a:rPr lang="fi-FI" dirty="0" smtClean="0"/>
              <a:t>lehti. Se </a:t>
            </a:r>
            <a:r>
              <a:rPr dirty="0" smtClean="0"/>
              <a:t>voi sisältää</a:t>
            </a:r>
            <a:r>
              <a:rPr lang="fi-FI" dirty="0" smtClean="0"/>
              <a:t> myös linkkejä, videoita ja animaatioita. </a:t>
            </a:r>
          </a:p>
          <a:p>
            <a:r>
              <a:rPr lang="fi-FI" dirty="0" smtClean="0"/>
              <a:t>Yleensä</a:t>
            </a:r>
            <a:r>
              <a:rPr lang="fi-FI" dirty="0" smtClean="0"/>
              <a:t> sisältää keskustelupalstan, </a:t>
            </a:r>
            <a:r>
              <a:rPr lang="fi-FI" dirty="0" smtClean="0"/>
              <a:t>jolla lehden jutuista tai teemoista voidaan keskustella.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Verkkolehdet</a:t>
            </a:r>
            <a:endParaRPr lang="fi-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Sisällön paikkamerkki 5" descr="Näyttökuva 2015-11-25 kohteessa 21.36.23.png"/>
          <p:cNvPicPr>
            <a:picLocks noChangeAspect="1"/>
          </p:cNvPicPr>
          <p:nvPr/>
        </p:nvPicPr>
        <p:blipFill>
          <a:blip r:embed="rId3"/>
          <a:srcRect l="10561" t="1044" r="10709" b="-408"/>
          <a:stretch>
            <a:fillRect/>
          </a:stretch>
        </p:blipFill>
        <p:spPr>
          <a:xfrm>
            <a:off x="1828800" y="990600"/>
            <a:ext cx="6867666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" name="Kuva 4" descr="Näyttökuva 2014-09-28 kohteessa 15.40.49.png"/>
          <p:cNvPicPr>
            <a:picLocks noChangeAspect="1"/>
          </p:cNvPicPr>
          <p:nvPr/>
        </p:nvPicPr>
        <p:blipFill>
          <a:blip r:embed="rId3"/>
          <a:srcRect b="65367"/>
          <a:stretch>
            <a:fillRect/>
          </a:stretch>
        </p:blipFill>
        <p:spPr>
          <a:xfrm>
            <a:off x="2515609" y="533400"/>
            <a:ext cx="6628391" cy="1008708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8" name="Kuva 7" descr="Näyttökuva 2015-11-25 kohteessa 21.35.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1417"/>
            <a:ext cx="9144000" cy="50165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Lehden rakenteet</a:t>
            </a:r>
            <a:endParaRPr lang="fi-F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Aikakauslehdissä usein lähelle A4</a:t>
            </a:r>
          </a:p>
          <a:p>
            <a:r>
              <a:rPr lang="fi-FI" dirty="0" smtClean="0"/>
              <a:t>Sanomalehdissä</a:t>
            </a:r>
            <a:r>
              <a:rPr lang="fi-FI" dirty="0" smtClean="0"/>
              <a:t> </a:t>
            </a:r>
            <a:r>
              <a:rPr lang="fi-FI" dirty="0" err="1" smtClean="0"/>
              <a:t>tabloid</a:t>
            </a:r>
            <a:r>
              <a:rPr lang="fi-FI" dirty="0" smtClean="0"/>
              <a:t> (282 x 398 mm), </a:t>
            </a:r>
            <a:br>
              <a:rPr lang="fi-FI" dirty="0" smtClean="0"/>
            </a:br>
            <a:r>
              <a:rPr lang="fi-FI" dirty="0" err="1" smtClean="0"/>
              <a:t>eurotabloid</a:t>
            </a:r>
            <a:r>
              <a:rPr lang="fi-FI" dirty="0" smtClean="0"/>
              <a:t> (314 x 419 mm</a:t>
            </a:r>
            <a:r>
              <a:rPr lang="fi-FI" dirty="0" smtClean="0"/>
              <a:t>), </a:t>
            </a:r>
            <a:r>
              <a:rPr lang="fi-FI" dirty="0" err="1" smtClean="0"/>
              <a:t>broadsheet</a:t>
            </a:r>
            <a:r>
              <a:rPr lang="fi-FI" dirty="0" smtClean="0"/>
              <a:t> </a:t>
            </a:r>
            <a:r>
              <a:rPr lang="fi-FI" dirty="0" smtClean="0"/>
              <a:t>(396 x 564 mm),</a:t>
            </a:r>
            <a:r>
              <a:rPr lang="fi-FI" dirty="0" smtClean="0"/>
              <a:t> </a:t>
            </a:r>
          </a:p>
          <a:p>
            <a:r>
              <a:rPr lang="fi-FI" dirty="0" smtClean="0"/>
              <a:t>Sanomalehdistössä</a:t>
            </a:r>
            <a:r>
              <a:rPr lang="fi-FI" dirty="0" smtClean="0"/>
              <a:t> muutamia vuosia sitten </a:t>
            </a:r>
            <a:r>
              <a:rPr lang="fi-FI" dirty="0" err="1" smtClean="0"/>
              <a:t>tabloid-buumi</a:t>
            </a:r>
            <a:r>
              <a:rPr lang="fi-FI" dirty="0" smtClean="0"/>
              <a:t>, jonka seurauksena suuri enemmistö lehdistä nykyään tabloideja</a:t>
            </a:r>
          </a:p>
          <a:p>
            <a:pPr lvl="1"/>
            <a:r>
              <a:rPr lang="fi-FI" dirty="0" smtClean="0"/>
              <a:t>Lukija kiittää: helpompi käsitellä</a:t>
            </a:r>
          </a:p>
          <a:p>
            <a:pPr lvl="1"/>
            <a:r>
              <a:rPr lang="fi-FI" dirty="0" smtClean="0"/>
              <a:t>Ulkoasu selkeämpi, vähemmän juttuja sivulla</a:t>
            </a:r>
          </a:p>
          <a:p>
            <a:pPr lvl="1"/>
            <a:r>
              <a:rPr lang="fi-FI" dirty="0" smtClean="0"/>
              <a:t>Mitä tuumaa mainostaja? Jutut ja ilmoitukset useammin eri sivulla.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Sivukoko</a:t>
            </a:r>
            <a:endParaRPr lang="fi-F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Lehti jaetaan osastoihin. Se helpottaa lukijaa löytämään eriaiheiset jutut. </a:t>
            </a:r>
          </a:p>
          <a:p>
            <a:r>
              <a:rPr lang="fi-FI" dirty="0" smtClean="0"/>
              <a:t>Sivuopasteet (yleensä sivun yläosassa) kertovat osaston aiheen.</a:t>
            </a:r>
          </a:p>
          <a:p>
            <a:r>
              <a:rPr lang="fi-FI" dirty="0" smtClean="0"/>
              <a:t>Sanomalehdessä esim. kotimaa, ulkomaat, kulttuuri, mielipide, tv &amp; radio.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Osastot</a:t>
            </a:r>
            <a:endParaRPr lang="fi-F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Aikakauslehdessä eri jutut ovat sivumäärältään eripituisia. Mitä laajemmasta julkaisusta on kysymys, sitä tärkeämpää on vaihteleva rytmi sivuilla ja jutuissa.</a:t>
            </a:r>
          </a:p>
          <a:p>
            <a:r>
              <a:rPr lang="fi-FI" dirty="0" smtClean="0"/>
              <a:t>A</a:t>
            </a:r>
            <a:r>
              <a:rPr dirty="0" smtClean="0"/>
              <a:t>ikakauslehtien rakenne noudattaa </a:t>
            </a:r>
            <a:r>
              <a:rPr lang="fi-FI" dirty="0" smtClean="0"/>
              <a:t>tavallisesti kolmijakoista rakennetta, jossa </a:t>
            </a:r>
            <a:r>
              <a:rPr dirty="0" smtClean="0"/>
              <a:t>lehden alkuosa koostuu lyhyistä jutuista, keskiosa pitkistä ja loppuosa taas lyhyistä jutuista.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pPr lvl="1"/>
            <a:r>
              <a:rPr b="1" dirty="0" smtClean="0">
                <a:solidFill>
                  <a:schemeClr val="bg2">
                    <a:lumMod val="50000"/>
                  </a:schemeClr>
                </a:solidFill>
              </a:rPr>
              <a:t>Alkupala–pääruoka–jälkiruoka</a:t>
            </a:r>
            <a:endParaRPr lang="fi-FI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dirty="0" smtClean="0"/>
          </a:p>
          <a:p>
            <a:endParaRPr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981201" y="484094"/>
            <a:ext cx="5181600" cy="1497106"/>
          </a:xfrm>
        </p:spPr>
        <p:txBody>
          <a:bodyPr/>
          <a:lstStyle/>
          <a:p>
            <a:r>
              <a:rPr lang="fi-FI" dirty="0" smtClean="0"/>
              <a:t>Aikakauslehden rakenne </a:t>
            </a:r>
            <a:endParaRPr lang="fi-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981200" y="1600200"/>
            <a:ext cx="6073587" cy="4144963"/>
          </a:xfrm>
        </p:spPr>
        <p:txBody>
          <a:bodyPr/>
          <a:lstStyle/>
          <a:p>
            <a:r>
              <a:rPr lang="fi-FI" dirty="0" smtClean="0"/>
              <a:t>Palstajaon avulla luodaan järjestystä.</a:t>
            </a:r>
          </a:p>
          <a:p>
            <a:r>
              <a:rPr lang="fi-FI" dirty="0" smtClean="0"/>
              <a:t>Aikakauslehdissä usein 2–4 palstaa/sivu, </a:t>
            </a:r>
            <a:r>
              <a:rPr lang="fi-FI" dirty="0" err="1" smtClean="0"/>
              <a:t>tabloid-lehdissä</a:t>
            </a:r>
            <a:r>
              <a:rPr lang="fi-FI" dirty="0" smtClean="0"/>
              <a:t> 4-6 palstaa/sivu, </a:t>
            </a:r>
            <a:r>
              <a:rPr lang="fi-FI" dirty="0" err="1" smtClean="0"/>
              <a:t>broadsheetissä</a:t>
            </a:r>
            <a:r>
              <a:rPr lang="fi-FI" dirty="0" smtClean="0"/>
              <a:t> tyypillisesti 8 palstaa/sivu.</a:t>
            </a:r>
          </a:p>
          <a:p>
            <a:r>
              <a:rPr lang="fi-FI" dirty="0" smtClean="0"/>
              <a:t>Erityyppisillä sivuilla voidaan käyttää eri palstajakoa (useampi </a:t>
            </a:r>
            <a:r>
              <a:rPr lang="fi-FI" dirty="0" err="1" smtClean="0"/>
              <a:t>masterpohja</a:t>
            </a:r>
            <a:r>
              <a:rPr lang="fi-FI" dirty="0" smtClean="0"/>
              <a:t>).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Palstoitus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2286000" y="4524583"/>
            <a:ext cx="35052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2438400" y="4676983"/>
            <a:ext cx="32004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700" b="1" dirty="0" smtClean="0"/>
              <a:t>Rivin pituussuositukset</a:t>
            </a:r>
            <a:r>
              <a:rPr lang="fi-FI" sz="1700" dirty="0" smtClean="0"/>
              <a:t>:</a:t>
            </a:r>
          </a:p>
          <a:p>
            <a:endParaRPr lang="fi-FI" sz="1700" dirty="0" smtClean="0"/>
          </a:p>
          <a:p>
            <a:r>
              <a:rPr lang="fi-FI" sz="1700" dirty="0" smtClean="0"/>
              <a:t>• Minimi 35–40 merkkiä</a:t>
            </a:r>
          </a:p>
          <a:p>
            <a:r>
              <a:rPr lang="fi-FI" sz="1700" dirty="0" smtClean="0"/>
              <a:t>• Paras 55–60 merkkiä</a:t>
            </a:r>
          </a:p>
          <a:p>
            <a:r>
              <a:rPr lang="fi-FI" sz="1700" dirty="0" smtClean="0"/>
              <a:t>• Maksimi 90 merkkiä</a:t>
            </a:r>
            <a:endParaRPr lang="fi-FI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Lehtien </a:t>
            </a:r>
            <a:r>
              <a:rPr lang="fi-FI" dirty="0" smtClean="0"/>
              <a:t>k</a:t>
            </a:r>
            <a:r>
              <a:rPr dirty="0" smtClean="0"/>
              <a:t>annessa </a:t>
            </a:r>
            <a:r>
              <a:rPr b="1" dirty="0" smtClean="0">
                <a:solidFill>
                  <a:srgbClr val="674A74"/>
                </a:solidFill>
              </a:rPr>
              <a:t>logo</a:t>
            </a:r>
            <a:r>
              <a:rPr dirty="0" smtClean="0"/>
              <a:t> on sijoitettu yläosaan, </a:t>
            </a:r>
            <a:r>
              <a:rPr b="1" dirty="0" smtClean="0">
                <a:solidFill>
                  <a:srgbClr val="674A74"/>
                </a:solidFill>
              </a:rPr>
              <a:t>sivunumerot</a:t>
            </a:r>
            <a:r>
              <a:rPr dirty="0" smtClean="0"/>
              <a:t> sivun ylä</a:t>
            </a:r>
            <a:r>
              <a:rPr lang="fi-FI" dirty="0" smtClean="0"/>
              <a:t>- tai ala</a:t>
            </a:r>
            <a:r>
              <a:rPr dirty="0" smtClean="0"/>
              <a:t>reunaan</a:t>
            </a:r>
            <a:r>
              <a:rPr lang="fi-FI" dirty="0" smtClean="0"/>
              <a:t> ja </a:t>
            </a:r>
            <a:r>
              <a:rPr dirty="0" smtClean="0"/>
              <a:t>tietyt visuaaliset vakioelementit, kuten </a:t>
            </a:r>
            <a:r>
              <a:rPr b="1" dirty="0" smtClean="0">
                <a:solidFill>
                  <a:srgbClr val="674A74"/>
                </a:solidFill>
              </a:rPr>
              <a:t>palstatunnukset</a:t>
            </a:r>
            <a:r>
              <a:rPr dirty="0" smtClean="0"/>
              <a:t> ja </a:t>
            </a:r>
            <a:r>
              <a:rPr b="1" dirty="0" smtClean="0">
                <a:solidFill>
                  <a:srgbClr val="674A74"/>
                </a:solidFill>
              </a:rPr>
              <a:t>erilaiset vinjetit </a:t>
            </a:r>
            <a:r>
              <a:rPr dirty="0" smtClean="0"/>
              <a:t>tai esimerkiksi aina samanlainen </a:t>
            </a:r>
            <a:r>
              <a:rPr b="1" dirty="0" smtClean="0">
                <a:solidFill>
                  <a:srgbClr val="674A74"/>
                </a:solidFill>
              </a:rPr>
              <a:t>leipäteksti</a:t>
            </a:r>
            <a:r>
              <a:rPr dirty="0" smtClean="0"/>
              <a:t> toistuvat lehden jokaisessa numerossa</a:t>
            </a:r>
            <a:r>
              <a:rPr lang="fi-FI" dirty="0" smtClean="0"/>
              <a:t>.</a:t>
            </a:r>
          </a:p>
          <a:p>
            <a:r>
              <a:rPr lang="fi-FI" dirty="0" smtClean="0"/>
              <a:t>K</a:t>
            </a:r>
            <a:r>
              <a:rPr dirty="0" smtClean="0"/>
              <a:t>uvien ja tekstin lisäksi </a:t>
            </a:r>
            <a:r>
              <a:rPr lang="fi-FI" dirty="0" smtClean="0"/>
              <a:t>käytetään muita </a:t>
            </a:r>
            <a:r>
              <a:rPr dirty="0" smtClean="0"/>
              <a:t>taitollisia elementtejä, kuten erilaisia </a:t>
            </a:r>
            <a:r>
              <a:rPr b="1" dirty="0" smtClean="0">
                <a:solidFill>
                  <a:srgbClr val="674A74"/>
                </a:solidFill>
              </a:rPr>
              <a:t>kehyksiä</a:t>
            </a:r>
            <a:r>
              <a:rPr dirty="0" smtClean="0"/>
              <a:t>, </a:t>
            </a:r>
            <a:r>
              <a:rPr b="1" dirty="0" smtClean="0">
                <a:solidFill>
                  <a:srgbClr val="674A74"/>
                </a:solidFill>
              </a:rPr>
              <a:t>väripintoja</a:t>
            </a:r>
            <a:r>
              <a:rPr dirty="0" smtClean="0"/>
              <a:t>, </a:t>
            </a:r>
            <a:r>
              <a:rPr b="1" dirty="0" smtClean="0">
                <a:solidFill>
                  <a:srgbClr val="674A74"/>
                </a:solidFill>
              </a:rPr>
              <a:t>viivoja</a:t>
            </a:r>
            <a:r>
              <a:rPr dirty="0" smtClean="0"/>
              <a:t>, </a:t>
            </a:r>
            <a:r>
              <a:rPr b="1" dirty="0" smtClean="0">
                <a:solidFill>
                  <a:srgbClr val="674A74"/>
                </a:solidFill>
              </a:rPr>
              <a:t>palloja</a:t>
            </a:r>
            <a:r>
              <a:rPr dirty="0" smtClean="0"/>
              <a:t> ja </a:t>
            </a:r>
            <a:r>
              <a:rPr b="1" dirty="0" smtClean="0">
                <a:solidFill>
                  <a:srgbClr val="674A74"/>
                </a:solidFill>
              </a:rPr>
              <a:t>palkkeja</a:t>
            </a:r>
            <a:r>
              <a:rPr dirty="0" smtClean="0"/>
              <a:t>. Niitä voidaan käyttää hyväksi esimerkiksi silloin, kun</a:t>
            </a:r>
            <a:r>
              <a:rPr lang="fi-FI" dirty="0" smtClean="0"/>
              <a:t> </a:t>
            </a:r>
            <a:r>
              <a:rPr dirty="0" smtClean="0"/>
              <a:t>halutaan erottaa jokin asia omaksi kokonaisuudekseen</a:t>
            </a:r>
            <a:r>
              <a:rPr lang="fi-FI" dirty="0" smtClean="0"/>
              <a:t>.</a:t>
            </a:r>
            <a:endParaRPr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Graafiset elementit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On tilattava, irtonumerona ostettava tai jäsenyyden tai asiakkuuden perusteella vastaanotettava julkaisu.</a:t>
            </a:r>
          </a:p>
          <a:p>
            <a:r>
              <a:rPr lang="fi-FI" dirty="0" smtClean="0"/>
              <a:t>Ilmestyy säännöllisesti vähintään kerran vuodessa.</a:t>
            </a:r>
          </a:p>
          <a:p>
            <a:r>
              <a:rPr lang="fi-FI" dirty="0" smtClean="0"/>
              <a:t>Ei ole sisällöltään pääasiassa mainontaa, eikä mainosten osuus ylitä toimituksellisen sisällön osuutta.</a:t>
            </a:r>
          </a:p>
          <a:p>
            <a:r>
              <a:rPr lang="fi-FI" dirty="0" smtClean="0"/>
              <a:t>Voi olla painettuna kooltaan, muodoltaan ja painopaperiltaan millainen tahansa ja digitaalisena luettavissa millä laitteella tahansa.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Aikakauslehti</a:t>
            </a:r>
            <a:endParaRPr lang="fi-F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Juttutyypit</a:t>
            </a:r>
            <a:endParaRPr lang="fi-F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b="1" dirty="0" smtClean="0">
                <a:solidFill>
                  <a:srgbClr val="674A74"/>
                </a:solidFill>
              </a:rPr>
              <a:t>Uutinen</a:t>
            </a:r>
            <a:r>
              <a:rPr dirty="0" smtClean="0"/>
              <a:t> tarkoittaa </a:t>
            </a:r>
            <a:r>
              <a:rPr i="1" dirty="0" smtClean="0"/>
              <a:t>uutta tietoa</a:t>
            </a:r>
            <a:r>
              <a:rPr dirty="0" smtClean="0"/>
              <a:t> ajankohtaisista asioista. Uutisen oletetaan vastaavan mitä-, missä-, milloin-, miksi-, miten- ja kuka-kysymyksiin. Uutisessa asiat selostetaan tärkeysjärjestyksessä</a:t>
            </a:r>
            <a:r>
              <a:rPr lang="fi-FI" dirty="0" smtClean="0"/>
              <a:t>.</a:t>
            </a:r>
            <a:endParaRPr lang="fi-FI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i-FI" b="1" dirty="0" smtClean="0">
                <a:solidFill>
                  <a:schemeClr val="bg2">
                    <a:lumMod val="50000"/>
                  </a:schemeClr>
                </a:solidFill>
              </a:rPr>
              <a:t>Reportaasi</a:t>
            </a:r>
            <a:r>
              <a:rPr lang="fi-FI" dirty="0" smtClean="0"/>
              <a:t> </a:t>
            </a:r>
            <a:r>
              <a:rPr dirty="0" smtClean="0"/>
              <a:t>on laaja kuvista ja tekstistä koostuva juttukokonaisuus. </a:t>
            </a:r>
            <a:r>
              <a:rPr lang="fi-FI" dirty="0" smtClean="0"/>
              <a:t>Se</a:t>
            </a:r>
            <a:r>
              <a:rPr dirty="0" smtClean="0"/>
              <a:t> on subjektiivisempi ja henkilökohtaisempi kuin uutinen.</a:t>
            </a:r>
            <a:endParaRPr lang="fi-FI" dirty="0" smtClean="0"/>
          </a:p>
          <a:p>
            <a:r>
              <a:rPr b="1" dirty="0" smtClean="0">
                <a:solidFill>
                  <a:srgbClr val="674A74"/>
                </a:solidFill>
              </a:rPr>
              <a:t>Kolumni</a:t>
            </a:r>
            <a:r>
              <a:rPr dirty="0" smtClean="0"/>
              <a:t> on kantaaottava kirjoitus, jossa toimittaja esittää oman mielipiteensä ajankohtaisesta aiheesta.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Juttutyypit</a:t>
            </a:r>
            <a:endParaRPr lang="fi-F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>
                <a:solidFill>
                  <a:srgbClr val="674A74"/>
                </a:solidFill>
              </a:rPr>
              <a:t>Pääkirjoitus</a:t>
            </a:r>
            <a:r>
              <a:rPr dirty="0" smtClean="0"/>
              <a:t> on sanoma- ja aikakauslehden aloitussivulla sijaitseva, päätoimittajan hyväksymä mielipidekirjoitus, joka kertoo lehden kannan ajankohtaiseen aiheeseen.</a:t>
            </a:r>
            <a:endParaRPr lang="fi-FI" dirty="0" smtClean="0"/>
          </a:p>
          <a:p>
            <a:r>
              <a:rPr b="1" dirty="0" smtClean="0">
                <a:solidFill>
                  <a:srgbClr val="674A74"/>
                </a:solidFill>
              </a:rPr>
              <a:t>Pakina</a:t>
            </a:r>
            <a:r>
              <a:rPr dirty="0" smtClean="0">
                <a:solidFill>
                  <a:srgbClr val="674A74"/>
                </a:solidFill>
              </a:rPr>
              <a:t> </a:t>
            </a:r>
            <a:r>
              <a:rPr dirty="0" smtClean="0"/>
              <a:t>on lyhyehkö kirjoitus jota julkaistaan sanoma- tai aikakauslehdissä. Juttutyypille ominaista on sen humoristinen ja satiirinen lähestymiskanta</a:t>
            </a:r>
            <a:r>
              <a:rPr lang="fi-FI" dirty="0" smtClean="0"/>
              <a:t>.</a:t>
            </a:r>
          </a:p>
          <a:p>
            <a:r>
              <a:rPr b="1" dirty="0" smtClean="0">
                <a:solidFill>
                  <a:srgbClr val="674A74"/>
                </a:solidFill>
              </a:rPr>
              <a:t>Arvostelussa</a:t>
            </a:r>
            <a:r>
              <a:rPr dirty="0" smtClean="0"/>
              <a:t> arvioidaan jokin teos tai tutkimus ja esitellään se lukijalle.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b="1" dirty="0" smtClean="0">
                <a:solidFill>
                  <a:srgbClr val="674A74"/>
                </a:solidFill>
              </a:rPr>
              <a:t>Kommentissa</a:t>
            </a:r>
            <a:r>
              <a:rPr dirty="0" smtClean="0"/>
              <a:t> kirjoittaja referoinnin lisäksi </a:t>
            </a:r>
            <a:r>
              <a:rPr lang="fi-FI" dirty="0" smtClean="0"/>
              <a:t>kertoo</a:t>
            </a:r>
            <a:r>
              <a:rPr dirty="0" smtClean="0"/>
              <a:t> omia ajatuksia aiheesta. Kommentia ei esitetä yksin vaan se on </a:t>
            </a:r>
            <a:r>
              <a:rPr i="1" dirty="0" smtClean="0"/>
              <a:t>osa suurempaa kokonaisutta</a:t>
            </a:r>
            <a:r>
              <a:rPr dirty="0" smtClean="0"/>
              <a:t>. </a:t>
            </a:r>
            <a:r>
              <a:rPr lang="fi-FI" dirty="0" smtClean="0"/>
              <a:t>Kommentti </a:t>
            </a:r>
            <a:r>
              <a:rPr dirty="0" smtClean="0"/>
              <a:t>voi esittää kritiikkiä ja vastaväitteitä alkuperäiselle kohteelle.</a:t>
            </a:r>
            <a:endParaRPr lang="fi-FI" dirty="0" smtClean="0"/>
          </a:p>
          <a:p>
            <a:r>
              <a:rPr b="1" dirty="0" smtClean="0">
                <a:solidFill>
                  <a:srgbClr val="674A74"/>
                </a:solidFill>
              </a:rPr>
              <a:t>Taustajuttu</a:t>
            </a:r>
            <a:r>
              <a:rPr lang="fi-FI" b="1" dirty="0" smtClean="0"/>
              <a:t> </a:t>
            </a:r>
            <a:r>
              <a:rPr lang="fi-FI" dirty="0" smtClean="0"/>
              <a:t>voidaan liittää tärkeästä </a:t>
            </a:r>
            <a:r>
              <a:rPr dirty="0" smtClean="0"/>
              <a:t>aiheesta </a:t>
            </a:r>
            <a:r>
              <a:rPr lang="fi-FI" dirty="0" smtClean="0"/>
              <a:t>tehdyn jutun yhteyteen</a:t>
            </a:r>
            <a:r>
              <a:rPr dirty="0" smtClean="0"/>
              <a:t>, jos</a:t>
            </a:r>
            <a:endParaRPr lang="fi-FI" dirty="0" smtClean="0"/>
          </a:p>
          <a:p>
            <a:pPr lvl="1"/>
            <a:r>
              <a:rPr dirty="0" smtClean="0"/>
              <a:t>asia esitellään ensimmäistä kertaa</a:t>
            </a:r>
            <a:endParaRPr lang="fi-FI" dirty="0" smtClean="0"/>
          </a:p>
          <a:p>
            <a:pPr lvl="1"/>
            <a:r>
              <a:rPr dirty="0" smtClean="0"/>
              <a:t>esiteltävää asiaa ei tunneta kunnolla</a:t>
            </a:r>
            <a:endParaRPr lang="fi-FI" dirty="0" smtClean="0"/>
          </a:p>
          <a:p>
            <a:pPr lvl="1"/>
            <a:r>
              <a:rPr dirty="0" smtClean="0"/>
              <a:t>asian edellisestä käsittelystä lehdessä on aikaa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tm_lehti_2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607662"/>
            <a:ext cx="2846821" cy="3670901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Yleisölehdet</a:t>
            </a:r>
            <a:endParaRPr lang="fi-FI" dirty="0"/>
          </a:p>
        </p:txBody>
      </p:sp>
      <p:pic>
        <p:nvPicPr>
          <p:cNvPr id="6" name="Kuva 5" descr="et-lehti-19-2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927672"/>
            <a:ext cx="3050812" cy="3715890"/>
          </a:xfrm>
          <a:prstGeom prst="rect">
            <a:avLst/>
          </a:prstGeom>
        </p:spPr>
      </p:pic>
      <p:pic>
        <p:nvPicPr>
          <p:cNvPr id="5" name="Kuva 4" descr="leppis-3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752" y="2971799"/>
            <a:ext cx="2926339" cy="3306763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5410201" y="609600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smtClean="0">
                <a:solidFill>
                  <a:srgbClr val="595959"/>
                </a:solidFill>
              </a:rPr>
              <a:t>Voidaan jakaa yleisaikakauslehtiin (esim. Suomen Kuvalehti, Apu) ja erikoisaikakauslehtiin (esim. Tekniikan Maailma, Hyvä Terveys).</a:t>
            </a:r>
            <a:endParaRPr lang="fi-FI"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lehti_1_2012_kansikuva.jpg"/>
          <p:cNvPicPr>
            <a:picLocks noGrp="1" noChangeAspect="1"/>
          </p:cNvPicPr>
          <p:nvPr>
            <p:ph idx="1"/>
          </p:nvPr>
        </p:nvPicPr>
        <p:blipFill>
          <a:blip r:embed="rId2"/>
          <a:srcRect b="5855"/>
          <a:stretch>
            <a:fillRect/>
          </a:stretch>
        </p:blipFill>
        <p:spPr>
          <a:xfrm>
            <a:off x="1981200" y="1828800"/>
            <a:ext cx="2540000" cy="3072804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Asiakas- ja sidosryhmälehdet</a:t>
            </a:r>
            <a:endParaRPr lang="fi-FI" dirty="0"/>
          </a:p>
        </p:txBody>
      </p:sp>
      <p:pic>
        <p:nvPicPr>
          <p:cNvPr id="5" name="Kuva 4" descr="75901_OulunEnergia_webb.png_232_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140" y="1846440"/>
            <a:ext cx="2362660" cy="3055164"/>
          </a:xfrm>
          <a:prstGeom prst="rect">
            <a:avLst/>
          </a:prstGeom>
        </p:spPr>
      </p:pic>
      <p:pic>
        <p:nvPicPr>
          <p:cNvPr id="6" name="Kuva 5" descr="y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216400"/>
            <a:ext cx="3365500" cy="2667000"/>
          </a:xfrm>
          <a:prstGeom prst="rect">
            <a:avLst/>
          </a:prstGeom>
        </p:spPr>
      </p:pic>
      <p:pic>
        <p:nvPicPr>
          <p:cNvPr id="7" name="Kuva 6" descr="page_1_thumb_large.jpg"/>
          <p:cNvPicPr>
            <a:picLocks noChangeAspect="1"/>
          </p:cNvPicPr>
          <p:nvPr/>
        </p:nvPicPr>
        <p:blipFill>
          <a:blip r:embed="rId5"/>
          <a:srcRect b="27166"/>
          <a:stretch>
            <a:fillRect/>
          </a:stretch>
        </p:blipFill>
        <p:spPr>
          <a:xfrm>
            <a:off x="4800600" y="4338321"/>
            <a:ext cx="2438400" cy="25196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Palvelualojen-ammattiliitto-Pam-lehti-Google-Chrome_2013-03-07_13-34-39.png"/>
          <p:cNvPicPr>
            <a:picLocks noGrp="1" noChangeAspect="1"/>
          </p:cNvPicPr>
          <p:nvPr>
            <p:ph idx="1"/>
          </p:nvPr>
        </p:nvPicPr>
        <p:blipFill>
          <a:blip r:embed="rId2"/>
          <a:srcRect l="3279"/>
          <a:stretch>
            <a:fillRect/>
          </a:stretch>
        </p:blipFill>
        <p:spPr>
          <a:xfrm>
            <a:off x="624052" y="1956865"/>
            <a:ext cx="2405934" cy="3133724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Järjestölehdet</a:t>
            </a:r>
            <a:endParaRPr lang="fi-FI" dirty="0"/>
          </a:p>
        </p:txBody>
      </p:sp>
      <p:pic>
        <p:nvPicPr>
          <p:cNvPr id="6" name="Kuva 5" descr="Näyttökuva 2014-08-27 kohteessa 23.07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86" y="1981200"/>
            <a:ext cx="2456414" cy="3093995"/>
          </a:xfrm>
          <a:prstGeom prst="rect">
            <a:avLst/>
          </a:prstGeom>
        </p:spPr>
      </p:pic>
      <p:pic>
        <p:nvPicPr>
          <p:cNvPr id="5" name="Kuva 4" descr="kansi313_280x0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786" y="1954883"/>
            <a:ext cx="2400240" cy="31203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”</a:t>
            </a:r>
            <a:r>
              <a:rPr dirty="0" smtClean="0"/>
              <a:t> </a:t>
            </a:r>
            <a:r>
              <a:rPr lang="fi-FI" dirty="0" smtClean="0"/>
              <a:t>P</a:t>
            </a:r>
            <a:r>
              <a:rPr dirty="0" smtClean="0"/>
              <a:t>äivittäin tai monta kertaa viikossa ilmestyvä iso, tavallisesti monisivuinen painate, joka välittää ajankohtaista</a:t>
            </a:r>
            <a:r>
              <a:rPr lang="fi-FI" dirty="0" smtClean="0"/>
              <a:t> uutistietoa</a:t>
            </a:r>
            <a:r>
              <a:rPr dirty="0" smtClean="0"/>
              <a:t> ja sisältää tavallisesti myös ilmoituksia,</a:t>
            </a:r>
            <a:r>
              <a:rPr lang="fi-FI" dirty="0" smtClean="0"/>
              <a:t> viihdettä</a:t>
            </a:r>
            <a:r>
              <a:rPr dirty="0" smtClean="0"/>
              <a:t>, </a:t>
            </a:r>
            <a:r>
              <a:rPr lang="fi-FI" dirty="0" smtClean="0"/>
              <a:t>mainoksia </a:t>
            </a:r>
            <a:r>
              <a:rPr dirty="0" smtClean="0"/>
              <a:t>ja muuta vastaavaa</a:t>
            </a:r>
            <a:r>
              <a:rPr lang="fi-FI" dirty="0" smtClean="0"/>
              <a:t>.”</a:t>
            </a:r>
          </a:p>
          <a:p>
            <a:pPr lvl="4">
              <a:buNone/>
            </a:pPr>
            <a:r>
              <a:rPr lang="fi-FI" dirty="0" smtClean="0"/>
              <a:t>			</a:t>
            </a:r>
            <a:r>
              <a:rPr lang="fi-FI" sz="1200" spc="300" dirty="0" smtClean="0"/>
              <a:t>KIELITOIMISTON SANAKIRJA</a:t>
            </a:r>
            <a:endParaRPr lang="fi-FI" dirty="0" smtClean="0"/>
          </a:p>
          <a:p>
            <a:pPr lvl="2"/>
            <a:endParaRPr lang="fi-FI" dirty="0" smtClean="0"/>
          </a:p>
          <a:p>
            <a:pPr lvl="2">
              <a:buNone/>
            </a:pPr>
            <a:r>
              <a:rPr lang="fi-FI" dirty="0" smtClean="0"/>
              <a:t>*  Paikallislehti voi ilmestyä vain kerran </a:t>
            </a:r>
            <a:br>
              <a:rPr lang="fi-FI" dirty="0" smtClean="0"/>
            </a:br>
            <a:r>
              <a:rPr lang="fi-FI" dirty="0" smtClean="0"/>
              <a:t>viikossakin.</a:t>
            </a:r>
          </a:p>
          <a:p>
            <a:pPr lvl="4">
              <a:buNone/>
            </a:pPr>
            <a:endParaRPr lang="fi-FI" sz="1200" spc="300" dirty="0" smtClean="0"/>
          </a:p>
          <a:p>
            <a:pPr lvl="4">
              <a:buNone/>
            </a:pPr>
            <a:endParaRPr lang="fi-FI" sz="1200" spc="3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Sanomalehti</a:t>
            </a:r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Valtakunnalliset sanomalehdet</a:t>
            </a:r>
            <a:endParaRPr lang="fi-FI" dirty="0"/>
          </a:p>
        </p:txBody>
      </p:sp>
      <p:pic>
        <p:nvPicPr>
          <p:cNvPr id="7" name="Kuva 6" descr="Helsingin+Sanomat+tabl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2" y="2585134"/>
            <a:ext cx="6419328" cy="4272865"/>
          </a:xfrm>
          <a:prstGeom prst="rect">
            <a:avLst/>
          </a:prstGeom>
        </p:spPr>
      </p:pic>
      <p:pic>
        <p:nvPicPr>
          <p:cNvPr id="5" name="Sisällön paikkamerkki 4" descr="Fin-Iltalehti-1.jpg"/>
          <p:cNvPicPr>
            <a:picLocks noGrp="1" noChangeAspect="1"/>
          </p:cNvPicPr>
          <p:nvPr>
            <p:ph idx="1"/>
          </p:nvPr>
        </p:nvPicPr>
        <p:blipFill>
          <a:blip r:embed="rId3"/>
          <a:srcRect b="17483"/>
          <a:stretch>
            <a:fillRect/>
          </a:stretch>
        </p:blipFill>
        <p:spPr>
          <a:xfrm>
            <a:off x="4876800" y="2293144"/>
            <a:ext cx="3708946" cy="45648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kaleva+saka.jpg"/>
          <p:cNvPicPr>
            <a:picLocks noGrp="1" noChangeAspect="1"/>
          </p:cNvPicPr>
          <p:nvPr>
            <p:ph idx="1"/>
          </p:nvPr>
        </p:nvPicPr>
        <p:blipFill>
          <a:blip r:embed="rId2"/>
          <a:srcRect b="13605"/>
          <a:stretch>
            <a:fillRect/>
          </a:stretch>
        </p:blipFill>
        <p:spPr>
          <a:xfrm>
            <a:off x="0" y="2019301"/>
            <a:ext cx="7467600" cy="4838699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Maakunnalliset sanomalehdet</a:t>
            </a:r>
            <a:endParaRPr lang="fi-FI" dirty="0"/>
          </a:p>
        </p:txBody>
      </p:sp>
      <p:pic>
        <p:nvPicPr>
          <p:cNvPr id="5" name="Kuva 4" descr="fullsize.jpg"/>
          <p:cNvPicPr>
            <a:picLocks noChangeAspect="1"/>
          </p:cNvPicPr>
          <p:nvPr/>
        </p:nvPicPr>
        <p:blipFill>
          <a:blip r:embed="rId3"/>
          <a:srcRect r="25357" b="19107"/>
          <a:stretch>
            <a:fillRect/>
          </a:stretch>
        </p:blipFill>
        <p:spPr>
          <a:xfrm>
            <a:off x="5844805" y="1905000"/>
            <a:ext cx="329919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sotkamo-lehti etusiv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31188"/>
            <a:ext cx="3584403" cy="511964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Paikallislehdet</a:t>
            </a:r>
            <a:endParaRPr lang="fi-FI" dirty="0"/>
          </a:p>
        </p:txBody>
      </p:sp>
      <p:pic>
        <p:nvPicPr>
          <p:cNvPr id="5" name="Kuva 4" descr="Näyttökuva 2014-08-27 kohteessa 18.41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05" y="1531188"/>
            <a:ext cx="3508540" cy="515056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tu">
  <a:themeElements>
    <a:clrScheme name="Etu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Etu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Etu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Etu.thmx</Template>
  <TotalTime>1357</TotalTime>
  <Words>776</Words>
  <Application>Microsoft Macintosh PowerPoint</Application>
  <PresentationFormat>Näytössä katseltava diaesitys (4:3)</PresentationFormat>
  <Paragraphs>77</Paragraphs>
  <Slides>23</Slides>
  <Notes>4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4" baseType="lpstr">
      <vt:lpstr>Etu</vt:lpstr>
      <vt:lpstr>Lehtityypit</vt:lpstr>
      <vt:lpstr>Aikakauslehti</vt:lpstr>
      <vt:lpstr>Yleisölehdet</vt:lpstr>
      <vt:lpstr>Asiakas- ja sidosryhmälehdet</vt:lpstr>
      <vt:lpstr>Järjestölehdet</vt:lpstr>
      <vt:lpstr>Sanomalehti</vt:lpstr>
      <vt:lpstr>Valtakunnalliset sanomalehdet</vt:lpstr>
      <vt:lpstr>Maakunnalliset sanomalehdet</vt:lpstr>
      <vt:lpstr>Paikallislehdet</vt:lpstr>
      <vt:lpstr>Kaupunkilehdet</vt:lpstr>
      <vt:lpstr>Verkkolehdet</vt:lpstr>
      <vt:lpstr> </vt:lpstr>
      <vt:lpstr> </vt:lpstr>
      <vt:lpstr>Lehden rakenteet</vt:lpstr>
      <vt:lpstr>Sivukoko</vt:lpstr>
      <vt:lpstr>Osastot</vt:lpstr>
      <vt:lpstr>Aikakauslehden rakenne </vt:lpstr>
      <vt:lpstr>Palstoitus</vt:lpstr>
      <vt:lpstr>Graafiset elementit</vt:lpstr>
      <vt:lpstr>Juttutyypit</vt:lpstr>
      <vt:lpstr>Juttutyypit</vt:lpstr>
      <vt:lpstr>Dia 22</vt:lpstr>
      <vt:lpstr>Dia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Lehtijulkaisut 3 ov</dc:title>
  <dc:creator>Mira Torvinen-Määttä</dc:creator>
  <cp:lastModifiedBy>Mira Torvinen-Määttä</cp:lastModifiedBy>
  <cp:revision>213</cp:revision>
  <dcterms:created xsi:type="dcterms:W3CDTF">2018-08-26T18:04:15Z</dcterms:created>
  <dcterms:modified xsi:type="dcterms:W3CDTF">2018-08-26T18:19:29Z</dcterms:modified>
</cp:coreProperties>
</file>