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60" r:id="rId3"/>
    <p:sldId id="269" r:id="rId4"/>
    <p:sldId id="287" r:id="rId5"/>
    <p:sldId id="286" r:id="rId6"/>
    <p:sldId id="266" r:id="rId7"/>
    <p:sldId id="283" r:id="rId8"/>
    <p:sldId id="270" r:id="rId9"/>
    <p:sldId id="273" r:id="rId10"/>
    <p:sldId id="278" r:id="rId11"/>
    <p:sldId id="258" r:id="rId12"/>
    <p:sldId id="275" r:id="rId13"/>
    <p:sldId id="281" r:id="rId14"/>
    <p:sldId id="276" r:id="rId15"/>
    <p:sldId id="289" r:id="rId16"/>
  </p:sldIdLst>
  <p:sldSz cx="12192000" cy="6858000"/>
  <p:notesSz cx="6797675" cy="9926638"/>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81E88"/>
    <a:srgbClr val="CE3C08"/>
    <a:srgbClr val="416595"/>
    <a:srgbClr val="B1253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Normaali tyyli 2 - Korostu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9" d="100"/>
          <a:sy n="89" d="100"/>
        </p:scale>
        <p:origin x="466"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laskentataulukko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Mitkä seuraavista ovat mielestäsi tärkeimpiä koulutussisältöjä tutoropettajakoulutuksessa? (voit valita useamman vaihtoehdon)</c:v>
                </c:pt>
              </c:strCache>
            </c:strRef>
          </c:tx>
          <c:spPr>
            <a:solidFill>
              <a:srgbClr val="234C5A"/>
            </a:solidFill>
            <a:effectLst/>
          </c:spPr>
          <c:invertIfNegative val="0"/>
          <c:dLbls>
            <c:dLbl>
              <c:idx val="0"/>
              <c:layout/>
              <c:showLegendKey val="0"/>
              <c:showVal val="1"/>
              <c:showCatName val="0"/>
              <c:showSerName val="0"/>
              <c:showPercent val="0"/>
              <c:showBubbleSize val="0"/>
              <c:extLst>
                <c:ext xmlns:c15="http://schemas.microsoft.com/office/drawing/2012/chart" uri="{CE6537A1-D6FC-4f65-9D91-7224C49458BB}">
                  <c15:layout/>
                </c:ext>
              </c:extLst>
            </c:dLbl>
            <c:dLbl>
              <c:idx val="1"/>
              <c:layout/>
              <c:showLegendKey val="0"/>
              <c:showVal val="1"/>
              <c:showCatName val="0"/>
              <c:showSerName val="0"/>
              <c:showPercent val="0"/>
              <c:showBubbleSize val="0"/>
              <c:extLst>
                <c:ext xmlns:c15="http://schemas.microsoft.com/office/drawing/2012/chart" uri="{CE6537A1-D6FC-4f65-9D91-7224C49458BB}">
                  <c15:layout/>
                </c:ext>
              </c:extLst>
            </c:dLbl>
            <c:dLbl>
              <c:idx val="2"/>
              <c:layout/>
              <c:showLegendKey val="0"/>
              <c:showVal val="1"/>
              <c:showCatName val="0"/>
              <c:showSerName val="0"/>
              <c:showPercent val="0"/>
              <c:showBubbleSize val="0"/>
              <c:extLst>
                <c:ext xmlns:c15="http://schemas.microsoft.com/office/drawing/2012/chart" uri="{CE6537A1-D6FC-4f65-9D91-7224C49458BB}">
                  <c15:layout/>
                </c:ext>
              </c:extLst>
            </c:dLbl>
            <c:dLbl>
              <c:idx val="3"/>
              <c:layout/>
              <c:showLegendKey val="0"/>
              <c:showVal val="1"/>
              <c:showCatName val="0"/>
              <c:showSerName val="0"/>
              <c:showPercent val="0"/>
              <c:showBubbleSize val="0"/>
              <c:extLst>
                <c:ext xmlns:c15="http://schemas.microsoft.com/office/drawing/2012/chart" uri="{CE6537A1-D6FC-4f65-9D91-7224C49458BB}">
                  <c15:layout/>
                </c:ext>
              </c:extLst>
            </c:dLbl>
            <c:dLbl>
              <c:idx val="4"/>
              <c:layout/>
              <c:showLegendKey val="0"/>
              <c:showVal val="1"/>
              <c:showCatName val="0"/>
              <c:showSerName val="0"/>
              <c:showPercent val="0"/>
              <c:showBubbleSize val="0"/>
              <c:extLst>
                <c:ext xmlns:c15="http://schemas.microsoft.com/office/drawing/2012/chart" uri="{CE6537A1-D6FC-4f65-9D91-7224C49458BB}">
                  <c15:layout/>
                </c:ext>
              </c:extLst>
            </c:dLbl>
            <c:dLbl>
              <c:idx val="5"/>
              <c:layout/>
              <c:showLegendKey val="0"/>
              <c:showVal val="1"/>
              <c:showCatName val="0"/>
              <c:showSerName val="0"/>
              <c:showPercent val="0"/>
              <c:showBubbleSize val="0"/>
              <c:extLst>
                <c:ext xmlns:c15="http://schemas.microsoft.com/office/drawing/2012/chart" uri="{CE6537A1-D6FC-4f65-9D91-7224C49458BB}">
                  <c15:layout/>
                </c:ext>
              </c:extLst>
            </c:dLbl>
            <c:dLbl>
              <c:idx val="6"/>
              <c:layout/>
              <c:showLegendKey val="0"/>
              <c:showVal val="1"/>
              <c:showCatName val="0"/>
              <c:showSerName val="0"/>
              <c:showPercent val="0"/>
              <c:showBubbleSize val="0"/>
              <c:extLst>
                <c:ext xmlns:c15="http://schemas.microsoft.com/office/drawing/2012/chart" uri="{CE6537A1-D6FC-4f65-9D91-7224C49458BB}">
                  <c15:layout/>
                </c:ext>
              </c:extLst>
            </c:dLbl>
            <c:dLbl>
              <c:idx val="7"/>
              <c:layout/>
              <c:showLegendKey val="0"/>
              <c:showVal val="1"/>
              <c:showCatName val="0"/>
              <c:showSerName val="0"/>
              <c:showPercent val="0"/>
              <c:showBubbleSize val="0"/>
              <c:extLst>
                <c:ext xmlns:c15="http://schemas.microsoft.com/office/drawing/2012/chart" uri="{CE6537A1-D6FC-4f65-9D91-7224C49458BB}">
                  <c15:layout/>
                </c:ext>
              </c:extLst>
            </c:dLbl>
            <c:dLbl>
              <c:idx val="8"/>
              <c:layout/>
              <c:showLegendKey val="0"/>
              <c:showVal val="1"/>
              <c:showCatName val="0"/>
              <c:showSerName val="0"/>
              <c:showPercent val="0"/>
              <c:showBubbleSize val="0"/>
              <c:extLst>
                <c:ext xmlns:c15="http://schemas.microsoft.com/office/drawing/2012/chart" uri="{CE6537A1-D6FC-4f65-9D91-7224C49458BB}">
                  <c15:layout/>
                </c:ext>
              </c:extLst>
            </c:dLbl>
            <c:dLbl>
              <c:idx val="9"/>
              <c:layout/>
              <c:showLegendKey val="0"/>
              <c:showVal val="1"/>
              <c:showCatName val="0"/>
              <c:showSerName val="0"/>
              <c:showPercent val="0"/>
              <c:showBubbleSize val="0"/>
              <c:extLst>
                <c:ext xmlns:c15="http://schemas.microsoft.com/office/drawing/2012/chart" uri="{CE6537A1-D6FC-4f65-9D91-7224C49458BB}">
                  <c15:layout/>
                </c:ext>
              </c:extLst>
            </c:dLbl>
            <c:dLbl>
              <c:idx val="10"/>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1400" u="none" smtId="4294967295">
                    <a:solidFill>
                      <a:srgbClr val="FFFFFF"/>
                    </a:solidFill>
                  </a:defRPr>
                </a:pPr>
                <a:endParaRPr lang="fi-FI"/>
              </a:p>
            </c:txPr>
            <c:showLegendKey val="0"/>
            <c:showVal val="0"/>
            <c:showCatName val="0"/>
            <c:showSerName val="0"/>
            <c:showPercent val="0"/>
            <c:showBubbleSize val="0"/>
            <c:extLst>
              <c:ext xmlns:c15="http://schemas.microsoft.com/office/drawing/2012/chart" uri="{CE6537A1-D6FC-4f65-9D91-7224C49458BB}">
                <c15:showLeaderLines val="0"/>
              </c:ext>
            </c:extLst>
          </c:dLbls>
          <c:cat>
            <c:strRef>
              <c:f>Sheet1!$A$2:$A$12</c:f>
              <c:strCache>
                <c:ptCount val="11"/>
                <c:pt idx="0">
                  <c:v>Pedagogiset digitaidot</c:v>
                </c:pt>
                <c:pt idx="1">
                  <c:v>Vuorovaikutus- ja verkostoitumistaidot</c:v>
                </c:pt>
                <c:pt idx="2">
                  <c:v>Mentorointi- ja valmennustaidot</c:v>
                </c:pt>
                <c:pt idx="3">
                  <c:v>Arviointiosaaminen</c:v>
                </c:pt>
                <c:pt idx="4">
                  <c:v>Oppiainepedagogiikkaan liittyvät taidot</c:v>
                </c:pt>
                <c:pt idx="5">
                  <c:v>Laaja-alaiseen osaamiseen liittyvät taidot</c:v>
                </c:pt>
                <c:pt idx="6">
                  <c:v>Koulun kehittämisen taidot</c:v>
                </c:pt>
                <c:pt idx="7">
                  <c:v>Kokeilu- ja innovointitaidot</c:v>
                </c:pt>
                <c:pt idx="8">
                  <c:v>Opetussuunnitelmaosaaminen</c:v>
                </c:pt>
                <c:pt idx="9">
                  <c:v>Yhteisökehittämisen taidot</c:v>
                </c:pt>
                <c:pt idx="10">
                  <c:v>muu, mikä?</c:v>
                </c:pt>
              </c:strCache>
            </c:strRef>
          </c:cat>
          <c:val>
            <c:numRef>
              <c:f>Sheet1!$B$2:$B$12</c:f>
              <c:numCache>
                <c:formatCode>0%</c:formatCode>
                <c:ptCount val="11"/>
                <c:pt idx="0">
                  <c:v>0.61</c:v>
                </c:pt>
                <c:pt idx="1">
                  <c:v>0.38</c:v>
                </c:pt>
                <c:pt idx="2">
                  <c:v>0.52</c:v>
                </c:pt>
                <c:pt idx="3">
                  <c:v>0.48</c:v>
                </c:pt>
                <c:pt idx="4">
                  <c:v>0.3</c:v>
                </c:pt>
                <c:pt idx="5">
                  <c:v>0.44</c:v>
                </c:pt>
                <c:pt idx="6">
                  <c:v>0.44</c:v>
                </c:pt>
                <c:pt idx="7">
                  <c:v>0.43</c:v>
                </c:pt>
                <c:pt idx="8">
                  <c:v>0.39</c:v>
                </c:pt>
                <c:pt idx="9">
                  <c:v>0.25</c:v>
                </c:pt>
                <c:pt idx="10">
                  <c:v>0.02</c:v>
                </c:pt>
              </c:numCache>
            </c:numRef>
          </c:val>
        </c:ser>
        <c:dLbls>
          <c:showLegendKey val="0"/>
          <c:showVal val="0"/>
          <c:showCatName val="0"/>
          <c:showSerName val="0"/>
          <c:showPercent val="0"/>
          <c:showBubbleSize val="0"/>
        </c:dLbls>
        <c:gapWidth val="150"/>
        <c:axId val="307426184"/>
        <c:axId val="307426576"/>
      </c:barChart>
      <c:catAx>
        <c:axId val="307426184"/>
        <c:scaling>
          <c:orientation val="maxMin"/>
        </c:scaling>
        <c:delete val="0"/>
        <c:axPos val="l"/>
        <c:numFmt formatCode="General" sourceLinked="1"/>
        <c:majorTickMark val="out"/>
        <c:minorTickMark val="none"/>
        <c:tickLblPos val="nextTo"/>
        <c:txPr>
          <a:bodyPr/>
          <a:lstStyle/>
          <a:p>
            <a:pPr>
              <a:defRPr sz="1600" u="none" smtId="4294967295">
                <a:solidFill>
                  <a:schemeClr val="tx1"/>
                </a:solidFill>
              </a:defRPr>
            </a:pPr>
            <a:endParaRPr lang="fi-FI"/>
          </a:p>
        </c:txPr>
        <c:crossAx val="307426576"/>
        <c:crosses val="autoZero"/>
        <c:auto val="0"/>
        <c:lblAlgn val="ctr"/>
        <c:lblOffset val="100"/>
        <c:noMultiLvlLbl val="0"/>
      </c:catAx>
      <c:valAx>
        <c:axId val="307426576"/>
        <c:scaling>
          <c:orientation val="minMax"/>
        </c:scaling>
        <c:delete val="0"/>
        <c:axPos val="t"/>
        <c:majorGridlines/>
        <c:numFmt formatCode="0%" sourceLinked="0"/>
        <c:majorTickMark val="out"/>
        <c:minorTickMark val="none"/>
        <c:tickLblPos val="high"/>
        <c:crossAx val="307426184"/>
        <c:crosses val="autoZero"/>
        <c:crossBetween val="between"/>
      </c:valAx>
    </c:plotArea>
    <c:plotVisOnly val="1"/>
    <c:dispBlanksAs val="zero"/>
    <c:showDLblsOverMax val="1"/>
  </c:chart>
  <c:txPr>
    <a:bodyPr/>
    <a:lstStyle/>
    <a:p>
      <a:pPr>
        <a:defRPr sz="1400" smtId="4294967295"/>
      </a:pPr>
      <a:endParaRPr lang="fi-FI"/>
    </a:p>
  </c:tx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A36FC1D-3B33-475A-8EE9-F51180A64B60}" type="doc">
      <dgm:prSet loTypeId="urn:microsoft.com/office/officeart/2005/8/layout/bProcess4" loCatId="process" qsTypeId="urn:microsoft.com/office/officeart/2005/8/quickstyle/simple1" qsCatId="simple" csTypeId="urn:microsoft.com/office/officeart/2005/8/colors/accent1_2" csCatId="accent1" phldr="1"/>
      <dgm:spPr/>
      <dgm:t>
        <a:bodyPr/>
        <a:lstStyle/>
        <a:p>
          <a:endParaRPr lang="fi-FI"/>
        </a:p>
      </dgm:t>
    </dgm:pt>
    <dgm:pt modelId="{F5F97DE1-C6E3-42F4-846E-141C8B8014F3}">
      <dgm:prSet phldrT="[Teksti]"/>
      <dgm:spPr>
        <a:solidFill>
          <a:srgbClr val="FFC000"/>
        </a:solidFill>
      </dgm:spPr>
      <dgm:t>
        <a:bodyPr/>
        <a:lstStyle/>
        <a:p>
          <a:r>
            <a:rPr lang="fi-FI" dirty="0" smtClean="0"/>
            <a:t>Asikkala</a:t>
          </a:r>
          <a:endParaRPr lang="fi-FI" dirty="0"/>
        </a:p>
      </dgm:t>
    </dgm:pt>
    <dgm:pt modelId="{8CDBCF2D-82FD-4164-B1CB-3B0683FE47DB}" type="parTrans" cxnId="{DF549787-87B7-4DA5-AD47-78F7C254C281}">
      <dgm:prSet/>
      <dgm:spPr/>
      <dgm:t>
        <a:bodyPr/>
        <a:lstStyle/>
        <a:p>
          <a:endParaRPr lang="fi-FI"/>
        </a:p>
      </dgm:t>
    </dgm:pt>
    <dgm:pt modelId="{7E830544-9286-4A95-8CB8-3657D2665D3F}" type="sibTrans" cxnId="{DF549787-87B7-4DA5-AD47-78F7C254C281}">
      <dgm:prSet/>
      <dgm:spPr/>
      <dgm:t>
        <a:bodyPr/>
        <a:lstStyle/>
        <a:p>
          <a:endParaRPr lang="fi-FI"/>
        </a:p>
      </dgm:t>
    </dgm:pt>
    <dgm:pt modelId="{7E9E0455-3D6F-498A-8BE3-B6808E992A7C}">
      <dgm:prSet phldrT="[Teksti]"/>
      <dgm:spPr>
        <a:solidFill>
          <a:srgbClr val="C00000"/>
        </a:solidFill>
      </dgm:spPr>
      <dgm:t>
        <a:bodyPr/>
        <a:lstStyle/>
        <a:p>
          <a:r>
            <a:rPr lang="fi-FI" dirty="0" smtClean="0"/>
            <a:t>Hollola</a:t>
          </a:r>
          <a:endParaRPr lang="fi-FI" dirty="0"/>
        </a:p>
      </dgm:t>
    </dgm:pt>
    <dgm:pt modelId="{1E97F3F4-30EE-4068-A24F-F5719C5B08E0}" type="parTrans" cxnId="{37216C28-5A13-4F7E-AE89-BD86E316553B}">
      <dgm:prSet/>
      <dgm:spPr/>
      <dgm:t>
        <a:bodyPr/>
        <a:lstStyle/>
        <a:p>
          <a:endParaRPr lang="fi-FI"/>
        </a:p>
      </dgm:t>
    </dgm:pt>
    <dgm:pt modelId="{5242FDD0-3ACB-4902-9033-B1C7997E9542}" type="sibTrans" cxnId="{37216C28-5A13-4F7E-AE89-BD86E316553B}">
      <dgm:prSet/>
      <dgm:spPr/>
      <dgm:t>
        <a:bodyPr/>
        <a:lstStyle/>
        <a:p>
          <a:endParaRPr lang="fi-FI"/>
        </a:p>
      </dgm:t>
    </dgm:pt>
    <dgm:pt modelId="{C6DEB272-816B-44C9-BE79-22A83DCFE362}">
      <dgm:prSet phldrT="[Teksti]"/>
      <dgm:spPr>
        <a:solidFill>
          <a:schemeClr val="accent2"/>
        </a:solidFill>
      </dgm:spPr>
      <dgm:t>
        <a:bodyPr/>
        <a:lstStyle/>
        <a:p>
          <a:r>
            <a:rPr lang="fi-FI" dirty="0" smtClean="0"/>
            <a:t>Orimattila</a:t>
          </a:r>
          <a:endParaRPr lang="fi-FI" dirty="0"/>
        </a:p>
      </dgm:t>
    </dgm:pt>
    <dgm:pt modelId="{3218338A-B122-4B56-974C-047BDBE69CB9}" type="parTrans" cxnId="{E6762145-419C-42A2-9B60-F518907F4CFC}">
      <dgm:prSet/>
      <dgm:spPr/>
      <dgm:t>
        <a:bodyPr/>
        <a:lstStyle/>
        <a:p>
          <a:endParaRPr lang="fi-FI"/>
        </a:p>
      </dgm:t>
    </dgm:pt>
    <dgm:pt modelId="{0F516C75-BA23-41E0-B3C7-9ABDE5A33D1B}" type="sibTrans" cxnId="{E6762145-419C-42A2-9B60-F518907F4CFC}">
      <dgm:prSet/>
      <dgm:spPr/>
      <dgm:t>
        <a:bodyPr/>
        <a:lstStyle/>
        <a:p>
          <a:endParaRPr lang="fi-FI"/>
        </a:p>
      </dgm:t>
    </dgm:pt>
    <dgm:pt modelId="{DB275579-1335-4505-A5C5-903E458258AF}">
      <dgm:prSet phldrT="[Teksti]"/>
      <dgm:spPr>
        <a:solidFill>
          <a:schemeClr val="accent6">
            <a:lumMod val="50000"/>
          </a:schemeClr>
        </a:solidFill>
      </dgm:spPr>
      <dgm:t>
        <a:bodyPr/>
        <a:lstStyle/>
        <a:p>
          <a:r>
            <a:rPr lang="fi-FI" dirty="0" smtClean="0"/>
            <a:t>Padasjoki</a:t>
          </a:r>
          <a:endParaRPr lang="fi-FI" dirty="0"/>
        </a:p>
      </dgm:t>
    </dgm:pt>
    <dgm:pt modelId="{58D0618A-55BC-4921-9BBD-5562BA443369}" type="parTrans" cxnId="{C02B9AC9-8FB6-4382-AADD-065544AD3B04}">
      <dgm:prSet/>
      <dgm:spPr/>
      <dgm:t>
        <a:bodyPr/>
        <a:lstStyle/>
        <a:p>
          <a:endParaRPr lang="fi-FI"/>
        </a:p>
      </dgm:t>
    </dgm:pt>
    <dgm:pt modelId="{CF4114DF-8127-42CD-957B-4CE9A5EA0A08}" type="sibTrans" cxnId="{C02B9AC9-8FB6-4382-AADD-065544AD3B04}">
      <dgm:prSet/>
      <dgm:spPr/>
      <dgm:t>
        <a:bodyPr/>
        <a:lstStyle/>
        <a:p>
          <a:endParaRPr lang="fi-FI"/>
        </a:p>
      </dgm:t>
    </dgm:pt>
    <dgm:pt modelId="{47A47A90-3A12-43DA-A524-FF33678851E2}">
      <dgm:prSet phldrT="[Teksti]"/>
      <dgm:spPr>
        <a:solidFill>
          <a:schemeClr val="accent3">
            <a:lumMod val="75000"/>
          </a:schemeClr>
        </a:solidFill>
      </dgm:spPr>
      <dgm:t>
        <a:bodyPr/>
        <a:lstStyle/>
        <a:p>
          <a:r>
            <a:rPr lang="fi-FI" dirty="0" smtClean="0"/>
            <a:t>Lahti</a:t>
          </a:r>
          <a:endParaRPr lang="fi-FI" dirty="0"/>
        </a:p>
      </dgm:t>
    </dgm:pt>
    <dgm:pt modelId="{57A7F938-2869-40A3-9A5D-6C5DF92B490C}" type="parTrans" cxnId="{0D1DE5E5-C9AB-429F-BC62-6D05D346C36A}">
      <dgm:prSet/>
      <dgm:spPr/>
      <dgm:t>
        <a:bodyPr/>
        <a:lstStyle/>
        <a:p>
          <a:endParaRPr lang="fi-FI"/>
        </a:p>
      </dgm:t>
    </dgm:pt>
    <dgm:pt modelId="{316C7FAA-66F4-49FF-984B-40C253D9ACD1}" type="sibTrans" cxnId="{0D1DE5E5-C9AB-429F-BC62-6D05D346C36A}">
      <dgm:prSet/>
      <dgm:spPr/>
      <dgm:t>
        <a:bodyPr/>
        <a:lstStyle/>
        <a:p>
          <a:endParaRPr lang="fi-FI"/>
        </a:p>
      </dgm:t>
    </dgm:pt>
    <dgm:pt modelId="{B78B3396-0C4F-48BD-A5D9-7B9A031C06F6}">
      <dgm:prSet phldrT="[Teksti]"/>
      <dgm:spPr>
        <a:solidFill>
          <a:srgbClr val="92D050"/>
        </a:solidFill>
      </dgm:spPr>
      <dgm:t>
        <a:bodyPr/>
        <a:lstStyle/>
        <a:p>
          <a:r>
            <a:rPr lang="fi-FI" dirty="0" smtClean="0"/>
            <a:t>Hartola</a:t>
          </a:r>
          <a:endParaRPr lang="fi-FI" dirty="0"/>
        </a:p>
      </dgm:t>
    </dgm:pt>
    <dgm:pt modelId="{F73F2D8E-0B05-4463-AE01-0C43BBCD5072}" type="parTrans" cxnId="{819842BB-60E9-49AF-9FB6-702067303BD6}">
      <dgm:prSet/>
      <dgm:spPr/>
      <dgm:t>
        <a:bodyPr/>
        <a:lstStyle/>
        <a:p>
          <a:endParaRPr lang="fi-FI"/>
        </a:p>
      </dgm:t>
    </dgm:pt>
    <dgm:pt modelId="{B851F143-A39A-4A4E-BAAF-CEA1D584C77D}" type="sibTrans" cxnId="{819842BB-60E9-49AF-9FB6-702067303BD6}">
      <dgm:prSet/>
      <dgm:spPr/>
      <dgm:t>
        <a:bodyPr/>
        <a:lstStyle/>
        <a:p>
          <a:endParaRPr lang="fi-FI"/>
        </a:p>
      </dgm:t>
    </dgm:pt>
    <dgm:pt modelId="{6B8B2B4C-3BE8-4B76-90FD-DCC5FD272094}">
      <dgm:prSet phldrT="[Teksti]"/>
      <dgm:spPr>
        <a:solidFill>
          <a:srgbClr val="7030A0"/>
        </a:solidFill>
      </dgm:spPr>
      <dgm:t>
        <a:bodyPr/>
        <a:lstStyle/>
        <a:p>
          <a:r>
            <a:rPr lang="fi-FI" dirty="0" smtClean="0"/>
            <a:t>Heinola</a:t>
          </a:r>
          <a:endParaRPr lang="fi-FI" dirty="0"/>
        </a:p>
      </dgm:t>
    </dgm:pt>
    <dgm:pt modelId="{1D78F052-1CEC-4799-87F1-8F6149DD9F4E}" type="parTrans" cxnId="{032154F8-2DCE-4F6A-A829-6CC4495C8946}">
      <dgm:prSet/>
      <dgm:spPr/>
      <dgm:t>
        <a:bodyPr/>
        <a:lstStyle/>
        <a:p>
          <a:endParaRPr lang="fi-FI"/>
        </a:p>
      </dgm:t>
    </dgm:pt>
    <dgm:pt modelId="{4DBC6643-E2FB-46F1-9D0E-78128592F08F}" type="sibTrans" cxnId="{032154F8-2DCE-4F6A-A829-6CC4495C8946}">
      <dgm:prSet/>
      <dgm:spPr/>
      <dgm:t>
        <a:bodyPr/>
        <a:lstStyle/>
        <a:p>
          <a:endParaRPr lang="fi-FI"/>
        </a:p>
      </dgm:t>
    </dgm:pt>
    <dgm:pt modelId="{23501BA6-283D-4E7E-8DD8-86781B666C0B}">
      <dgm:prSet phldrT="[Teksti]"/>
      <dgm:spPr>
        <a:solidFill>
          <a:srgbClr val="FF0000"/>
        </a:solidFill>
      </dgm:spPr>
      <dgm:t>
        <a:bodyPr/>
        <a:lstStyle/>
        <a:p>
          <a:r>
            <a:rPr lang="fi-FI" dirty="0" smtClean="0"/>
            <a:t>Kärkölä</a:t>
          </a:r>
          <a:endParaRPr lang="fi-FI" dirty="0"/>
        </a:p>
      </dgm:t>
    </dgm:pt>
    <dgm:pt modelId="{88E10E41-CFD0-489A-81D9-01C68858C334}" type="parTrans" cxnId="{F98208B2-8D93-4740-AE75-DC7CFE1A82B7}">
      <dgm:prSet/>
      <dgm:spPr/>
      <dgm:t>
        <a:bodyPr/>
        <a:lstStyle/>
        <a:p>
          <a:endParaRPr lang="fi-FI"/>
        </a:p>
      </dgm:t>
    </dgm:pt>
    <dgm:pt modelId="{3853DBE1-EA56-4A65-B398-BE26B303D264}" type="sibTrans" cxnId="{F98208B2-8D93-4740-AE75-DC7CFE1A82B7}">
      <dgm:prSet/>
      <dgm:spPr/>
      <dgm:t>
        <a:bodyPr/>
        <a:lstStyle/>
        <a:p>
          <a:endParaRPr lang="fi-FI"/>
        </a:p>
      </dgm:t>
    </dgm:pt>
    <dgm:pt modelId="{2CA0B029-A3CB-43F8-9391-6C252B5B614E}">
      <dgm:prSet phldrT="[Teksti]"/>
      <dgm:spPr>
        <a:solidFill>
          <a:srgbClr val="416595"/>
        </a:solidFill>
      </dgm:spPr>
      <dgm:t>
        <a:bodyPr/>
        <a:lstStyle/>
        <a:p>
          <a:r>
            <a:rPr lang="fi-FI" dirty="0" smtClean="0"/>
            <a:t>Sysmä</a:t>
          </a:r>
          <a:endParaRPr lang="fi-FI" dirty="0"/>
        </a:p>
      </dgm:t>
    </dgm:pt>
    <dgm:pt modelId="{241AC656-E883-46D7-A845-B5690BBEEB5F}" type="parTrans" cxnId="{8809F1F1-B8F0-4B6F-B7F5-0C66E79664BF}">
      <dgm:prSet/>
      <dgm:spPr/>
      <dgm:t>
        <a:bodyPr/>
        <a:lstStyle/>
        <a:p>
          <a:endParaRPr lang="fi-FI"/>
        </a:p>
      </dgm:t>
    </dgm:pt>
    <dgm:pt modelId="{9B5A16FC-D660-402D-9DB1-544B98DB7B4D}" type="sibTrans" cxnId="{8809F1F1-B8F0-4B6F-B7F5-0C66E79664BF}">
      <dgm:prSet/>
      <dgm:spPr/>
      <dgm:t>
        <a:bodyPr/>
        <a:lstStyle/>
        <a:p>
          <a:endParaRPr lang="fi-FI"/>
        </a:p>
      </dgm:t>
    </dgm:pt>
    <dgm:pt modelId="{7A61A012-FB17-495A-B94B-04A5F875106D}" type="pres">
      <dgm:prSet presAssocID="{5A36FC1D-3B33-475A-8EE9-F51180A64B60}" presName="Name0" presStyleCnt="0">
        <dgm:presLayoutVars>
          <dgm:dir/>
          <dgm:resizeHandles/>
        </dgm:presLayoutVars>
      </dgm:prSet>
      <dgm:spPr/>
      <dgm:t>
        <a:bodyPr/>
        <a:lstStyle/>
        <a:p>
          <a:endParaRPr lang="fi-FI"/>
        </a:p>
      </dgm:t>
    </dgm:pt>
    <dgm:pt modelId="{BD81B068-A2E6-4613-8B2E-A8E479826A3C}" type="pres">
      <dgm:prSet presAssocID="{F5F97DE1-C6E3-42F4-846E-141C8B8014F3}" presName="compNode" presStyleCnt="0"/>
      <dgm:spPr/>
    </dgm:pt>
    <dgm:pt modelId="{67DE2BEE-3D54-49BB-9DE0-8A3606469F0F}" type="pres">
      <dgm:prSet presAssocID="{F5F97DE1-C6E3-42F4-846E-141C8B8014F3}" presName="dummyConnPt" presStyleCnt="0"/>
      <dgm:spPr/>
    </dgm:pt>
    <dgm:pt modelId="{29BF4157-67F6-4D71-A159-C78DF7358079}" type="pres">
      <dgm:prSet presAssocID="{F5F97DE1-C6E3-42F4-846E-141C8B8014F3}" presName="node" presStyleLbl="node1" presStyleIdx="0" presStyleCnt="9">
        <dgm:presLayoutVars>
          <dgm:bulletEnabled val="1"/>
        </dgm:presLayoutVars>
      </dgm:prSet>
      <dgm:spPr/>
      <dgm:t>
        <a:bodyPr/>
        <a:lstStyle/>
        <a:p>
          <a:endParaRPr lang="fi-FI"/>
        </a:p>
      </dgm:t>
    </dgm:pt>
    <dgm:pt modelId="{1BDB567F-4B14-496D-81EC-0E102CAFFF75}" type="pres">
      <dgm:prSet presAssocID="{7E830544-9286-4A95-8CB8-3657D2665D3F}" presName="sibTrans" presStyleLbl="bgSibTrans2D1" presStyleIdx="0" presStyleCnt="8"/>
      <dgm:spPr/>
      <dgm:t>
        <a:bodyPr/>
        <a:lstStyle/>
        <a:p>
          <a:endParaRPr lang="fi-FI"/>
        </a:p>
      </dgm:t>
    </dgm:pt>
    <dgm:pt modelId="{99937744-FE9D-46AA-8EBC-D400E41D0485}" type="pres">
      <dgm:prSet presAssocID="{7E9E0455-3D6F-498A-8BE3-B6808E992A7C}" presName="compNode" presStyleCnt="0"/>
      <dgm:spPr/>
    </dgm:pt>
    <dgm:pt modelId="{4E98D716-A0A7-46FA-BDC3-AECE827A6034}" type="pres">
      <dgm:prSet presAssocID="{7E9E0455-3D6F-498A-8BE3-B6808E992A7C}" presName="dummyConnPt" presStyleCnt="0"/>
      <dgm:spPr/>
    </dgm:pt>
    <dgm:pt modelId="{D75D42FD-62A0-455B-9BC6-3E2B24CE2386}" type="pres">
      <dgm:prSet presAssocID="{7E9E0455-3D6F-498A-8BE3-B6808E992A7C}" presName="node" presStyleLbl="node1" presStyleIdx="1" presStyleCnt="9" custLinFactNeighborX="-184">
        <dgm:presLayoutVars>
          <dgm:bulletEnabled val="1"/>
        </dgm:presLayoutVars>
      </dgm:prSet>
      <dgm:spPr/>
      <dgm:t>
        <a:bodyPr/>
        <a:lstStyle/>
        <a:p>
          <a:endParaRPr lang="fi-FI"/>
        </a:p>
      </dgm:t>
    </dgm:pt>
    <dgm:pt modelId="{BD7B781E-2E16-42AC-BEA1-9D9C0AF4769D}" type="pres">
      <dgm:prSet presAssocID="{5242FDD0-3ACB-4902-9033-B1C7997E9542}" presName="sibTrans" presStyleLbl="bgSibTrans2D1" presStyleIdx="1" presStyleCnt="8"/>
      <dgm:spPr/>
      <dgm:t>
        <a:bodyPr/>
        <a:lstStyle/>
        <a:p>
          <a:endParaRPr lang="fi-FI"/>
        </a:p>
      </dgm:t>
    </dgm:pt>
    <dgm:pt modelId="{B2FE38B8-1EDB-43BF-8D37-7808028E887D}" type="pres">
      <dgm:prSet presAssocID="{C6DEB272-816B-44C9-BE79-22A83DCFE362}" presName="compNode" presStyleCnt="0"/>
      <dgm:spPr/>
    </dgm:pt>
    <dgm:pt modelId="{E183E2BC-2116-409A-87B4-5803CF160CFF}" type="pres">
      <dgm:prSet presAssocID="{C6DEB272-816B-44C9-BE79-22A83DCFE362}" presName="dummyConnPt" presStyleCnt="0"/>
      <dgm:spPr/>
    </dgm:pt>
    <dgm:pt modelId="{F4D6B4D5-8F2D-4F19-AFAF-454D38018153}" type="pres">
      <dgm:prSet presAssocID="{C6DEB272-816B-44C9-BE79-22A83DCFE362}" presName="node" presStyleLbl="node1" presStyleIdx="2" presStyleCnt="9">
        <dgm:presLayoutVars>
          <dgm:bulletEnabled val="1"/>
        </dgm:presLayoutVars>
      </dgm:prSet>
      <dgm:spPr/>
      <dgm:t>
        <a:bodyPr/>
        <a:lstStyle/>
        <a:p>
          <a:endParaRPr lang="fi-FI"/>
        </a:p>
      </dgm:t>
    </dgm:pt>
    <dgm:pt modelId="{9B29862E-B885-48B3-807B-08C0578FB8BA}" type="pres">
      <dgm:prSet presAssocID="{0F516C75-BA23-41E0-B3C7-9ABDE5A33D1B}" presName="sibTrans" presStyleLbl="bgSibTrans2D1" presStyleIdx="2" presStyleCnt="8"/>
      <dgm:spPr/>
      <dgm:t>
        <a:bodyPr/>
        <a:lstStyle/>
        <a:p>
          <a:endParaRPr lang="fi-FI"/>
        </a:p>
      </dgm:t>
    </dgm:pt>
    <dgm:pt modelId="{43BED7D1-5731-4A35-914D-580DA4F8A906}" type="pres">
      <dgm:prSet presAssocID="{DB275579-1335-4505-A5C5-903E458258AF}" presName="compNode" presStyleCnt="0"/>
      <dgm:spPr/>
    </dgm:pt>
    <dgm:pt modelId="{480B685C-37B6-49DF-AB4C-BF2DAEA977FB}" type="pres">
      <dgm:prSet presAssocID="{DB275579-1335-4505-A5C5-903E458258AF}" presName="dummyConnPt" presStyleCnt="0"/>
      <dgm:spPr/>
    </dgm:pt>
    <dgm:pt modelId="{25241888-659C-430D-8AEE-C410E938E95E}" type="pres">
      <dgm:prSet presAssocID="{DB275579-1335-4505-A5C5-903E458258AF}" presName="node" presStyleLbl="node1" presStyleIdx="3" presStyleCnt="9">
        <dgm:presLayoutVars>
          <dgm:bulletEnabled val="1"/>
        </dgm:presLayoutVars>
      </dgm:prSet>
      <dgm:spPr/>
      <dgm:t>
        <a:bodyPr/>
        <a:lstStyle/>
        <a:p>
          <a:endParaRPr lang="fi-FI"/>
        </a:p>
      </dgm:t>
    </dgm:pt>
    <dgm:pt modelId="{7714A789-8829-42AE-9D5D-E65F0A3AB2C4}" type="pres">
      <dgm:prSet presAssocID="{CF4114DF-8127-42CD-957B-4CE9A5EA0A08}" presName="sibTrans" presStyleLbl="bgSibTrans2D1" presStyleIdx="3" presStyleCnt="8"/>
      <dgm:spPr/>
      <dgm:t>
        <a:bodyPr/>
        <a:lstStyle/>
        <a:p>
          <a:endParaRPr lang="fi-FI"/>
        </a:p>
      </dgm:t>
    </dgm:pt>
    <dgm:pt modelId="{51A1B090-2D35-4D2E-87B8-0A10031D9142}" type="pres">
      <dgm:prSet presAssocID="{47A47A90-3A12-43DA-A524-FF33678851E2}" presName="compNode" presStyleCnt="0"/>
      <dgm:spPr/>
    </dgm:pt>
    <dgm:pt modelId="{F233CDD4-C908-49E1-AC42-C877A76220CA}" type="pres">
      <dgm:prSet presAssocID="{47A47A90-3A12-43DA-A524-FF33678851E2}" presName="dummyConnPt" presStyleCnt="0"/>
      <dgm:spPr/>
    </dgm:pt>
    <dgm:pt modelId="{E7CF47F2-F533-408B-882C-499159E244B7}" type="pres">
      <dgm:prSet presAssocID="{47A47A90-3A12-43DA-A524-FF33678851E2}" presName="node" presStyleLbl="node1" presStyleIdx="4" presStyleCnt="9">
        <dgm:presLayoutVars>
          <dgm:bulletEnabled val="1"/>
        </dgm:presLayoutVars>
      </dgm:prSet>
      <dgm:spPr/>
      <dgm:t>
        <a:bodyPr/>
        <a:lstStyle/>
        <a:p>
          <a:endParaRPr lang="fi-FI"/>
        </a:p>
      </dgm:t>
    </dgm:pt>
    <dgm:pt modelId="{DB79EEE8-3342-466D-8125-BC152F51A396}" type="pres">
      <dgm:prSet presAssocID="{316C7FAA-66F4-49FF-984B-40C253D9ACD1}" presName="sibTrans" presStyleLbl="bgSibTrans2D1" presStyleIdx="4" presStyleCnt="8"/>
      <dgm:spPr/>
      <dgm:t>
        <a:bodyPr/>
        <a:lstStyle/>
        <a:p>
          <a:endParaRPr lang="fi-FI"/>
        </a:p>
      </dgm:t>
    </dgm:pt>
    <dgm:pt modelId="{17D72314-4FA7-423F-8A6F-534D5E57CAF5}" type="pres">
      <dgm:prSet presAssocID="{B78B3396-0C4F-48BD-A5D9-7B9A031C06F6}" presName="compNode" presStyleCnt="0"/>
      <dgm:spPr/>
    </dgm:pt>
    <dgm:pt modelId="{16B06EC8-3E6B-47CF-82AD-93677EE22B2E}" type="pres">
      <dgm:prSet presAssocID="{B78B3396-0C4F-48BD-A5D9-7B9A031C06F6}" presName="dummyConnPt" presStyleCnt="0"/>
      <dgm:spPr/>
    </dgm:pt>
    <dgm:pt modelId="{A7187537-355D-4937-BF4A-EA83315DDC0D}" type="pres">
      <dgm:prSet presAssocID="{B78B3396-0C4F-48BD-A5D9-7B9A031C06F6}" presName="node" presStyleLbl="node1" presStyleIdx="5" presStyleCnt="9">
        <dgm:presLayoutVars>
          <dgm:bulletEnabled val="1"/>
        </dgm:presLayoutVars>
      </dgm:prSet>
      <dgm:spPr/>
      <dgm:t>
        <a:bodyPr/>
        <a:lstStyle/>
        <a:p>
          <a:endParaRPr lang="fi-FI"/>
        </a:p>
      </dgm:t>
    </dgm:pt>
    <dgm:pt modelId="{24132C10-BB49-4903-B5D3-895DB67165BA}" type="pres">
      <dgm:prSet presAssocID="{B851F143-A39A-4A4E-BAAF-CEA1D584C77D}" presName="sibTrans" presStyleLbl="bgSibTrans2D1" presStyleIdx="5" presStyleCnt="8"/>
      <dgm:spPr/>
      <dgm:t>
        <a:bodyPr/>
        <a:lstStyle/>
        <a:p>
          <a:endParaRPr lang="fi-FI"/>
        </a:p>
      </dgm:t>
    </dgm:pt>
    <dgm:pt modelId="{2DDDE7A3-7C80-4391-AD67-ADBE65345A1B}" type="pres">
      <dgm:prSet presAssocID="{6B8B2B4C-3BE8-4B76-90FD-DCC5FD272094}" presName="compNode" presStyleCnt="0"/>
      <dgm:spPr/>
    </dgm:pt>
    <dgm:pt modelId="{9A2C2132-8915-44A0-B1D1-5DEBC0604F93}" type="pres">
      <dgm:prSet presAssocID="{6B8B2B4C-3BE8-4B76-90FD-DCC5FD272094}" presName="dummyConnPt" presStyleCnt="0"/>
      <dgm:spPr/>
    </dgm:pt>
    <dgm:pt modelId="{90E68EB2-02DE-4D63-84F9-FE5FA36F8457}" type="pres">
      <dgm:prSet presAssocID="{6B8B2B4C-3BE8-4B76-90FD-DCC5FD272094}" presName="node" presStyleLbl="node1" presStyleIdx="6" presStyleCnt="9">
        <dgm:presLayoutVars>
          <dgm:bulletEnabled val="1"/>
        </dgm:presLayoutVars>
      </dgm:prSet>
      <dgm:spPr/>
      <dgm:t>
        <a:bodyPr/>
        <a:lstStyle/>
        <a:p>
          <a:endParaRPr lang="fi-FI"/>
        </a:p>
      </dgm:t>
    </dgm:pt>
    <dgm:pt modelId="{79357CAE-6FB4-48D8-A32D-04A4DD66BA6C}" type="pres">
      <dgm:prSet presAssocID="{4DBC6643-E2FB-46F1-9D0E-78128592F08F}" presName="sibTrans" presStyleLbl="bgSibTrans2D1" presStyleIdx="6" presStyleCnt="8"/>
      <dgm:spPr/>
      <dgm:t>
        <a:bodyPr/>
        <a:lstStyle/>
        <a:p>
          <a:endParaRPr lang="fi-FI"/>
        </a:p>
      </dgm:t>
    </dgm:pt>
    <dgm:pt modelId="{58D4F0FE-1327-4225-93F5-5EA4D4FA8362}" type="pres">
      <dgm:prSet presAssocID="{23501BA6-283D-4E7E-8DD8-86781B666C0B}" presName="compNode" presStyleCnt="0"/>
      <dgm:spPr/>
    </dgm:pt>
    <dgm:pt modelId="{F555C0F8-489D-469E-B77B-102EB6527235}" type="pres">
      <dgm:prSet presAssocID="{23501BA6-283D-4E7E-8DD8-86781B666C0B}" presName="dummyConnPt" presStyleCnt="0"/>
      <dgm:spPr/>
    </dgm:pt>
    <dgm:pt modelId="{EF22104B-3886-49C6-B050-0697C633ECF5}" type="pres">
      <dgm:prSet presAssocID="{23501BA6-283D-4E7E-8DD8-86781B666C0B}" presName="node" presStyleLbl="node1" presStyleIdx="7" presStyleCnt="9">
        <dgm:presLayoutVars>
          <dgm:bulletEnabled val="1"/>
        </dgm:presLayoutVars>
      </dgm:prSet>
      <dgm:spPr/>
      <dgm:t>
        <a:bodyPr/>
        <a:lstStyle/>
        <a:p>
          <a:endParaRPr lang="fi-FI"/>
        </a:p>
      </dgm:t>
    </dgm:pt>
    <dgm:pt modelId="{8CC5991E-8673-4B4C-B88A-90D2B6674483}" type="pres">
      <dgm:prSet presAssocID="{3853DBE1-EA56-4A65-B398-BE26B303D264}" presName="sibTrans" presStyleLbl="bgSibTrans2D1" presStyleIdx="7" presStyleCnt="8"/>
      <dgm:spPr/>
      <dgm:t>
        <a:bodyPr/>
        <a:lstStyle/>
        <a:p>
          <a:endParaRPr lang="fi-FI"/>
        </a:p>
      </dgm:t>
    </dgm:pt>
    <dgm:pt modelId="{CA150F77-20A2-4FFC-8163-8F0DA9A7ACF1}" type="pres">
      <dgm:prSet presAssocID="{2CA0B029-A3CB-43F8-9391-6C252B5B614E}" presName="compNode" presStyleCnt="0"/>
      <dgm:spPr/>
    </dgm:pt>
    <dgm:pt modelId="{A7000F88-7F89-4C59-9095-684AC613FDD1}" type="pres">
      <dgm:prSet presAssocID="{2CA0B029-A3CB-43F8-9391-6C252B5B614E}" presName="dummyConnPt" presStyleCnt="0"/>
      <dgm:spPr/>
    </dgm:pt>
    <dgm:pt modelId="{414DC7EF-7AEF-439F-AAE6-AF8AB2FD6B8B}" type="pres">
      <dgm:prSet presAssocID="{2CA0B029-A3CB-43F8-9391-6C252B5B614E}" presName="node" presStyleLbl="node1" presStyleIdx="8" presStyleCnt="9">
        <dgm:presLayoutVars>
          <dgm:bulletEnabled val="1"/>
        </dgm:presLayoutVars>
      </dgm:prSet>
      <dgm:spPr/>
      <dgm:t>
        <a:bodyPr/>
        <a:lstStyle/>
        <a:p>
          <a:endParaRPr lang="fi-FI"/>
        </a:p>
      </dgm:t>
    </dgm:pt>
  </dgm:ptLst>
  <dgm:cxnLst>
    <dgm:cxn modelId="{DF549787-87B7-4DA5-AD47-78F7C254C281}" srcId="{5A36FC1D-3B33-475A-8EE9-F51180A64B60}" destId="{F5F97DE1-C6E3-42F4-846E-141C8B8014F3}" srcOrd="0" destOrd="0" parTransId="{8CDBCF2D-82FD-4164-B1CB-3B0683FE47DB}" sibTransId="{7E830544-9286-4A95-8CB8-3657D2665D3F}"/>
    <dgm:cxn modelId="{30393129-0240-4EE6-B113-0EA43150300E}" type="presOf" srcId="{5242FDD0-3ACB-4902-9033-B1C7997E9542}" destId="{BD7B781E-2E16-42AC-BEA1-9D9C0AF4769D}" srcOrd="0" destOrd="0" presId="urn:microsoft.com/office/officeart/2005/8/layout/bProcess4"/>
    <dgm:cxn modelId="{6DD218C2-6F0F-4294-B31C-AF63E53F3FB0}" type="presOf" srcId="{2CA0B029-A3CB-43F8-9391-6C252B5B614E}" destId="{414DC7EF-7AEF-439F-AAE6-AF8AB2FD6B8B}" srcOrd="0" destOrd="0" presId="urn:microsoft.com/office/officeart/2005/8/layout/bProcess4"/>
    <dgm:cxn modelId="{8809F1F1-B8F0-4B6F-B7F5-0C66E79664BF}" srcId="{5A36FC1D-3B33-475A-8EE9-F51180A64B60}" destId="{2CA0B029-A3CB-43F8-9391-6C252B5B614E}" srcOrd="8" destOrd="0" parTransId="{241AC656-E883-46D7-A845-B5690BBEEB5F}" sibTransId="{9B5A16FC-D660-402D-9DB1-544B98DB7B4D}"/>
    <dgm:cxn modelId="{1451D997-9A9C-427A-B883-B40184EA429B}" type="presOf" srcId="{6B8B2B4C-3BE8-4B76-90FD-DCC5FD272094}" destId="{90E68EB2-02DE-4D63-84F9-FE5FA36F8457}" srcOrd="0" destOrd="0" presId="urn:microsoft.com/office/officeart/2005/8/layout/bProcess4"/>
    <dgm:cxn modelId="{C02B9AC9-8FB6-4382-AADD-065544AD3B04}" srcId="{5A36FC1D-3B33-475A-8EE9-F51180A64B60}" destId="{DB275579-1335-4505-A5C5-903E458258AF}" srcOrd="3" destOrd="0" parTransId="{58D0618A-55BC-4921-9BBD-5562BA443369}" sibTransId="{CF4114DF-8127-42CD-957B-4CE9A5EA0A08}"/>
    <dgm:cxn modelId="{E6D7E15F-1708-4B33-9B69-5DF20AB3297C}" type="presOf" srcId="{7E9E0455-3D6F-498A-8BE3-B6808E992A7C}" destId="{D75D42FD-62A0-455B-9BC6-3E2B24CE2386}" srcOrd="0" destOrd="0" presId="urn:microsoft.com/office/officeart/2005/8/layout/bProcess4"/>
    <dgm:cxn modelId="{A4EC9A4C-E262-423B-8558-E5803B33BA9A}" type="presOf" srcId="{5A36FC1D-3B33-475A-8EE9-F51180A64B60}" destId="{7A61A012-FB17-495A-B94B-04A5F875106D}" srcOrd="0" destOrd="0" presId="urn:microsoft.com/office/officeart/2005/8/layout/bProcess4"/>
    <dgm:cxn modelId="{F98208B2-8D93-4740-AE75-DC7CFE1A82B7}" srcId="{5A36FC1D-3B33-475A-8EE9-F51180A64B60}" destId="{23501BA6-283D-4E7E-8DD8-86781B666C0B}" srcOrd="7" destOrd="0" parTransId="{88E10E41-CFD0-489A-81D9-01C68858C334}" sibTransId="{3853DBE1-EA56-4A65-B398-BE26B303D264}"/>
    <dgm:cxn modelId="{37216C28-5A13-4F7E-AE89-BD86E316553B}" srcId="{5A36FC1D-3B33-475A-8EE9-F51180A64B60}" destId="{7E9E0455-3D6F-498A-8BE3-B6808E992A7C}" srcOrd="1" destOrd="0" parTransId="{1E97F3F4-30EE-4068-A24F-F5719C5B08E0}" sibTransId="{5242FDD0-3ACB-4902-9033-B1C7997E9542}"/>
    <dgm:cxn modelId="{741E0A1B-E0E7-4CFC-9E37-6D22A74C17BF}" type="presOf" srcId="{C6DEB272-816B-44C9-BE79-22A83DCFE362}" destId="{F4D6B4D5-8F2D-4F19-AFAF-454D38018153}" srcOrd="0" destOrd="0" presId="urn:microsoft.com/office/officeart/2005/8/layout/bProcess4"/>
    <dgm:cxn modelId="{0D1DE5E5-C9AB-429F-BC62-6D05D346C36A}" srcId="{5A36FC1D-3B33-475A-8EE9-F51180A64B60}" destId="{47A47A90-3A12-43DA-A524-FF33678851E2}" srcOrd="4" destOrd="0" parTransId="{57A7F938-2869-40A3-9A5D-6C5DF92B490C}" sibTransId="{316C7FAA-66F4-49FF-984B-40C253D9ACD1}"/>
    <dgm:cxn modelId="{1153E0F0-B14E-48CC-8BC2-A4C9113ACD06}" type="presOf" srcId="{0F516C75-BA23-41E0-B3C7-9ABDE5A33D1B}" destId="{9B29862E-B885-48B3-807B-08C0578FB8BA}" srcOrd="0" destOrd="0" presId="urn:microsoft.com/office/officeart/2005/8/layout/bProcess4"/>
    <dgm:cxn modelId="{0BF11AB2-BAE4-4590-85E4-FC90FE0810CB}" type="presOf" srcId="{316C7FAA-66F4-49FF-984B-40C253D9ACD1}" destId="{DB79EEE8-3342-466D-8125-BC152F51A396}" srcOrd="0" destOrd="0" presId="urn:microsoft.com/office/officeart/2005/8/layout/bProcess4"/>
    <dgm:cxn modelId="{E6762145-419C-42A2-9B60-F518907F4CFC}" srcId="{5A36FC1D-3B33-475A-8EE9-F51180A64B60}" destId="{C6DEB272-816B-44C9-BE79-22A83DCFE362}" srcOrd="2" destOrd="0" parTransId="{3218338A-B122-4B56-974C-047BDBE69CB9}" sibTransId="{0F516C75-BA23-41E0-B3C7-9ABDE5A33D1B}"/>
    <dgm:cxn modelId="{032154F8-2DCE-4F6A-A829-6CC4495C8946}" srcId="{5A36FC1D-3B33-475A-8EE9-F51180A64B60}" destId="{6B8B2B4C-3BE8-4B76-90FD-DCC5FD272094}" srcOrd="6" destOrd="0" parTransId="{1D78F052-1CEC-4799-87F1-8F6149DD9F4E}" sibTransId="{4DBC6643-E2FB-46F1-9D0E-78128592F08F}"/>
    <dgm:cxn modelId="{F72075A2-3496-44F3-8DAE-514EE844A6B9}" type="presOf" srcId="{4DBC6643-E2FB-46F1-9D0E-78128592F08F}" destId="{79357CAE-6FB4-48D8-A32D-04A4DD66BA6C}" srcOrd="0" destOrd="0" presId="urn:microsoft.com/office/officeart/2005/8/layout/bProcess4"/>
    <dgm:cxn modelId="{A4693F93-A3DC-4D14-9988-D3670C571F1C}" type="presOf" srcId="{B78B3396-0C4F-48BD-A5D9-7B9A031C06F6}" destId="{A7187537-355D-4937-BF4A-EA83315DDC0D}" srcOrd="0" destOrd="0" presId="urn:microsoft.com/office/officeart/2005/8/layout/bProcess4"/>
    <dgm:cxn modelId="{819842BB-60E9-49AF-9FB6-702067303BD6}" srcId="{5A36FC1D-3B33-475A-8EE9-F51180A64B60}" destId="{B78B3396-0C4F-48BD-A5D9-7B9A031C06F6}" srcOrd="5" destOrd="0" parTransId="{F73F2D8E-0B05-4463-AE01-0C43BBCD5072}" sibTransId="{B851F143-A39A-4A4E-BAAF-CEA1D584C77D}"/>
    <dgm:cxn modelId="{25D6DC05-CBAF-4623-AB24-FF3FCC8A6623}" type="presOf" srcId="{3853DBE1-EA56-4A65-B398-BE26B303D264}" destId="{8CC5991E-8673-4B4C-B88A-90D2B6674483}" srcOrd="0" destOrd="0" presId="urn:microsoft.com/office/officeart/2005/8/layout/bProcess4"/>
    <dgm:cxn modelId="{B37E4763-DF66-4ED7-A833-20CA53E9EE4D}" type="presOf" srcId="{DB275579-1335-4505-A5C5-903E458258AF}" destId="{25241888-659C-430D-8AEE-C410E938E95E}" srcOrd="0" destOrd="0" presId="urn:microsoft.com/office/officeart/2005/8/layout/bProcess4"/>
    <dgm:cxn modelId="{3BB7BE5F-9477-4EAE-A819-F5340FA34F66}" type="presOf" srcId="{CF4114DF-8127-42CD-957B-4CE9A5EA0A08}" destId="{7714A789-8829-42AE-9D5D-E65F0A3AB2C4}" srcOrd="0" destOrd="0" presId="urn:microsoft.com/office/officeart/2005/8/layout/bProcess4"/>
    <dgm:cxn modelId="{3B5A1B76-46CB-4B9C-AD3B-C8431A1C5B4F}" type="presOf" srcId="{7E830544-9286-4A95-8CB8-3657D2665D3F}" destId="{1BDB567F-4B14-496D-81EC-0E102CAFFF75}" srcOrd="0" destOrd="0" presId="urn:microsoft.com/office/officeart/2005/8/layout/bProcess4"/>
    <dgm:cxn modelId="{B88BEEE8-8E2E-4F68-90D8-10DE6ABC741E}" type="presOf" srcId="{23501BA6-283D-4E7E-8DD8-86781B666C0B}" destId="{EF22104B-3886-49C6-B050-0697C633ECF5}" srcOrd="0" destOrd="0" presId="urn:microsoft.com/office/officeart/2005/8/layout/bProcess4"/>
    <dgm:cxn modelId="{78FC238C-7B43-4AE7-8B77-B0B7F86CAA77}" type="presOf" srcId="{47A47A90-3A12-43DA-A524-FF33678851E2}" destId="{E7CF47F2-F533-408B-882C-499159E244B7}" srcOrd="0" destOrd="0" presId="urn:microsoft.com/office/officeart/2005/8/layout/bProcess4"/>
    <dgm:cxn modelId="{D51ACE56-B7BA-4D62-865F-6A56DB5C7E4C}" type="presOf" srcId="{F5F97DE1-C6E3-42F4-846E-141C8B8014F3}" destId="{29BF4157-67F6-4D71-A159-C78DF7358079}" srcOrd="0" destOrd="0" presId="urn:microsoft.com/office/officeart/2005/8/layout/bProcess4"/>
    <dgm:cxn modelId="{8DC23562-631D-4B39-A44A-71D0D1214B94}" type="presOf" srcId="{B851F143-A39A-4A4E-BAAF-CEA1D584C77D}" destId="{24132C10-BB49-4903-B5D3-895DB67165BA}" srcOrd="0" destOrd="0" presId="urn:microsoft.com/office/officeart/2005/8/layout/bProcess4"/>
    <dgm:cxn modelId="{EF813EC6-5CC3-4E6C-ADC4-26841C8AA291}" type="presParOf" srcId="{7A61A012-FB17-495A-B94B-04A5F875106D}" destId="{BD81B068-A2E6-4613-8B2E-A8E479826A3C}" srcOrd="0" destOrd="0" presId="urn:microsoft.com/office/officeart/2005/8/layout/bProcess4"/>
    <dgm:cxn modelId="{F9545876-3185-4413-A7A8-5FCC99D15826}" type="presParOf" srcId="{BD81B068-A2E6-4613-8B2E-A8E479826A3C}" destId="{67DE2BEE-3D54-49BB-9DE0-8A3606469F0F}" srcOrd="0" destOrd="0" presId="urn:microsoft.com/office/officeart/2005/8/layout/bProcess4"/>
    <dgm:cxn modelId="{4EB47C3C-E340-4C07-97F7-59DFA4FE199B}" type="presParOf" srcId="{BD81B068-A2E6-4613-8B2E-A8E479826A3C}" destId="{29BF4157-67F6-4D71-A159-C78DF7358079}" srcOrd="1" destOrd="0" presId="urn:microsoft.com/office/officeart/2005/8/layout/bProcess4"/>
    <dgm:cxn modelId="{12FC6020-4D63-4928-9DA0-9A481FD6DF95}" type="presParOf" srcId="{7A61A012-FB17-495A-B94B-04A5F875106D}" destId="{1BDB567F-4B14-496D-81EC-0E102CAFFF75}" srcOrd="1" destOrd="0" presId="urn:microsoft.com/office/officeart/2005/8/layout/bProcess4"/>
    <dgm:cxn modelId="{EC8F9B39-ADB3-488B-8BDF-F4407ECF3A8C}" type="presParOf" srcId="{7A61A012-FB17-495A-B94B-04A5F875106D}" destId="{99937744-FE9D-46AA-8EBC-D400E41D0485}" srcOrd="2" destOrd="0" presId="urn:microsoft.com/office/officeart/2005/8/layout/bProcess4"/>
    <dgm:cxn modelId="{DC27F4E6-F13E-43B7-A854-4F67BA4E855D}" type="presParOf" srcId="{99937744-FE9D-46AA-8EBC-D400E41D0485}" destId="{4E98D716-A0A7-46FA-BDC3-AECE827A6034}" srcOrd="0" destOrd="0" presId="urn:microsoft.com/office/officeart/2005/8/layout/bProcess4"/>
    <dgm:cxn modelId="{09A05CEE-1061-44AF-805B-37BD3B11793C}" type="presParOf" srcId="{99937744-FE9D-46AA-8EBC-D400E41D0485}" destId="{D75D42FD-62A0-455B-9BC6-3E2B24CE2386}" srcOrd="1" destOrd="0" presId="urn:microsoft.com/office/officeart/2005/8/layout/bProcess4"/>
    <dgm:cxn modelId="{89E56A03-7B0B-49C7-894D-92F04E33D768}" type="presParOf" srcId="{7A61A012-FB17-495A-B94B-04A5F875106D}" destId="{BD7B781E-2E16-42AC-BEA1-9D9C0AF4769D}" srcOrd="3" destOrd="0" presId="urn:microsoft.com/office/officeart/2005/8/layout/bProcess4"/>
    <dgm:cxn modelId="{DD0EDB63-EFA0-4CF6-A686-B6BA04D3C304}" type="presParOf" srcId="{7A61A012-FB17-495A-B94B-04A5F875106D}" destId="{B2FE38B8-1EDB-43BF-8D37-7808028E887D}" srcOrd="4" destOrd="0" presId="urn:microsoft.com/office/officeart/2005/8/layout/bProcess4"/>
    <dgm:cxn modelId="{84C2E07E-7899-4DC0-8D07-DC86B612C953}" type="presParOf" srcId="{B2FE38B8-1EDB-43BF-8D37-7808028E887D}" destId="{E183E2BC-2116-409A-87B4-5803CF160CFF}" srcOrd="0" destOrd="0" presId="urn:microsoft.com/office/officeart/2005/8/layout/bProcess4"/>
    <dgm:cxn modelId="{6B5C2C17-71FE-4A6A-8964-30E8B32493E1}" type="presParOf" srcId="{B2FE38B8-1EDB-43BF-8D37-7808028E887D}" destId="{F4D6B4D5-8F2D-4F19-AFAF-454D38018153}" srcOrd="1" destOrd="0" presId="urn:microsoft.com/office/officeart/2005/8/layout/bProcess4"/>
    <dgm:cxn modelId="{1B3B6B6A-185A-467B-BA1E-74093777A1A4}" type="presParOf" srcId="{7A61A012-FB17-495A-B94B-04A5F875106D}" destId="{9B29862E-B885-48B3-807B-08C0578FB8BA}" srcOrd="5" destOrd="0" presId="urn:microsoft.com/office/officeart/2005/8/layout/bProcess4"/>
    <dgm:cxn modelId="{3D4CF91A-41BE-47CD-B75B-E32AB33D09AF}" type="presParOf" srcId="{7A61A012-FB17-495A-B94B-04A5F875106D}" destId="{43BED7D1-5731-4A35-914D-580DA4F8A906}" srcOrd="6" destOrd="0" presId="urn:microsoft.com/office/officeart/2005/8/layout/bProcess4"/>
    <dgm:cxn modelId="{A724F70D-E4B2-495B-9114-87411471505D}" type="presParOf" srcId="{43BED7D1-5731-4A35-914D-580DA4F8A906}" destId="{480B685C-37B6-49DF-AB4C-BF2DAEA977FB}" srcOrd="0" destOrd="0" presId="urn:microsoft.com/office/officeart/2005/8/layout/bProcess4"/>
    <dgm:cxn modelId="{550F80EE-EFEE-44DD-8EF4-F61EE08E8F16}" type="presParOf" srcId="{43BED7D1-5731-4A35-914D-580DA4F8A906}" destId="{25241888-659C-430D-8AEE-C410E938E95E}" srcOrd="1" destOrd="0" presId="urn:microsoft.com/office/officeart/2005/8/layout/bProcess4"/>
    <dgm:cxn modelId="{D6A0D9CF-F6B1-4877-8EC3-C55DBF555D7A}" type="presParOf" srcId="{7A61A012-FB17-495A-B94B-04A5F875106D}" destId="{7714A789-8829-42AE-9D5D-E65F0A3AB2C4}" srcOrd="7" destOrd="0" presId="urn:microsoft.com/office/officeart/2005/8/layout/bProcess4"/>
    <dgm:cxn modelId="{DE01287F-80E8-4B35-8D50-BD8ED32E3137}" type="presParOf" srcId="{7A61A012-FB17-495A-B94B-04A5F875106D}" destId="{51A1B090-2D35-4D2E-87B8-0A10031D9142}" srcOrd="8" destOrd="0" presId="urn:microsoft.com/office/officeart/2005/8/layout/bProcess4"/>
    <dgm:cxn modelId="{78E79766-8646-41CC-96F1-CC20089C5751}" type="presParOf" srcId="{51A1B090-2D35-4D2E-87B8-0A10031D9142}" destId="{F233CDD4-C908-49E1-AC42-C877A76220CA}" srcOrd="0" destOrd="0" presId="urn:microsoft.com/office/officeart/2005/8/layout/bProcess4"/>
    <dgm:cxn modelId="{FD99AFA3-87DA-4E6A-84DA-5AEB1346A9B5}" type="presParOf" srcId="{51A1B090-2D35-4D2E-87B8-0A10031D9142}" destId="{E7CF47F2-F533-408B-882C-499159E244B7}" srcOrd="1" destOrd="0" presId="urn:microsoft.com/office/officeart/2005/8/layout/bProcess4"/>
    <dgm:cxn modelId="{FE648955-0FFD-42DE-ACD6-00E042F6D7CC}" type="presParOf" srcId="{7A61A012-FB17-495A-B94B-04A5F875106D}" destId="{DB79EEE8-3342-466D-8125-BC152F51A396}" srcOrd="9" destOrd="0" presId="urn:microsoft.com/office/officeart/2005/8/layout/bProcess4"/>
    <dgm:cxn modelId="{92926820-C956-42B3-A02D-9854DA7EBF26}" type="presParOf" srcId="{7A61A012-FB17-495A-B94B-04A5F875106D}" destId="{17D72314-4FA7-423F-8A6F-534D5E57CAF5}" srcOrd="10" destOrd="0" presId="urn:microsoft.com/office/officeart/2005/8/layout/bProcess4"/>
    <dgm:cxn modelId="{B085E938-BAF0-41F3-8BA9-0DDB4B60D1DA}" type="presParOf" srcId="{17D72314-4FA7-423F-8A6F-534D5E57CAF5}" destId="{16B06EC8-3E6B-47CF-82AD-93677EE22B2E}" srcOrd="0" destOrd="0" presId="urn:microsoft.com/office/officeart/2005/8/layout/bProcess4"/>
    <dgm:cxn modelId="{A039794C-6621-4F80-A352-1FB48BA2515F}" type="presParOf" srcId="{17D72314-4FA7-423F-8A6F-534D5E57CAF5}" destId="{A7187537-355D-4937-BF4A-EA83315DDC0D}" srcOrd="1" destOrd="0" presId="urn:microsoft.com/office/officeart/2005/8/layout/bProcess4"/>
    <dgm:cxn modelId="{D79C2E7D-86E8-4E99-9FFB-4901B8481128}" type="presParOf" srcId="{7A61A012-FB17-495A-B94B-04A5F875106D}" destId="{24132C10-BB49-4903-B5D3-895DB67165BA}" srcOrd="11" destOrd="0" presId="urn:microsoft.com/office/officeart/2005/8/layout/bProcess4"/>
    <dgm:cxn modelId="{01751EB6-E3B0-4269-A71E-7F76ED5598DC}" type="presParOf" srcId="{7A61A012-FB17-495A-B94B-04A5F875106D}" destId="{2DDDE7A3-7C80-4391-AD67-ADBE65345A1B}" srcOrd="12" destOrd="0" presId="urn:microsoft.com/office/officeart/2005/8/layout/bProcess4"/>
    <dgm:cxn modelId="{B9028F70-7678-4D5E-86D1-E9C65671FD10}" type="presParOf" srcId="{2DDDE7A3-7C80-4391-AD67-ADBE65345A1B}" destId="{9A2C2132-8915-44A0-B1D1-5DEBC0604F93}" srcOrd="0" destOrd="0" presId="urn:microsoft.com/office/officeart/2005/8/layout/bProcess4"/>
    <dgm:cxn modelId="{2597DCBD-1BE9-42AC-9C6F-0B6C16E534E4}" type="presParOf" srcId="{2DDDE7A3-7C80-4391-AD67-ADBE65345A1B}" destId="{90E68EB2-02DE-4D63-84F9-FE5FA36F8457}" srcOrd="1" destOrd="0" presId="urn:microsoft.com/office/officeart/2005/8/layout/bProcess4"/>
    <dgm:cxn modelId="{A94930DC-2D62-4B3E-917E-448773A2EDCD}" type="presParOf" srcId="{7A61A012-FB17-495A-B94B-04A5F875106D}" destId="{79357CAE-6FB4-48D8-A32D-04A4DD66BA6C}" srcOrd="13" destOrd="0" presId="urn:microsoft.com/office/officeart/2005/8/layout/bProcess4"/>
    <dgm:cxn modelId="{65216CDD-8BD8-46A0-B5EA-E8C790852E8B}" type="presParOf" srcId="{7A61A012-FB17-495A-B94B-04A5F875106D}" destId="{58D4F0FE-1327-4225-93F5-5EA4D4FA8362}" srcOrd="14" destOrd="0" presId="urn:microsoft.com/office/officeart/2005/8/layout/bProcess4"/>
    <dgm:cxn modelId="{151400D6-3E6F-4A38-942E-B659F01929B8}" type="presParOf" srcId="{58D4F0FE-1327-4225-93F5-5EA4D4FA8362}" destId="{F555C0F8-489D-469E-B77B-102EB6527235}" srcOrd="0" destOrd="0" presId="urn:microsoft.com/office/officeart/2005/8/layout/bProcess4"/>
    <dgm:cxn modelId="{67D23AA4-7A79-426A-850E-B22CA79BA310}" type="presParOf" srcId="{58D4F0FE-1327-4225-93F5-5EA4D4FA8362}" destId="{EF22104B-3886-49C6-B050-0697C633ECF5}" srcOrd="1" destOrd="0" presId="urn:microsoft.com/office/officeart/2005/8/layout/bProcess4"/>
    <dgm:cxn modelId="{84CAA33C-2BEA-49D6-BBD9-CEFE1D3F2F2D}" type="presParOf" srcId="{7A61A012-FB17-495A-B94B-04A5F875106D}" destId="{8CC5991E-8673-4B4C-B88A-90D2B6674483}" srcOrd="15" destOrd="0" presId="urn:microsoft.com/office/officeart/2005/8/layout/bProcess4"/>
    <dgm:cxn modelId="{C1F835B1-33D7-4E5F-BED6-92C0B6FA534C}" type="presParOf" srcId="{7A61A012-FB17-495A-B94B-04A5F875106D}" destId="{CA150F77-20A2-4FFC-8163-8F0DA9A7ACF1}" srcOrd="16" destOrd="0" presId="urn:microsoft.com/office/officeart/2005/8/layout/bProcess4"/>
    <dgm:cxn modelId="{82540D18-EA4D-4DD3-A166-E0B244514DFE}" type="presParOf" srcId="{CA150F77-20A2-4FFC-8163-8F0DA9A7ACF1}" destId="{A7000F88-7F89-4C59-9095-684AC613FDD1}" srcOrd="0" destOrd="0" presId="urn:microsoft.com/office/officeart/2005/8/layout/bProcess4"/>
    <dgm:cxn modelId="{BF06B5BE-3724-43C4-8129-F2BB09D312BD}" type="presParOf" srcId="{CA150F77-20A2-4FFC-8163-8F0DA9A7ACF1}" destId="{414DC7EF-7AEF-439F-AAE6-AF8AB2FD6B8B}" srcOrd="1" destOrd="0" presId="urn:microsoft.com/office/officeart/2005/8/layout/b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BDB567F-4B14-496D-81EC-0E102CAFFF75}">
      <dsp:nvSpPr>
        <dsp:cNvPr id="0" name=""/>
        <dsp:cNvSpPr/>
      </dsp:nvSpPr>
      <dsp:spPr>
        <a:xfrm rot="5408513">
          <a:off x="-236300" y="1373950"/>
          <a:ext cx="1050587" cy="127249"/>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9BF4157-67F6-4D71-A159-C78DF7358079}">
      <dsp:nvSpPr>
        <dsp:cNvPr id="0" name=""/>
        <dsp:cNvSpPr/>
      </dsp:nvSpPr>
      <dsp:spPr>
        <a:xfrm>
          <a:off x="2605" y="697444"/>
          <a:ext cx="1413880" cy="848328"/>
        </a:xfrm>
        <a:prstGeom prst="roundRect">
          <a:avLst>
            <a:gd name="adj" fmla="val 10000"/>
          </a:avLst>
        </a:prstGeom>
        <a:solidFill>
          <a:srgbClr val="FFC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fi-FI" sz="2200" kern="1200" dirty="0" smtClean="0"/>
            <a:t>Asikkala</a:t>
          </a:r>
          <a:endParaRPr lang="fi-FI" sz="2200" kern="1200" dirty="0"/>
        </a:p>
      </dsp:txBody>
      <dsp:txXfrm>
        <a:off x="27452" y="722291"/>
        <a:ext cx="1364186" cy="798634"/>
      </dsp:txXfrm>
    </dsp:sp>
    <dsp:sp modelId="{BD7B781E-2E16-42AC-BEA1-9D9C0AF4769D}">
      <dsp:nvSpPr>
        <dsp:cNvPr id="0" name=""/>
        <dsp:cNvSpPr/>
      </dsp:nvSpPr>
      <dsp:spPr>
        <a:xfrm rot="5391487">
          <a:off x="-236300" y="2434361"/>
          <a:ext cx="1050587" cy="127249"/>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75D42FD-62A0-455B-9BC6-3E2B24CE2386}">
      <dsp:nvSpPr>
        <dsp:cNvPr id="0" name=""/>
        <dsp:cNvSpPr/>
      </dsp:nvSpPr>
      <dsp:spPr>
        <a:xfrm>
          <a:off x="3" y="1757854"/>
          <a:ext cx="1413880" cy="848328"/>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fi-FI" sz="2200" kern="1200" dirty="0" smtClean="0"/>
            <a:t>Hollola</a:t>
          </a:r>
          <a:endParaRPr lang="fi-FI" sz="2200" kern="1200" dirty="0"/>
        </a:p>
      </dsp:txBody>
      <dsp:txXfrm>
        <a:off x="24850" y="1782701"/>
        <a:ext cx="1364186" cy="798634"/>
      </dsp:txXfrm>
    </dsp:sp>
    <dsp:sp modelId="{9B29862E-B885-48B3-807B-08C0578FB8BA}">
      <dsp:nvSpPr>
        <dsp:cNvPr id="0" name=""/>
        <dsp:cNvSpPr/>
      </dsp:nvSpPr>
      <dsp:spPr>
        <a:xfrm>
          <a:off x="295207" y="2964566"/>
          <a:ext cx="1870634" cy="127249"/>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4D6B4D5-8F2D-4F19-AFAF-454D38018153}">
      <dsp:nvSpPr>
        <dsp:cNvPr id="0" name=""/>
        <dsp:cNvSpPr/>
      </dsp:nvSpPr>
      <dsp:spPr>
        <a:xfrm>
          <a:off x="2605" y="2818265"/>
          <a:ext cx="1413880" cy="848328"/>
        </a:xfrm>
        <a:prstGeom prst="roundRect">
          <a:avLst>
            <a:gd name="adj" fmla="val 10000"/>
          </a:avLst>
        </a:prstGeom>
        <a:solidFill>
          <a:schemeClr val="accent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fi-FI" sz="2200" kern="1200" dirty="0" smtClean="0"/>
            <a:t>Orimattila</a:t>
          </a:r>
          <a:endParaRPr lang="fi-FI" sz="2200" kern="1200" dirty="0"/>
        </a:p>
      </dsp:txBody>
      <dsp:txXfrm>
        <a:off x="27452" y="2843112"/>
        <a:ext cx="1364186" cy="798634"/>
      </dsp:txXfrm>
    </dsp:sp>
    <dsp:sp modelId="{7714A789-8829-42AE-9D5D-E65F0A3AB2C4}">
      <dsp:nvSpPr>
        <dsp:cNvPr id="0" name=""/>
        <dsp:cNvSpPr/>
      </dsp:nvSpPr>
      <dsp:spPr>
        <a:xfrm rot="16200000">
          <a:off x="1645463" y="2434361"/>
          <a:ext cx="1050583" cy="127249"/>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5241888-659C-430D-8AEE-C410E938E95E}">
      <dsp:nvSpPr>
        <dsp:cNvPr id="0" name=""/>
        <dsp:cNvSpPr/>
      </dsp:nvSpPr>
      <dsp:spPr>
        <a:xfrm>
          <a:off x="1883065" y="2818265"/>
          <a:ext cx="1413880" cy="848328"/>
        </a:xfrm>
        <a:prstGeom prst="roundRect">
          <a:avLst>
            <a:gd name="adj" fmla="val 10000"/>
          </a:avLst>
        </a:prstGeom>
        <a:solidFill>
          <a:schemeClr val="accent6">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fi-FI" sz="2200" kern="1200" dirty="0" smtClean="0"/>
            <a:t>Padasjoki</a:t>
          </a:r>
          <a:endParaRPr lang="fi-FI" sz="2200" kern="1200" dirty="0"/>
        </a:p>
      </dsp:txBody>
      <dsp:txXfrm>
        <a:off x="1907912" y="2843112"/>
        <a:ext cx="1364186" cy="798634"/>
      </dsp:txXfrm>
    </dsp:sp>
    <dsp:sp modelId="{DB79EEE8-3342-466D-8125-BC152F51A396}">
      <dsp:nvSpPr>
        <dsp:cNvPr id="0" name=""/>
        <dsp:cNvSpPr/>
      </dsp:nvSpPr>
      <dsp:spPr>
        <a:xfrm rot="16200000">
          <a:off x="1645463" y="1373950"/>
          <a:ext cx="1050583" cy="127249"/>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7CF47F2-F533-408B-882C-499159E244B7}">
      <dsp:nvSpPr>
        <dsp:cNvPr id="0" name=""/>
        <dsp:cNvSpPr/>
      </dsp:nvSpPr>
      <dsp:spPr>
        <a:xfrm>
          <a:off x="1883065" y="1757854"/>
          <a:ext cx="1413880" cy="848328"/>
        </a:xfrm>
        <a:prstGeom prst="roundRect">
          <a:avLst>
            <a:gd name="adj" fmla="val 10000"/>
          </a:avLst>
        </a:prstGeom>
        <a:solidFill>
          <a:schemeClr val="accent3">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fi-FI" sz="2200" kern="1200" dirty="0" smtClean="0"/>
            <a:t>Lahti</a:t>
          </a:r>
          <a:endParaRPr lang="fi-FI" sz="2200" kern="1200" dirty="0"/>
        </a:p>
      </dsp:txBody>
      <dsp:txXfrm>
        <a:off x="1907912" y="1782701"/>
        <a:ext cx="1364186" cy="798634"/>
      </dsp:txXfrm>
    </dsp:sp>
    <dsp:sp modelId="{24132C10-BB49-4903-B5D3-895DB67165BA}">
      <dsp:nvSpPr>
        <dsp:cNvPr id="0" name=""/>
        <dsp:cNvSpPr/>
      </dsp:nvSpPr>
      <dsp:spPr>
        <a:xfrm>
          <a:off x="2175668" y="843745"/>
          <a:ext cx="1870634" cy="127249"/>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7187537-355D-4937-BF4A-EA83315DDC0D}">
      <dsp:nvSpPr>
        <dsp:cNvPr id="0" name=""/>
        <dsp:cNvSpPr/>
      </dsp:nvSpPr>
      <dsp:spPr>
        <a:xfrm>
          <a:off x="1883065" y="697444"/>
          <a:ext cx="1413880" cy="848328"/>
        </a:xfrm>
        <a:prstGeom prst="roundRect">
          <a:avLst>
            <a:gd name="adj" fmla="val 10000"/>
          </a:avLst>
        </a:prstGeom>
        <a:solidFill>
          <a:srgbClr val="92D05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fi-FI" sz="2200" kern="1200" dirty="0" smtClean="0"/>
            <a:t>Hartola</a:t>
          </a:r>
          <a:endParaRPr lang="fi-FI" sz="2200" kern="1200" dirty="0"/>
        </a:p>
      </dsp:txBody>
      <dsp:txXfrm>
        <a:off x="1907912" y="722291"/>
        <a:ext cx="1364186" cy="798634"/>
      </dsp:txXfrm>
    </dsp:sp>
    <dsp:sp modelId="{79357CAE-6FB4-48D8-A32D-04A4DD66BA6C}">
      <dsp:nvSpPr>
        <dsp:cNvPr id="0" name=""/>
        <dsp:cNvSpPr/>
      </dsp:nvSpPr>
      <dsp:spPr>
        <a:xfrm rot="5400000">
          <a:off x="3525923" y="1373950"/>
          <a:ext cx="1050583" cy="127249"/>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0E68EB2-02DE-4D63-84F9-FE5FA36F8457}">
      <dsp:nvSpPr>
        <dsp:cNvPr id="0" name=""/>
        <dsp:cNvSpPr/>
      </dsp:nvSpPr>
      <dsp:spPr>
        <a:xfrm>
          <a:off x="3763526" y="697444"/>
          <a:ext cx="1413880" cy="848328"/>
        </a:xfrm>
        <a:prstGeom prst="roundRect">
          <a:avLst>
            <a:gd name="adj" fmla="val 10000"/>
          </a:avLst>
        </a:prstGeom>
        <a:solidFill>
          <a:srgbClr val="7030A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fi-FI" sz="2200" kern="1200" dirty="0" smtClean="0"/>
            <a:t>Heinola</a:t>
          </a:r>
          <a:endParaRPr lang="fi-FI" sz="2200" kern="1200" dirty="0"/>
        </a:p>
      </dsp:txBody>
      <dsp:txXfrm>
        <a:off x="3788373" y="722291"/>
        <a:ext cx="1364186" cy="798634"/>
      </dsp:txXfrm>
    </dsp:sp>
    <dsp:sp modelId="{8CC5991E-8673-4B4C-B88A-90D2B6674483}">
      <dsp:nvSpPr>
        <dsp:cNvPr id="0" name=""/>
        <dsp:cNvSpPr/>
      </dsp:nvSpPr>
      <dsp:spPr>
        <a:xfrm rot="5400000">
          <a:off x="3525923" y="2434361"/>
          <a:ext cx="1050583" cy="127249"/>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F22104B-3886-49C6-B050-0697C633ECF5}">
      <dsp:nvSpPr>
        <dsp:cNvPr id="0" name=""/>
        <dsp:cNvSpPr/>
      </dsp:nvSpPr>
      <dsp:spPr>
        <a:xfrm>
          <a:off x="3763526" y="1757854"/>
          <a:ext cx="1413880" cy="848328"/>
        </a:xfrm>
        <a:prstGeom prst="roundRect">
          <a:avLst>
            <a:gd name="adj" fmla="val 10000"/>
          </a:avLst>
        </a:prstGeom>
        <a:solidFill>
          <a:srgbClr val="FF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fi-FI" sz="2200" kern="1200" dirty="0" smtClean="0"/>
            <a:t>Kärkölä</a:t>
          </a:r>
          <a:endParaRPr lang="fi-FI" sz="2200" kern="1200" dirty="0"/>
        </a:p>
      </dsp:txBody>
      <dsp:txXfrm>
        <a:off x="3788373" y="1782701"/>
        <a:ext cx="1364186" cy="798634"/>
      </dsp:txXfrm>
    </dsp:sp>
    <dsp:sp modelId="{414DC7EF-7AEF-439F-AAE6-AF8AB2FD6B8B}">
      <dsp:nvSpPr>
        <dsp:cNvPr id="0" name=""/>
        <dsp:cNvSpPr/>
      </dsp:nvSpPr>
      <dsp:spPr>
        <a:xfrm>
          <a:off x="3763526" y="2818265"/>
          <a:ext cx="1413880" cy="848328"/>
        </a:xfrm>
        <a:prstGeom prst="roundRect">
          <a:avLst>
            <a:gd name="adj" fmla="val 10000"/>
          </a:avLst>
        </a:prstGeom>
        <a:solidFill>
          <a:srgbClr val="416595"/>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fi-FI" sz="2200" kern="1200" dirty="0" smtClean="0"/>
            <a:t>Sysmä</a:t>
          </a:r>
          <a:endParaRPr lang="fi-FI" sz="2200" kern="1200" dirty="0"/>
        </a:p>
      </dsp:txBody>
      <dsp:txXfrm>
        <a:off x="3788373" y="2843112"/>
        <a:ext cx="1364186" cy="798634"/>
      </dsp:txXfrm>
    </dsp:sp>
  </dsp:spTree>
</dsp:drawing>
</file>

<file path=ppt/diagrams/layout1.xml><?xml version="1.0" encoding="utf-8"?>
<dgm:layoutDef xmlns:dgm="http://schemas.openxmlformats.org/drawingml/2006/diagram" xmlns:a="http://schemas.openxmlformats.org/drawingml/2006/main" uniqueId="urn:microsoft.com/office/officeart/2005/8/layout/bProcess4">
  <dgm:title val=""/>
  <dgm:desc val=""/>
  <dgm:catLst>
    <dgm:cat type="process" pri="19000"/>
  </dgm:catLst>
  <dgm:sampData>
    <dgm:dataModel>
      <dgm:ptLst>
        <dgm:pt modelId="0" type="doc"/>
        <dgm:pt modelId="1">
          <dgm:prSet phldr="1"/>
        </dgm:pt>
        <dgm:pt modelId="2">
          <dgm:prSet phldr="1"/>
        </dgm:pt>
        <dgm:pt modelId="3">
          <dgm:prSet phldr="1"/>
        </dgm:pt>
        <dgm:pt modelId="4">
          <dgm:prSet phldr="1"/>
        </dgm:pt>
        <dgm:pt modelId="5">
          <dgm:prSet phldr="1"/>
        </dgm:pt>
        <dgm:pt modelId="6">
          <dgm:prSet phldr="1"/>
        </dgm:pt>
        <dgm:pt modelId="7">
          <dgm:prSet phldr="1"/>
        </dgm:pt>
        <dgm:pt modelId="8">
          <dgm:prSet phldr="1"/>
        </dgm:pt>
        <dgm:pt modelId="9">
          <dgm:prSet phldr="1"/>
        </dgm:pt>
      </dgm:ptLst>
      <dgm:cxnLst>
        <dgm:cxn modelId="10" srcId="0" destId="1" srcOrd="0" destOrd="0"/>
        <dgm:cxn modelId="11" srcId="0" destId="2" srcOrd="1" destOrd="0"/>
        <dgm:cxn modelId="12" srcId="0" destId="3" srcOrd="2" destOrd="0"/>
        <dgm:cxn modelId="13" srcId="0" destId="4" srcOrd="3" destOrd="0"/>
        <dgm:cxn modelId="14" srcId="0" destId="5" srcOrd="4" destOrd="0"/>
        <dgm:cxn modelId="15" srcId="0" destId="6" srcOrd="5" destOrd="0"/>
        <dgm:cxn modelId="16" srcId="0" destId="7" srcOrd="6" destOrd="0"/>
        <dgm:cxn modelId="17" srcId="0" destId="8" srcOrd="7" destOrd="0"/>
        <dgm:cxn modelId="18" srcId="0" destId="9" srcOrd="8"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dgm:varLst>
    <dgm:choose name="Name1">
      <dgm:if name="Name2" func="var" arg="dir" op="equ" val="norm">
        <dgm:alg type="snake">
          <dgm:param type="grDir" val="tL"/>
          <dgm:param type="flowDir" val="col"/>
          <dgm:param type="contDir" val="revDir"/>
          <dgm:param type="bkpt" val="bal"/>
        </dgm:alg>
      </dgm:if>
      <dgm:else name="Name3">
        <dgm:alg type="snake">
          <dgm:param type="grDir" val="tR"/>
          <dgm:param type="flowDir" val="col"/>
          <dgm:param type="contDir" val="revDir"/>
          <dgm:param type="bkpt" val="bal"/>
        </dgm:alg>
      </dgm:else>
    </dgm:choose>
    <dgm:shape xmlns:r="http://schemas.openxmlformats.org/officeDocument/2006/relationships" r:blip="">
      <dgm:adjLst/>
    </dgm:shape>
    <dgm:presOf/>
    <dgm:constrLst>
      <dgm:constr type="w" for="ch" forName="compNode" refType="w"/>
      <dgm:constr type="h" for="ch" forName="compNode" refType="w" fact="0.6"/>
      <dgm:constr type="h" for="ch" forName="sibTrans" refType="h" refFor="ch" refForName="compNode" op="equ" fact="0.25"/>
      <dgm:constr type="sp" refType="w" fact="0.33"/>
      <dgm:constr type="primFontSz" for="des" forName="node" op="equ" val="65"/>
    </dgm:constrLst>
    <dgm:ruleLst/>
    <dgm:forEach name="nodesForEach" axis="ch" ptType="node">
      <dgm:layoutNode name="compNode">
        <dgm:alg type="composite"/>
        <dgm:shape xmlns:r="http://schemas.openxmlformats.org/officeDocument/2006/relationships" r:blip="">
          <dgm:adjLst/>
        </dgm:shape>
        <dgm:presOf/>
        <dgm:choose name="Name4">
          <dgm:if name="Name5" axis="self" func="var" arg="dir" op="equ" val="norm">
            <dgm:constrLst>
              <dgm:constr type="l" for="ch" forName="dummyConnPt" refType="w" fact="0.2"/>
              <dgm:constr type="t" for="ch" forName="dummyConnPt" refType="w" fact="0.145"/>
              <dgm:constr type="l" for="ch" forName="node"/>
              <dgm:constr type="t" for="ch" forName="node"/>
              <dgm:constr type="h" for="ch" forName="node" refType="h"/>
              <dgm:constr type="w" for="ch" forName="node" refType="w"/>
            </dgm:constrLst>
          </dgm:if>
          <dgm:else name="Name6">
            <dgm:constrLst>
              <dgm:constr type="l" for="ch" forName="dummyConnPt" refType="w" fact="0.8"/>
              <dgm:constr type="t" for="ch" forName="dummyConnPt" refType="w" fact="0.145"/>
              <dgm:constr type="l" for="ch" forName="node"/>
              <dgm:constr type="t" for="ch" forName="node"/>
              <dgm:constr type="h" for="ch" forName="node" refType="h"/>
              <dgm:constr type="w" for="ch" forName="node" refType="w"/>
            </dgm:constrLst>
          </dgm:else>
        </dgm:choose>
        <dgm:ruleLst/>
        <dgm:layoutNode name="dummyConnPt" styleLbl="node1" moveWith="node">
          <dgm:alg type="sp"/>
          <dgm:shape xmlns:r="http://schemas.openxmlformats.org/officeDocument/2006/relationships" r:blip="">
            <dgm:adjLst/>
          </dgm:shape>
          <dgm:presOf/>
          <dgm:constrLst>
            <dgm:constr type="w" val="1"/>
            <dgm:constr type="h" val="1"/>
          </dgm:constrLst>
          <dgm:ruleLst/>
        </dgm:layout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3"/>
            <dgm:constr type="bMarg" refType="primFontSz" fact="0.3"/>
            <dgm:constr type="lMarg" refType="primFontSz" fact="0.3"/>
            <dgm:constr type="rMarg" refType="primFontSz" fact="0.3"/>
            <dgm:constr type="primFontSz" val="65"/>
          </dgm:constrLst>
          <dgm:ruleLst>
            <dgm:rule type="primFontSz" val="5" fact="NaN" max="NaN"/>
          </dgm:ruleLst>
        </dgm:layoutNode>
      </dgm:layoutNode>
      <dgm:forEach name="sibTransForEach" axis="followSib" cnt="1">
        <dgm:layoutNode name="sibTrans" styleLbl="bgSibTrans2D1">
          <dgm:choose name="Name7">
            <dgm:if name="Name8" axis="self" func="var" arg="dir" op="equ" val="norm">
              <dgm:alg type="conn">
                <dgm:param type="srcNode" val="dummyConnPt"/>
                <dgm:param type="dstNode" val="dummyConnPt"/>
                <dgm:param type="begPts" val="bCtr, midR, tCtr"/>
                <dgm:param type="endPts" val="tCtr, midL, bCtr"/>
                <dgm:param type="begSty" val="noArr"/>
                <dgm:param type="endSty" val="noArr"/>
              </dgm:alg>
            </dgm:if>
            <dgm:else name="Name9">
              <dgm:alg type="conn">
                <dgm:param type="srcNode" val="dummyConnPt"/>
                <dgm:param type="dstNode" val="dummyConnPt"/>
                <dgm:param type="begPts" val="bCtr, midL, tCtr"/>
                <dgm:param type="endPts" val="tCtr, midR, bCtr"/>
                <dgm:param type="begSty" val="noArr"/>
                <dgm:param type="endSty" val="noArr"/>
              </dgm:alg>
            </dgm:else>
          </dgm:choose>
          <dgm:shape xmlns:r="http://schemas.openxmlformats.org/officeDocument/2006/relationships" type="conn" r:blip="" zOrderOff="-2">
            <dgm:adjLst/>
          </dgm:shape>
          <dgm:presOf axis="self"/>
          <dgm:constrLst>
            <dgm:constr type="begPad"/>
            <dgm:constr type="endPad"/>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1524000" y="1122363"/>
            <a:ext cx="9144000" cy="2387600"/>
          </a:xfrm>
        </p:spPr>
        <p:txBody>
          <a:bodyPr anchor="b"/>
          <a:lstStyle>
            <a:lvl1pPr algn="ctr">
              <a:defRPr sz="6000"/>
            </a:lvl1pPr>
          </a:lstStyle>
          <a:p>
            <a:r>
              <a:rPr lang="fi-FI" smtClean="0"/>
              <a:t>Muokkaa perustyyl. napsautt.</a:t>
            </a:r>
            <a:endParaRPr lang="fi-FI"/>
          </a:p>
        </p:txBody>
      </p:sp>
      <p:sp>
        <p:nvSpPr>
          <p:cNvPr id="3" name="Alaotsikk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smtClean="0"/>
              <a:t>Muokkaa alaotsikon perustyyliä napsautt.</a:t>
            </a:r>
            <a:endParaRPr lang="fi-FI"/>
          </a:p>
        </p:txBody>
      </p:sp>
      <p:sp>
        <p:nvSpPr>
          <p:cNvPr id="4" name="Päivämäärän paikkamerkki 3"/>
          <p:cNvSpPr>
            <a:spLocks noGrp="1"/>
          </p:cNvSpPr>
          <p:nvPr>
            <p:ph type="dt" sz="half" idx="10"/>
          </p:nvPr>
        </p:nvSpPr>
        <p:spPr/>
        <p:txBody>
          <a:bodyPr/>
          <a:lstStyle/>
          <a:p>
            <a:fld id="{12635806-65A7-4805-AD8B-4F901D18C904}" type="datetimeFigureOut">
              <a:rPr lang="fi-FI" smtClean="0"/>
              <a:t>20.8.2018</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D01533F3-6E35-4AF4-8F0A-9F058568F71D}" type="slidenum">
              <a:rPr lang="fi-FI" smtClean="0"/>
              <a:t>‹#›</a:t>
            </a:fld>
            <a:endParaRPr lang="fi-FI"/>
          </a:p>
        </p:txBody>
      </p:sp>
    </p:spTree>
    <p:extLst>
      <p:ext uri="{BB962C8B-B14F-4D97-AF65-F5344CB8AC3E}">
        <p14:creationId xmlns:p14="http://schemas.microsoft.com/office/powerpoint/2010/main" val="39104788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ystysuoran tekstin paikkamerkki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12635806-65A7-4805-AD8B-4F901D18C904}" type="datetimeFigureOut">
              <a:rPr lang="fi-FI" smtClean="0"/>
              <a:t>20.8.2018</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D01533F3-6E35-4AF4-8F0A-9F058568F71D}" type="slidenum">
              <a:rPr lang="fi-FI" smtClean="0"/>
              <a:t>‹#›</a:t>
            </a:fld>
            <a:endParaRPr lang="fi-FI"/>
          </a:p>
        </p:txBody>
      </p:sp>
    </p:spTree>
    <p:extLst>
      <p:ext uri="{BB962C8B-B14F-4D97-AF65-F5344CB8AC3E}">
        <p14:creationId xmlns:p14="http://schemas.microsoft.com/office/powerpoint/2010/main" val="14911278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8724900" y="365125"/>
            <a:ext cx="2628900" cy="5811838"/>
          </a:xfrm>
        </p:spPr>
        <p:txBody>
          <a:bodyPr vert="eaVert"/>
          <a:lstStyle/>
          <a:p>
            <a:r>
              <a:rPr lang="fi-FI" smtClean="0"/>
              <a:t>Muokkaa perustyyl. napsautt.</a:t>
            </a:r>
            <a:endParaRPr lang="fi-FI"/>
          </a:p>
        </p:txBody>
      </p:sp>
      <p:sp>
        <p:nvSpPr>
          <p:cNvPr id="3" name="Pystysuoran tekstin paikkamerkki 2"/>
          <p:cNvSpPr>
            <a:spLocks noGrp="1"/>
          </p:cNvSpPr>
          <p:nvPr>
            <p:ph type="body" orient="vert" idx="1"/>
          </p:nvPr>
        </p:nvSpPr>
        <p:spPr>
          <a:xfrm>
            <a:off x="838200" y="365125"/>
            <a:ext cx="7734300" cy="5811838"/>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12635806-65A7-4805-AD8B-4F901D18C904}" type="datetimeFigureOut">
              <a:rPr lang="fi-FI" smtClean="0"/>
              <a:t>20.8.2018</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D01533F3-6E35-4AF4-8F0A-9F058568F71D}" type="slidenum">
              <a:rPr lang="fi-FI" smtClean="0"/>
              <a:t>‹#›</a:t>
            </a:fld>
            <a:endParaRPr lang="fi-FI"/>
          </a:p>
        </p:txBody>
      </p:sp>
    </p:spTree>
    <p:extLst>
      <p:ext uri="{BB962C8B-B14F-4D97-AF65-F5344CB8AC3E}">
        <p14:creationId xmlns:p14="http://schemas.microsoft.com/office/powerpoint/2010/main" val="28023032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12635806-65A7-4805-AD8B-4F901D18C904}" type="datetimeFigureOut">
              <a:rPr lang="fi-FI" smtClean="0"/>
              <a:t>20.8.2018</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D01533F3-6E35-4AF4-8F0A-9F058568F71D}" type="slidenum">
              <a:rPr lang="fi-FI" smtClean="0"/>
              <a:t>‹#›</a:t>
            </a:fld>
            <a:endParaRPr lang="fi-FI"/>
          </a:p>
        </p:txBody>
      </p:sp>
    </p:spTree>
    <p:extLst>
      <p:ext uri="{BB962C8B-B14F-4D97-AF65-F5344CB8AC3E}">
        <p14:creationId xmlns:p14="http://schemas.microsoft.com/office/powerpoint/2010/main" val="40479777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831850" y="1709738"/>
            <a:ext cx="10515600" cy="2852737"/>
          </a:xfrm>
        </p:spPr>
        <p:txBody>
          <a:bodyPr anchor="b"/>
          <a:lstStyle>
            <a:lvl1pPr>
              <a:defRPr sz="6000"/>
            </a:lvl1pPr>
          </a:lstStyle>
          <a:p>
            <a:r>
              <a:rPr lang="fi-FI" smtClean="0"/>
              <a:t>Muokkaa perustyyl. napsautt.</a:t>
            </a:r>
            <a:endParaRPr lang="fi-FI"/>
          </a:p>
        </p:txBody>
      </p:sp>
      <p:sp>
        <p:nvSpPr>
          <p:cNvPr id="3" name="Tekstin paikkamerkki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smtClean="0"/>
              <a:t>Muokkaa tekstin perustyylejä napsauttamalla</a:t>
            </a:r>
          </a:p>
        </p:txBody>
      </p:sp>
      <p:sp>
        <p:nvSpPr>
          <p:cNvPr id="4" name="Päivämäärän paikkamerkki 3"/>
          <p:cNvSpPr>
            <a:spLocks noGrp="1"/>
          </p:cNvSpPr>
          <p:nvPr>
            <p:ph type="dt" sz="half" idx="10"/>
          </p:nvPr>
        </p:nvSpPr>
        <p:spPr/>
        <p:txBody>
          <a:bodyPr/>
          <a:lstStyle/>
          <a:p>
            <a:fld id="{12635806-65A7-4805-AD8B-4F901D18C904}" type="datetimeFigureOut">
              <a:rPr lang="fi-FI" smtClean="0"/>
              <a:t>20.8.2018</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D01533F3-6E35-4AF4-8F0A-9F058568F71D}" type="slidenum">
              <a:rPr lang="fi-FI" smtClean="0"/>
              <a:t>‹#›</a:t>
            </a:fld>
            <a:endParaRPr lang="fi-FI"/>
          </a:p>
        </p:txBody>
      </p:sp>
    </p:spTree>
    <p:extLst>
      <p:ext uri="{BB962C8B-B14F-4D97-AF65-F5344CB8AC3E}">
        <p14:creationId xmlns:p14="http://schemas.microsoft.com/office/powerpoint/2010/main" val="25683864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sz="half" idx="1"/>
          </p:nvPr>
        </p:nvSpPr>
        <p:spPr>
          <a:xfrm>
            <a:off x="838200" y="1825625"/>
            <a:ext cx="5181600" cy="4351338"/>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Sisällön paikkamerkki 3"/>
          <p:cNvSpPr>
            <a:spLocks noGrp="1"/>
          </p:cNvSpPr>
          <p:nvPr>
            <p:ph sz="half" idx="2"/>
          </p:nvPr>
        </p:nvSpPr>
        <p:spPr>
          <a:xfrm>
            <a:off x="6172200" y="1825625"/>
            <a:ext cx="5181600" cy="4351338"/>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Päivämäärän paikkamerkki 4"/>
          <p:cNvSpPr>
            <a:spLocks noGrp="1"/>
          </p:cNvSpPr>
          <p:nvPr>
            <p:ph type="dt" sz="half" idx="10"/>
          </p:nvPr>
        </p:nvSpPr>
        <p:spPr/>
        <p:txBody>
          <a:bodyPr/>
          <a:lstStyle/>
          <a:p>
            <a:fld id="{12635806-65A7-4805-AD8B-4F901D18C904}" type="datetimeFigureOut">
              <a:rPr lang="fi-FI" smtClean="0"/>
              <a:t>20.8.2018</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D01533F3-6E35-4AF4-8F0A-9F058568F71D}" type="slidenum">
              <a:rPr lang="fi-FI" smtClean="0"/>
              <a:t>‹#›</a:t>
            </a:fld>
            <a:endParaRPr lang="fi-FI"/>
          </a:p>
        </p:txBody>
      </p:sp>
    </p:spTree>
    <p:extLst>
      <p:ext uri="{BB962C8B-B14F-4D97-AF65-F5344CB8AC3E}">
        <p14:creationId xmlns:p14="http://schemas.microsoft.com/office/powerpoint/2010/main" val="4001167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a:xfrm>
            <a:off x="839788" y="365125"/>
            <a:ext cx="10515600" cy="1325563"/>
          </a:xfrm>
        </p:spPr>
        <p:txBody>
          <a:bodyPr/>
          <a:lstStyle/>
          <a:p>
            <a:r>
              <a:rPr lang="fi-FI" smtClean="0"/>
              <a:t>Muokkaa perustyyl. napsautt.</a:t>
            </a:r>
            <a:endParaRPr lang="fi-FI"/>
          </a:p>
        </p:txBody>
      </p:sp>
      <p:sp>
        <p:nvSpPr>
          <p:cNvPr id="3" name="Tekstin paikkamerkki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Sisällön paikkamerkki 3"/>
          <p:cNvSpPr>
            <a:spLocks noGrp="1"/>
          </p:cNvSpPr>
          <p:nvPr>
            <p:ph sz="half" idx="2"/>
          </p:nvPr>
        </p:nvSpPr>
        <p:spPr>
          <a:xfrm>
            <a:off x="839788" y="2505075"/>
            <a:ext cx="5157787" cy="3684588"/>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Tekstin paikkamerkki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Sisällön paikkamerkki 5"/>
          <p:cNvSpPr>
            <a:spLocks noGrp="1"/>
          </p:cNvSpPr>
          <p:nvPr>
            <p:ph sz="quarter" idx="4"/>
          </p:nvPr>
        </p:nvSpPr>
        <p:spPr>
          <a:xfrm>
            <a:off x="6172200" y="2505075"/>
            <a:ext cx="5183188" cy="3684588"/>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7" name="Päivämäärän paikkamerkki 6"/>
          <p:cNvSpPr>
            <a:spLocks noGrp="1"/>
          </p:cNvSpPr>
          <p:nvPr>
            <p:ph type="dt" sz="half" idx="10"/>
          </p:nvPr>
        </p:nvSpPr>
        <p:spPr/>
        <p:txBody>
          <a:bodyPr/>
          <a:lstStyle/>
          <a:p>
            <a:fld id="{12635806-65A7-4805-AD8B-4F901D18C904}" type="datetimeFigureOut">
              <a:rPr lang="fi-FI" smtClean="0"/>
              <a:t>20.8.2018</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D01533F3-6E35-4AF4-8F0A-9F058568F71D}" type="slidenum">
              <a:rPr lang="fi-FI" smtClean="0"/>
              <a:t>‹#›</a:t>
            </a:fld>
            <a:endParaRPr lang="fi-FI"/>
          </a:p>
        </p:txBody>
      </p:sp>
    </p:spTree>
    <p:extLst>
      <p:ext uri="{BB962C8B-B14F-4D97-AF65-F5344CB8AC3E}">
        <p14:creationId xmlns:p14="http://schemas.microsoft.com/office/powerpoint/2010/main" val="16607483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äivämäärän paikkamerkki 2"/>
          <p:cNvSpPr>
            <a:spLocks noGrp="1"/>
          </p:cNvSpPr>
          <p:nvPr>
            <p:ph type="dt" sz="half" idx="10"/>
          </p:nvPr>
        </p:nvSpPr>
        <p:spPr/>
        <p:txBody>
          <a:bodyPr/>
          <a:lstStyle/>
          <a:p>
            <a:fld id="{12635806-65A7-4805-AD8B-4F901D18C904}" type="datetimeFigureOut">
              <a:rPr lang="fi-FI" smtClean="0"/>
              <a:t>20.8.2018</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D01533F3-6E35-4AF4-8F0A-9F058568F71D}" type="slidenum">
              <a:rPr lang="fi-FI" smtClean="0"/>
              <a:t>‹#›</a:t>
            </a:fld>
            <a:endParaRPr lang="fi-FI"/>
          </a:p>
        </p:txBody>
      </p:sp>
    </p:spTree>
    <p:extLst>
      <p:ext uri="{BB962C8B-B14F-4D97-AF65-F5344CB8AC3E}">
        <p14:creationId xmlns:p14="http://schemas.microsoft.com/office/powerpoint/2010/main" val="14482203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12635806-65A7-4805-AD8B-4F901D18C904}" type="datetimeFigureOut">
              <a:rPr lang="fi-FI" smtClean="0"/>
              <a:t>20.8.2018</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D01533F3-6E35-4AF4-8F0A-9F058568F71D}" type="slidenum">
              <a:rPr lang="fi-FI" smtClean="0"/>
              <a:t>‹#›</a:t>
            </a:fld>
            <a:endParaRPr lang="fi-FI"/>
          </a:p>
        </p:txBody>
      </p:sp>
    </p:spTree>
    <p:extLst>
      <p:ext uri="{BB962C8B-B14F-4D97-AF65-F5344CB8AC3E}">
        <p14:creationId xmlns:p14="http://schemas.microsoft.com/office/powerpoint/2010/main" val="8541935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smtClean="0"/>
              <a:t>Muokkaa perustyyl. napsautt.</a:t>
            </a:r>
            <a:endParaRPr lang="fi-FI"/>
          </a:p>
        </p:txBody>
      </p:sp>
      <p:sp>
        <p:nvSpPr>
          <p:cNvPr id="3" name="Sisällön paikkamerkki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fld id="{12635806-65A7-4805-AD8B-4F901D18C904}" type="datetimeFigureOut">
              <a:rPr lang="fi-FI" smtClean="0"/>
              <a:t>20.8.2018</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D01533F3-6E35-4AF4-8F0A-9F058568F71D}" type="slidenum">
              <a:rPr lang="fi-FI" smtClean="0"/>
              <a:t>‹#›</a:t>
            </a:fld>
            <a:endParaRPr lang="fi-FI"/>
          </a:p>
        </p:txBody>
      </p:sp>
    </p:spTree>
    <p:extLst>
      <p:ext uri="{BB962C8B-B14F-4D97-AF65-F5344CB8AC3E}">
        <p14:creationId xmlns:p14="http://schemas.microsoft.com/office/powerpoint/2010/main" val="5505918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smtClean="0"/>
              <a:t>Muokkaa perustyyl. napsautt.</a:t>
            </a:r>
            <a:endParaRPr lang="fi-FI"/>
          </a:p>
        </p:txBody>
      </p:sp>
      <p:sp>
        <p:nvSpPr>
          <p:cNvPr id="3" name="Kuvan paikkamerkki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fld id="{12635806-65A7-4805-AD8B-4F901D18C904}" type="datetimeFigureOut">
              <a:rPr lang="fi-FI" smtClean="0"/>
              <a:t>20.8.2018</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D01533F3-6E35-4AF4-8F0A-9F058568F71D}" type="slidenum">
              <a:rPr lang="fi-FI" smtClean="0"/>
              <a:t>‹#›</a:t>
            </a:fld>
            <a:endParaRPr lang="fi-FI"/>
          </a:p>
        </p:txBody>
      </p:sp>
    </p:spTree>
    <p:extLst>
      <p:ext uri="{BB962C8B-B14F-4D97-AF65-F5344CB8AC3E}">
        <p14:creationId xmlns:p14="http://schemas.microsoft.com/office/powerpoint/2010/main" val="1581709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smtClean="0"/>
              <a:t>Muokkaa perustyyl. napsautt.</a:t>
            </a:r>
            <a:endParaRPr lang="fi-FI"/>
          </a:p>
        </p:txBody>
      </p:sp>
      <p:sp>
        <p:nvSpPr>
          <p:cNvPr id="3" name="Tekstin paikkamerkki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635806-65A7-4805-AD8B-4F901D18C904}" type="datetimeFigureOut">
              <a:rPr lang="fi-FI" smtClean="0"/>
              <a:t>20.8.2018</a:t>
            </a:fld>
            <a:endParaRPr lang="fi-FI"/>
          </a:p>
        </p:txBody>
      </p:sp>
      <p:sp>
        <p:nvSpPr>
          <p:cNvPr id="5" name="Alatunnisteen paikkamerkki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01533F3-6E35-4AF4-8F0A-9F058568F71D}" type="slidenum">
              <a:rPr lang="fi-FI" smtClean="0"/>
              <a:t>‹#›</a:t>
            </a:fld>
            <a:endParaRPr lang="fi-FI"/>
          </a:p>
        </p:txBody>
      </p:sp>
    </p:spTree>
    <p:extLst>
      <p:ext uri="{BB962C8B-B14F-4D97-AF65-F5344CB8AC3E}">
        <p14:creationId xmlns:p14="http://schemas.microsoft.com/office/powerpoint/2010/main" val="40507955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jpe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diagramLayout" Target="../diagrams/layout1.xml"/><Relationship Id="rId7" Type="http://schemas.openxmlformats.org/officeDocument/2006/relationships/image" Target="../media/image4.jpeg"/><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35270" y="747345"/>
            <a:ext cx="10726616" cy="2048609"/>
          </a:xfrm>
          <a:solidFill>
            <a:schemeClr val="accent1"/>
          </a:solidFill>
        </p:spPr>
        <p:txBody>
          <a:bodyPr>
            <a:noAutofit/>
          </a:bodyPr>
          <a:lstStyle/>
          <a:p>
            <a:pPr algn="ctr"/>
            <a:r>
              <a:rPr lang="fi-FI" sz="4000" b="1" dirty="0"/>
              <a:t/>
            </a:r>
            <a:br>
              <a:rPr lang="fi-FI" sz="4000" b="1" dirty="0"/>
            </a:br>
            <a:r>
              <a:rPr lang="fi-FI" sz="4000" b="1" dirty="0"/>
              <a:t/>
            </a:r>
            <a:br>
              <a:rPr lang="fi-FI" sz="4000" b="1" dirty="0"/>
            </a:br>
            <a:r>
              <a:rPr lang="fi-FI" sz="4000" b="1" dirty="0"/>
              <a:t/>
            </a:r>
            <a:br>
              <a:rPr lang="fi-FI" sz="4000" b="1" dirty="0"/>
            </a:br>
            <a:r>
              <a:rPr lang="fi-FI" sz="4000" b="1" dirty="0" smtClean="0"/>
              <a:t/>
            </a:r>
            <a:br>
              <a:rPr lang="fi-FI" sz="4000" b="1" dirty="0" smtClean="0"/>
            </a:br>
            <a:r>
              <a:rPr lang="fi-FI" sz="5400" b="1" u="sng" dirty="0" smtClean="0"/>
              <a:t>Seudullinen </a:t>
            </a:r>
            <a:r>
              <a:rPr lang="fi-FI" sz="5400" b="1" u="sng" dirty="0"/>
              <a:t>tutoropettajahanke</a:t>
            </a:r>
            <a:r>
              <a:rPr lang="fi-FI" sz="4000" b="1" u="sng" dirty="0"/>
              <a:t/>
            </a:r>
            <a:br>
              <a:rPr lang="fi-FI" sz="4000" b="1" u="sng" dirty="0"/>
            </a:br>
            <a:r>
              <a:rPr lang="fi-FI" sz="1400" dirty="0" smtClean="0"/>
              <a:t>Kärkihanke </a:t>
            </a:r>
            <a:r>
              <a:rPr lang="fi-FI" sz="1400" dirty="0"/>
              <a:t>1: Uusi peruskoulu –ohjelma: Tutoropettajatoiminnan kehittäminen alueellisesti 2018-2019</a:t>
            </a:r>
            <a:r>
              <a:rPr lang="fi-FI" sz="4000" dirty="0"/>
              <a:t/>
            </a:r>
            <a:br>
              <a:rPr lang="fi-FI" sz="4000" dirty="0"/>
            </a:br>
            <a:r>
              <a:rPr lang="fi-FI" sz="2000" dirty="0"/>
              <a:t>Hankkeen nimi: </a:t>
            </a:r>
            <a:r>
              <a:rPr lang="fi-FI" sz="2000" b="1" dirty="0"/>
              <a:t>Päijät-Hämeen </a:t>
            </a:r>
            <a:r>
              <a:rPr lang="fi-FI" sz="2000" b="1" dirty="0" smtClean="0"/>
              <a:t>tutoropettajaverkosto</a:t>
            </a:r>
            <a:br>
              <a:rPr lang="fi-FI" sz="2000" b="1" dirty="0" smtClean="0"/>
            </a:br>
            <a:r>
              <a:rPr lang="fi-FI" sz="2000" b="1" dirty="0"/>
              <a:t/>
            </a:r>
            <a:br>
              <a:rPr lang="fi-FI" sz="2000" b="1" dirty="0"/>
            </a:br>
            <a:r>
              <a:rPr lang="fi-FI" sz="2000" b="1" dirty="0" smtClean="0"/>
              <a:t>							</a:t>
            </a:r>
            <a:r>
              <a:rPr lang="fi-FI" sz="2800" b="1" i="1" dirty="0" smtClean="0"/>
              <a:t>samassa veneessä,</a:t>
            </a:r>
            <a:r>
              <a:rPr lang="fi-FI" sz="2800" b="1" i="1" dirty="0" smtClean="0"/>
              <a:t/>
            </a:r>
            <a:br>
              <a:rPr lang="fi-FI" sz="2800" b="1" i="1" dirty="0" smtClean="0"/>
            </a:br>
            <a:r>
              <a:rPr lang="fi-FI" sz="2800" b="1" dirty="0"/>
              <a:t>				</a:t>
            </a:r>
            <a:r>
              <a:rPr lang="fi-FI" sz="2800" b="1" dirty="0"/>
              <a:t>	</a:t>
            </a:r>
            <a:r>
              <a:rPr lang="fi-FI" sz="2800" b="1" dirty="0" smtClean="0"/>
              <a:t>	   	</a:t>
            </a:r>
            <a:r>
              <a:rPr lang="fi-FI" sz="2800" b="1" i="1" dirty="0" smtClean="0"/>
              <a:t>yhdessä samaan suuntaan</a:t>
            </a:r>
            <a:r>
              <a:rPr lang="fi-FI" sz="4000" b="1" dirty="0"/>
              <a:t/>
            </a:r>
            <a:br>
              <a:rPr lang="fi-FI" sz="4000" b="1" dirty="0"/>
            </a:br>
            <a:endParaRPr lang="fi-FI" sz="4000" b="1" dirty="0"/>
          </a:p>
        </p:txBody>
      </p:sp>
      <p:pic>
        <p:nvPicPr>
          <p:cNvPr id="4" name="Sisällön paikkamerkki 3"/>
          <p:cNvPicPr>
            <a:picLocks noGrp="1" noChangeAspect="1"/>
          </p:cNvPicPr>
          <p:nvPr>
            <p:ph sz="half" idx="1"/>
          </p:nvPr>
        </p:nvPicPr>
        <p:blipFill>
          <a:blip r:embed="rId2" cstate="print">
            <a:extLst>
              <a:ext uri="{28A0092B-C50C-407E-A947-70E740481C1C}">
                <a14:useLocalDpi xmlns:a14="http://schemas.microsoft.com/office/drawing/2010/main" val="0"/>
              </a:ext>
            </a:extLst>
          </a:blip>
          <a:stretch>
            <a:fillRect/>
          </a:stretch>
        </p:blipFill>
        <p:spPr>
          <a:xfrm>
            <a:off x="7121768" y="3697511"/>
            <a:ext cx="4850423" cy="2967608"/>
          </a:xfrm>
        </p:spPr>
      </p:pic>
      <p:sp>
        <p:nvSpPr>
          <p:cNvPr id="5" name="Sisällön paikkamerkki 4"/>
          <p:cNvSpPr>
            <a:spLocks noGrp="1"/>
          </p:cNvSpPr>
          <p:nvPr>
            <p:ph sz="half" idx="2"/>
          </p:nvPr>
        </p:nvSpPr>
        <p:spPr>
          <a:xfrm>
            <a:off x="15396864" y="5877273"/>
            <a:ext cx="1043608" cy="2768551"/>
          </a:xfrm>
          <a:noFill/>
        </p:spPr>
        <p:txBody>
          <a:bodyPr>
            <a:normAutofit/>
          </a:bodyPr>
          <a:lstStyle/>
          <a:p>
            <a:pPr marL="0" indent="0">
              <a:buNone/>
            </a:pPr>
            <a:endParaRPr lang="fi-FI" dirty="0" smtClean="0"/>
          </a:p>
        </p:txBody>
      </p:sp>
      <p:sp>
        <p:nvSpPr>
          <p:cNvPr id="6" name="Suorakulmio 5"/>
          <p:cNvSpPr/>
          <p:nvPr/>
        </p:nvSpPr>
        <p:spPr>
          <a:xfrm>
            <a:off x="677008" y="2971800"/>
            <a:ext cx="4770920" cy="3693319"/>
          </a:xfrm>
          <a:prstGeom prst="rect">
            <a:avLst/>
          </a:prstGeom>
        </p:spPr>
        <p:txBody>
          <a:bodyPr wrap="square">
            <a:spAutoFit/>
          </a:bodyPr>
          <a:lstStyle/>
          <a:p>
            <a:endParaRPr lang="fi-FI" b="1" dirty="0" smtClean="0">
              <a:latin typeface="Tempus Sans ITC" panose="04020404030D07020202" pitchFamily="82" charset="0"/>
            </a:endParaRPr>
          </a:p>
          <a:p>
            <a:endParaRPr lang="fi-FI" sz="2400" b="1" dirty="0">
              <a:latin typeface="Tempus Sans ITC" panose="04020404030D07020202" pitchFamily="82" charset="0"/>
            </a:endParaRPr>
          </a:p>
          <a:p>
            <a:r>
              <a:rPr lang="fi-FI" sz="2400" b="1" dirty="0" smtClean="0">
                <a:latin typeface="Tempus Sans ITC" panose="04020404030D07020202" pitchFamily="82" charset="0"/>
              </a:rPr>
              <a:t>                                                   		       </a:t>
            </a:r>
          </a:p>
          <a:p>
            <a:endParaRPr lang="fi-FI" sz="2400" b="1" dirty="0">
              <a:latin typeface="Tempus Sans ITC" panose="04020404030D07020202" pitchFamily="82" charset="0"/>
            </a:endParaRPr>
          </a:p>
          <a:p>
            <a:r>
              <a:rPr lang="fi-FI" sz="2400" b="1" dirty="0" smtClean="0">
                <a:latin typeface="Tempus Sans ITC" panose="04020404030D07020202" pitchFamily="82" charset="0"/>
              </a:rPr>
              <a:t>Me-henki </a:t>
            </a:r>
            <a:r>
              <a:rPr lang="fi-FI" sz="2400" b="1" dirty="0">
                <a:latin typeface="Tempus Sans ITC" panose="04020404030D07020202" pitchFamily="82" charset="0"/>
              </a:rPr>
              <a:t>ja </a:t>
            </a:r>
            <a:r>
              <a:rPr lang="fi-FI" sz="2400" b="1" dirty="0" smtClean="0">
                <a:latin typeface="Tempus Sans ITC" panose="04020404030D07020202" pitchFamily="82" charset="0"/>
              </a:rPr>
              <a:t>verkoston </a:t>
            </a:r>
            <a:r>
              <a:rPr lang="fi-FI" sz="2400" b="1" dirty="0" smtClean="0">
                <a:latin typeface="Tempus Sans ITC" panose="04020404030D07020202" pitchFamily="82" charset="0"/>
              </a:rPr>
              <a:t>voima                     </a:t>
            </a:r>
            <a:endParaRPr lang="fi-FI" sz="2400" b="1" dirty="0">
              <a:latin typeface="Tempus Sans ITC" panose="04020404030D07020202" pitchFamily="82" charset="0"/>
            </a:endParaRPr>
          </a:p>
          <a:p>
            <a:endParaRPr lang="fi-FI" sz="2400" b="1" dirty="0">
              <a:solidFill>
                <a:srgbClr val="0070C0"/>
              </a:solidFill>
              <a:latin typeface="Tempus Sans ITC" panose="04020404030D07020202" pitchFamily="82" charset="0"/>
            </a:endParaRPr>
          </a:p>
          <a:p>
            <a:endParaRPr lang="fi-FI" sz="2400" b="1" dirty="0">
              <a:solidFill>
                <a:srgbClr val="0070C0"/>
              </a:solidFill>
              <a:latin typeface="Tempus Sans ITC" panose="04020404030D07020202" pitchFamily="82" charset="0"/>
            </a:endParaRPr>
          </a:p>
          <a:p>
            <a:r>
              <a:rPr lang="fi-FI" sz="2400" b="1" dirty="0" smtClean="0">
                <a:latin typeface="Tempus Sans ITC" panose="04020404030D07020202" pitchFamily="82" charset="0"/>
              </a:rPr>
              <a:t>Kun </a:t>
            </a:r>
            <a:r>
              <a:rPr lang="fi-FI" sz="2400" b="1" dirty="0">
                <a:latin typeface="Tempus Sans ITC" panose="04020404030D07020202" pitchFamily="82" charset="0"/>
              </a:rPr>
              <a:t>aloitat tänään, vuoden päästä huomaat, että se </a:t>
            </a:r>
            <a:r>
              <a:rPr lang="fi-FI" sz="2400" b="1" dirty="0" smtClean="0">
                <a:latin typeface="Tempus Sans ITC" panose="04020404030D07020202" pitchFamily="82" charset="0"/>
              </a:rPr>
              <a:t>kannatti.</a:t>
            </a:r>
            <a:endParaRPr lang="fi-FI" sz="2400" dirty="0"/>
          </a:p>
        </p:txBody>
      </p:sp>
      <p:pic>
        <p:nvPicPr>
          <p:cNvPr id="7" name="Kuva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60637" y="2954631"/>
            <a:ext cx="1489031" cy="1476008"/>
          </a:xfrm>
          <a:prstGeom prst="rect">
            <a:avLst/>
          </a:prstGeom>
        </p:spPr>
      </p:pic>
    </p:spTree>
    <p:extLst>
      <p:ext uri="{BB962C8B-B14F-4D97-AF65-F5344CB8AC3E}">
        <p14:creationId xmlns:p14="http://schemas.microsoft.com/office/powerpoint/2010/main" val="389457662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b="1" dirty="0"/>
              <a:t>Toimintasuunnitelma lyhyesti</a:t>
            </a:r>
          </a:p>
        </p:txBody>
      </p:sp>
      <p:sp>
        <p:nvSpPr>
          <p:cNvPr id="3" name="Sisällön paikkamerkki 2"/>
          <p:cNvSpPr>
            <a:spLocks noGrp="1"/>
          </p:cNvSpPr>
          <p:nvPr>
            <p:ph idx="1"/>
          </p:nvPr>
        </p:nvSpPr>
        <p:spPr/>
        <p:txBody>
          <a:bodyPr>
            <a:normAutofit lnSpcReduction="10000"/>
          </a:bodyPr>
          <a:lstStyle/>
          <a:p>
            <a:pPr marL="0" indent="0">
              <a:buNone/>
            </a:pPr>
            <a:r>
              <a:rPr lang="fi-FI" b="1" dirty="0"/>
              <a:t>Yhteiset verkostoitumistapaamiset </a:t>
            </a:r>
            <a:r>
              <a:rPr lang="fi-FI" dirty="0"/>
              <a:t>neljä kertaa lukuvuodessa 2018-19, joissa ulkopuolinen kouluttaja. Tutoropettajien koulutukset </a:t>
            </a:r>
            <a:r>
              <a:rPr lang="fi-FI" dirty="0" smtClean="0"/>
              <a:t>keskittyvät kevätlukukauden osalta  </a:t>
            </a:r>
            <a:r>
              <a:rPr lang="fi-FI" dirty="0"/>
              <a:t>verkostoyhteistyöhön, vuorovaikutus-, mentorointi- ja valmennustaitoihin. </a:t>
            </a:r>
            <a:r>
              <a:rPr lang="fi-FI" dirty="0" smtClean="0"/>
              <a:t>Marraskuun verkostotapaaminen 20.11.keskittyy erilaisten tutoropettajatoiminnan malleihin tutustumiseen sekä Päijät-Hämeen mallin työstämiseen</a:t>
            </a:r>
            <a:r>
              <a:rPr lang="fi-FI" dirty="0" smtClean="0"/>
              <a:t>.</a:t>
            </a:r>
            <a:endParaRPr lang="fi-FI" dirty="0"/>
          </a:p>
          <a:p>
            <a:pPr marL="0" indent="0">
              <a:buNone/>
            </a:pPr>
            <a:r>
              <a:rPr lang="fi-FI" b="1" dirty="0" smtClean="0"/>
              <a:t>Tutoropettajamessut 25.9.</a:t>
            </a:r>
            <a:r>
              <a:rPr lang="fi-FI" dirty="0" smtClean="0"/>
              <a:t>, </a:t>
            </a:r>
            <a:r>
              <a:rPr lang="fi-FI" dirty="0"/>
              <a:t>jossa kerätään hyvät osaamiskäytänteet jaettaviksi tutoropettajien pitäminä työpajakoulutuksina. </a:t>
            </a:r>
            <a:r>
              <a:rPr lang="fi-FI" dirty="0" smtClean="0"/>
              <a:t>Lisäksi </a:t>
            </a:r>
            <a:r>
              <a:rPr lang="fi-FI" b="1" dirty="0"/>
              <a:t>TVT-taitokartoituksen</a:t>
            </a:r>
            <a:r>
              <a:rPr lang="fi-FI" dirty="0"/>
              <a:t> perusteella jokainen opettaja tekee oman kouluttautumissuunnitelmansa, jotta kaikilla opettajilla olisi vähintään perustaso opettaa kuntansa TVT-suunnitelmassa olevat asiat.</a:t>
            </a:r>
          </a:p>
          <a:p>
            <a:endParaRPr lang="fi-FI" dirty="0"/>
          </a:p>
        </p:txBody>
      </p:sp>
      <p:pic>
        <p:nvPicPr>
          <p:cNvPr id="4" name="Kuva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44324" y="5483577"/>
            <a:ext cx="1208087" cy="1197522"/>
          </a:xfrm>
          <a:prstGeom prst="rect">
            <a:avLst/>
          </a:prstGeom>
        </p:spPr>
      </p:pic>
    </p:spTree>
    <p:extLst>
      <p:ext uri="{BB962C8B-B14F-4D97-AF65-F5344CB8AC3E}">
        <p14:creationId xmlns:p14="http://schemas.microsoft.com/office/powerpoint/2010/main" val="48858890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2152650" y="44625"/>
            <a:ext cx="7886700" cy="1781001"/>
          </a:xfrm>
        </p:spPr>
        <p:txBody>
          <a:bodyPr>
            <a:noAutofit/>
          </a:bodyPr>
          <a:lstStyle/>
          <a:p>
            <a:r>
              <a:rPr lang="fi-FI" sz="2400" b="1" dirty="0"/>
              <a:t/>
            </a:r>
            <a:br>
              <a:rPr lang="fi-FI" sz="2400" b="1" dirty="0"/>
            </a:br>
            <a:r>
              <a:rPr lang="fi-FI" sz="2400" b="1" dirty="0" smtClean="0"/>
              <a:t/>
            </a:r>
            <a:br>
              <a:rPr lang="fi-FI" sz="2400" b="1" dirty="0" smtClean="0"/>
            </a:br>
            <a:r>
              <a:rPr lang="fi-FI" sz="2000" b="1" dirty="0" smtClean="0"/>
              <a:t>Seudullisen </a:t>
            </a:r>
            <a:r>
              <a:rPr lang="fi-FI" sz="2000" b="1" dirty="0"/>
              <a:t>tarvekartoituksen kehittämiskohteet, vastaajia seudullisesti 123 (Lahti ei </a:t>
            </a:r>
            <a:r>
              <a:rPr lang="fi-FI" sz="2000" b="1" dirty="0" smtClean="0"/>
              <a:t>osallistunut, koska Lahti on tehnyt vastaavan aiemmin)</a:t>
            </a:r>
            <a:r>
              <a:rPr lang="fi-FI" sz="2000" b="1" dirty="0"/>
              <a:t/>
            </a:r>
            <a:br>
              <a:rPr lang="fi-FI" sz="2000" b="1" dirty="0"/>
            </a:br>
            <a:r>
              <a:rPr lang="fi-FI" sz="2000" b="1" dirty="0"/>
              <a:t>Kyselystä ilmenee, että myös seudullisesti uuteen pedagogiikkaan ja toimintakulttuuriin liittyvät </a:t>
            </a:r>
            <a:r>
              <a:rPr lang="fi-FI" sz="2000" b="1" dirty="0">
                <a:solidFill>
                  <a:srgbClr val="FF0000"/>
                </a:solidFill>
              </a:rPr>
              <a:t>keihäänkärjet</a:t>
            </a:r>
            <a:r>
              <a:rPr lang="fi-FI" sz="2000" b="1" dirty="0"/>
              <a:t> ovat samat kuin Lahdessa</a:t>
            </a:r>
            <a:r>
              <a:rPr lang="fi-FI" sz="2000" b="1" dirty="0" smtClean="0"/>
              <a:t>. Nämä kehittämiskohteet kirjattu koulujen tutoropettajatoiminnan hyödyntäminen –lomakkeeseen</a:t>
            </a:r>
            <a:r>
              <a:rPr lang="fi-FI" sz="2000" b="1" dirty="0" smtClean="0"/>
              <a:t>.</a:t>
            </a:r>
            <a:br>
              <a:rPr lang="fi-FI" sz="2000" b="1" dirty="0" smtClean="0"/>
            </a:br>
            <a:r>
              <a:rPr lang="fi-FI" sz="2000" b="1" dirty="0" smtClean="0"/>
              <a:t>Näytä lomake </a:t>
            </a:r>
            <a:r>
              <a:rPr lang="fi-FI" sz="2000" b="1" dirty="0" err="1" smtClean="0"/>
              <a:t>peda.netistä</a:t>
            </a:r>
            <a:r>
              <a:rPr lang="fi-FI" sz="2000" b="1" dirty="0" smtClean="0"/>
              <a:t/>
            </a:r>
            <a:br>
              <a:rPr lang="fi-FI" sz="2000" b="1" dirty="0" smtClean="0"/>
            </a:br>
            <a:r>
              <a:rPr lang="fi-FI" sz="2400" b="1" dirty="0"/>
              <a:t/>
            </a:r>
            <a:br>
              <a:rPr lang="fi-FI" sz="2400" b="1" dirty="0"/>
            </a:br>
            <a:endParaRPr lang="fi-FI" sz="2400" b="1" dirty="0"/>
          </a:p>
        </p:txBody>
      </p:sp>
      <p:sp>
        <p:nvSpPr>
          <p:cNvPr id="3" name="Sisällön paikkamerkki 2"/>
          <p:cNvSpPr>
            <a:spLocks noGrp="1"/>
          </p:cNvSpPr>
          <p:nvPr>
            <p:ph sz="half" idx="1"/>
          </p:nvPr>
        </p:nvSpPr>
        <p:spPr>
          <a:xfrm>
            <a:off x="207034" y="2294626"/>
            <a:ext cx="5812766" cy="4235569"/>
          </a:xfrm>
        </p:spPr>
        <p:txBody>
          <a:bodyPr>
            <a:normAutofit fontScale="55000" lnSpcReduction="20000"/>
          </a:bodyPr>
          <a:lstStyle/>
          <a:p>
            <a:pPr marL="457200" indent="-457200">
              <a:buAutoNum type="arabicPeriod"/>
            </a:pPr>
            <a:r>
              <a:rPr lang="fi-FI" dirty="0" smtClean="0">
                <a:solidFill>
                  <a:srgbClr val="FF0000"/>
                </a:solidFill>
              </a:rPr>
              <a:t>Pedagogiset digitaidot</a:t>
            </a:r>
          </a:p>
          <a:p>
            <a:pPr marL="457200" indent="-457200">
              <a:buAutoNum type="arabicPeriod"/>
            </a:pPr>
            <a:r>
              <a:rPr lang="fi-FI" dirty="0" smtClean="0"/>
              <a:t>Monipuoliset opetusmenetelmät</a:t>
            </a:r>
          </a:p>
          <a:p>
            <a:pPr marL="457200" indent="-457200">
              <a:buAutoNum type="arabicPeriod"/>
            </a:pPr>
            <a:r>
              <a:rPr lang="fi-FI" dirty="0" smtClean="0"/>
              <a:t>Oppimisympäristöt</a:t>
            </a:r>
          </a:p>
          <a:p>
            <a:pPr marL="457200" indent="-457200">
              <a:buAutoNum type="arabicPeriod"/>
            </a:pPr>
            <a:r>
              <a:rPr lang="fi-FI" dirty="0" smtClean="0">
                <a:solidFill>
                  <a:srgbClr val="FF0000"/>
                </a:solidFill>
              </a:rPr>
              <a:t>Yhteisopettajuus</a:t>
            </a:r>
          </a:p>
          <a:p>
            <a:pPr marL="457200" indent="-457200">
              <a:buAutoNum type="arabicPeriod"/>
            </a:pPr>
            <a:r>
              <a:rPr lang="fi-FI" dirty="0" smtClean="0">
                <a:solidFill>
                  <a:srgbClr val="FF0000"/>
                </a:solidFill>
              </a:rPr>
              <a:t>Laaja-alaisen osaamisen huomioiminen opetuksessa</a:t>
            </a:r>
          </a:p>
          <a:p>
            <a:pPr marL="457200" indent="-457200">
              <a:buAutoNum type="arabicPeriod"/>
            </a:pPr>
            <a:r>
              <a:rPr lang="fi-FI" dirty="0" smtClean="0">
                <a:solidFill>
                  <a:srgbClr val="FF0000"/>
                </a:solidFill>
              </a:rPr>
              <a:t>Formatiivinen arviointi</a:t>
            </a:r>
          </a:p>
          <a:p>
            <a:pPr marL="457200" indent="-457200">
              <a:buAutoNum type="arabicPeriod"/>
            </a:pPr>
            <a:r>
              <a:rPr lang="fi-FI" dirty="0" smtClean="0"/>
              <a:t>Monialaiset oppimiskokonaisuudet</a:t>
            </a:r>
            <a:endParaRPr lang="fi-FI" dirty="0" smtClean="0">
              <a:solidFill>
                <a:srgbClr val="FF0000"/>
              </a:solidFill>
            </a:endParaRPr>
          </a:p>
          <a:p>
            <a:pPr marL="457200" indent="-457200">
              <a:buAutoNum type="arabicPeriod"/>
            </a:pPr>
            <a:r>
              <a:rPr lang="fi-FI" dirty="0" smtClean="0"/>
              <a:t>Oppilaiden osallistaminen</a:t>
            </a:r>
          </a:p>
          <a:p>
            <a:pPr marL="457200" indent="-457200">
              <a:buAutoNum type="arabicPeriod"/>
            </a:pPr>
            <a:r>
              <a:rPr lang="fi-FI" dirty="0" smtClean="0"/>
              <a:t>Oppijalähtöisyys</a:t>
            </a:r>
          </a:p>
          <a:p>
            <a:pPr marL="457200" indent="-457200">
              <a:buAutoNum type="arabicPeriod"/>
            </a:pPr>
            <a:r>
              <a:rPr lang="fi-FI" dirty="0" smtClean="0">
                <a:solidFill>
                  <a:srgbClr val="FF0000"/>
                </a:solidFill>
              </a:rPr>
              <a:t>Eriyttäminen</a:t>
            </a:r>
          </a:p>
          <a:p>
            <a:pPr marL="457200" indent="-457200">
              <a:buAutoNum type="arabicPeriod"/>
            </a:pPr>
            <a:r>
              <a:rPr lang="fi-FI" dirty="0" smtClean="0">
                <a:solidFill>
                  <a:srgbClr val="FF0000"/>
                </a:solidFill>
              </a:rPr>
              <a:t>Ryhmän hallintataidot</a:t>
            </a:r>
          </a:p>
          <a:p>
            <a:pPr marL="457200" indent="-457200">
              <a:buAutoNum type="arabicPeriod"/>
            </a:pPr>
            <a:r>
              <a:rPr lang="fi-FI" dirty="0" smtClean="0">
                <a:solidFill>
                  <a:srgbClr val="FF0000"/>
                </a:solidFill>
              </a:rPr>
              <a:t>Yksilöllinen oppiminen</a:t>
            </a:r>
          </a:p>
          <a:p>
            <a:pPr marL="457200" indent="-457200">
              <a:buAutoNum type="arabicPeriod"/>
            </a:pPr>
            <a:r>
              <a:rPr lang="fi-FI" dirty="0" smtClean="0"/>
              <a:t>Tunne- ja sosiaalisettaidot, työturvallisuus, kieli- ja lukutaitotietoinen opetus, pienryhmäopetus</a:t>
            </a:r>
            <a:endParaRPr lang="fi-FI" dirty="0"/>
          </a:p>
        </p:txBody>
      </p:sp>
      <p:sp>
        <p:nvSpPr>
          <p:cNvPr id="4" name="Sisällön paikkamerkki 3"/>
          <p:cNvSpPr>
            <a:spLocks noGrp="1"/>
          </p:cNvSpPr>
          <p:nvPr>
            <p:ph sz="half" idx="2"/>
          </p:nvPr>
        </p:nvSpPr>
        <p:spPr>
          <a:xfrm>
            <a:off x="6193766" y="2225615"/>
            <a:ext cx="5160034" cy="3951348"/>
          </a:xfrm>
        </p:spPr>
        <p:txBody>
          <a:bodyPr>
            <a:normAutofit fontScale="55000" lnSpcReduction="20000"/>
          </a:bodyPr>
          <a:lstStyle/>
          <a:p>
            <a:endParaRPr lang="fi-FI" dirty="0" smtClean="0"/>
          </a:p>
          <a:p>
            <a:pPr marL="0" indent="0">
              <a:buNone/>
            </a:pPr>
            <a:r>
              <a:rPr lang="fi-FI" b="1" dirty="0" smtClean="0"/>
              <a:t>Toiveita:</a:t>
            </a:r>
          </a:p>
          <a:p>
            <a:pPr marL="0" indent="0">
              <a:buNone/>
            </a:pPr>
            <a:endParaRPr lang="fi-FI" dirty="0"/>
          </a:p>
          <a:p>
            <a:r>
              <a:rPr lang="fi-FI" u="sng" dirty="0" smtClean="0"/>
              <a:t>Olisi mielenkiintoista ja innovatiivista vaihtaa ajatuksia muiden seudun koulujen kanssa, yhteistyö</a:t>
            </a:r>
          </a:p>
          <a:p>
            <a:r>
              <a:rPr lang="fi-FI" dirty="0" smtClean="0"/>
              <a:t>Käytännönläheisyys, helpot toimintamallit, valmiit esimerkkiprojektit, käytännön vinkit</a:t>
            </a:r>
          </a:p>
          <a:p>
            <a:r>
              <a:rPr lang="fi-FI" dirty="0" err="1" smtClean="0"/>
              <a:t>OPS:n</a:t>
            </a:r>
            <a:r>
              <a:rPr lang="fi-FI" dirty="0" smtClean="0"/>
              <a:t> mukaisen ajatusmaailman läpikäyminen</a:t>
            </a:r>
          </a:p>
          <a:p>
            <a:r>
              <a:rPr lang="fi-FI" dirty="0" smtClean="0"/>
              <a:t>Toiminnallinen opetus</a:t>
            </a:r>
          </a:p>
          <a:p>
            <a:r>
              <a:rPr lang="fi-FI" dirty="0" smtClean="0"/>
              <a:t>Monialaiset oppimiskokonaisuudet</a:t>
            </a:r>
          </a:p>
          <a:p>
            <a:r>
              <a:rPr lang="fi-FI" dirty="0" smtClean="0"/>
              <a:t>Arviointi</a:t>
            </a:r>
          </a:p>
          <a:p>
            <a:r>
              <a:rPr lang="fi-FI" dirty="0" smtClean="0"/>
              <a:t>Paljon erilaisia toiveita liittyen oppimisen tukeen (tarkkaavuus, oman toiminnan ohjaus, motivaatio, keskittyminen ym.)</a:t>
            </a:r>
          </a:p>
        </p:txBody>
      </p:sp>
      <p:pic>
        <p:nvPicPr>
          <p:cNvPr id="5" name="Kuva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49756" y="5181653"/>
            <a:ext cx="1208087" cy="1197522"/>
          </a:xfrm>
          <a:prstGeom prst="rect">
            <a:avLst/>
          </a:prstGeom>
        </p:spPr>
      </p:pic>
    </p:spTree>
    <p:extLst>
      <p:ext uri="{BB962C8B-B14F-4D97-AF65-F5344CB8AC3E}">
        <p14:creationId xmlns:p14="http://schemas.microsoft.com/office/powerpoint/2010/main" val="381053217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0"/>
                <a:lumOff val="100000"/>
              </a:schemeClr>
            </a:gs>
            <a:gs pos="35000">
              <a:schemeClr val="accent2">
                <a:lumMod val="0"/>
                <a:lumOff val="100000"/>
              </a:schemeClr>
            </a:gs>
            <a:gs pos="100000">
              <a:schemeClr val="accent2">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4" name="Otsikko 3"/>
          <p:cNvSpPr>
            <a:spLocks noGrp="1"/>
          </p:cNvSpPr>
          <p:nvPr>
            <p:ph type="title"/>
          </p:nvPr>
        </p:nvSpPr>
        <p:spPr/>
        <p:txBody>
          <a:bodyPr>
            <a:normAutofit fontScale="90000"/>
          </a:bodyPr>
          <a:lstStyle/>
          <a:p>
            <a:r>
              <a:rPr lang="fi-FI" sz="3600" dirty="0" smtClean="0"/>
              <a:t/>
            </a:r>
            <a:br>
              <a:rPr lang="fi-FI" sz="3600" dirty="0" smtClean="0"/>
            </a:br>
            <a:r>
              <a:rPr lang="fi-FI" sz="3600" dirty="0" smtClean="0"/>
              <a:t>			</a:t>
            </a:r>
            <a:r>
              <a:rPr lang="fi-FI" sz="3200" dirty="0" smtClean="0">
                <a:solidFill>
                  <a:srgbClr val="0070C0"/>
                </a:solidFill>
                <a:latin typeface="Segoe UI Semibold" panose="020B0702040204020203" pitchFamily="34" charset="0"/>
                <a:ea typeface="Segoe UI" panose="020B0502040204020203" pitchFamily="34" charset="0"/>
                <a:cs typeface="Segoe UI" panose="020B0502040204020203" pitchFamily="34" charset="0"/>
              </a:rPr>
              <a:t>PÄIJÄT-HÄMEEN TUTOROPETTAJAMESSUT</a:t>
            </a:r>
            <a:r>
              <a:rPr lang="fi-FI" sz="3100" dirty="0" smtClean="0"/>
              <a:t/>
            </a:r>
            <a:br>
              <a:rPr lang="fi-FI" sz="3100" dirty="0" smtClean="0"/>
            </a:br>
            <a:r>
              <a:rPr lang="fi-FI" sz="3100" dirty="0" smtClean="0"/>
              <a:t>			</a:t>
            </a:r>
            <a:r>
              <a:rPr kumimoji="0" lang="fi-FI" altLang="fi-FI" sz="3100" b="1" i="0" u="sng" strike="noStrike" cap="none" normalizeH="0" baseline="0" dirty="0" smtClean="0">
                <a:ln>
                  <a:noFill/>
                </a:ln>
                <a:solidFill>
                  <a:srgbClr val="00B050"/>
                </a:solidFill>
                <a:effectLst/>
                <a:latin typeface="Segoe UI" panose="020B0502040204020203" pitchFamily="34" charset="0"/>
                <a:ea typeface="Calibri" panose="020F0502020204030204" pitchFamily="34" charset="0"/>
                <a:cs typeface="Segoe UI" panose="020B0502040204020203" pitchFamily="34" charset="0"/>
              </a:rPr>
              <a:t>  </a:t>
            </a:r>
            <a:r>
              <a:rPr kumimoji="0" lang="fi-FI" altLang="fi-FI" sz="3100" b="1" i="0" u="sng" strike="noStrike" cap="none" normalizeH="0" baseline="0" dirty="0" smtClean="0">
                <a:ln>
                  <a:noFill/>
                </a:ln>
                <a:solidFill>
                  <a:srgbClr val="00B050"/>
                </a:solidFill>
                <a:effectLst/>
                <a:latin typeface="Tempus Sans ITC" panose="04020404030D07020202" pitchFamily="82" charset="0"/>
                <a:ea typeface="Calibri" panose="020F0502020204030204" pitchFamily="34" charset="0"/>
                <a:cs typeface="Times New Roman" panose="02020603050405020304" pitchFamily="18" charset="0"/>
              </a:rPr>
              <a:t>                                                                                </a:t>
            </a:r>
            <a:r>
              <a:rPr kumimoji="0" lang="fi-FI" altLang="fi-FI" sz="3200" b="0" i="0" u="none" strike="noStrike" cap="none" normalizeH="0" baseline="0" dirty="0" smtClean="0">
                <a:ln>
                  <a:noFill/>
                </a:ln>
                <a:solidFill>
                  <a:schemeClr val="tx1"/>
                </a:solidFill>
                <a:effectLst/>
                <a:latin typeface="Arial" panose="020B0604020202020204" pitchFamily="34" charset="0"/>
              </a:rPr>
              <a:t/>
            </a:r>
            <a:br>
              <a:rPr kumimoji="0" lang="fi-FI" altLang="fi-FI" sz="3200" b="0" i="0" u="none" strike="noStrike" cap="none" normalizeH="0" baseline="0" dirty="0" smtClean="0">
                <a:ln>
                  <a:noFill/>
                </a:ln>
                <a:solidFill>
                  <a:schemeClr val="tx1"/>
                </a:solidFill>
                <a:effectLst/>
                <a:latin typeface="Arial" panose="020B0604020202020204" pitchFamily="34" charset="0"/>
              </a:rPr>
            </a:br>
            <a:endParaRPr lang="fi-FI" sz="3600" dirty="0"/>
          </a:p>
        </p:txBody>
      </p:sp>
      <p:sp>
        <p:nvSpPr>
          <p:cNvPr id="5" name="Sisällön paikkamerkki 4"/>
          <p:cNvSpPr>
            <a:spLocks noGrp="1"/>
          </p:cNvSpPr>
          <p:nvPr>
            <p:ph sz="half" idx="1"/>
          </p:nvPr>
        </p:nvSpPr>
        <p:spPr/>
        <p:txBody>
          <a:bodyPr>
            <a:normAutofit fontScale="70000" lnSpcReduction="20000"/>
          </a:bodyPr>
          <a:lstStyle/>
          <a:p>
            <a:pPr marL="0" indent="0">
              <a:buNone/>
            </a:pPr>
            <a:r>
              <a:rPr lang="fi-FI" sz="2600" b="1" dirty="0"/>
              <a:t>Aika: </a:t>
            </a:r>
            <a:r>
              <a:rPr lang="fi-FI" sz="2600" dirty="0"/>
              <a:t>25.9. klo 8.00 - 10.00.</a:t>
            </a:r>
          </a:p>
          <a:p>
            <a:pPr marL="0" indent="0">
              <a:buNone/>
            </a:pPr>
            <a:r>
              <a:rPr lang="fi-FI" sz="2600" b="1" dirty="0"/>
              <a:t>Paikka: </a:t>
            </a:r>
            <a:r>
              <a:rPr lang="fi-FI" sz="2600" dirty="0"/>
              <a:t>Kalliolan koulu, Rajaharjuntie 23, 15270</a:t>
            </a:r>
            <a:r>
              <a:rPr lang="fi-FI" sz="2600" u="sng" dirty="0"/>
              <a:t> </a:t>
            </a:r>
            <a:r>
              <a:rPr lang="fi-FI" sz="2600" u="sng" dirty="0" err="1"/>
              <a:t>Kukkila</a:t>
            </a:r>
            <a:endParaRPr lang="fi-FI" sz="2600" dirty="0"/>
          </a:p>
          <a:p>
            <a:pPr marL="0" indent="0">
              <a:buNone/>
            </a:pPr>
            <a:r>
              <a:rPr lang="fi-FI" sz="2600" b="1" dirty="0"/>
              <a:t>Tavoite: </a:t>
            </a:r>
            <a:r>
              <a:rPr lang="fi-FI" sz="2600" dirty="0"/>
              <a:t>Hyvien osaamiskäytänteiden</a:t>
            </a:r>
            <a:r>
              <a:rPr lang="fi-FI" sz="2600" b="1" dirty="0"/>
              <a:t> </a:t>
            </a:r>
            <a:r>
              <a:rPr lang="fi-FI" sz="2600" dirty="0" smtClean="0"/>
              <a:t>jakaminen ja verkostoituminen</a:t>
            </a:r>
          </a:p>
          <a:p>
            <a:pPr marL="0" indent="0">
              <a:buNone/>
            </a:pPr>
            <a:endParaRPr lang="fi-FI" sz="2000" dirty="0"/>
          </a:p>
          <a:p>
            <a:pPr marL="0" indent="0">
              <a:buNone/>
            </a:pPr>
            <a:r>
              <a:rPr lang="fi-FI" sz="2000" b="1" u="sng" dirty="0" smtClean="0">
                <a:latin typeface="Tempus Sans ITC" panose="04020404030D07020202" pitchFamily="82" charset="0"/>
              </a:rPr>
              <a:t>TUTOR-VERKOSTO</a:t>
            </a:r>
            <a:endParaRPr lang="fi-FI" sz="2000" b="1" dirty="0">
              <a:latin typeface="Tempus Sans ITC" panose="04020404030D07020202" pitchFamily="82" charset="0"/>
            </a:endParaRPr>
          </a:p>
          <a:p>
            <a:pPr marL="0" lvl="0" indent="0">
              <a:buNone/>
            </a:pPr>
            <a:r>
              <a:rPr lang="fi-FI" sz="2000" b="1" dirty="0">
                <a:latin typeface="Tempus Sans ITC" panose="04020404030D07020202" pitchFamily="82" charset="0"/>
              </a:rPr>
              <a:t>Verkostoituminen on vastavuoroista, ylläpidä ja nauti verkostostasi. Kohtaamisista syntyy aina jotakin hyvää.</a:t>
            </a:r>
            <a:endParaRPr lang="fi-FI" sz="2000" dirty="0">
              <a:latin typeface="Tempus Sans ITC" panose="04020404030D07020202" pitchFamily="82" charset="0"/>
            </a:endParaRPr>
          </a:p>
          <a:p>
            <a:pPr marL="0" indent="0">
              <a:buNone/>
            </a:pPr>
            <a:r>
              <a:rPr lang="fi-FI" sz="2000" b="1" u="sng" dirty="0">
                <a:latin typeface="Tempus Sans ITC" panose="04020404030D07020202" pitchFamily="82" charset="0"/>
              </a:rPr>
              <a:t>TUTOR-KIRPPIS -AJATTELU</a:t>
            </a:r>
            <a:endParaRPr lang="fi-FI" sz="2000" dirty="0">
              <a:latin typeface="Tempus Sans ITC" panose="04020404030D07020202" pitchFamily="82" charset="0"/>
            </a:endParaRPr>
          </a:p>
          <a:p>
            <a:pPr marL="0" indent="0">
              <a:buNone/>
            </a:pPr>
            <a:r>
              <a:rPr lang="fi-FI" sz="2000" b="1" dirty="0">
                <a:latin typeface="Tempus Sans ITC" panose="04020404030D07020202" pitchFamily="82" charset="0"/>
              </a:rPr>
              <a:t>Tutor-kirppikseltä löydät käytettyjä sekä hyväksi koettuja ja </a:t>
            </a:r>
            <a:r>
              <a:rPr lang="fi-FI" sz="2000" b="1" dirty="0" smtClean="0">
                <a:latin typeface="Tempus Sans ITC" panose="04020404030D07020202" pitchFamily="82" charset="0"/>
              </a:rPr>
              <a:t>havaittuja ideoita.</a:t>
            </a:r>
          </a:p>
          <a:p>
            <a:pPr marL="0" indent="0">
              <a:buNone/>
            </a:pPr>
            <a:endParaRPr lang="fi-FI" sz="1600" b="1" dirty="0" smtClean="0">
              <a:latin typeface="Tempus Sans ITC" panose="04020404030D07020202" pitchFamily="82" charset="0"/>
            </a:endParaRPr>
          </a:p>
          <a:p>
            <a:pPr marL="0" indent="0">
              <a:buNone/>
            </a:pPr>
            <a:endParaRPr kumimoji="0" lang="fi-FI" altLang="fi-FI" sz="1600" b="1" i="0" u="sng" strike="noStrike" cap="none" normalizeH="0" baseline="0" dirty="0">
              <a:ln>
                <a:noFill/>
              </a:ln>
              <a:solidFill>
                <a:srgbClr val="0070C0"/>
              </a:solidFill>
              <a:effectLst/>
              <a:latin typeface="Tempus Sans ITC" panose="04020404030D07020202" pitchFamily="82" charset="0"/>
              <a:ea typeface="Calibri" panose="020F0502020204030204" pitchFamily="34" charset="0"/>
              <a:cs typeface="Segoe UI" panose="020B0502040204020203" pitchFamily="34" charset="0"/>
            </a:endParaRPr>
          </a:p>
          <a:p>
            <a:pPr marL="0" indent="0">
              <a:buNone/>
            </a:pPr>
            <a:r>
              <a:rPr kumimoji="0" lang="fi-FI" altLang="fi-FI" sz="1600" b="1" i="0" u="sng" strike="noStrike" cap="none" normalizeH="0" baseline="0" dirty="0" smtClean="0">
                <a:ln>
                  <a:noFill/>
                </a:ln>
                <a:solidFill>
                  <a:srgbClr val="0070C0"/>
                </a:solidFill>
                <a:effectLst/>
                <a:latin typeface="Segoe UI" panose="020B0502040204020203" pitchFamily="34" charset="0"/>
                <a:ea typeface="Calibri" panose="020F0502020204030204" pitchFamily="34" charset="0"/>
                <a:cs typeface="Segoe UI" panose="020B0502040204020203" pitchFamily="34" charset="0"/>
              </a:rPr>
              <a:t> </a:t>
            </a:r>
            <a:r>
              <a:rPr kumimoji="0" lang="fi-FI" altLang="fi-FI" sz="7700" b="1" i="0" u="sng" strike="noStrike" cap="none" normalizeH="0" baseline="0" dirty="0" smtClean="0">
                <a:ln>
                  <a:noFill/>
                </a:ln>
                <a:solidFill>
                  <a:srgbClr val="0070C0"/>
                </a:solidFill>
                <a:effectLst/>
                <a:latin typeface="Segoe UI" panose="020B0502040204020203" pitchFamily="34" charset="0"/>
                <a:ea typeface="Calibri" panose="020F0502020204030204" pitchFamily="34" charset="0"/>
                <a:cs typeface="Segoe UI" panose="020B0502040204020203" pitchFamily="34" charset="0"/>
              </a:rPr>
              <a:t>TU! Torille!</a:t>
            </a:r>
            <a:endParaRPr lang="fi-FI" sz="7700" dirty="0">
              <a:solidFill>
                <a:srgbClr val="0070C0"/>
              </a:solidFill>
              <a:latin typeface="Tempus Sans ITC" panose="04020404030D07020202" pitchFamily="82" charset="0"/>
            </a:endParaRPr>
          </a:p>
        </p:txBody>
      </p:sp>
      <p:sp>
        <p:nvSpPr>
          <p:cNvPr id="6" name="Sisällön paikkamerkki 5"/>
          <p:cNvSpPr>
            <a:spLocks noGrp="1"/>
          </p:cNvSpPr>
          <p:nvPr>
            <p:ph sz="half" idx="2"/>
          </p:nvPr>
        </p:nvSpPr>
        <p:spPr/>
        <p:txBody>
          <a:bodyPr>
            <a:normAutofit fontScale="70000" lnSpcReduction="20000"/>
          </a:bodyPr>
          <a:lstStyle/>
          <a:p>
            <a:pPr marL="0" indent="0">
              <a:buNone/>
            </a:pPr>
            <a:r>
              <a:rPr lang="fi-FI" sz="2200" b="1" dirty="0" smtClean="0"/>
              <a:t>OHJELMA:</a:t>
            </a:r>
            <a:endParaRPr lang="fi-FI" sz="2200" dirty="0"/>
          </a:p>
          <a:p>
            <a:r>
              <a:rPr lang="fi-FI" sz="2200" b="1" dirty="0"/>
              <a:t>8.00 – 8.30 </a:t>
            </a:r>
            <a:r>
              <a:rPr lang="fi-FI" sz="2200" dirty="0" smtClean="0"/>
              <a:t>Aamukahvit </a:t>
            </a:r>
            <a:r>
              <a:rPr lang="fi-FI" sz="2200" dirty="0"/>
              <a:t>suolaisella kahvileivällä ja verkostoitumista</a:t>
            </a:r>
          </a:p>
          <a:p>
            <a:r>
              <a:rPr lang="fi-FI" sz="2200" b="1" dirty="0"/>
              <a:t>8.30 - 8.45 </a:t>
            </a:r>
            <a:r>
              <a:rPr lang="fi-FI" sz="2200" dirty="0"/>
              <a:t>Tervetulotoivotukset sekä</a:t>
            </a:r>
            <a:r>
              <a:rPr lang="fi-FI" sz="2200" b="1" dirty="0"/>
              <a:t> </a:t>
            </a:r>
            <a:r>
              <a:rPr lang="fi-FI" sz="2200" dirty="0"/>
              <a:t> yhteisiä ajankohtaisia asioita</a:t>
            </a:r>
          </a:p>
          <a:p>
            <a:r>
              <a:rPr lang="fi-FI" sz="2200" b="1" dirty="0"/>
              <a:t>8.45 – 9.30</a:t>
            </a:r>
            <a:r>
              <a:rPr lang="fi-FI" sz="2200" dirty="0"/>
              <a:t> Kiertelyä messupisteillä</a:t>
            </a:r>
          </a:p>
          <a:p>
            <a:r>
              <a:rPr lang="fi-FI" sz="2200" b="1" dirty="0"/>
              <a:t>9.30 – 10.00</a:t>
            </a:r>
            <a:r>
              <a:rPr lang="fi-FI" sz="2200" dirty="0"/>
              <a:t> Kalliolan koulun esittelykierros – avoin oppimisympäristö, yhteisopettajuus sekä joustavat </a:t>
            </a:r>
            <a:r>
              <a:rPr lang="fi-FI" sz="2200" dirty="0" smtClean="0"/>
              <a:t>opetusryhmät</a:t>
            </a:r>
          </a:p>
          <a:p>
            <a:endParaRPr lang="fi-FI" dirty="0"/>
          </a:p>
          <a:p>
            <a:pPr marL="0" indent="0">
              <a:buNone/>
            </a:pPr>
            <a:r>
              <a:rPr lang="fi-FI" sz="2000" b="1" dirty="0"/>
              <a:t>Yhteistyöterveisin</a:t>
            </a:r>
            <a:endParaRPr lang="fi-FI" sz="2000" dirty="0"/>
          </a:p>
          <a:p>
            <a:pPr marL="0" indent="0">
              <a:buNone/>
            </a:pPr>
            <a:r>
              <a:rPr lang="fi-FI" sz="2000" dirty="0"/>
              <a:t>Johanna Kivekäs, projektikoordinaattori</a:t>
            </a:r>
          </a:p>
          <a:p>
            <a:pPr marL="0" indent="0">
              <a:buNone/>
            </a:pPr>
            <a:r>
              <a:rPr lang="fi-FI" sz="2000" dirty="0"/>
              <a:t>Tutoropettajatoiminnan kehittäminen alueellisesti                                      </a:t>
            </a:r>
          </a:p>
          <a:p>
            <a:pPr marL="0" indent="0">
              <a:buNone/>
            </a:pPr>
            <a:r>
              <a:rPr lang="fi-FI" sz="2000" dirty="0" smtClean="0"/>
              <a:t>p. 044</a:t>
            </a:r>
            <a:r>
              <a:rPr lang="fi-FI" sz="2000" dirty="0"/>
              <a:t> 482 6184</a:t>
            </a:r>
          </a:p>
          <a:p>
            <a:pPr marL="0" indent="0">
              <a:buNone/>
            </a:pPr>
            <a:r>
              <a:rPr lang="fi-FI" sz="2000" dirty="0" smtClean="0"/>
              <a:t>johanna.kivekas@lahti.fi</a:t>
            </a:r>
            <a:endParaRPr lang="fi-FI" sz="2000" dirty="0"/>
          </a:p>
          <a:p>
            <a:endParaRPr lang="fi-FI" dirty="0"/>
          </a:p>
        </p:txBody>
      </p:sp>
      <p:pic>
        <p:nvPicPr>
          <p:cNvPr id="1025" name="Kuva 1" descr="connections-2099068__34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287125" y="4839494"/>
            <a:ext cx="1728585" cy="1716167"/>
          </a:xfrm>
          <a:prstGeom prst="rect">
            <a:avLst/>
          </a:prstGeom>
          <a:noFill/>
          <a:extLst>
            <a:ext uri="{909E8E84-426E-40DD-AFC4-6F175D3DCCD1}">
              <a14:hiddenFill xmlns:a14="http://schemas.microsoft.com/office/drawing/2010/main">
                <a:solidFill>
                  <a:srgbClr val="FFFFFF"/>
                </a:solidFill>
              </a14:hiddenFill>
            </a:ext>
          </a:extLst>
        </p:spPr>
      </p:pic>
      <p:pic>
        <p:nvPicPr>
          <p:cNvPr id="16" name="Kuva 15" descr="C:\Users\Kivekas_J\Desktop\feedback-2990424_960_720.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39165" y="177087"/>
            <a:ext cx="2632710" cy="1581070"/>
          </a:xfrm>
          <a:prstGeom prst="rect">
            <a:avLst/>
          </a:prstGeom>
          <a:noFill/>
          <a:ln>
            <a:noFill/>
          </a:ln>
        </p:spPr>
      </p:pic>
    </p:spTree>
    <p:extLst>
      <p:ext uri="{BB962C8B-B14F-4D97-AF65-F5344CB8AC3E}">
        <p14:creationId xmlns:p14="http://schemas.microsoft.com/office/powerpoint/2010/main" val="279824489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smtClean="0"/>
              <a:t>ESIMERKKEJÄ TEEMOISTA </a:t>
            </a:r>
            <a:r>
              <a:rPr lang="fi-FI" dirty="0"/>
              <a:t>JA TYÖPAJOISTA</a:t>
            </a:r>
            <a:br>
              <a:rPr lang="fi-FI" dirty="0"/>
            </a:br>
            <a:r>
              <a:rPr lang="fi-FI" sz="2700" dirty="0"/>
              <a:t>https://peda.net/alueet/paijathame/tka/tt?session-tdid=9f1d0f21-87c4-4b52-9305-9c619d0b5c39</a:t>
            </a:r>
          </a:p>
        </p:txBody>
      </p:sp>
      <p:sp>
        <p:nvSpPr>
          <p:cNvPr id="5" name="Sisällön paikkamerkki 4"/>
          <p:cNvSpPr>
            <a:spLocks noGrp="1"/>
          </p:cNvSpPr>
          <p:nvPr>
            <p:ph idx="1"/>
          </p:nvPr>
        </p:nvSpPr>
        <p:spPr/>
        <p:txBody>
          <a:bodyPr>
            <a:normAutofit fontScale="40000" lnSpcReduction="20000"/>
          </a:bodyPr>
          <a:lstStyle/>
          <a:p>
            <a:pPr marL="0" indent="0">
              <a:buNone/>
            </a:pPr>
            <a:r>
              <a:rPr lang="fi-FI" b="1" dirty="0" smtClean="0"/>
              <a:t>KOULUN TOIMINTAKULTTUURI</a:t>
            </a:r>
          </a:p>
          <a:p>
            <a:r>
              <a:rPr lang="fi-FI" dirty="0" smtClean="0"/>
              <a:t>Vahvuuspedagogiikka, positiivinen pedagogiikka</a:t>
            </a:r>
          </a:p>
          <a:p>
            <a:r>
              <a:rPr lang="fi-FI" dirty="0" smtClean="0"/>
              <a:t>Haastavan oppilaan kohtaaminen</a:t>
            </a:r>
          </a:p>
          <a:p>
            <a:r>
              <a:rPr lang="fi-FI" dirty="0" smtClean="0"/>
              <a:t>Apua luokan hallintaan</a:t>
            </a:r>
          </a:p>
          <a:p>
            <a:r>
              <a:rPr lang="fi-FI" dirty="0" smtClean="0"/>
              <a:t>Oppimisympäristöt</a:t>
            </a:r>
          </a:p>
          <a:p>
            <a:pPr marL="0" indent="0">
              <a:buNone/>
            </a:pPr>
            <a:r>
              <a:rPr lang="fi-FI" b="1" dirty="0" smtClean="0"/>
              <a:t>LAAJA-ALAINEN OSAAMINEN</a:t>
            </a:r>
          </a:p>
          <a:p>
            <a:r>
              <a:rPr lang="fi-FI" dirty="0" smtClean="0"/>
              <a:t>Tunne- ja vuorovaikutustaidot</a:t>
            </a:r>
          </a:p>
          <a:p>
            <a:r>
              <a:rPr lang="fi-FI" dirty="0" smtClean="0"/>
              <a:t>Mielenterveys</a:t>
            </a:r>
          </a:p>
          <a:p>
            <a:r>
              <a:rPr lang="fi-FI" dirty="0" smtClean="0"/>
              <a:t>Kansainvälisyys</a:t>
            </a:r>
          </a:p>
          <a:p>
            <a:r>
              <a:rPr lang="fi-FI" dirty="0" smtClean="0"/>
              <a:t>Ajatteluntaidot</a:t>
            </a:r>
          </a:p>
          <a:p>
            <a:pPr marL="0" indent="0">
              <a:buNone/>
            </a:pPr>
            <a:r>
              <a:rPr lang="fi-FI" b="1" dirty="0" smtClean="0"/>
              <a:t>OPS JA ARVIOINTI</a:t>
            </a:r>
          </a:p>
          <a:p>
            <a:r>
              <a:rPr lang="fi-FI" dirty="0" smtClean="0"/>
              <a:t>Formatiivisen arvioinnin työkaluja</a:t>
            </a:r>
          </a:p>
          <a:p>
            <a:r>
              <a:rPr lang="fi-FI" dirty="0" smtClean="0"/>
              <a:t>Monialaiset oppimiskokonaisuudet</a:t>
            </a:r>
          </a:p>
          <a:p>
            <a:pPr marL="0" indent="0">
              <a:buNone/>
            </a:pPr>
            <a:r>
              <a:rPr lang="fi-FI" b="1" dirty="0" smtClean="0"/>
              <a:t>TVT</a:t>
            </a:r>
          </a:p>
          <a:p>
            <a:r>
              <a:rPr lang="fi-FI" dirty="0" smtClean="0"/>
              <a:t>Googlen työkalut</a:t>
            </a:r>
          </a:p>
          <a:p>
            <a:r>
              <a:rPr lang="fi-FI" dirty="0" smtClean="0"/>
              <a:t>Digikasvion ja/tai –eliöstön tekeminen digitaalisesti</a:t>
            </a:r>
          </a:p>
          <a:p>
            <a:r>
              <a:rPr lang="fi-FI" dirty="0" smtClean="0"/>
              <a:t>Audiovisuaalinen sisällöntuotanto (animaatiot, videot)</a:t>
            </a:r>
          </a:p>
          <a:p>
            <a:endParaRPr lang="fi-FI" dirty="0" smtClean="0"/>
          </a:p>
          <a:p>
            <a:pPr marL="0" indent="0">
              <a:buNone/>
            </a:pPr>
            <a:endParaRPr lang="fi-FI" dirty="0"/>
          </a:p>
        </p:txBody>
      </p:sp>
      <p:pic>
        <p:nvPicPr>
          <p:cNvPr id="6" name="Kuva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76344" y="2007434"/>
            <a:ext cx="3419976" cy="3390066"/>
          </a:xfrm>
          <a:prstGeom prst="rect">
            <a:avLst/>
          </a:prstGeom>
        </p:spPr>
      </p:pic>
    </p:spTree>
    <p:extLst>
      <p:ext uri="{BB962C8B-B14F-4D97-AF65-F5344CB8AC3E}">
        <p14:creationId xmlns:p14="http://schemas.microsoft.com/office/powerpoint/2010/main" val="140965088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b="1" dirty="0" smtClean="0"/>
              <a:t/>
            </a:r>
            <a:br>
              <a:rPr lang="fi-FI" b="1" dirty="0" smtClean="0"/>
            </a:br>
            <a:r>
              <a:rPr lang="fi-FI" b="1" dirty="0"/>
              <a:t/>
            </a:r>
            <a:br>
              <a:rPr lang="fi-FI" b="1" dirty="0"/>
            </a:br>
            <a:r>
              <a:rPr lang="fi-FI" b="1" dirty="0" smtClean="0"/>
              <a:t/>
            </a:r>
            <a:br>
              <a:rPr lang="fi-FI" b="1" dirty="0" smtClean="0"/>
            </a:br>
            <a:r>
              <a:rPr lang="fi-FI" b="1" dirty="0"/>
              <a:t/>
            </a:r>
            <a:br>
              <a:rPr lang="fi-FI" b="1" dirty="0"/>
            </a:br>
            <a:r>
              <a:rPr lang="fi-FI" b="1" dirty="0" smtClean="0"/>
              <a:t/>
            </a:r>
            <a:br>
              <a:rPr lang="fi-FI" b="1" dirty="0" smtClean="0"/>
            </a:br>
            <a:r>
              <a:rPr lang="fi-FI" b="1" dirty="0"/>
              <a:t/>
            </a:r>
            <a:br>
              <a:rPr lang="fi-FI" b="1" dirty="0"/>
            </a:br>
            <a:r>
              <a:rPr lang="fi-FI" b="1" dirty="0" smtClean="0"/>
              <a:t/>
            </a:r>
            <a:br>
              <a:rPr lang="fi-FI" b="1" dirty="0" smtClean="0"/>
            </a:br>
            <a:r>
              <a:rPr lang="fi-FI" b="1" dirty="0"/>
              <a:t/>
            </a:r>
            <a:br>
              <a:rPr lang="fi-FI" b="1" dirty="0"/>
            </a:br>
            <a:r>
              <a:rPr lang="fi-FI" b="1" dirty="0" smtClean="0"/>
              <a:t>PÄIJÄT-HÄMEEN TUTOR-KORTIT</a:t>
            </a:r>
            <a:br>
              <a:rPr lang="fi-FI" b="1" dirty="0" smtClean="0"/>
            </a:br>
            <a:r>
              <a:rPr lang="fi-FI" b="1" dirty="0" smtClean="0"/>
              <a:t/>
            </a:r>
            <a:br>
              <a:rPr lang="fi-FI" b="1" dirty="0" smtClean="0"/>
            </a:br>
            <a:r>
              <a:rPr lang="fi-FI" b="1" dirty="0"/>
              <a:t/>
            </a:r>
            <a:br>
              <a:rPr lang="fi-FI" b="1" dirty="0"/>
            </a:br>
            <a:r>
              <a:rPr lang="fi-FI" b="1" dirty="0"/>
              <a:t/>
            </a:r>
            <a:br>
              <a:rPr lang="fi-FI" b="1" dirty="0"/>
            </a:br>
            <a:r>
              <a:rPr lang="fi-FI" b="1" dirty="0" smtClean="0"/>
              <a:t/>
            </a:r>
            <a:br>
              <a:rPr lang="fi-FI" b="1" dirty="0" smtClean="0"/>
            </a:br>
            <a:r>
              <a:rPr lang="fi-FI" b="1" dirty="0"/>
              <a:t/>
            </a:r>
            <a:br>
              <a:rPr lang="fi-FI" b="1" dirty="0"/>
            </a:br>
            <a:r>
              <a:rPr lang="fi-FI" b="1" dirty="0" smtClean="0"/>
              <a:t/>
            </a:r>
            <a:br>
              <a:rPr lang="fi-FI" b="1" dirty="0" smtClean="0"/>
            </a:br>
            <a:r>
              <a:rPr lang="fi-FI" dirty="0"/>
              <a:t/>
            </a:r>
            <a:br>
              <a:rPr lang="fi-FI" dirty="0"/>
            </a:br>
            <a:endParaRPr lang="fi-FI" dirty="0"/>
          </a:p>
        </p:txBody>
      </p:sp>
      <p:graphicFrame>
        <p:nvGraphicFramePr>
          <p:cNvPr id="15" name="Sisällön paikkamerkki 14"/>
          <p:cNvGraphicFramePr>
            <a:graphicFrameLocks noGrp="1"/>
          </p:cNvGraphicFramePr>
          <p:nvPr>
            <p:ph sz="half" idx="2"/>
            <p:extLst>
              <p:ext uri="{D42A27DB-BD31-4B8C-83A1-F6EECF244321}">
                <p14:modId xmlns:p14="http://schemas.microsoft.com/office/powerpoint/2010/main" val="3973244682"/>
              </p:ext>
            </p:extLst>
          </p:nvPr>
        </p:nvGraphicFramePr>
        <p:xfrm>
          <a:off x="6172200" y="2238374"/>
          <a:ext cx="5724525" cy="3428999"/>
        </p:xfrm>
        <a:graphic>
          <a:graphicData uri="http://schemas.openxmlformats.org/drawingml/2006/table">
            <a:tbl>
              <a:tblPr firstRow="1" firstCol="1" bandRow="1">
                <a:tableStyleId>{5C22544A-7EE6-4342-B048-85BDC9FD1C3A}</a:tableStyleId>
              </a:tblPr>
              <a:tblGrid>
                <a:gridCol w="1765963"/>
                <a:gridCol w="1263270"/>
                <a:gridCol w="1263864"/>
                <a:gridCol w="1431428"/>
              </a:tblGrid>
              <a:tr h="674263">
                <a:tc>
                  <a:txBody>
                    <a:bodyPr/>
                    <a:lstStyle/>
                    <a:p>
                      <a:pPr>
                        <a:lnSpc>
                          <a:spcPct val="107000"/>
                        </a:lnSpc>
                        <a:spcAft>
                          <a:spcPts val="0"/>
                        </a:spcAft>
                      </a:pPr>
                      <a:r>
                        <a:rPr lang="fi-FI" sz="1000" dirty="0">
                          <a:effectLst/>
                        </a:rPr>
                        <a:t>OPPIMISKÄSITYS</a:t>
                      </a:r>
                      <a:endParaRPr lang="fi-FI" sz="900" dirty="0">
                        <a:effectLst/>
                      </a:endParaRPr>
                    </a:p>
                    <a:p>
                      <a:pPr>
                        <a:lnSpc>
                          <a:spcPct val="107000"/>
                        </a:lnSpc>
                        <a:spcAft>
                          <a:spcPts val="0"/>
                        </a:spcAft>
                      </a:pPr>
                      <a:r>
                        <a:rPr lang="fi-FI" sz="1000" dirty="0">
                          <a:effectLst/>
                        </a:rPr>
                        <a:t>IPPO-oppimiskokonaisuus</a:t>
                      </a:r>
                      <a:endParaRPr lang="fi-FI" sz="900" dirty="0">
                        <a:effectLst/>
                      </a:endParaRPr>
                    </a:p>
                    <a:p>
                      <a:pPr>
                        <a:lnSpc>
                          <a:spcPct val="107000"/>
                        </a:lnSpc>
                        <a:spcAft>
                          <a:spcPts val="0"/>
                        </a:spcAft>
                      </a:pPr>
                      <a:r>
                        <a:rPr lang="fi-FI" sz="900" dirty="0">
                          <a:effectLst/>
                        </a:rPr>
                        <a:t> </a:t>
                      </a:r>
                      <a:endParaRPr lang="fi-FI"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8087" marR="58087" marT="0" marB="0"/>
                </a:tc>
                <a:tc>
                  <a:txBody>
                    <a:bodyPr/>
                    <a:lstStyle/>
                    <a:p>
                      <a:pPr>
                        <a:lnSpc>
                          <a:spcPct val="107000"/>
                        </a:lnSpc>
                        <a:spcAft>
                          <a:spcPts val="0"/>
                        </a:spcAft>
                      </a:pPr>
                      <a:r>
                        <a:rPr lang="fi-FI" sz="900">
                          <a:effectLst/>
                        </a:rPr>
                        <a:t>oppitunnilla</a:t>
                      </a:r>
                      <a:endParaRPr lang="fi-FI" sz="900">
                        <a:effectLst/>
                        <a:latin typeface="Calibri" panose="020F0502020204030204" pitchFamily="34" charset="0"/>
                        <a:ea typeface="Calibri" panose="020F0502020204030204" pitchFamily="34" charset="0"/>
                        <a:cs typeface="Times New Roman" panose="02020603050405020304" pitchFamily="18" charset="0"/>
                      </a:endParaRPr>
                    </a:p>
                  </a:txBody>
                  <a:tcPr marL="58087" marR="58087" marT="0" marB="0"/>
                </a:tc>
                <a:tc>
                  <a:txBody>
                    <a:bodyPr/>
                    <a:lstStyle/>
                    <a:p>
                      <a:pPr>
                        <a:lnSpc>
                          <a:spcPct val="107000"/>
                        </a:lnSpc>
                        <a:spcAft>
                          <a:spcPts val="0"/>
                        </a:spcAft>
                      </a:pPr>
                      <a:r>
                        <a:rPr lang="fi-FI" sz="900">
                          <a:effectLst/>
                        </a:rPr>
                        <a:t>henk.koht/tiimissä</a:t>
                      </a:r>
                      <a:endParaRPr lang="fi-FI" sz="900">
                        <a:effectLst/>
                        <a:latin typeface="Calibri" panose="020F0502020204030204" pitchFamily="34" charset="0"/>
                        <a:ea typeface="Calibri" panose="020F0502020204030204" pitchFamily="34" charset="0"/>
                        <a:cs typeface="Times New Roman" panose="02020603050405020304" pitchFamily="18" charset="0"/>
                      </a:endParaRPr>
                    </a:p>
                  </a:txBody>
                  <a:tcPr marL="58087" marR="58087" marT="0" marB="0"/>
                </a:tc>
                <a:tc>
                  <a:txBody>
                    <a:bodyPr/>
                    <a:lstStyle/>
                    <a:p>
                      <a:pPr>
                        <a:lnSpc>
                          <a:spcPct val="107000"/>
                        </a:lnSpc>
                        <a:spcAft>
                          <a:spcPts val="0"/>
                        </a:spcAft>
                      </a:pPr>
                      <a:r>
                        <a:rPr lang="fi-FI" sz="900">
                          <a:effectLst/>
                        </a:rPr>
                        <a:t>aika</a:t>
                      </a:r>
                      <a:endParaRPr lang="fi-FI" sz="900">
                        <a:effectLst/>
                        <a:latin typeface="Calibri" panose="020F0502020204030204" pitchFamily="34" charset="0"/>
                        <a:ea typeface="Calibri" panose="020F0502020204030204" pitchFamily="34" charset="0"/>
                        <a:cs typeface="Times New Roman" panose="02020603050405020304" pitchFamily="18" charset="0"/>
                      </a:endParaRPr>
                    </a:p>
                  </a:txBody>
                  <a:tcPr marL="58087" marR="58087" marT="0" marB="0"/>
                </a:tc>
              </a:tr>
              <a:tr h="423805">
                <a:tc>
                  <a:txBody>
                    <a:bodyPr/>
                    <a:lstStyle/>
                    <a:p>
                      <a:pPr>
                        <a:lnSpc>
                          <a:spcPct val="107000"/>
                        </a:lnSpc>
                        <a:spcAft>
                          <a:spcPts val="0"/>
                        </a:spcAft>
                      </a:pPr>
                      <a:r>
                        <a:rPr lang="fi-FI" sz="900">
                          <a:effectLst/>
                        </a:rPr>
                        <a:t>IPPO-oppimiskokonaisuus kokonaisuudessaan</a:t>
                      </a:r>
                      <a:endParaRPr lang="fi-FI" sz="900">
                        <a:effectLst/>
                        <a:latin typeface="Calibri" panose="020F0502020204030204" pitchFamily="34" charset="0"/>
                        <a:ea typeface="Calibri" panose="020F0502020204030204" pitchFamily="34" charset="0"/>
                        <a:cs typeface="Times New Roman" panose="02020603050405020304" pitchFamily="18" charset="0"/>
                      </a:endParaRPr>
                    </a:p>
                  </a:txBody>
                  <a:tcPr marL="58087" marR="58087" marT="0" marB="0"/>
                </a:tc>
                <a:tc>
                  <a:txBody>
                    <a:bodyPr/>
                    <a:lstStyle/>
                    <a:p>
                      <a:pPr>
                        <a:lnSpc>
                          <a:spcPct val="107000"/>
                        </a:lnSpc>
                        <a:spcAft>
                          <a:spcPts val="0"/>
                        </a:spcAft>
                      </a:pPr>
                      <a:r>
                        <a:rPr lang="fi-FI" sz="900">
                          <a:effectLst/>
                        </a:rPr>
                        <a:t>vaatii yhteisen suunnitteluajan</a:t>
                      </a:r>
                      <a:endParaRPr lang="fi-FI" sz="900">
                        <a:effectLst/>
                        <a:latin typeface="Calibri" panose="020F0502020204030204" pitchFamily="34" charset="0"/>
                        <a:ea typeface="Calibri" panose="020F0502020204030204" pitchFamily="34" charset="0"/>
                        <a:cs typeface="Times New Roman" panose="02020603050405020304" pitchFamily="18" charset="0"/>
                      </a:endParaRPr>
                    </a:p>
                  </a:txBody>
                  <a:tcPr marL="58087" marR="58087" marT="0" marB="0"/>
                </a:tc>
                <a:tc>
                  <a:txBody>
                    <a:bodyPr/>
                    <a:lstStyle/>
                    <a:p>
                      <a:pPr>
                        <a:lnSpc>
                          <a:spcPct val="107000"/>
                        </a:lnSpc>
                        <a:spcAft>
                          <a:spcPts val="0"/>
                        </a:spcAft>
                      </a:pPr>
                      <a:r>
                        <a:rPr lang="fi-FI" sz="900">
                          <a:effectLst/>
                        </a:rPr>
                        <a:t>x</a:t>
                      </a:r>
                      <a:endParaRPr lang="fi-FI" sz="900">
                        <a:effectLst/>
                        <a:latin typeface="Calibri" panose="020F0502020204030204" pitchFamily="34" charset="0"/>
                        <a:ea typeface="Calibri" panose="020F0502020204030204" pitchFamily="34" charset="0"/>
                        <a:cs typeface="Times New Roman" panose="02020603050405020304" pitchFamily="18" charset="0"/>
                      </a:endParaRPr>
                    </a:p>
                  </a:txBody>
                  <a:tcPr marL="58087" marR="58087" marT="0" marB="0"/>
                </a:tc>
                <a:tc>
                  <a:txBody>
                    <a:bodyPr/>
                    <a:lstStyle/>
                    <a:p>
                      <a:pPr>
                        <a:lnSpc>
                          <a:spcPct val="107000"/>
                        </a:lnSpc>
                        <a:spcAft>
                          <a:spcPts val="0"/>
                        </a:spcAft>
                      </a:pPr>
                      <a:r>
                        <a:rPr lang="fi-FI" sz="900">
                          <a:effectLst/>
                        </a:rPr>
                        <a:t>45 min</a:t>
                      </a:r>
                      <a:endParaRPr lang="fi-FI" sz="900">
                        <a:effectLst/>
                        <a:latin typeface="Calibri" panose="020F0502020204030204" pitchFamily="34" charset="0"/>
                        <a:ea typeface="Calibri" panose="020F0502020204030204" pitchFamily="34" charset="0"/>
                        <a:cs typeface="Times New Roman" panose="02020603050405020304" pitchFamily="18" charset="0"/>
                      </a:endParaRPr>
                    </a:p>
                  </a:txBody>
                  <a:tcPr marL="58087" marR="58087" marT="0" marB="0"/>
                </a:tc>
              </a:tr>
              <a:tr h="423805">
                <a:tc>
                  <a:txBody>
                    <a:bodyPr/>
                    <a:lstStyle/>
                    <a:p>
                      <a:pPr>
                        <a:lnSpc>
                          <a:spcPct val="107000"/>
                        </a:lnSpc>
                        <a:spcAft>
                          <a:spcPts val="0"/>
                        </a:spcAft>
                      </a:pPr>
                      <a:r>
                        <a:rPr lang="fi-FI" sz="900">
                          <a:effectLst/>
                        </a:rPr>
                        <a:t>oppimaan oppimisen taito</a:t>
                      </a:r>
                    </a:p>
                    <a:p>
                      <a:pPr>
                        <a:lnSpc>
                          <a:spcPct val="107000"/>
                        </a:lnSpc>
                        <a:spcAft>
                          <a:spcPts val="0"/>
                        </a:spcAft>
                      </a:pPr>
                      <a:r>
                        <a:rPr lang="fi-FI" sz="900">
                          <a:effectLst/>
                        </a:rPr>
                        <a:t> </a:t>
                      </a:r>
                      <a:endParaRPr lang="fi-FI" sz="900">
                        <a:effectLst/>
                        <a:latin typeface="Calibri" panose="020F0502020204030204" pitchFamily="34" charset="0"/>
                        <a:ea typeface="Calibri" panose="020F0502020204030204" pitchFamily="34" charset="0"/>
                        <a:cs typeface="Times New Roman" panose="02020603050405020304" pitchFamily="18" charset="0"/>
                      </a:endParaRPr>
                    </a:p>
                  </a:txBody>
                  <a:tcPr marL="58087" marR="58087" marT="0" marB="0"/>
                </a:tc>
                <a:tc>
                  <a:txBody>
                    <a:bodyPr/>
                    <a:lstStyle/>
                    <a:p>
                      <a:pPr>
                        <a:lnSpc>
                          <a:spcPct val="107000"/>
                        </a:lnSpc>
                        <a:spcAft>
                          <a:spcPts val="0"/>
                        </a:spcAft>
                      </a:pPr>
                      <a:r>
                        <a:rPr lang="fi-FI" sz="900">
                          <a:effectLst/>
                        </a:rPr>
                        <a:t> </a:t>
                      </a:r>
                      <a:endParaRPr lang="fi-FI" sz="900">
                        <a:effectLst/>
                        <a:latin typeface="Calibri" panose="020F0502020204030204" pitchFamily="34" charset="0"/>
                        <a:ea typeface="Calibri" panose="020F0502020204030204" pitchFamily="34" charset="0"/>
                        <a:cs typeface="Times New Roman" panose="02020603050405020304" pitchFamily="18" charset="0"/>
                      </a:endParaRPr>
                    </a:p>
                  </a:txBody>
                  <a:tcPr marL="58087" marR="58087" marT="0" marB="0"/>
                </a:tc>
                <a:tc>
                  <a:txBody>
                    <a:bodyPr/>
                    <a:lstStyle/>
                    <a:p>
                      <a:pPr>
                        <a:lnSpc>
                          <a:spcPct val="107000"/>
                        </a:lnSpc>
                        <a:spcAft>
                          <a:spcPts val="0"/>
                        </a:spcAft>
                      </a:pPr>
                      <a:r>
                        <a:rPr lang="fi-FI" sz="900">
                          <a:effectLst/>
                        </a:rPr>
                        <a:t>x</a:t>
                      </a:r>
                      <a:endParaRPr lang="fi-FI" sz="900">
                        <a:effectLst/>
                        <a:latin typeface="Calibri" panose="020F0502020204030204" pitchFamily="34" charset="0"/>
                        <a:ea typeface="Calibri" panose="020F0502020204030204" pitchFamily="34" charset="0"/>
                        <a:cs typeface="Times New Roman" panose="02020603050405020304" pitchFamily="18" charset="0"/>
                      </a:endParaRPr>
                    </a:p>
                  </a:txBody>
                  <a:tcPr marL="58087" marR="58087" marT="0" marB="0"/>
                </a:tc>
                <a:tc>
                  <a:txBody>
                    <a:bodyPr/>
                    <a:lstStyle/>
                    <a:p>
                      <a:pPr>
                        <a:lnSpc>
                          <a:spcPct val="107000"/>
                        </a:lnSpc>
                        <a:spcAft>
                          <a:spcPts val="0"/>
                        </a:spcAft>
                      </a:pPr>
                      <a:r>
                        <a:rPr lang="fi-FI" sz="900" dirty="0">
                          <a:effectLst/>
                        </a:rPr>
                        <a:t>45</a:t>
                      </a:r>
                      <a:endParaRPr lang="fi-FI"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8087" marR="58087" marT="0" marB="0"/>
                </a:tc>
              </a:tr>
              <a:tr h="635709">
                <a:tc>
                  <a:txBody>
                    <a:bodyPr/>
                    <a:lstStyle/>
                    <a:p>
                      <a:pPr>
                        <a:lnSpc>
                          <a:spcPct val="107000"/>
                        </a:lnSpc>
                        <a:spcAft>
                          <a:spcPts val="0"/>
                        </a:spcAft>
                      </a:pPr>
                      <a:r>
                        <a:rPr lang="fi-FI" sz="900" dirty="0">
                          <a:effectLst/>
                        </a:rPr>
                        <a:t>oppimaan oppimisen tekniikat (muistiinpano-, muisti- ja lukutekniikat)</a:t>
                      </a:r>
                      <a:endParaRPr lang="fi-FI"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8087" marR="58087" marT="0" marB="0"/>
                </a:tc>
                <a:tc>
                  <a:txBody>
                    <a:bodyPr/>
                    <a:lstStyle/>
                    <a:p>
                      <a:pPr>
                        <a:lnSpc>
                          <a:spcPct val="107000"/>
                        </a:lnSpc>
                        <a:spcAft>
                          <a:spcPts val="0"/>
                        </a:spcAft>
                      </a:pPr>
                      <a:r>
                        <a:rPr lang="fi-FI" sz="900">
                          <a:effectLst/>
                        </a:rPr>
                        <a:t> </a:t>
                      </a:r>
                      <a:endParaRPr lang="fi-FI" sz="900">
                        <a:effectLst/>
                        <a:latin typeface="Calibri" panose="020F0502020204030204" pitchFamily="34" charset="0"/>
                        <a:ea typeface="Calibri" panose="020F0502020204030204" pitchFamily="34" charset="0"/>
                        <a:cs typeface="Times New Roman" panose="02020603050405020304" pitchFamily="18" charset="0"/>
                      </a:endParaRPr>
                    </a:p>
                  </a:txBody>
                  <a:tcPr marL="58087" marR="58087" marT="0" marB="0"/>
                </a:tc>
                <a:tc>
                  <a:txBody>
                    <a:bodyPr/>
                    <a:lstStyle/>
                    <a:p>
                      <a:pPr>
                        <a:lnSpc>
                          <a:spcPct val="107000"/>
                        </a:lnSpc>
                        <a:spcAft>
                          <a:spcPts val="0"/>
                        </a:spcAft>
                      </a:pPr>
                      <a:r>
                        <a:rPr lang="fi-FI" sz="900">
                          <a:effectLst/>
                        </a:rPr>
                        <a:t>x</a:t>
                      </a:r>
                      <a:endParaRPr lang="fi-FI" sz="900">
                        <a:effectLst/>
                        <a:latin typeface="Calibri" panose="020F0502020204030204" pitchFamily="34" charset="0"/>
                        <a:ea typeface="Calibri" panose="020F0502020204030204" pitchFamily="34" charset="0"/>
                        <a:cs typeface="Times New Roman" panose="02020603050405020304" pitchFamily="18" charset="0"/>
                      </a:endParaRPr>
                    </a:p>
                  </a:txBody>
                  <a:tcPr marL="58087" marR="58087" marT="0" marB="0"/>
                </a:tc>
                <a:tc>
                  <a:txBody>
                    <a:bodyPr/>
                    <a:lstStyle/>
                    <a:p>
                      <a:pPr>
                        <a:lnSpc>
                          <a:spcPct val="107000"/>
                        </a:lnSpc>
                        <a:spcAft>
                          <a:spcPts val="0"/>
                        </a:spcAft>
                      </a:pPr>
                      <a:r>
                        <a:rPr lang="fi-FI" sz="900">
                          <a:effectLst/>
                        </a:rPr>
                        <a:t>3x15 min</a:t>
                      </a:r>
                      <a:endParaRPr lang="fi-FI" sz="900">
                        <a:effectLst/>
                        <a:latin typeface="Calibri" panose="020F0502020204030204" pitchFamily="34" charset="0"/>
                        <a:ea typeface="Calibri" panose="020F0502020204030204" pitchFamily="34" charset="0"/>
                        <a:cs typeface="Times New Roman" panose="02020603050405020304" pitchFamily="18" charset="0"/>
                      </a:endParaRPr>
                    </a:p>
                  </a:txBody>
                  <a:tcPr marL="58087" marR="58087" marT="0" marB="0"/>
                </a:tc>
              </a:tr>
              <a:tr h="847612">
                <a:tc>
                  <a:txBody>
                    <a:bodyPr/>
                    <a:lstStyle/>
                    <a:p>
                      <a:pPr>
                        <a:lnSpc>
                          <a:spcPct val="107000"/>
                        </a:lnSpc>
                        <a:spcAft>
                          <a:spcPts val="0"/>
                        </a:spcAft>
                      </a:pPr>
                      <a:r>
                        <a:rPr lang="fi-FI" sz="900">
                          <a:effectLst/>
                        </a:rPr>
                        <a:t>omien vahvuuksien hyödyntäminen (luonteenvahvuudet ja oppimisstrategiat)</a:t>
                      </a:r>
                      <a:endParaRPr lang="fi-FI" sz="900">
                        <a:effectLst/>
                        <a:latin typeface="Calibri" panose="020F0502020204030204" pitchFamily="34" charset="0"/>
                        <a:ea typeface="Calibri" panose="020F0502020204030204" pitchFamily="34" charset="0"/>
                        <a:cs typeface="Times New Roman" panose="02020603050405020304" pitchFamily="18" charset="0"/>
                      </a:endParaRPr>
                    </a:p>
                  </a:txBody>
                  <a:tcPr marL="58087" marR="58087" marT="0" marB="0"/>
                </a:tc>
                <a:tc>
                  <a:txBody>
                    <a:bodyPr/>
                    <a:lstStyle/>
                    <a:p>
                      <a:pPr>
                        <a:lnSpc>
                          <a:spcPct val="107000"/>
                        </a:lnSpc>
                        <a:spcAft>
                          <a:spcPts val="0"/>
                        </a:spcAft>
                      </a:pPr>
                      <a:r>
                        <a:rPr lang="fi-FI" sz="900">
                          <a:effectLst/>
                        </a:rPr>
                        <a:t> </a:t>
                      </a:r>
                      <a:endParaRPr lang="fi-FI" sz="900">
                        <a:effectLst/>
                        <a:latin typeface="Calibri" panose="020F0502020204030204" pitchFamily="34" charset="0"/>
                        <a:ea typeface="Calibri" panose="020F0502020204030204" pitchFamily="34" charset="0"/>
                        <a:cs typeface="Times New Roman" panose="02020603050405020304" pitchFamily="18" charset="0"/>
                      </a:endParaRPr>
                    </a:p>
                  </a:txBody>
                  <a:tcPr marL="58087" marR="58087" marT="0" marB="0"/>
                </a:tc>
                <a:tc>
                  <a:txBody>
                    <a:bodyPr/>
                    <a:lstStyle/>
                    <a:p>
                      <a:pPr>
                        <a:lnSpc>
                          <a:spcPct val="107000"/>
                        </a:lnSpc>
                        <a:spcAft>
                          <a:spcPts val="0"/>
                        </a:spcAft>
                      </a:pPr>
                      <a:r>
                        <a:rPr lang="fi-FI" sz="900">
                          <a:effectLst/>
                        </a:rPr>
                        <a:t>x</a:t>
                      </a:r>
                      <a:endParaRPr lang="fi-FI" sz="900">
                        <a:effectLst/>
                        <a:latin typeface="Calibri" panose="020F0502020204030204" pitchFamily="34" charset="0"/>
                        <a:ea typeface="Calibri" panose="020F0502020204030204" pitchFamily="34" charset="0"/>
                        <a:cs typeface="Times New Roman" panose="02020603050405020304" pitchFamily="18" charset="0"/>
                      </a:endParaRPr>
                    </a:p>
                  </a:txBody>
                  <a:tcPr marL="58087" marR="58087" marT="0" marB="0"/>
                </a:tc>
                <a:tc>
                  <a:txBody>
                    <a:bodyPr/>
                    <a:lstStyle/>
                    <a:p>
                      <a:pPr>
                        <a:lnSpc>
                          <a:spcPct val="107000"/>
                        </a:lnSpc>
                        <a:spcAft>
                          <a:spcPts val="0"/>
                        </a:spcAft>
                      </a:pPr>
                      <a:r>
                        <a:rPr lang="fi-FI" sz="900">
                          <a:effectLst/>
                        </a:rPr>
                        <a:t>20 min</a:t>
                      </a:r>
                      <a:endParaRPr lang="fi-FI" sz="900">
                        <a:effectLst/>
                        <a:latin typeface="Calibri" panose="020F0502020204030204" pitchFamily="34" charset="0"/>
                        <a:ea typeface="Calibri" panose="020F0502020204030204" pitchFamily="34" charset="0"/>
                        <a:cs typeface="Times New Roman" panose="02020603050405020304" pitchFamily="18" charset="0"/>
                      </a:endParaRPr>
                    </a:p>
                  </a:txBody>
                  <a:tcPr marL="58087" marR="58087" marT="0" marB="0"/>
                </a:tc>
              </a:tr>
              <a:tr h="423805">
                <a:tc>
                  <a:txBody>
                    <a:bodyPr/>
                    <a:lstStyle/>
                    <a:p>
                      <a:pPr>
                        <a:lnSpc>
                          <a:spcPct val="107000"/>
                        </a:lnSpc>
                        <a:spcAft>
                          <a:spcPts val="0"/>
                        </a:spcAft>
                      </a:pPr>
                      <a:r>
                        <a:rPr lang="fi-FI" sz="900">
                          <a:effectLst/>
                        </a:rPr>
                        <a:t>itse- ja vertaisarviointi</a:t>
                      </a:r>
                    </a:p>
                    <a:p>
                      <a:pPr>
                        <a:lnSpc>
                          <a:spcPct val="107000"/>
                        </a:lnSpc>
                        <a:spcAft>
                          <a:spcPts val="0"/>
                        </a:spcAft>
                      </a:pPr>
                      <a:r>
                        <a:rPr lang="fi-FI" sz="900">
                          <a:effectLst/>
                        </a:rPr>
                        <a:t> </a:t>
                      </a:r>
                      <a:endParaRPr lang="fi-FI" sz="900">
                        <a:effectLst/>
                        <a:latin typeface="Calibri" panose="020F0502020204030204" pitchFamily="34" charset="0"/>
                        <a:ea typeface="Calibri" panose="020F0502020204030204" pitchFamily="34" charset="0"/>
                        <a:cs typeface="Times New Roman" panose="02020603050405020304" pitchFamily="18" charset="0"/>
                      </a:endParaRPr>
                    </a:p>
                  </a:txBody>
                  <a:tcPr marL="58087" marR="58087" marT="0" marB="0"/>
                </a:tc>
                <a:tc>
                  <a:txBody>
                    <a:bodyPr/>
                    <a:lstStyle/>
                    <a:p>
                      <a:pPr>
                        <a:lnSpc>
                          <a:spcPct val="107000"/>
                        </a:lnSpc>
                        <a:spcAft>
                          <a:spcPts val="0"/>
                        </a:spcAft>
                      </a:pPr>
                      <a:r>
                        <a:rPr lang="fi-FI" sz="900">
                          <a:effectLst/>
                        </a:rPr>
                        <a:t> </a:t>
                      </a:r>
                      <a:endParaRPr lang="fi-FI" sz="900">
                        <a:effectLst/>
                        <a:latin typeface="Calibri" panose="020F0502020204030204" pitchFamily="34" charset="0"/>
                        <a:ea typeface="Calibri" panose="020F0502020204030204" pitchFamily="34" charset="0"/>
                        <a:cs typeface="Times New Roman" panose="02020603050405020304" pitchFamily="18" charset="0"/>
                      </a:endParaRPr>
                    </a:p>
                  </a:txBody>
                  <a:tcPr marL="58087" marR="58087" marT="0" marB="0"/>
                </a:tc>
                <a:tc>
                  <a:txBody>
                    <a:bodyPr/>
                    <a:lstStyle/>
                    <a:p>
                      <a:pPr>
                        <a:lnSpc>
                          <a:spcPct val="107000"/>
                        </a:lnSpc>
                        <a:spcAft>
                          <a:spcPts val="0"/>
                        </a:spcAft>
                      </a:pPr>
                      <a:r>
                        <a:rPr lang="fi-FI" sz="900">
                          <a:effectLst/>
                        </a:rPr>
                        <a:t>x</a:t>
                      </a:r>
                      <a:endParaRPr lang="fi-FI" sz="900">
                        <a:effectLst/>
                        <a:latin typeface="Calibri" panose="020F0502020204030204" pitchFamily="34" charset="0"/>
                        <a:ea typeface="Calibri" panose="020F0502020204030204" pitchFamily="34" charset="0"/>
                        <a:cs typeface="Times New Roman" panose="02020603050405020304" pitchFamily="18" charset="0"/>
                      </a:endParaRPr>
                    </a:p>
                  </a:txBody>
                  <a:tcPr marL="58087" marR="58087" marT="0" marB="0"/>
                </a:tc>
                <a:tc>
                  <a:txBody>
                    <a:bodyPr/>
                    <a:lstStyle/>
                    <a:p>
                      <a:pPr>
                        <a:lnSpc>
                          <a:spcPct val="107000"/>
                        </a:lnSpc>
                        <a:spcAft>
                          <a:spcPts val="0"/>
                        </a:spcAft>
                      </a:pPr>
                      <a:r>
                        <a:rPr lang="fi-FI" sz="900" dirty="0">
                          <a:effectLst/>
                        </a:rPr>
                        <a:t>30 min</a:t>
                      </a:r>
                      <a:endParaRPr lang="fi-FI"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8087" marR="58087" marT="0" marB="0"/>
                </a:tc>
              </a:tr>
            </a:tbl>
          </a:graphicData>
        </a:graphic>
      </p:graphicFrame>
      <p:pic>
        <p:nvPicPr>
          <p:cNvPr id="14" name="Sisällön paikkamerkki 13" descr="Tenavat – Wikipedia"/>
          <p:cNvPicPr>
            <a:picLocks noGrp="1"/>
          </p:cNvPicPr>
          <p:nvPr>
            <p:ph sz="half" idx="1"/>
          </p:nvPr>
        </p:nvPicPr>
        <p:blipFill>
          <a:blip r:embed="rId2">
            <a:extLst>
              <a:ext uri="{28A0092B-C50C-407E-A947-70E740481C1C}">
                <a14:useLocalDpi xmlns:a14="http://schemas.microsoft.com/office/drawing/2010/main" val="0"/>
              </a:ext>
            </a:extLst>
          </a:blip>
          <a:srcRect/>
          <a:stretch>
            <a:fillRect/>
          </a:stretch>
        </p:blipFill>
        <p:spPr bwMode="auto">
          <a:xfrm>
            <a:off x="1312071" y="2162799"/>
            <a:ext cx="3919536" cy="3027699"/>
          </a:xfrm>
          <a:prstGeom prst="rect">
            <a:avLst/>
          </a:prstGeom>
          <a:noFill/>
          <a:ln>
            <a:noFill/>
          </a:ln>
        </p:spPr>
      </p:pic>
      <p:sp>
        <p:nvSpPr>
          <p:cNvPr id="13" name="Suorakulmio 12"/>
          <p:cNvSpPr/>
          <p:nvPr/>
        </p:nvSpPr>
        <p:spPr>
          <a:xfrm>
            <a:off x="161927" y="3676649"/>
            <a:ext cx="6010274" cy="2782428"/>
          </a:xfrm>
          <a:prstGeom prst="rect">
            <a:avLst/>
          </a:prstGeom>
        </p:spPr>
        <p:txBody>
          <a:bodyPr wrap="square">
            <a:spAutoFit/>
          </a:bodyPr>
          <a:lstStyle/>
          <a:p>
            <a:pPr algn="ctr">
              <a:lnSpc>
                <a:spcPct val="107000"/>
              </a:lnSpc>
              <a:spcAft>
                <a:spcPts val="800"/>
              </a:spcAft>
            </a:pPr>
            <a:endParaRPr lang="fi-FI" b="1" dirty="0" smtClean="0">
              <a:effectLst/>
              <a:latin typeface="Tempus Sans ITC" panose="04020404030D07020202" pitchFamily="82" charset="0"/>
              <a:ea typeface="Calibri" panose="020F0502020204030204" pitchFamily="34" charset="0"/>
              <a:cs typeface="Times New Roman" panose="02020603050405020304" pitchFamily="18" charset="0"/>
            </a:endParaRPr>
          </a:p>
          <a:p>
            <a:pPr algn="ctr">
              <a:lnSpc>
                <a:spcPct val="107000"/>
              </a:lnSpc>
              <a:spcAft>
                <a:spcPts val="800"/>
              </a:spcAft>
            </a:pPr>
            <a:endParaRPr lang="fi-FI" b="1" dirty="0" smtClean="0">
              <a:latin typeface="Tempus Sans ITC" panose="04020404030D07020202" pitchFamily="82" charset="0"/>
              <a:ea typeface="Calibri" panose="020F0502020204030204" pitchFamily="34" charset="0"/>
              <a:cs typeface="Times New Roman" panose="02020603050405020304" pitchFamily="18" charset="0"/>
            </a:endParaRPr>
          </a:p>
          <a:p>
            <a:pPr algn="ctr">
              <a:lnSpc>
                <a:spcPct val="107000"/>
              </a:lnSpc>
              <a:spcAft>
                <a:spcPts val="800"/>
              </a:spcAft>
            </a:pPr>
            <a:endParaRPr lang="fi-FI" b="1" dirty="0">
              <a:effectLst/>
              <a:latin typeface="Tempus Sans ITC" panose="04020404030D07020202" pitchFamily="82" charset="0"/>
              <a:ea typeface="Calibri" panose="020F0502020204030204" pitchFamily="34" charset="0"/>
              <a:cs typeface="Times New Roman" panose="02020603050405020304" pitchFamily="18" charset="0"/>
            </a:endParaRPr>
          </a:p>
          <a:p>
            <a:pPr algn="ctr">
              <a:lnSpc>
                <a:spcPct val="107000"/>
              </a:lnSpc>
              <a:spcAft>
                <a:spcPts val="800"/>
              </a:spcAft>
            </a:pPr>
            <a:endParaRPr lang="fi-FI" b="1" dirty="0" smtClean="0">
              <a:effectLst/>
              <a:latin typeface="Tempus Sans ITC" panose="04020404030D07020202" pitchFamily="82" charset="0"/>
              <a:ea typeface="Calibri" panose="020F0502020204030204" pitchFamily="34" charset="0"/>
              <a:cs typeface="Times New Roman" panose="02020603050405020304" pitchFamily="18" charset="0"/>
            </a:endParaRPr>
          </a:p>
          <a:p>
            <a:pPr algn="ctr">
              <a:lnSpc>
                <a:spcPct val="107000"/>
              </a:lnSpc>
              <a:spcAft>
                <a:spcPts val="800"/>
              </a:spcAft>
            </a:pPr>
            <a:endParaRPr lang="fi-FI" b="1" dirty="0">
              <a:latin typeface="Tempus Sans ITC" panose="04020404030D07020202" pitchFamily="82" charset="0"/>
              <a:ea typeface="Calibri" panose="020F0502020204030204" pitchFamily="34" charset="0"/>
              <a:cs typeface="Times New Roman" panose="02020603050405020304" pitchFamily="18" charset="0"/>
            </a:endParaRPr>
          </a:p>
          <a:p>
            <a:pPr algn="ctr">
              <a:lnSpc>
                <a:spcPct val="107000"/>
              </a:lnSpc>
              <a:spcAft>
                <a:spcPts val="800"/>
              </a:spcAft>
            </a:pPr>
            <a:endParaRPr lang="fi-FI" b="1" dirty="0" smtClean="0">
              <a:effectLst/>
              <a:latin typeface="Tempus Sans ITC" panose="04020404030D07020202" pitchFamily="82" charset="0"/>
              <a:ea typeface="Calibri" panose="020F0502020204030204" pitchFamily="34" charset="0"/>
              <a:cs typeface="Times New Roman" panose="02020603050405020304" pitchFamily="18" charset="0"/>
            </a:endParaRPr>
          </a:p>
          <a:p>
            <a:pPr algn="ctr">
              <a:lnSpc>
                <a:spcPct val="107000"/>
              </a:lnSpc>
              <a:spcAft>
                <a:spcPts val="800"/>
              </a:spcAft>
            </a:pPr>
            <a:r>
              <a:rPr lang="fi-FI" b="1" dirty="0" smtClean="0">
                <a:effectLst/>
                <a:latin typeface="Tempus Sans ITC" panose="04020404030D07020202" pitchFamily="82" charset="0"/>
                <a:ea typeface="Calibri" panose="020F0502020204030204" pitchFamily="34" charset="0"/>
                <a:cs typeface="Times New Roman" panose="02020603050405020304" pitchFamily="18" charset="0"/>
              </a:rPr>
              <a:t>IDEOITA JA EHDOTUKSIA TUTOR-TOIMINTAAN</a:t>
            </a:r>
            <a:endParaRPr lang="fi-FI"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7" name="Kuva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353800" y="5867141"/>
            <a:ext cx="701974" cy="695835"/>
          </a:xfrm>
          <a:prstGeom prst="rect">
            <a:avLst/>
          </a:prstGeom>
        </p:spPr>
      </p:pic>
    </p:spTree>
    <p:extLst>
      <p:ext uri="{BB962C8B-B14F-4D97-AF65-F5344CB8AC3E}">
        <p14:creationId xmlns:p14="http://schemas.microsoft.com/office/powerpoint/2010/main" val="266131479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b="1" dirty="0" smtClean="0"/>
              <a:t>TUTOROPETTAJAN MUISTILISTA</a:t>
            </a:r>
            <a:endParaRPr lang="fi-FI" b="1" dirty="0"/>
          </a:p>
        </p:txBody>
      </p:sp>
      <p:sp>
        <p:nvSpPr>
          <p:cNvPr id="5" name="Sisällön paikkamerkki 4"/>
          <p:cNvSpPr>
            <a:spLocks noGrp="1"/>
          </p:cNvSpPr>
          <p:nvPr>
            <p:ph idx="1"/>
          </p:nvPr>
        </p:nvSpPr>
        <p:spPr/>
        <p:txBody>
          <a:bodyPr/>
          <a:lstStyle/>
          <a:p>
            <a:r>
              <a:rPr lang="fi-FI" dirty="0" smtClean="0"/>
              <a:t>21.8. klo 8:00-11:00 seudullinen verkostotapaaminen</a:t>
            </a:r>
          </a:p>
          <a:p>
            <a:r>
              <a:rPr lang="fi-FI" dirty="0" smtClean="0"/>
              <a:t>14.9. mennessä ilmoitus hyvästä </a:t>
            </a:r>
            <a:r>
              <a:rPr lang="fi-FI" dirty="0" err="1" smtClean="0"/>
              <a:t>osaamis</a:t>
            </a:r>
            <a:r>
              <a:rPr lang="fi-FI" dirty="0" smtClean="0"/>
              <a:t>/toimintakäytännöstä </a:t>
            </a:r>
            <a:endParaRPr lang="fi-FI" dirty="0" smtClean="0"/>
          </a:p>
          <a:p>
            <a:r>
              <a:rPr lang="fi-FI" dirty="0" smtClean="0"/>
              <a:t>25.9. klo 8:00-10:00 Tutoropettajamessut </a:t>
            </a:r>
            <a:r>
              <a:rPr lang="fi-FI" dirty="0"/>
              <a:t>K</a:t>
            </a:r>
            <a:r>
              <a:rPr lang="fi-FI" dirty="0" smtClean="0"/>
              <a:t>alliolan koululla</a:t>
            </a:r>
          </a:p>
          <a:p>
            <a:r>
              <a:rPr lang="fi-FI" dirty="0" smtClean="0"/>
              <a:t>20.11. klo 8:00-11:00 seudullinen verkostotapaaminen</a:t>
            </a:r>
          </a:p>
          <a:p>
            <a:pPr marL="0" indent="0">
              <a:buNone/>
            </a:pPr>
            <a:r>
              <a:rPr lang="fi-FI" dirty="0" smtClean="0"/>
              <a:t>Aihe: Tutoropettajatoiminnan malleihin tutustuminen </a:t>
            </a:r>
          </a:p>
          <a:p>
            <a:pPr marL="0" indent="0">
              <a:buNone/>
            </a:pPr>
            <a:r>
              <a:rPr lang="fi-FI" dirty="0" smtClean="0"/>
              <a:t>02/2019 verkostotapaaminen: Martti Hellström</a:t>
            </a:r>
          </a:p>
          <a:p>
            <a:pPr marL="0" indent="0">
              <a:buNone/>
            </a:pPr>
            <a:r>
              <a:rPr lang="fi-FI" dirty="0" smtClean="0"/>
              <a:t>05/2019 verkostotapaaminen: Martti Hellström</a:t>
            </a:r>
            <a:endParaRPr lang="fi-FI" dirty="0"/>
          </a:p>
        </p:txBody>
      </p:sp>
      <p:pic>
        <p:nvPicPr>
          <p:cNvPr id="6" name="Kuva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81690" y="4207170"/>
            <a:ext cx="2456501" cy="2435017"/>
          </a:xfrm>
          <a:prstGeom prst="rect">
            <a:avLst/>
          </a:prstGeom>
        </p:spPr>
      </p:pic>
    </p:spTree>
    <p:extLst>
      <p:ext uri="{BB962C8B-B14F-4D97-AF65-F5344CB8AC3E}">
        <p14:creationId xmlns:p14="http://schemas.microsoft.com/office/powerpoint/2010/main" val="417143364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solidFill>
            <a:schemeClr val="accent1"/>
          </a:solidFill>
        </p:spPr>
        <p:txBody>
          <a:bodyPr>
            <a:normAutofit/>
          </a:bodyPr>
          <a:lstStyle/>
          <a:p>
            <a:r>
              <a:rPr lang="fi-FI" sz="4000" b="1" dirty="0" smtClean="0"/>
              <a:t>              </a:t>
            </a:r>
            <a:r>
              <a:rPr lang="fi-FI" sz="4000" b="1" dirty="0" smtClean="0"/>
              <a:t>Päijät-Hämeen </a:t>
            </a:r>
            <a:r>
              <a:rPr lang="fi-FI" sz="4000" b="1" dirty="0"/>
              <a:t>seudulliset tavoitteet:</a:t>
            </a:r>
          </a:p>
        </p:txBody>
      </p:sp>
      <p:sp>
        <p:nvSpPr>
          <p:cNvPr id="3" name="Sisällön paikkamerkki 2"/>
          <p:cNvSpPr>
            <a:spLocks noGrp="1"/>
          </p:cNvSpPr>
          <p:nvPr>
            <p:ph sz="half" idx="1"/>
          </p:nvPr>
        </p:nvSpPr>
        <p:spPr/>
        <p:txBody>
          <a:bodyPr>
            <a:normAutofit/>
          </a:bodyPr>
          <a:lstStyle/>
          <a:p>
            <a:pPr marL="0" indent="0">
              <a:buNone/>
            </a:pPr>
            <a:r>
              <a:rPr lang="fi-FI" sz="3300" u="sng"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Tavoite 1</a:t>
            </a:r>
            <a:r>
              <a:rPr lang="fi-FI" sz="33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 </a:t>
            </a:r>
            <a:endParaRPr lang="fi-FI" dirty="0">
              <a:solidFill>
                <a:srgbClr val="000000"/>
              </a:solidFill>
              <a:latin typeface="Calibri" panose="020F0502020204030204" pitchFamily="34" charset="0"/>
              <a:ea typeface="Times New Roman" panose="02020603050405020304" pitchFamily="18" charset="0"/>
              <a:cs typeface="Times New Roman" panose="02020603050405020304" pitchFamily="18" charset="0"/>
            </a:endParaRPr>
          </a:p>
          <a:p>
            <a:pPr marL="0" indent="0">
              <a:buNone/>
            </a:pPr>
            <a:r>
              <a:rPr lang="fi-FI" sz="24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Päijät-Hämeen alueelle luotava tutoropettajien </a:t>
            </a:r>
            <a:r>
              <a:rPr lang="fi-FI" sz="2400" b="1" u="sng"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kehittämisverkosto</a:t>
            </a:r>
            <a:r>
              <a:rPr lang="fi-FI" sz="24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 jolle luodaan pysyvät systemaattiset toimintatavat. </a:t>
            </a:r>
            <a:r>
              <a:rPr lang="fi-FI" sz="2400" b="1"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Verkoston keskeisin tavoite on eri kuntien tutoropettajien keskinäinen yhteistoiminta</a:t>
            </a:r>
            <a:r>
              <a:rPr lang="fi-FI" sz="24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a:t>
            </a:r>
            <a:endParaRPr lang="fi-FI" dirty="0"/>
          </a:p>
        </p:txBody>
      </p:sp>
      <p:sp>
        <p:nvSpPr>
          <p:cNvPr id="4" name="Sisällön paikkamerkki 3"/>
          <p:cNvSpPr>
            <a:spLocks noGrp="1"/>
          </p:cNvSpPr>
          <p:nvPr>
            <p:ph sz="half" idx="2"/>
          </p:nvPr>
        </p:nvSpPr>
        <p:spPr/>
        <p:txBody>
          <a:bodyPr>
            <a:normAutofit/>
          </a:bodyPr>
          <a:lstStyle/>
          <a:p>
            <a:pPr marL="0" indent="0">
              <a:buNone/>
            </a:pPr>
            <a:r>
              <a:rPr lang="fi-FI" sz="3300" u="sng"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Tavoite 2</a:t>
            </a:r>
            <a:endParaRPr lang="fi-FI" sz="33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endParaRPr>
          </a:p>
          <a:p>
            <a:pPr marL="0" indent="0">
              <a:buNone/>
            </a:pPr>
            <a:r>
              <a:rPr lang="fi-FI" sz="2400" b="1"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Hyvien toimintakäytäntöjen jakaminen </a:t>
            </a:r>
            <a:r>
              <a:rPr lang="fi-FI" sz="24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alueellisessa verkostossa</a:t>
            </a:r>
            <a:r>
              <a:rPr lang="fi-FI" sz="2400" dirty="0">
                <a:latin typeface="Calibri" panose="020F0502020204030204" pitchFamily="34" charset="0"/>
                <a:ea typeface="Times New Roman" panose="02020603050405020304" pitchFamily="18" charset="0"/>
                <a:cs typeface="Times New Roman" panose="02020603050405020304" pitchFamily="18" charset="0"/>
              </a:rPr>
              <a:t>, eri kokoisten kuntien ja koulujen opetusprosessien </a:t>
            </a:r>
            <a:r>
              <a:rPr lang="fi-FI" sz="2400" dirty="0" err="1">
                <a:latin typeface="Calibri" panose="020F0502020204030204" pitchFamily="34" charset="0"/>
                <a:ea typeface="Times New Roman" panose="02020603050405020304" pitchFamily="18" charset="0"/>
                <a:cs typeface="Times New Roman" panose="02020603050405020304" pitchFamily="18" charset="0"/>
              </a:rPr>
              <a:t>benchmarkkaus</a:t>
            </a:r>
            <a:r>
              <a:rPr lang="fi-FI" sz="2400" dirty="0">
                <a:latin typeface="Calibri" panose="020F0502020204030204" pitchFamily="34" charset="0"/>
                <a:ea typeface="Times New Roman" panose="02020603050405020304" pitchFamily="18" charset="0"/>
                <a:cs typeface="Times New Roman" panose="02020603050405020304" pitchFamily="18" charset="0"/>
              </a:rPr>
              <a:t> ja keskeisten ydinprosessien auditointi</a:t>
            </a:r>
            <a:r>
              <a:rPr lang="fi-FI" sz="2400" dirty="0" smtClean="0">
                <a:latin typeface="Calibri" panose="020F0502020204030204" pitchFamily="34" charset="0"/>
                <a:ea typeface="Times New Roman" panose="02020603050405020304" pitchFamily="18" charset="0"/>
                <a:cs typeface="Times New Roman" panose="02020603050405020304" pitchFamily="18" charset="0"/>
              </a:rPr>
              <a:t>.</a:t>
            </a:r>
          </a:p>
          <a:p>
            <a:pPr marL="0" indent="0">
              <a:buNone/>
            </a:pPr>
            <a:r>
              <a:rPr lang="fi-FI" sz="2400" dirty="0" smtClean="0">
                <a:latin typeface="Calibri" panose="020F0502020204030204" pitchFamily="34" charset="0"/>
                <a:ea typeface="Times New Roman" panose="02020603050405020304" pitchFamily="18" charset="0"/>
                <a:cs typeface="Times New Roman" panose="02020603050405020304" pitchFamily="18" charset="0"/>
              </a:rPr>
              <a:t> </a:t>
            </a:r>
            <a:endParaRPr lang="fi-FI" sz="2400" dirty="0">
              <a:latin typeface="Calibri" panose="020F0502020204030204" pitchFamily="34" charset="0"/>
              <a:ea typeface="Times New Roman" panose="02020603050405020304" pitchFamily="18" charset="0"/>
              <a:cs typeface="Times New Roman" panose="02020603050405020304" pitchFamily="18" charset="0"/>
            </a:endParaRPr>
          </a:p>
          <a:p>
            <a:pPr marL="0" indent="0">
              <a:buNone/>
            </a:pPr>
            <a:r>
              <a:rPr lang="fi-FI" sz="2000" b="1" dirty="0">
                <a:latin typeface="Tempus Sans ITC" panose="04020404030D07020202" pitchFamily="82" charset="0"/>
                <a:ea typeface="Times New Roman" panose="02020603050405020304" pitchFamily="18" charset="0"/>
                <a:cs typeface="Times New Roman" panose="02020603050405020304" pitchFamily="18" charset="0"/>
              </a:rPr>
              <a:t>Verkkoyhteistyöllä ja jakamisella on vaikutusta opettajien työhyvinvointiin, toimintakulttuurin muutokseen ja keskinäisen yhteistyön merkityksellisyyden korostumiseen.</a:t>
            </a:r>
            <a:endParaRPr lang="fi-FI" sz="2000" b="1" dirty="0">
              <a:latin typeface="Tempus Sans ITC" panose="04020404030D07020202" pitchFamily="82" charset="0"/>
            </a:endParaRPr>
          </a:p>
        </p:txBody>
      </p:sp>
      <p:pic>
        <p:nvPicPr>
          <p:cNvPr id="6" name="Kuva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1396" y="4862776"/>
            <a:ext cx="1586015" cy="1572144"/>
          </a:xfrm>
          <a:prstGeom prst="rect">
            <a:avLst/>
          </a:prstGeom>
        </p:spPr>
      </p:pic>
    </p:spTree>
    <p:extLst>
      <p:ext uri="{BB962C8B-B14F-4D97-AF65-F5344CB8AC3E}">
        <p14:creationId xmlns:p14="http://schemas.microsoft.com/office/powerpoint/2010/main" val="393516047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tsikko 4"/>
          <p:cNvSpPr>
            <a:spLocks noGrp="1"/>
          </p:cNvSpPr>
          <p:nvPr>
            <p:ph type="title"/>
          </p:nvPr>
        </p:nvSpPr>
        <p:spPr>
          <a:xfrm>
            <a:off x="1219303" y="0"/>
            <a:ext cx="10515600" cy="1325563"/>
          </a:xfrm>
          <a:solidFill>
            <a:schemeClr val="accent1"/>
          </a:solidFill>
        </p:spPr>
        <p:txBody>
          <a:bodyPr/>
          <a:lstStyle/>
          <a:p>
            <a:r>
              <a:rPr lang="fi-FI" dirty="0" smtClean="0"/>
              <a:t>     Päijät-Hämeen seudun tutorrinki</a:t>
            </a:r>
            <a:endParaRPr lang="fi-FI" dirty="0"/>
          </a:p>
        </p:txBody>
      </p:sp>
      <p:sp>
        <p:nvSpPr>
          <p:cNvPr id="6" name="Sisällön paikkamerkki 5"/>
          <p:cNvSpPr>
            <a:spLocks noGrp="1"/>
          </p:cNvSpPr>
          <p:nvPr>
            <p:ph sz="half" idx="1"/>
          </p:nvPr>
        </p:nvSpPr>
        <p:spPr>
          <a:xfrm>
            <a:off x="790575" y="1825625"/>
            <a:ext cx="5181600" cy="4351338"/>
          </a:xfrm>
        </p:spPr>
        <p:txBody>
          <a:bodyPr>
            <a:normAutofit fontScale="92500" lnSpcReduction="20000"/>
          </a:bodyPr>
          <a:lstStyle/>
          <a:p>
            <a:r>
              <a:rPr lang="fi-FI" dirty="0" smtClean="0"/>
              <a:t>SEUTUKUNNAT</a:t>
            </a:r>
            <a:endParaRPr lang="fi-FI" dirty="0"/>
          </a:p>
        </p:txBody>
      </p:sp>
      <p:graphicFrame>
        <p:nvGraphicFramePr>
          <p:cNvPr id="4" name="Sisällön paikkamerkki 6"/>
          <p:cNvGraphicFramePr>
            <a:graphicFrameLocks/>
          </p:cNvGraphicFramePr>
          <p:nvPr>
            <p:extLst>
              <p:ext uri="{D42A27DB-BD31-4B8C-83A1-F6EECF244321}">
                <p14:modId xmlns:p14="http://schemas.microsoft.com/office/powerpoint/2010/main" val="927339735"/>
              </p:ext>
            </p:extLst>
          </p:nvPr>
        </p:nvGraphicFramePr>
        <p:xfrm>
          <a:off x="839788" y="1825625"/>
          <a:ext cx="5180012" cy="43640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Sisällön paikkamerkki 8"/>
          <p:cNvSpPr>
            <a:spLocks noGrp="1"/>
          </p:cNvSpPr>
          <p:nvPr>
            <p:ph sz="half" idx="2"/>
          </p:nvPr>
        </p:nvSpPr>
        <p:spPr>
          <a:xfrm>
            <a:off x="6866626" y="1825626"/>
            <a:ext cx="5077724" cy="4430712"/>
          </a:xfrm>
        </p:spPr>
        <p:txBody>
          <a:bodyPr>
            <a:normAutofit fontScale="92500" lnSpcReduction="20000"/>
          </a:bodyPr>
          <a:lstStyle/>
          <a:p>
            <a:pPr marL="0" indent="0">
              <a:buNone/>
            </a:pPr>
            <a:r>
              <a:rPr lang="fi-FI" dirty="0" smtClean="0"/>
              <a:t>MUKANA</a:t>
            </a:r>
          </a:p>
          <a:p>
            <a:pPr marL="0" indent="0">
              <a:buNone/>
            </a:pPr>
            <a:r>
              <a:rPr lang="fi-FI" dirty="0" smtClean="0"/>
              <a:t>Noin 100 tutoropettajaa</a:t>
            </a:r>
          </a:p>
          <a:p>
            <a:pPr marL="0" indent="0">
              <a:buNone/>
            </a:pPr>
            <a:r>
              <a:rPr lang="fi-FI" dirty="0" smtClean="0"/>
              <a:t>11 eri kuntien kehittäjäryhmän jäsentä (seutu/</a:t>
            </a:r>
            <a:r>
              <a:rPr lang="fi-FI" dirty="0" err="1" smtClean="0"/>
              <a:t>mastertutorit</a:t>
            </a:r>
            <a:r>
              <a:rPr lang="fi-FI" dirty="0" smtClean="0"/>
              <a:t>) + projektikoordinaattori</a:t>
            </a:r>
          </a:p>
          <a:p>
            <a:pPr marL="0" indent="0">
              <a:buNone/>
            </a:pPr>
            <a:r>
              <a:rPr lang="fi-FI" u="sng" dirty="0" smtClean="0"/>
              <a:t>Kehittäjäryhmä</a:t>
            </a:r>
            <a:endParaRPr lang="fi-FI" sz="1800" u="sng" dirty="0"/>
          </a:p>
          <a:p>
            <a:pPr>
              <a:buFontTx/>
              <a:buChar char="-"/>
            </a:pPr>
            <a:r>
              <a:rPr lang="fi-FI" sz="1800" dirty="0" smtClean="0"/>
              <a:t>Kehittäjäryhmässä on jäsen jokaisesta alueen kunnasta</a:t>
            </a:r>
            <a:r>
              <a:rPr lang="fi-FI" sz="1800" dirty="0" smtClean="0"/>
              <a:t>. Tapaaminen on joka kuukausi.</a:t>
            </a:r>
            <a:endParaRPr lang="fi-FI" sz="1800" dirty="0" smtClean="0"/>
          </a:p>
          <a:p>
            <a:pPr>
              <a:buFontTx/>
              <a:buChar char="-"/>
            </a:pPr>
            <a:r>
              <a:rPr lang="fi-FI" sz="1800" dirty="0" smtClean="0"/>
              <a:t>Kehittäjäryhmän tehtävänä on jakaa tietoa, kerätä ja vertailla hyviä käytänteitä sekä arvioida tutoropettajaverkoston toimintaa ja koordinoida yhdessä tutoropettajien sisällöllisen osaamien kehittämistä. </a:t>
            </a:r>
          </a:p>
          <a:p>
            <a:pPr>
              <a:buFontTx/>
              <a:buChar char="-"/>
            </a:pPr>
            <a:r>
              <a:rPr lang="fi-FI" sz="1800" dirty="0" smtClean="0"/>
              <a:t>Kehitysryhmä raportoi toiminnastaan </a:t>
            </a:r>
            <a:r>
              <a:rPr lang="fi-FI" sz="1800" b="1" dirty="0" smtClean="0"/>
              <a:t>sivistysjohtajien muodostamalle ohjausryhmälle</a:t>
            </a:r>
            <a:r>
              <a:rPr lang="fi-FI" sz="1800" dirty="0" smtClean="0"/>
              <a:t>.</a:t>
            </a:r>
          </a:p>
          <a:p>
            <a:pPr marL="914400" lvl="2" indent="0">
              <a:buNone/>
            </a:pPr>
            <a:endParaRPr lang="fi-FI" dirty="0"/>
          </a:p>
        </p:txBody>
      </p:sp>
      <p:pic>
        <p:nvPicPr>
          <p:cNvPr id="7" name="Kuva 6"/>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9484765" y="269081"/>
            <a:ext cx="2250138" cy="787399"/>
          </a:xfrm>
          <a:prstGeom prst="rect">
            <a:avLst/>
          </a:prstGeom>
        </p:spPr>
      </p:pic>
      <p:pic>
        <p:nvPicPr>
          <p:cNvPr id="8" name="Kuva 7"/>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06362" y="5492204"/>
            <a:ext cx="1208087" cy="1197522"/>
          </a:xfrm>
          <a:prstGeom prst="rect">
            <a:avLst/>
          </a:prstGeom>
        </p:spPr>
      </p:pic>
    </p:spTree>
    <p:extLst>
      <p:ext uri="{BB962C8B-B14F-4D97-AF65-F5344CB8AC3E}">
        <p14:creationId xmlns:p14="http://schemas.microsoft.com/office/powerpoint/2010/main" val="29644789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327804" y="365125"/>
            <a:ext cx="11602528" cy="1325563"/>
          </a:xfrm>
        </p:spPr>
        <p:txBody>
          <a:bodyPr/>
          <a:lstStyle/>
          <a:p>
            <a:r>
              <a:rPr lang="fi-FI" b="1" dirty="0" smtClean="0"/>
              <a:t>Mihin toiminta on viime lukuvuotena keskittynyt?</a:t>
            </a:r>
            <a:endParaRPr lang="fi-FI" b="1" dirty="0"/>
          </a:p>
        </p:txBody>
      </p:sp>
      <p:sp>
        <p:nvSpPr>
          <p:cNvPr id="3" name="Sisällön paikkamerkki 2"/>
          <p:cNvSpPr>
            <a:spLocks noGrp="1"/>
          </p:cNvSpPr>
          <p:nvPr>
            <p:ph idx="1"/>
          </p:nvPr>
        </p:nvSpPr>
        <p:spPr/>
        <p:txBody>
          <a:bodyPr>
            <a:normAutofit fontScale="92500" lnSpcReduction="20000"/>
          </a:bodyPr>
          <a:lstStyle/>
          <a:p>
            <a:pPr marL="514350" indent="-514350">
              <a:buAutoNum type="arabicPeriod"/>
            </a:pPr>
            <a:r>
              <a:rPr lang="fi-FI" dirty="0" smtClean="0"/>
              <a:t>Opetussuunnitelman mukaisen toimintakulttuurin rakentaminen 55%</a:t>
            </a:r>
          </a:p>
          <a:p>
            <a:pPr marL="514350" indent="-514350">
              <a:buAutoNum type="arabicPeriod"/>
            </a:pPr>
            <a:r>
              <a:rPr lang="fi-FI" dirty="0" smtClean="0"/>
              <a:t>Opetussuunnitelman mukaisen pedagogiikan kehittäminen 43,33%</a:t>
            </a:r>
          </a:p>
          <a:p>
            <a:pPr marL="514350" indent="-514350">
              <a:buAutoNum type="arabicPeriod"/>
            </a:pPr>
            <a:r>
              <a:rPr lang="fi-FI" dirty="0" smtClean="0"/>
              <a:t>Digioppiminen, pedagogiikka 38,33%</a:t>
            </a:r>
          </a:p>
          <a:p>
            <a:pPr marL="514350" indent="-514350">
              <a:buAutoNum type="arabicPeriod"/>
            </a:pPr>
            <a:endParaRPr lang="fi-FI" dirty="0"/>
          </a:p>
          <a:p>
            <a:pPr marL="514350" indent="-514350">
              <a:buAutoNum type="arabicPeriod"/>
            </a:pPr>
            <a:r>
              <a:rPr lang="fi-FI" dirty="0" smtClean="0"/>
              <a:t>Digioppiminen, teknologiataidot 33,33%</a:t>
            </a:r>
          </a:p>
          <a:p>
            <a:pPr marL="514350" indent="-514350">
              <a:buAutoNum type="arabicPeriod"/>
            </a:pPr>
            <a:r>
              <a:rPr lang="fi-FI" dirty="0" smtClean="0"/>
              <a:t>Laaja-alaisen osaamisen taitojen hallinnan ja opetuksen tukeminen 18%</a:t>
            </a:r>
          </a:p>
          <a:p>
            <a:pPr marL="514350" indent="-514350">
              <a:buAutoNum type="arabicPeriod"/>
            </a:pPr>
            <a:r>
              <a:rPr lang="fi-FI" dirty="0" smtClean="0"/>
              <a:t>Oppimisympäristöjen kehittäminen 25%</a:t>
            </a:r>
          </a:p>
          <a:p>
            <a:pPr marL="514350" indent="-514350">
              <a:buAutoNum type="arabicPeriod"/>
            </a:pPr>
            <a:r>
              <a:rPr lang="fi-FI" dirty="0" smtClean="0"/>
              <a:t>Oppilasarviointiin liittyvän osaamisen tukeminen 18,33%</a:t>
            </a:r>
          </a:p>
          <a:p>
            <a:pPr marL="514350" indent="-514350">
              <a:buAutoNum type="arabicPeriod"/>
            </a:pPr>
            <a:r>
              <a:rPr lang="fi-FI" dirty="0" smtClean="0"/>
              <a:t>Monialaiset ja verkostoituminen 11,67%</a:t>
            </a:r>
          </a:p>
          <a:p>
            <a:pPr marL="514350" indent="-514350">
              <a:buAutoNum type="arabicPeriod"/>
            </a:pPr>
            <a:r>
              <a:rPr lang="fi-FI" dirty="0" smtClean="0"/>
              <a:t>Koulun </a:t>
            </a:r>
            <a:r>
              <a:rPr lang="fi-FI" dirty="0" err="1" smtClean="0"/>
              <a:t>kehittämis</a:t>
            </a:r>
            <a:r>
              <a:rPr lang="fi-FI" dirty="0" smtClean="0"/>
              <a:t>- ja innovointitaidot 10%</a:t>
            </a:r>
          </a:p>
          <a:p>
            <a:pPr marL="514350" indent="-514350">
              <a:buAutoNum type="arabicPeriod"/>
            </a:pPr>
            <a:endParaRPr lang="fi-FI" dirty="0"/>
          </a:p>
          <a:p>
            <a:pPr marL="0" indent="0">
              <a:buNone/>
            </a:pPr>
            <a:endParaRPr lang="fi-FI" dirty="0"/>
          </a:p>
        </p:txBody>
      </p:sp>
      <p:pic>
        <p:nvPicPr>
          <p:cNvPr id="4" name="Kuva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032522" y="4793464"/>
            <a:ext cx="1409340" cy="1397015"/>
          </a:xfrm>
          <a:prstGeom prst="rect">
            <a:avLst/>
          </a:prstGeom>
        </p:spPr>
      </p:pic>
    </p:spTree>
    <p:extLst>
      <p:ext uri="{BB962C8B-B14F-4D97-AF65-F5344CB8AC3E}">
        <p14:creationId xmlns:p14="http://schemas.microsoft.com/office/powerpoint/2010/main" val="7479112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29395" y="365125"/>
            <a:ext cx="12370279" cy="1325563"/>
          </a:xfrm>
        </p:spPr>
        <p:txBody>
          <a:bodyPr/>
          <a:lstStyle/>
          <a:p>
            <a:r>
              <a:rPr lang="fi-FI" b="1" dirty="0" smtClean="0"/>
              <a:t>Tutoropettajatoiminnan pääasiallinen toteutuminen</a:t>
            </a:r>
            <a:endParaRPr lang="fi-FI" b="1" dirty="0"/>
          </a:p>
        </p:txBody>
      </p:sp>
      <p:sp>
        <p:nvSpPr>
          <p:cNvPr id="3" name="Sisällön paikkamerkki 2"/>
          <p:cNvSpPr>
            <a:spLocks noGrp="1"/>
          </p:cNvSpPr>
          <p:nvPr>
            <p:ph idx="1"/>
          </p:nvPr>
        </p:nvSpPr>
        <p:spPr/>
        <p:txBody>
          <a:bodyPr>
            <a:normAutofit lnSpcReduction="10000"/>
          </a:bodyPr>
          <a:lstStyle/>
          <a:p>
            <a:r>
              <a:rPr lang="fi-FI" dirty="0" smtClean="0"/>
              <a:t>Vapaamuotoinen keskustelu opettajien kanssa 77,42%</a:t>
            </a:r>
          </a:p>
          <a:p>
            <a:r>
              <a:rPr lang="fi-FI" dirty="0" smtClean="0"/>
              <a:t>Koulutustilaisuuksien järjestäminen ja kouluttaminen niissä 59,68%</a:t>
            </a:r>
          </a:p>
          <a:p>
            <a:r>
              <a:rPr lang="fi-FI" dirty="0" smtClean="0"/>
              <a:t>Pari- tai tiimiopettajana toimiminen 48,39%</a:t>
            </a:r>
          </a:p>
          <a:p>
            <a:r>
              <a:rPr lang="fi-FI" dirty="0" smtClean="0"/>
              <a:t>Opettajien suunnittelutyön konsultointi 41,94%</a:t>
            </a:r>
          </a:p>
          <a:p>
            <a:r>
              <a:rPr lang="fi-FI" dirty="0"/>
              <a:t>P</a:t>
            </a:r>
            <a:r>
              <a:rPr lang="fi-FI" dirty="0" smtClean="0"/>
              <a:t>edagogisten kahviloiden järjestäminen 35,48%</a:t>
            </a:r>
          </a:p>
          <a:p>
            <a:r>
              <a:rPr lang="fi-FI" dirty="0" smtClean="0"/>
              <a:t>Oppimisympäristöjen rakentaminen 25,81%</a:t>
            </a:r>
          </a:p>
          <a:p>
            <a:r>
              <a:rPr lang="fi-FI" dirty="0" smtClean="0"/>
              <a:t>Oppituntien pitäminen niin, että opettajat ovat voineet havainnoida oppilaita ja opetusta 22,58%</a:t>
            </a:r>
          </a:p>
          <a:p>
            <a:r>
              <a:rPr lang="fi-FI" dirty="0" smtClean="0"/>
              <a:t>Johtoryhmien tai kehittämistiimien konsultointi 12,9%</a:t>
            </a:r>
            <a:endParaRPr lang="fi-FI" dirty="0"/>
          </a:p>
        </p:txBody>
      </p:sp>
      <p:pic>
        <p:nvPicPr>
          <p:cNvPr id="4" name="Kuva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406302" y="5388687"/>
            <a:ext cx="1208087" cy="1197522"/>
          </a:xfrm>
          <a:prstGeom prst="rect">
            <a:avLst/>
          </a:prstGeom>
        </p:spPr>
      </p:pic>
    </p:spTree>
    <p:extLst>
      <p:ext uri="{BB962C8B-B14F-4D97-AF65-F5344CB8AC3E}">
        <p14:creationId xmlns:p14="http://schemas.microsoft.com/office/powerpoint/2010/main" val="44135834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86263" y="661719"/>
            <a:ext cx="12033849" cy="83099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l"/>
            <a:r>
              <a:rPr lang="fi-FI" sz="4800" dirty="0" smtClean="0" smtId="4294967295">
                <a:solidFill>
                  <a:srgbClr val="333333"/>
                </a:solidFill>
                <a:latin typeface="Latoregular"/>
              </a:rPr>
              <a:t>Tärkeimpinä </a:t>
            </a:r>
            <a:r>
              <a:rPr sz="4800" dirty="0" err="1" smtClean="0" smtId="4294967295">
                <a:solidFill>
                  <a:srgbClr val="333333"/>
                </a:solidFill>
                <a:latin typeface="Latoregular"/>
              </a:rPr>
              <a:t>koulutussisä</a:t>
            </a:r>
            <a:r>
              <a:rPr lang="fi-FI" sz="4800" dirty="0" err="1" smtClean="0" smtId="4294967295">
                <a:solidFill>
                  <a:srgbClr val="333333"/>
                </a:solidFill>
                <a:latin typeface="Latoregular"/>
              </a:rPr>
              <a:t>ltöinä</a:t>
            </a:r>
            <a:r>
              <a:rPr lang="fi-FI" sz="4800" dirty="0" smtClean="0" smtId="4294967295">
                <a:solidFill>
                  <a:srgbClr val="333333"/>
                </a:solidFill>
                <a:latin typeface="Latoregular"/>
              </a:rPr>
              <a:t> pidetään:</a:t>
            </a:r>
            <a:endParaRPr lang="fi-FI" sz="4800" dirty="0" smtId="4294967295">
              <a:solidFill>
                <a:srgbClr val="333333"/>
              </a:solidFill>
              <a:latin typeface="Latoregular"/>
            </a:endParaRPr>
          </a:p>
        </p:txBody>
      </p:sp>
      <p:sp>
        <p:nvSpPr>
          <p:cNvPr id="3" name="New shape"/>
          <p:cNvSpPr/>
          <p:nvPr/>
        </p:nvSpPr>
        <p:spPr>
          <a:xfrm>
            <a:off x="2032000" y="1790700"/>
            <a:ext cx="8128000" cy="2413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fi-FI" sz="1400" dirty="0" smtId="4294967295">
              <a:solidFill>
                <a:srgbClr val="333333"/>
              </a:solidFill>
              <a:latin typeface="Arial"/>
            </a:endParaRPr>
          </a:p>
        </p:txBody>
      </p:sp>
      <p:graphicFrame>
        <p:nvGraphicFramePr>
          <p:cNvPr id="4" name="ChartObject"/>
          <p:cNvGraphicFramePr/>
          <p:nvPr>
            <p:extLst>
              <p:ext uri="{D42A27DB-BD31-4B8C-83A1-F6EECF244321}">
                <p14:modId xmlns:p14="http://schemas.microsoft.com/office/powerpoint/2010/main" val="939630386"/>
              </p:ext>
            </p:extLst>
          </p:nvPr>
        </p:nvGraphicFramePr>
        <p:xfrm>
          <a:off x="2135560" y="1682151"/>
          <a:ext cx="8255000" cy="5674721"/>
        </p:xfrm>
        <a:graphic>
          <a:graphicData uri="http://schemas.openxmlformats.org/drawingml/2006/chart">
            <c:chart xmlns:c="http://schemas.openxmlformats.org/drawingml/2006/chart" xmlns:r="http://schemas.openxmlformats.org/officeDocument/2006/relationships" r:id="rId2"/>
          </a:graphicData>
        </a:graphic>
      </p:graphicFrame>
      <p:pic>
        <p:nvPicPr>
          <p:cNvPr id="5" name="Kuva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944945" y="5807127"/>
            <a:ext cx="772961" cy="766201"/>
          </a:xfrm>
          <a:prstGeom prst="rect">
            <a:avLst/>
          </a:prstGeom>
        </p:spPr>
      </p:pic>
    </p:spTree>
    <p:extLst>
      <p:ext uri="{BB962C8B-B14F-4D97-AF65-F5344CB8AC3E}">
        <p14:creationId xmlns:p14="http://schemas.microsoft.com/office/powerpoint/2010/main" val="408527908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336430" y="365125"/>
            <a:ext cx="11855570" cy="1325563"/>
          </a:xfrm>
        </p:spPr>
        <p:txBody>
          <a:bodyPr/>
          <a:lstStyle/>
          <a:p>
            <a:r>
              <a:rPr lang="fi-FI" b="1" dirty="0" smtClean="0"/>
              <a:t>Tutoropettajatoiminnan arviointi ja kehittäminen</a:t>
            </a:r>
            <a:endParaRPr lang="fi-FI" b="1" dirty="0"/>
          </a:p>
        </p:txBody>
      </p:sp>
      <p:sp>
        <p:nvSpPr>
          <p:cNvPr id="3" name="Sisällön paikkamerkki 2"/>
          <p:cNvSpPr>
            <a:spLocks noGrp="1"/>
          </p:cNvSpPr>
          <p:nvPr>
            <p:ph idx="1"/>
          </p:nvPr>
        </p:nvSpPr>
        <p:spPr>
          <a:xfrm>
            <a:off x="588034" y="1394210"/>
            <a:ext cx="10515600" cy="5127359"/>
          </a:xfrm>
        </p:spPr>
        <p:txBody>
          <a:bodyPr>
            <a:normAutofit fontScale="92500" lnSpcReduction="10000"/>
          </a:bodyPr>
          <a:lstStyle/>
          <a:p>
            <a:r>
              <a:rPr lang="fi-FI" dirty="0" smtClean="0"/>
              <a:t>Koulutukset ovat olleet pääasiassa hyödyllisiä. Enemmän toivotaan vielä tutoropettajien keskinäisiä tapaamisia, vertaiskoulutusta, yhteissuunnittelua ja ohjausta tutortoiminnalle.</a:t>
            </a:r>
          </a:p>
          <a:p>
            <a:r>
              <a:rPr lang="fi-FI" dirty="0" smtClean="0"/>
              <a:t>Koulutuksia tulisi eriyttää lähtötason mukaisesti</a:t>
            </a:r>
          </a:p>
          <a:p>
            <a:r>
              <a:rPr lang="fi-FI" dirty="0" smtClean="0"/>
              <a:t>Oppimisen tukeen kaivataan koulutusta</a:t>
            </a:r>
          </a:p>
          <a:p>
            <a:r>
              <a:rPr lang="fi-FI" dirty="0" smtClean="0"/>
              <a:t>Koulutuksen ajankohdat riittävän ajoissa tietoon</a:t>
            </a:r>
          </a:p>
          <a:p>
            <a:r>
              <a:rPr lang="fi-FI" dirty="0" smtClean="0"/>
              <a:t>Eri teemoista yhteisiä päiviä tutoropettajille</a:t>
            </a:r>
          </a:p>
          <a:p>
            <a:r>
              <a:rPr lang="fi-FI" dirty="0" smtClean="0"/>
              <a:t>Lisää yhteisön kehittämiseen valmentavaa koulutusta</a:t>
            </a:r>
          </a:p>
          <a:p>
            <a:r>
              <a:rPr lang="fi-FI" dirty="0" smtClean="0"/>
              <a:t>Pari- ja tiimiohjausta</a:t>
            </a:r>
          </a:p>
          <a:p>
            <a:r>
              <a:rPr lang="fi-FI" dirty="0" smtClean="0"/>
              <a:t>Oman osaamisen kehittäminen lisää innostusta</a:t>
            </a:r>
          </a:p>
          <a:p>
            <a:r>
              <a:rPr lang="fi-FI" dirty="0" smtClean="0"/>
              <a:t>Omien vahvuuksien jakaminen ja </a:t>
            </a:r>
            <a:r>
              <a:rPr lang="fi-FI" dirty="0" err="1" smtClean="0"/>
              <a:t>tutorointi</a:t>
            </a:r>
            <a:r>
              <a:rPr lang="fi-FI" dirty="0" smtClean="0"/>
              <a:t> yli kuntarajojen. Kaikkien ei tarvitse tehdä kaikkea.</a:t>
            </a:r>
          </a:p>
          <a:p>
            <a:endParaRPr lang="fi-FI" dirty="0"/>
          </a:p>
        </p:txBody>
      </p:sp>
      <p:pic>
        <p:nvPicPr>
          <p:cNvPr id="4" name="Kuva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656467" y="4802090"/>
            <a:ext cx="1208087" cy="1197522"/>
          </a:xfrm>
          <a:prstGeom prst="rect">
            <a:avLst/>
          </a:prstGeom>
        </p:spPr>
      </p:pic>
    </p:spTree>
    <p:extLst>
      <p:ext uri="{BB962C8B-B14F-4D97-AF65-F5344CB8AC3E}">
        <p14:creationId xmlns:p14="http://schemas.microsoft.com/office/powerpoint/2010/main" val="294019379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Otsikko 9"/>
          <p:cNvSpPr>
            <a:spLocks noGrp="1"/>
          </p:cNvSpPr>
          <p:nvPr>
            <p:ph type="title"/>
          </p:nvPr>
        </p:nvSpPr>
        <p:spPr>
          <a:xfrm>
            <a:off x="990594" y="201223"/>
            <a:ext cx="10515600" cy="1325563"/>
          </a:xfrm>
        </p:spPr>
        <p:txBody>
          <a:bodyPr>
            <a:normAutofit/>
          </a:bodyPr>
          <a:lstStyle/>
          <a:p>
            <a:r>
              <a:rPr lang="fi-FI" sz="3200" b="1" u="sng" dirty="0" smtClean="0"/>
              <a:t>TUTOROPETTAJATOIMINNAN KEHITTÄMINEN ALUEELLISESTI</a:t>
            </a:r>
            <a:r>
              <a:rPr lang="fi-FI" sz="3200" b="1" dirty="0" smtClean="0"/>
              <a:t/>
            </a:r>
            <a:br>
              <a:rPr lang="fi-FI" sz="3200" b="1" dirty="0" smtClean="0"/>
            </a:br>
            <a:r>
              <a:rPr lang="fi-FI" sz="3200" b="1" dirty="0" smtClean="0"/>
              <a:t>Päijät-Hämeen tutoropettajaverkosto –hanke 2018-2019</a:t>
            </a:r>
            <a:endParaRPr lang="fi-FI" sz="3200" b="1" dirty="0"/>
          </a:p>
        </p:txBody>
      </p:sp>
      <p:sp>
        <p:nvSpPr>
          <p:cNvPr id="3" name="Sisällön paikkamerkki 2"/>
          <p:cNvSpPr>
            <a:spLocks noGrp="1"/>
          </p:cNvSpPr>
          <p:nvPr>
            <p:ph idx="1"/>
          </p:nvPr>
        </p:nvSpPr>
        <p:spPr/>
        <p:txBody>
          <a:bodyPr/>
          <a:lstStyle/>
          <a:p>
            <a:endParaRPr lang="fi-FI" dirty="0" smtClean="0"/>
          </a:p>
          <a:p>
            <a:endParaRPr lang="fi-FI" dirty="0"/>
          </a:p>
        </p:txBody>
      </p:sp>
      <p:sp>
        <p:nvSpPr>
          <p:cNvPr id="5" name="Vuokaavio: Prosessi 4"/>
          <p:cNvSpPr/>
          <p:nvPr/>
        </p:nvSpPr>
        <p:spPr>
          <a:xfrm>
            <a:off x="266699" y="1825626"/>
            <a:ext cx="2238375" cy="3956050"/>
          </a:xfrm>
          <a:prstGeom prst="flowChartProcess">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b="1" u="sng" dirty="0" smtClean="0">
                <a:solidFill>
                  <a:schemeClr val="tx1"/>
                </a:solidFill>
              </a:rPr>
              <a:t>ELOKUU</a:t>
            </a:r>
          </a:p>
          <a:p>
            <a:pPr algn="ctr"/>
            <a:endParaRPr lang="fi-FI" sz="1600" b="1" u="sng" dirty="0" smtClean="0">
              <a:solidFill>
                <a:schemeClr val="tx1"/>
              </a:solidFill>
            </a:endParaRPr>
          </a:p>
          <a:p>
            <a:pPr algn="ctr"/>
            <a:endParaRPr lang="fi-FI" b="1" dirty="0" smtClean="0">
              <a:solidFill>
                <a:schemeClr val="tx1"/>
              </a:solidFill>
            </a:endParaRPr>
          </a:p>
          <a:p>
            <a:pPr algn="ctr"/>
            <a:endParaRPr lang="fi-FI" b="1" dirty="0" smtClean="0">
              <a:solidFill>
                <a:schemeClr val="tx1"/>
              </a:solidFill>
            </a:endParaRPr>
          </a:p>
          <a:p>
            <a:r>
              <a:rPr lang="fi-FI" b="1" dirty="0" smtClean="0">
                <a:solidFill>
                  <a:schemeClr val="tx1"/>
                </a:solidFill>
              </a:rPr>
              <a:t>21.8</a:t>
            </a:r>
            <a:r>
              <a:rPr lang="fi-FI" dirty="0" smtClean="0">
                <a:solidFill>
                  <a:schemeClr val="tx1"/>
                </a:solidFill>
              </a:rPr>
              <a:t>.</a:t>
            </a:r>
          </a:p>
          <a:p>
            <a:r>
              <a:rPr lang="fi-FI" dirty="0" smtClean="0">
                <a:solidFill>
                  <a:schemeClr val="tx1"/>
                </a:solidFill>
              </a:rPr>
              <a:t>Verkostotapaaminen (startti)</a:t>
            </a:r>
          </a:p>
          <a:p>
            <a:endParaRPr lang="fi-FI" dirty="0" smtClean="0">
              <a:solidFill>
                <a:schemeClr val="tx1"/>
              </a:solidFill>
            </a:endParaRPr>
          </a:p>
          <a:p>
            <a:endParaRPr lang="fi-FI" dirty="0">
              <a:solidFill>
                <a:schemeClr val="tx1"/>
              </a:solidFill>
            </a:endParaRPr>
          </a:p>
          <a:p>
            <a:endParaRPr lang="fi-FI" dirty="0" smtClean="0">
              <a:solidFill>
                <a:schemeClr val="tx1"/>
              </a:solidFill>
            </a:endParaRPr>
          </a:p>
          <a:p>
            <a:r>
              <a:rPr lang="fi-FI" sz="1600" b="1" dirty="0">
                <a:solidFill>
                  <a:srgbClr val="0070C0"/>
                </a:solidFill>
              </a:rPr>
              <a:t>16.8. </a:t>
            </a:r>
          </a:p>
          <a:p>
            <a:r>
              <a:rPr lang="fi-FI" sz="1600" b="1" dirty="0">
                <a:solidFill>
                  <a:srgbClr val="0070C0"/>
                </a:solidFill>
              </a:rPr>
              <a:t>Kehittäjäryhmän kokous</a:t>
            </a:r>
          </a:p>
          <a:p>
            <a:endParaRPr lang="fi-FI" b="1" dirty="0" smtClean="0">
              <a:solidFill>
                <a:schemeClr val="tx1"/>
              </a:solidFill>
            </a:endParaRPr>
          </a:p>
        </p:txBody>
      </p:sp>
      <p:sp>
        <p:nvSpPr>
          <p:cNvPr id="6" name="Vuokaavio: Prosessi 5"/>
          <p:cNvSpPr/>
          <p:nvPr/>
        </p:nvSpPr>
        <p:spPr>
          <a:xfrm>
            <a:off x="2633659" y="1808154"/>
            <a:ext cx="2309816" cy="3956051"/>
          </a:xfrm>
          <a:prstGeom prst="flowChartProcess">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b="1" u="sng" dirty="0" smtClean="0">
              <a:solidFill>
                <a:schemeClr val="tx1"/>
              </a:solidFill>
            </a:endParaRPr>
          </a:p>
          <a:p>
            <a:pPr algn="ctr"/>
            <a:r>
              <a:rPr lang="fi-FI" b="1" u="sng" dirty="0" smtClean="0">
                <a:solidFill>
                  <a:schemeClr val="tx1"/>
                </a:solidFill>
              </a:rPr>
              <a:t>SYYSKUU</a:t>
            </a:r>
            <a:endParaRPr lang="fi-FI" b="1" u="sng" dirty="0" smtClean="0">
              <a:solidFill>
                <a:schemeClr val="tx1"/>
              </a:solidFill>
            </a:endParaRPr>
          </a:p>
          <a:p>
            <a:r>
              <a:rPr lang="fi-FI" sz="1400" b="1" dirty="0" smtClean="0">
                <a:solidFill>
                  <a:schemeClr val="tx1"/>
                </a:solidFill>
              </a:rPr>
              <a:t>14.9. </a:t>
            </a:r>
          </a:p>
          <a:p>
            <a:r>
              <a:rPr lang="fi-FI" sz="1400" dirty="0" smtClean="0">
                <a:solidFill>
                  <a:schemeClr val="tx1"/>
                </a:solidFill>
              </a:rPr>
              <a:t>Hyvien </a:t>
            </a:r>
            <a:r>
              <a:rPr lang="fi-FI" sz="1400" dirty="0" err="1" smtClean="0">
                <a:solidFill>
                  <a:schemeClr val="tx1"/>
                </a:solidFill>
              </a:rPr>
              <a:t>osaamis</a:t>
            </a:r>
            <a:r>
              <a:rPr lang="fi-FI" sz="1400" dirty="0" smtClean="0">
                <a:solidFill>
                  <a:schemeClr val="tx1"/>
                </a:solidFill>
              </a:rPr>
              <a:t>- ja toimintakäytänteiden </a:t>
            </a:r>
            <a:r>
              <a:rPr lang="fi-FI" sz="1400" dirty="0" err="1" smtClean="0">
                <a:solidFill>
                  <a:schemeClr val="tx1"/>
                </a:solidFill>
              </a:rPr>
              <a:t>ilmiantaminenTutor</a:t>
            </a:r>
            <a:r>
              <a:rPr lang="fi-FI" sz="1400" dirty="0" smtClean="0">
                <a:solidFill>
                  <a:schemeClr val="tx1"/>
                </a:solidFill>
              </a:rPr>
              <a:t>-kortin </a:t>
            </a:r>
            <a:r>
              <a:rPr lang="fi-FI" sz="1400" dirty="0" smtClean="0">
                <a:solidFill>
                  <a:schemeClr val="tx1"/>
                </a:solidFill>
              </a:rPr>
              <a:t>avulla</a:t>
            </a:r>
          </a:p>
          <a:p>
            <a:endParaRPr lang="fi-FI" sz="1400" b="1" dirty="0">
              <a:solidFill>
                <a:schemeClr val="tx1"/>
              </a:solidFill>
            </a:endParaRPr>
          </a:p>
          <a:p>
            <a:r>
              <a:rPr lang="fi-FI" sz="1400" b="1" dirty="0" smtClean="0">
                <a:solidFill>
                  <a:schemeClr val="tx1"/>
                </a:solidFill>
              </a:rPr>
              <a:t>25.9. </a:t>
            </a:r>
            <a:r>
              <a:rPr lang="fi-FI" sz="1400" dirty="0" smtClean="0">
                <a:solidFill>
                  <a:schemeClr val="tx1"/>
                </a:solidFill>
              </a:rPr>
              <a:t>Tutoropettajamessut </a:t>
            </a:r>
            <a:r>
              <a:rPr lang="fi-FI" sz="1400" dirty="0">
                <a:solidFill>
                  <a:schemeClr val="tx1"/>
                </a:solidFill>
              </a:rPr>
              <a:t>K</a:t>
            </a:r>
            <a:r>
              <a:rPr lang="fi-FI" sz="1400" dirty="0" smtClean="0">
                <a:solidFill>
                  <a:schemeClr val="tx1"/>
                </a:solidFill>
              </a:rPr>
              <a:t>alliolan koululla</a:t>
            </a:r>
          </a:p>
          <a:p>
            <a:endParaRPr lang="fi-FI" sz="1400" b="1" dirty="0">
              <a:solidFill>
                <a:schemeClr val="tx1"/>
              </a:solidFill>
            </a:endParaRPr>
          </a:p>
          <a:p>
            <a:r>
              <a:rPr lang="fi-FI" sz="1400" b="1" dirty="0" smtClean="0">
                <a:solidFill>
                  <a:schemeClr val="tx1"/>
                </a:solidFill>
              </a:rPr>
              <a:t>30.9. </a:t>
            </a:r>
            <a:r>
              <a:rPr lang="fi-FI" sz="1400" dirty="0" smtClean="0">
                <a:solidFill>
                  <a:schemeClr val="tx1"/>
                </a:solidFill>
              </a:rPr>
              <a:t>Koulujen lukuvuosisuunnitelmien liite valmiiksi: Tutoropettajatoiminnan </a:t>
            </a:r>
            <a:r>
              <a:rPr lang="fi-FI" sz="1400" dirty="0" smtClean="0">
                <a:solidFill>
                  <a:schemeClr val="tx1"/>
                </a:solidFill>
              </a:rPr>
              <a:t>hyödyntäminen</a:t>
            </a:r>
          </a:p>
          <a:p>
            <a:endParaRPr lang="fi-FI" sz="1400" dirty="0">
              <a:solidFill>
                <a:schemeClr val="tx1"/>
              </a:solidFill>
            </a:endParaRPr>
          </a:p>
          <a:p>
            <a:r>
              <a:rPr lang="fi-FI" sz="1400" b="1" dirty="0" smtClean="0">
                <a:solidFill>
                  <a:srgbClr val="0070C0"/>
                </a:solidFill>
              </a:rPr>
              <a:t>10.9. </a:t>
            </a:r>
          </a:p>
          <a:p>
            <a:r>
              <a:rPr lang="fi-FI" sz="1400" b="1" dirty="0" smtClean="0">
                <a:solidFill>
                  <a:srgbClr val="0070C0"/>
                </a:solidFill>
              </a:rPr>
              <a:t>Kehittäjäryhmän kokous</a:t>
            </a:r>
            <a:endParaRPr lang="fi-FI" sz="1600" dirty="0">
              <a:solidFill>
                <a:schemeClr val="tx1"/>
              </a:solidFill>
            </a:endParaRPr>
          </a:p>
          <a:p>
            <a:endParaRPr lang="fi-FI" sz="1600" dirty="0">
              <a:solidFill>
                <a:schemeClr val="tx1"/>
              </a:solidFill>
            </a:endParaRPr>
          </a:p>
        </p:txBody>
      </p:sp>
      <p:sp>
        <p:nvSpPr>
          <p:cNvPr id="7" name="Vuokaavio: Prosessi 6"/>
          <p:cNvSpPr/>
          <p:nvPr/>
        </p:nvSpPr>
        <p:spPr>
          <a:xfrm>
            <a:off x="5086344" y="1808154"/>
            <a:ext cx="2324100" cy="3938580"/>
          </a:xfrm>
          <a:prstGeom prst="flowChartProcess">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b="1" u="sng" dirty="0" smtClean="0">
                <a:solidFill>
                  <a:schemeClr val="tx1"/>
                </a:solidFill>
              </a:rPr>
              <a:t>LOKAKUU</a:t>
            </a:r>
          </a:p>
          <a:p>
            <a:pPr algn="ctr"/>
            <a:endParaRPr lang="fi-FI" b="1" dirty="0">
              <a:solidFill>
                <a:schemeClr val="tx1"/>
              </a:solidFill>
            </a:endParaRPr>
          </a:p>
          <a:p>
            <a:r>
              <a:rPr lang="fi-FI" sz="1400" dirty="0" smtClean="0">
                <a:solidFill>
                  <a:schemeClr val="tx1"/>
                </a:solidFill>
              </a:rPr>
              <a:t>Tutoropettajien profiilit (kuva, yhteystiedot, vastuukoulut ja vahvuus/</a:t>
            </a:r>
            <a:r>
              <a:rPr lang="fi-FI" sz="1400" dirty="0" err="1" smtClean="0">
                <a:solidFill>
                  <a:schemeClr val="tx1"/>
                </a:solidFill>
              </a:rPr>
              <a:t>osaamis</a:t>
            </a:r>
            <a:r>
              <a:rPr lang="fi-FI" sz="1400" dirty="0" smtClean="0">
                <a:solidFill>
                  <a:schemeClr val="tx1"/>
                </a:solidFill>
              </a:rPr>
              <a:t>-alue) </a:t>
            </a:r>
            <a:r>
              <a:rPr lang="fi-FI" sz="1400" dirty="0" err="1" smtClean="0">
                <a:solidFill>
                  <a:schemeClr val="tx1"/>
                </a:solidFill>
              </a:rPr>
              <a:t>peda.nettiin</a:t>
            </a:r>
            <a:endParaRPr lang="fi-FI" sz="1400" dirty="0" smtClean="0">
              <a:solidFill>
                <a:schemeClr val="tx1"/>
              </a:solidFill>
            </a:endParaRPr>
          </a:p>
          <a:p>
            <a:endParaRPr lang="fi-FI" sz="1400" dirty="0" smtClean="0">
              <a:solidFill>
                <a:schemeClr val="tx1"/>
              </a:solidFill>
            </a:endParaRPr>
          </a:p>
          <a:p>
            <a:r>
              <a:rPr lang="fi-FI" sz="1400" dirty="0">
                <a:solidFill>
                  <a:schemeClr val="tx1"/>
                </a:solidFill>
              </a:rPr>
              <a:t>TVT –taitokartoitus kaikille seudun opettajille</a:t>
            </a:r>
          </a:p>
          <a:p>
            <a:endParaRPr lang="fi-FI" sz="1400" dirty="0" smtClean="0">
              <a:solidFill>
                <a:schemeClr val="tx1"/>
              </a:solidFill>
            </a:endParaRPr>
          </a:p>
          <a:p>
            <a:r>
              <a:rPr lang="fi-FI" sz="1400" dirty="0">
                <a:solidFill>
                  <a:schemeClr val="tx1"/>
                </a:solidFill>
              </a:rPr>
              <a:t>E</a:t>
            </a:r>
            <a:r>
              <a:rPr lang="fi-FI" sz="1400" dirty="0" smtClean="0">
                <a:solidFill>
                  <a:schemeClr val="tx1"/>
                </a:solidFill>
              </a:rPr>
              <a:t>nnakkotehtävä </a:t>
            </a:r>
            <a:r>
              <a:rPr lang="fi-FI" sz="1400" dirty="0" smtClean="0">
                <a:solidFill>
                  <a:schemeClr val="tx1"/>
                </a:solidFill>
              </a:rPr>
              <a:t>marraskuun </a:t>
            </a:r>
            <a:r>
              <a:rPr lang="fi-FI" sz="1400" dirty="0" smtClean="0">
                <a:solidFill>
                  <a:schemeClr val="tx1"/>
                </a:solidFill>
              </a:rPr>
              <a:t>verkostotapaamiseen</a:t>
            </a:r>
          </a:p>
          <a:p>
            <a:r>
              <a:rPr lang="fi-FI" sz="1400" dirty="0" smtClean="0">
                <a:solidFill>
                  <a:schemeClr val="tx1"/>
                </a:solidFill>
              </a:rPr>
              <a:t>(tutoropettajatoimintani käytännössä)</a:t>
            </a:r>
          </a:p>
          <a:p>
            <a:endParaRPr lang="fi-FI" sz="1400" dirty="0">
              <a:solidFill>
                <a:schemeClr val="tx1"/>
              </a:solidFill>
            </a:endParaRPr>
          </a:p>
          <a:p>
            <a:r>
              <a:rPr lang="fi-FI" sz="1400" b="1" dirty="0" smtClean="0">
                <a:solidFill>
                  <a:srgbClr val="0070C0"/>
                </a:solidFill>
              </a:rPr>
              <a:t>9.10 </a:t>
            </a:r>
          </a:p>
          <a:p>
            <a:r>
              <a:rPr lang="fi-FI" sz="1400" b="1" dirty="0" smtClean="0">
                <a:solidFill>
                  <a:srgbClr val="0070C0"/>
                </a:solidFill>
              </a:rPr>
              <a:t>Kehittäjäryhmän kokous</a:t>
            </a:r>
            <a:endParaRPr lang="fi-FI" sz="1400" b="1" dirty="0">
              <a:solidFill>
                <a:srgbClr val="0070C0"/>
              </a:solidFill>
            </a:endParaRPr>
          </a:p>
        </p:txBody>
      </p:sp>
      <p:sp>
        <p:nvSpPr>
          <p:cNvPr id="8" name="Vuokaavio: Prosessi 7"/>
          <p:cNvSpPr/>
          <p:nvPr/>
        </p:nvSpPr>
        <p:spPr>
          <a:xfrm>
            <a:off x="9953620" y="1825624"/>
            <a:ext cx="2238380" cy="3956051"/>
          </a:xfrm>
          <a:prstGeom prst="flowChartProcess">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b="1" u="sng" dirty="0" smtClean="0">
                <a:solidFill>
                  <a:schemeClr val="tx1"/>
                </a:solidFill>
              </a:rPr>
              <a:t>JOULUKUU</a:t>
            </a:r>
          </a:p>
          <a:p>
            <a:pPr algn="ctr"/>
            <a:endParaRPr lang="fi-FI" b="1" dirty="0" smtClean="0">
              <a:solidFill>
                <a:schemeClr val="tx1"/>
              </a:solidFill>
            </a:endParaRPr>
          </a:p>
          <a:p>
            <a:endParaRPr lang="fi-FI" b="1" dirty="0">
              <a:solidFill>
                <a:schemeClr val="tx1"/>
              </a:solidFill>
            </a:endParaRPr>
          </a:p>
          <a:p>
            <a:r>
              <a:rPr lang="fi-FI" b="1" dirty="0" smtClean="0">
                <a:solidFill>
                  <a:schemeClr val="tx1"/>
                </a:solidFill>
              </a:rPr>
              <a:t>TVT-Koulutussuunnitelma</a:t>
            </a:r>
            <a:r>
              <a:rPr lang="fi-FI" dirty="0" smtClean="0">
                <a:solidFill>
                  <a:schemeClr val="tx1"/>
                </a:solidFill>
              </a:rPr>
              <a:t> valmiiksi keväälle 2019 </a:t>
            </a:r>
            <a:endParaRPr lang="fi-FI" dirty="0" smtClean="0">
              <a:solidFill>
                <a:schemeClr val="tx1"/>
              </a:solidFill>
            </a:endParaRPr>
          </a:p>
          <a:p>
            <a:endParaRPr lang="fi-FI" dirty="0" smtClean="0">
              <a:solidFill>
                <a:schemeClr val="tx1"/>
              </a:solidFill>
            </a:endParaRPr>
          </a:p>
          <a:p>
            <a:r>
              <a:rPr lang="fi-FI" sz="1200" dirty="0" smtClean="0">
                <a:solidFill>
                  <a:schemeClr val="tx1"/>
                </a:solidFill>
              </a:rPr>
              <a:t>(</a:t>
            </a:r>
            <a:r>
              <a:rPr lang="fi-FI" sz="1200" dirty="0" smtClean="0">
                <a:solidFill>
                  <a:schemeClr val="tx1"/>
                </a:solidFill>
              </a:rPr>
              <a:t>kouluttautumissuunnitelmat lähtötasoittain </a:t>
            </a:r>
          </a:p>
          <a:p>
            <a:r>
              <a:rPr lang="fi-FI" sz="1200" dirty="0" smtClean="0">
                <a:solidFill>
                  <a:schemeClr val="tx1"/>
                </a:solidFill>
              </a:rPr>
              <a:t>alku-, perus, ja jatkotasoille</a:t>
            </a:r>
            <a:r>
              <a:rPr lang="fi-FI" sz="1200" dirty="0" smtClean="0">
                <a:solidFill>
                  <a:schemeClr val="tx1"/>
                </a:solidFill>
              </a:rPr>
              <a:t>)</a:t>
            </a:r>
          </a:p>
          <a:p>
            <a:endParaRPr lang="fi-FI" sz="1600" dirty="0">
              <a:solidFill>
                <a:schemeClr val="tx1"/>
              </a:solidFill>
            </a:endParaRPr>
          </a:p>
          <a:p>
            <a:r>
              <a:rPr lang="fi-FI" sz="1400" b="1" dirty="0" smtClean="0">
                <a:solidFill>
                  <a:srgbClr val="0070C0"/>
                </a:solidFill>
              </a:rPr>
              <a:t>13.12. </a:t>
            </a:r>
          </a:p>
          <a:p>
            <a:r>
              <a:rPr lang="fi-FI" sz="1400" b="1" dirty="0" smtClean="0">
                <a:solidFill>
                  <a:srgbClr val="0070C0"/>
                </a:solidFill>
              </a:rPr>
              <a:t>Kehittäjäryhmän kokous</a:t>
            </a:r>
            <a:endParaRPr lang="fi-FI" sz="1400" b="1" dirty="0">
              <a:solidFill>
                <a:srgbClr val="0070C0"/>
              </a:solidFill>
            </a:endParaRPr>
          </a:p>
        </p:txBody>
      </p:sp>
      <p:sp>
        <p:nvSpPr>
          <p:cNvPr id="9" name="Vuokaavio: Prosessi 8"/>
          <p:cNvSpPr/>
          <p:nvPr/>
        </p:nvSpPr>
        <p:spPr>
          <a:xfrm>
            <a:off x="7524745" y="1808154"/>
            <a:ext cx="2300290" cy="3990975"/>
          </a:xfrm>
          <a:prstGeom prst="flowChartProcess">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b="1" u="sng" dirty="0" smtClean="0">
                <a:solidFill>
                  <a:schemeClr val="tx1"/>
                </a:solidFill>
              </a:rPr>
              <a:t>MARRASKUU</a:t>
            </a:r>
          </a:p>
          <a:p>
            <a:pPr algn="ctr"/>
            <a:endParaRPr lang="fi-FI" b="1" dirty="0" smtClean="0">
              <a:solidFill>
                <a:schemeClr val="tx1"/>
              </a:solidFill>
            </a:endParaRPr>
          </a:p>
          <a:p>
            <a:r>
              <a:rPr lang="fi-FI" b="1" dirty="0" smtClean="0">
                <a:solidFill>
                  <a:schemeClr val="tx1"/>
                </a:solidFill>
              </a:rPr>
              <a:t>20.11. </a:t>
            </a:r>
            <a:r>
              <a:rPr lang="fi-FI" dirty="0" smtClean="0">
                <a:solidFill>
                  <a:schemeClr val="tx1"/>
                </a:solidFill>
              </a:rPr>
              <a:t>Verkostotapaaminen</a:t>
            </a:r>
          </a:p>
          <a:p>
            <a:r>
              <a:rPr lang="fi-FI" dirty="0" smtClean="0">
                <a:solidFill>
                  <a:schemeClr val="tx1"/>
                </a:solidFill>
              </a:rPr>
              <a:t>(tutoropettaja-toiminnan malleja)</a:t>
            </a:r>
          </a:p>
          <a:p>
            <a:endParaRPr lang="fi-FI" dirty="0">
              <a:solidFill>
                <a:schemeClr val="tx1"/>
              </a:solidFill>
            </a:endParaRPr>
          </a:p>
          <a:p>
            <a:r>
              <a:rPr lang="fi-FI" sz="1600" dirty="0" smtClean="0">
                <a:solidFill>
                  <a:schemeClr val="tx1"/>
                </a:solidFill>
              </a:rPr>
              <a:t>Työpajakoulutustarjotin: Varauskalenteri </a:t>
            </a:r>
            <a:r>
              <a:rPr lang="fi-FI" sz="1600" dirty="0" err="1" smtClean="0">
                <a:solidFill>
                  <a:schemeClr val="tx1"/>
                </a:solidFill>
              </a:rPr>
              <a:t>peda.nettiin</a:t>
            </a:r>
            <a:r>
              <a:rPr lang="fi-FI" sz="1600" dirty="0" smtClean="0">
                <a:solidFill>
                  <a:schemeClr val="tx1"/>
                </a:solidFill>
              </a:rPr>
              <a:t> työpajakoulutuksille</a:t>
            </a:r>
          </a:p>
          <a:p>
            <a:endParaRPr lang="fi-FI" b="1" dirty="0" smtClean="0">
              <a:solidFill>
                <a:schemeClr val="tx1"/>
              </a:solidFill>
            </a:endParaRPr>
          </a:p>
          <a:p>
            <a:r>
              <a:rPr lang="fi-FI" sz="1400" b="1" dirty="0" smtClean="0">
                <a:solidFill>
                  <a:srgbClr val="0070C0"/>
                </a:solidFill>
              </a:rPr>
              <a:t>14.11.</a:t>
            </a:r>
          </a:p>
          <a:p>
            <a:r>
              <a:rPr lang="fi-FI" sz="1400" b="1" dirty="0" smtClean="0">
                <a:solidFill>
                  <a:srgbClr val="0070C0"/>
                </a:solidFill>
              </a:rPr>
              <a:t>Kehittäjäryhmän kokous</a:t>
            </a:r>
            <a:endParaRPr lang="fi-FI" sz="1400" b="1" dirty="0">
              <a:solidFill>
                <a:srgbClr val="0070C0"/>
              </a:solidFill>
            </a:endParaRPr>
          </a:p>
          <a:p>
            <a:pPr algn="ctr"/>
            <a:endParaRPr lang="fi-FI" b="1" dirty="0">
              <a:solidFill>
                <a:schemeClr val="tx1"/>
              </a:solidFill>
            </a:endParaRPr>
          </a:p>
        </p:txBody>
      </p:sp>
      <p:pic>
        <p:nvPicPr>
          <p:cNvPr id="11" name="Kuva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310652" y="5967774"/>
            <a:ext cx="881348" cy="873641"/>
          </a:xfrm>
          <a:prstGeom prst="rect">
            <a:avLst/>
          </a:prstGeom>
        </p:spPr>
      </p:pic>
    </p:spTree>
    <p:extLst>
      <p:ext uri="{BB962C8B-B14F-4D97-AF65-F5344CB8AC3E}">
        <p14:creationId xmlns:p14="http://schemas.microsoft.com/office/powerpoint/2010/main" val="93251020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Otsikko 9"/>
          <p:cNvSpPr>
            <a:spLocks noGrp="1"/>
          </p:cNvSpPr>
          <p:nvPr>
            <p:ph type="title"/>
          </p:nvPr>
        </p:nvSpPr>
        <p:spPr/>
        <p:txBody>
          <a:bodyPr>
            <a:normAutofit/>
          </a:bodyPr>
          <a:lstStyle/>
          <a:p>
            <a:r>
              <a:rPr lang="fi-FI" sz="4800" b="1" dirty="0" smtClean="0"/>
              <a:t>Kevätlukukausi 2019</a:t>
            </a:r>
            <a:endParaRPr lang="fi-FI" sz="4800" b="1" dirty="0"/>
          </a:p>
        </p:txBody>
      </p:sp>
      <p:sp>
        <p:nvSpPr>
          <p:cNvPr id="3" name="Sisällön paikkamerkki 2"/>
          <p:cNvSpPr>
            <a:spLocks noGrp="1"/>
          </p:cNvSpPr>
          <p:nvPr>
            <p:ph idx="1"/>
          </p:nvPr>
        </p:nvSpPr>
        <p:spPr/>
        <p:txBody>
          <a:bodyPr/>
          <a:lstStyle/>
          <a:p>
            <a:endParaRPr lang="fi-FI" dirty="0" smtClean="0"/>
          </a:p>
          <a:p>
            <a:endParaRPr lang="fi-FI" dirty="0"/>
          </a:p>
        </p:txBody>
      </p:sp>
      <p:sp>
        <p:nvSpPr>
          <p:cNvPr id="5" name="Vuokaavio: Prosessi 4"/>
          <p:cNvSpPr/>
          <p:nvPr/>
        </p:nvSpPr>
        <p:spPr>
          <a:xfrm>
            <a:off x="266699" y="1825616"/>
            <a:ext cx="2238375" cy="3956050"/>
          </a:xfrm>
          <a:prstGeom prst="flowChartProcess">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b="1" u="sng" dirty="0" smtClean="0">
                <a:solidFill>
                  <a:schemeClr val="tx1"/>
                </a:solidFill>
              </a:rPr>
              <a:t>TAMMIKUU</a:t>
            </a:r>
          </a:p>
          <a:p>
            <a:pPr algn="ctr"/>
            <a:endParaRPr lang="fi-FI" b="1" dirty="0">
              <a:solidFill>
                <a:schemeClr val="tx1"/>
              </a:solidFill>
            </a:endParaRPr>
          </a:p>
          <a:p>
            <a:pPr algn="ctr"/>
            <a:endParaRPr lang="fi-FI" b="1" dirty="0" smtClean="0">
              <a:solidFill>
                <a:schemeClr val="tx1"/>
              </a:solidFill>
            </a:endParaRPr>
          </a:p>
          <a:p>
            <a:pPr algn="ctr"/>
            <a:endParaRPr lang="fi-FI" b="1" dirty="0">
              <a:solidFill>
                <a:schemeClr val="tx1"/>
              </a:solidFill>
            </a:endParaRPr>
          </a:p>
          <a:p>
            <a:endParaRPr lang="fi-FI" b="1" dirty="0" smtClean="0">
              <a:solidFill>
                <a:schemeClr val="tx1"/>
              </a:solidFill>
            </a:endParaRPr>
          </a:p>
          <a:p>
            <a:r>
              <a:rPr lang="fi-FI" b="1" dirty="0" smtClean="0">
                <a:solidFill>
                  <a:schemeClr val="tx1"/>
                </a:solidFill>
              </a:rPr>
              <a:t>Työpaja- ja TVT-koulutusten hyödyntäminen</a:t>
            </a:r>
          </a:p>
        </p:txBody>
      </p:sp>
      <p:sp>
        <p:nvSpPr>
          <p:cNvPr id="6" name="Vuokaavio: Prosessi 5"/>
          <p:cNvSpPr/>
          <p:nvPr/>
        </p:nvSpPr>
        <p:spPr>
          <a:xfrm>
            <a:off x="2633659" y="1808154"/>
            <a:ext cx="2309816" cy="3956051"/>
          </a:xfrm>
          <a:prstGeom prst="flowChartProcess">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b="1" u="sng" dirty="0" smtClean="0">
                <a:solidFill>
                  <a:schemeClr val="tx1"/>
                </a:solidFill>
              </a:rPr>
              <a:t>HELMIKUU</a:t>
            </a:r>
          </a:p>
          <a:p>
            <a:pPr algn="ctr"/>
            <a:endParaRPr lang="fi-FI" b="1" u="sng" dirty="0" smtClean="0">
              <a:solidFill>
                <a:schemeClr val="tx1"/>
              </a:solidFill>
            </a:endParaRPr>
          </a:p>
          <a:p>
            <a:pPr algn="ctr"/>
            <a:endParaRPr lang="fi-FI" b="1" u="sng" dirty="0">
              <a:solidFill>
                <a:schemeClr val="tx1"/>
              </a:solidFill>
            </a:endParaRPr>
          </a:p>
          <a:p>
            <a:pPr algn="ctr"/>
            <a:endParaRPr lang="fi-FI" b="1" u="sng" dirty="0" smtClean="0">
              <a:solidFill>
                <a:schemeClr val="tx1"/>
              </a:solidFill>
            </a:endParaRPr>
          </a:p>
          <a:p>
            <a:pPr algn="ctr"/>
            <a:endParaRPr lang="fi-FI" b="1" u="sng" dirty="0">
              <a:solidFill>
                <a:schemeClr val="tx1"/>
              </a:solidFill>
            </a:endParaRPr>
          </a:p>
          <a:p>
            <a:pPr algn="ctr"/>
            <a:endParaRPr lang="fi-FI" b="1" u="sng" dirty="0">
              <a:solidFill>
                <a:schemeClr val="tx1"/>
              </a:solidFill>
            </a:endParaRPr>
          </a:p>
          <a:p>
            <a:r>
              <a:rPr lang="fi-FI" sz="1600" b="1" dirty="0" smtClean="0">
                <a:solidFill>
                  <a:schemeClr val="tx1"/>
                </a:solidFill>
              </a:rPr>
              <a:t>3. Verkostotapaaminen (Martti Hellström + väliarviointi)</a:t>
            </a:r>
          </a:p>
        </p:txBody>
      </p:sp>
      <p:sp>
        <p:nvSpPr>
          <p:cNvPr id="7" name="Vuokaavio: Prosessi 6"/>
          <p:cNvSpPr/>
          <p:nvPr/>
        </p:nvSpPr>
        <p:spPr>
          <a:xfrm>
            <a:off x="5072060" y="1808154"/>
            <a:ext cx="2324100" cy="3938580"/>
          </a:xfrm>
          <a:prstGeom prst="flowChartProcess">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b="1" u="sng" dirty="0" smtClean="0">
              <a:solidFill>
                <a:schemeClr val="tx1"/>
              </a:solidFill>
            </a:endParaRPr>
          </a:p>
          <a:p>
            <a:pPr algn="ctr"/>
            <a:r>
              <a:rPr lang="fi-FI" b="1" u="sng" dirty="0" smtClean="0">
                <a:solidFill>
                  <a:schemeClr val="tx1"/>
                </a:solidFill>
              </a:rPr>
              <a:t>MAALISKUU</a:t>
            </a:r>
          </a:p>
          <a:p>
            <a:pPr algn="ctr"/>
            <a:endParaRPr lang="fi-FI" sz="1500" b="1" dirty="0" smtClean="0">
              <a:solidFill>
                <a:schemeClr val="tx1"/>
              </a:solidFill>
            </a:endParaRPr>
          </a:p>
          <a:p>
            <a:pPr algn="ctr"/>
            <a:endParaRPr lang="fi-FI" sz="1500" b="1" dirty="0">
              <a:solidFill>
                <a:schemeClr val="tx1"/>
              </a:solidFill>
            </a:endParaRPr>
          </a:p>
          <a:p>
            <a:pPr algn="ctr"/>
            <a:endParaRPr lang="fi-FI" sz="1500" b="1" dirty="0" smtClean="0">
              <a:solidFill>
                <a:schemeClr val="tx1"/>
              </a:solidFill>
            </a:endParaRPr>
          </a:p>
          <a:p>
            <a:pPr algn="ctr"/>
            <a:endParaRPr lang="fi-FI" sz="1500" b="1" dirty="0">
              <a:solidFill>
                <a:schemeClr val="tx1"/>
              </a:solidFill>
            </a:endParaRPr>
          </a:p>
          <a:p>
            <a:pPr algn="ctr"/>
            <a:endParaRPr lang="fi-FI" sz="1500" b="1" dirty="0" smtClean="0">
              <a:solidFill>
                <a:schemeClr val="tx1"/>
              </a:solidFill>
            </a:endParaRPr>
          </a:p>
          <a:p>
            <a:pPr algn="ctr"/>
            <a:endParaRPr lang="fi-FI" sz="1500" b="1" dirty="0">
              <a:solidFill>
                <a:schemeClr val="tx1"/>
              </a:solidFill>
            </a:endParaRPr>
          </a:p>
          <a:p>
            <a:r>
              <a:rPr lang="fi-FI" sz="1500" b="1" dirty="0" smtClean="0">
                <a:solidFill>
                  <a:schemeClr val="tx1"/>
                </a:solidFill>
              </a:rPr>
              <a:t>Välitehtävän tekeminen toukokuun verkostotapaamiseen</a:t>
            </a:r>
          </a:p>
          <a:p>
            <a:pPr algn="ctr"/>
            <a:endParaRPr lang="fi-FI" sz="1500" b="1" dirty="0" smtClean="0">
              <a:solidFill>
                <a:schemeClr val="tx1"/>
              </a:solidFill>
            </a:endParaRPr>
          </a:p>
        </p:txBody>
      </p:sp>
      <p:sp>
        <p:nvSpPr>
          <p:cNvPr id="8" name="Vuokaavio: Prosessi 7"/>
          <p:cNvSpPr/>
          <p:nvPr/>
        </p:nvSpPr>
        <p:spPr>
          <a:xfrm>
            <a:off x="9953620" y="1825624"/>
            <a:ext cx="2238380" cy="3956051"/>
          </a:xfrm>
          <a:prstGeom prst="flowChartProcess">
            <a:avLst/>
          </a:prstGeom>
          <a:solidFill>
            <a:srgbClr val="B81E8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b="1" u="sng" dirty="0" smtClean="0">
                <a:solidFill>
                  <a:schemeClr val="tx1"/>
                </a:solidFill>
              </a:rPr>
              <a:t>TOUKOKUU</a:t>
            </a:r>
          </a:p>
          <a:p>
            <a:pPr algn="ctr"/>
            <a:endParaRPr lang="fi-FI" b="1" dirty="0" smtClean="0">
              <a:solidFill>
                <a:schemeClr val="tx1"/>
              </a:solidFill>
            </a:endParaRPr>
          </a:p>
          <a:p>
            <a:pPr algn="ctr"/>
            <a:endParaRPr lang="fi-FI" b="1" dirty="0">
              <a:solidFill>
                <a:schemeClr val="tx1"/>
              </a:solidFill>
            </a:endParaRPr>
          </a:p>
          <a:p>
            <a:pPr algn="ctr"/>
            <a:endParaRPr lang="fi-FI" b="1" dirty="0" smtClean="0">
              <a:solidFill>
                <a:schemeClr val="tx1"/>
              </a:solidFill>
            </a:endParaRPr>
          </a:p>
          <a:p>
            <a:r>
              <a:rPr lang="fi-FI" sz="1600" b="1" dirty="0" smtClean="0">
                <a:solidFill>
                  <a:schemeClr val="tx1"/>
                </a:solidFill>
              </a:rPr>
              <a:t>4. Verkostotapaaminen</a:t>
            </a:r>
          </a:p>
          <a:p>
            <a:r>
              <a:rPr lang="fi-FI" sz="1600" b="1" dirty="0" smtClean="0">
                <a:solidFill>
                  <a:schemeClr val="tx1"/>
                </a:solidFill>
              </a:rPr>
              <a:t>(Martti Hellström + loppuarviointi ja tulevan lukuvuoden suunnittelu)</a:t>
            </a:r>
          </a:p>
          <a:p>
            <a:pPr algn="ctr"/>
            <a:endParaRPr lang="fi-FI" b="1" dirty="0">
              <a:solidFill>
                <a:schemeClr val="tx1"/>
              </a:solidFill>
            </a:endParaRPr>
          </a:p>
          <a:p>
            <a:pPr algn="ctr"/>
            <a:endParaRPr lang="fi-FI" b="1" dirty="0" smtClean="0">
              <a:solidFill>
                <a:schemeClr val="tx1"/>
              </a:solidFill>
            </a:endParaRPr>
          </a:p>
          <a:p>
            <a:pPr algn="ctr"/>
            <a:endParaRPr lang="fi-FI" b="1" dirty="0">
              <a:solidFill>
                <a:schemeClr val="tx1"/>
              </a:solidFill>
            </a:endParaRPr>
          </a:p>
        </p:txBody>
      </p:sp>
      <p:sp>
        <p:nvSpPr>
          <p:cNvPr id="9" name="Vuokaavio: Prosessi 8"/>
          <p:cNvSpPr/>
          <p:nvPr/>
        </p:nvSpPr>
        <p:spPr>
          <a:xfrm>
            <a:off x="7524745" y="1808154"/>
            <a:ext cx="2300290" cy="3990975"/>
          </a:xfrm>
          <a:prstGeom prst="flowChartProcess">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b="1" u="sng" dirty="0" smtClean="0">
                <a:solidFill>
                  <a:schemeClr val="tx1"/>
                </a:solidFill>
              </a:rPr>
              <a:t>HUHTIKUU</a:t>
            </a:r>
          </a:p>
          <a:p>
            <a:pPr algn="ctr"/>
            <a:endParaRPr lang="fi-FI" b="1" dirty="0">
              <a:solidFill>
                <a:schemeClr val="tx1"/>
              </a:solidFill>
            </a:endParaRPr>
          </a:p>
          <a:p>
            <a:endParaRPr lang="fi-FI" b="1" dirty="0" smtClean="0">
              <a:solidFill>
                <a:schemeClr val="tx1"/>
              </a:solidFill>
            </a:endParaRPr>
          </a:p>
          <a:p>
            <a:endParaRPr lang="fi-FI" b="1" dirty="0">
              <a:solidFill>
                <a:schemeClr val="tx1"/>
              </a:solidFill>
            </a:endParaRPr>
          </a:p>
          <a:p>
            <a:endParaRPr lang="fi-FI" b="1" dirty="0">
              <a:solidFill>
                <a:schemeClr val="tx1"/>
              </a:solidFill>
            </a:endParaRPr>
          </a:p>
          <a:p>
            <a:endParaRPr lang="fi-FI" b="1" dirty="0" smtClean="0">
              <a:solidFill>
                <a:schemeClr val="tx1"/>
              </a:solidFill>
            </a:endParaRPr>
          </a:p>
          <a:p>
            <a:pPr algn="ctr"/>
            <a:endParaRPr lang="fi-FI" b="1" dirty="0">
              <a:solidFill>
                <a:schemeClr val="tx1"/>
              </a:solidFill>
            </a:endParaRPr>
          </a:p>
          <a:p>
            <a:pPr algn="ctr"/>
            <a:endParaRPr lang="fi-FI" b="1" dirty="0">
              <a:solidFill>
                <a:schemeClr val="tx1"/>
              </a:solidFill>
            </a:endParaRPr>
          </a:p>
        </p:txBody>
      </p:sp>
      <p:pic>
        <p:nvPicPr>
          <p:cNvPr id="11" name="Kuva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291977" y="5934054"/>
            <a:ext cx="762358" cy="755691"/>
          </a:xfrm>
          <a:prstGeom prst="rect">
            <a:avLst/>
          </a:prstGeom>
        </p:spPr>
      </p:pic>
    </p:spTree>
    <p:extLst>
      <p:ext uri="{BB962C8B-B14F-4D97-AF65-F5344CB8AC3E}">
        <p14:creationId xmlns:p14="http://schemas.microsoft.com/office/powerpoint/2010/main" val="397898036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767</TotalTime>
  <Words>889</Words>
  <Application>Microsoft Office PowerPoint</Application>
  <PresentationFormat>Laajakuva</PresentationFormat>
  <Paragraphs>277</Paragraphs>
  <Slides>15</Slides>
  <Notes>0</Notes>
  <HiddenSlides>0</HiddenSlides>
  <MMClips>0</MMClips>
  <ScaleCrop>false</ScaleCrop>
  <HeadingPairs>
    <vt:vector size="6" baseType="variant">
      <vt:variant>
        <vt:lpstr>Käytetyt fontit</vt:lpstr>
      </vt:variant>
      <vt:variant>
        <vt:i4>8</vt:i4>
      </vt:variant>
      <vt:variant>
        <vt:lpstr>Teema</vt:lpstr>
      </vt:variant>
      <vt:variant>
        <vt:i4>1</vt:i4>
      </vt:variant>
      <vt:variant>
        <vt:lpstr>Dian otsikot</vt:lpstr>
      </vt:variant>
      <vt:variant>
        <vt:i4>15</vt:i4>
      </vt:variant>
    </vt:vector>
  </HeadingPairs>
  <TitlesOfParts>
    <vt:vector size="24" baseType="lpstr">
      <vt:lpstr>Arial</vt:lpstr>
      <vt:lpstr>Calibri</vt:lpstr>
      <vt:lpstr>Calibri Light</vt:lpstr>
      <vt:lpstr>Latoregular</vt:lpstr>
      <vt:lpstr>Segoe UI</vt:lpstr>
      <vt:lpstr>Segoe UI Semibold</vt:lpstr>
      <vt:lpstr>Tempus Sans ITC</vt:lpstr>
      <vt:lpstr>Times New Roman</vt:lpstr>
      <vt:lpstr>Office-teema</vt:lpstr>
      <vt:lpstr>    Seudullinen tutoropettajahanke Kärkihanke 1: Uusi peruskoulu –ohjelma: Tutoropettajatoiminnan kehittäminen alueellisesti 2018-2019 Hankkeen nimi: Päijät-Hämeen tutoropettajaverkosto         samassa veneessä,           yhdessä samaan suuntaan </vt:lpstr>
      <vt:lpstr>              Päijät-Hämeen seudulliset tavoitteet:</vt:lpstr>
      <vt:lpstr>     Päijät-Hämeen seudun tutorrinki</vt:lpstr>
      <vt:lpstr>Mihin toiminta on viime lukuvuotena keskittynyt?</vt:lpstr>
      <vt:lpstr>Tutoropettajatoiminnan pääasiallinen toteutuminen</vt:lpstr>
      <vt:lpstr>PowerPoint-esitys</vt:lpstr>
      <vt:lpstr>Tutoropettajatoiminnan arviointi ja kehittäminen</vt:lpstr>
      <vt:lpstr>TUTOROPETTAJATOIMINNAN KEHITTÄMINEN ALUEELLISESTI Päijät-Hämeen tutoropettajaverkosto –hanke 2018-2019</vt:lpstr>
      <vt:lpstr>Kevätlukukausi 2019</vt:lpstr>
      <vt:lpstr>Toimintasuunnitelma lyhyesti</vt:lpstr>
      <vt:lpstr>  Seudullisen tarvekartoituksen kehittämiskohteet, vastaajia seudullisesti 123 (Lahti ei osallistunut, koska Lahti on tehnyt vastaavan aiemmin) Kyselystä ilmenee, että myös seudullisesti uuteen pedagogiikkaan ja toimintakulttuuriin liittyvät keihäänkärjet ovat samat kuin Lahdessa. Nämä kehittämiskohteet kirjattu koulujen tutoropettajatoiminnan hyödyntäminen –lomakkeeseen. Näytä lomake peda.netistä  </vt:lpstr>
      <vt:lpstr>    PÄIJÄT-HÄMEEN TUTOROPETTAJAMESSUT                                                                                       </vt:lpstr>
      <vt:lpstr>ESIMERKKEJÄ TEEMOISTA JA TYÖPAJOISTA https://peda.net/alueet/paijathame/tka/tt?session-tdid=9f1d0f21-87c4-4b52-9305-9c619d0b5c39</vt:lpstr>
      <vt:lpstr>        PÄIJÄT-HÄMEEN TUTOR-KORTIT        </vt:lpstr>
      <vt:lpstr>TUTOROPETTAJAN MUISTILISTA</vt:lpstr>
    </vt:vector>
  </TitlesOfParts>
  <Company>Lahden kaupunki</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Seudullinen tutoropettajahanke Kärkihanke 1: Uusi peruskoulu –ohjelma: Tutoropettajatoiminnan kehittäminen alueellisesti 2018-2019 Hankkeen nimi: Päijät-Hämeen tutoropettajaverkosto  Päijät-Hämeen tutoropettajat samassa veneessä</dc:title>
  <dc:creator>Kivekäs Johanna</dc:creator>
  <cp:lastModifiedBy>Kivekäs Johanna</cp:lastModifiedBy>
  <cp:revision>41</cp:revision>
  <cp:lastPrinted>2018-08-20T08:24:48Z</cp:lastPrinted>
  <dcterms:created xsi:type="dcterms:W3CDTF">2018-08-15T06:49:47Z</dcterms:created>
  <dcterms:modified xsi:type="dcterms:W3CDTF">2018-08-20T09:32:45Z</dcterms:modified>
</cp:coreProperties>
</file>