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93" r:id="rId5"/>
    <p:sldId id="290" r:id="rId6"/>
    <p:sldId id="258" r:id="rId7"/>
    <p:sldId id="305" r:id="rId8"/>
    <p:sldId id="283" r:id="rId9"/>
    <p:sldId id="270" r:id="rId10"/>
    <p:sldId id="278" r:id="rId11"/>
    <p:sldId id="260" r:id="rId12"/>
    <p:sldId id="261" r:id="rId13"/>
    <p:sldId id="263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120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878C84-D6CA-7A4E-92EA-D42BEEDE688A}" type="doc">
      <dgm:prSet loTypeId="urn:microsoft.com/office/officeart/2005/8/layout/l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68A270A2-ED36-DD45-9B39-5C9C5371AFFF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i-FI" dirty="0"/>
            <a:t>Päijät-Hämeen tutoropettajaverkoston</a:t>
          </a:r>
        </a:p>
      </dgm:t>
    </dgm:pt>
    <dgm:pt modelId="{A6F8500D-F924-534E-BA2D-D8CED8C3C49A}" type="parTrans" cxnId="{1C9E8E1A-4D31-2F49-9782-E508FA1E3370}">
      <dgm:prSet/>
      <dgm:spPr/>
      <dgm:t>
        <a:bodyPr/>
        <a:lstStyle/>
        <a:p>
          <a:endParaRPr lang="fi-FI"/>
        </a:p>
      </dgm:t>
    </dgm:pt>
    <dgm:pt modelId="{F9846F81-52AE-F74A-BF99-75059FACC932}" type="sibTrans" cxnId="{1C9E8E1A-4D31-2F49-9782-E508FA1E3370}">
      <dgm:prSet/>
      <dgm:spPr/>
      <dgm:t>
        <a:bodyPr/>
        <a:lstStyle/>
        <a:p>
          <a:endParaRPr lang="fi-FI"/>
        </a:p>
      </dgm:t>
    </dgm:pt>
    <dgm:pt modelId="{12C93DED-516D-F34B-BF1D-390D84B802B6}">
      <dgm:prSet/>
      <dgm:spPr>
        <a:ln>
          <a:noFill/>
        </a:ln>
      </dgm:spPr>
      <dgm:t>
        <a:bodyPr/>
        <a:lstStyle/>
        <a:p>
          <a:pPr algn="l"/>
          <a:r>
            <a:rPr lang="fi-FI" dirty="0"/>
            <a:t>Tasapuolinen yhteistoiminnan voimistaminen</a:t>
          </a:r>
        </a:p>
      </dgm:t>
    </dgm:pt>
    <dgm:pt modelId="{8C46A3B3-91C4-3040-92F1-C5E2F16E395F}" type="parTrans" cxnId="{AECD2223-25B7-D94F-9B9B-F8A6A525739E}">
      <dgm:prSet/>
      <dgm:spPr/>
      <dgm:t>
        <a:bodyPr/>
        <a:lstStyle/>
        <a:p>
          <a:endParaRPr lang="fi-FI"/>
        </a:p>
      </dgm:t>
    </dgm:pt>
    <dgm:pt modelId="{6930ABCC-6F76-BA4D-8A48-927E2E2B68B9}" type="sibTrans" cxnId="{AECD2223-25B7-D94F-9B9B-F8A6A525739E}">
      <dgm:prSet/>
      <dgm:spPr/>
      <dgm:t>
        <a:bodyPr/>
        <a:lstStyle/>
        <a:p>
          <a:endParaRPr lang="fi-FI"/>
        </a:p>
      </dgm:t>
    </dgm:pt>
    <dgm:pt modelId="{6E671A60-9E96-9042-BB56-A2F99669D44C}">
      <dgm:prSet/>
      <dgm:spPr>
        <a:ln>
          <a:noFill/>
        </a:ln>
      </dgm:spPr>
      <dgm:t>
        <a:bodyPr/>
        <a:lstStyle/>
        <a:p>
          <a:pPr algn="l"/>
          <a:r>
            <a:rPr lang="fi-FI" dirty="0"/>
            <a:t>Toiminnan vakiinnuttaminen ja laajentaminen sekä yhteisöllinen toimintakulttuuri ja verkostoituminen</a:t>
          </a:r>
        </a:p>
      </dgm:t>
    </dgm:pt>
    <dgm:pt modelId="{9559CC95-C53E-C148-98B8-71F9F82BC243}" type="parTrans" cxnId="{620623D7-63A8-8941-A581-394AC16F45CF}">
      <dgm:prSet/>
      <dgm:spPr/>
      <dgm:t>
        <a:bodyPr/>
        <a:lstStyle/>
        <a:p>
          <a:endParaRPr lang="fi-FI"/>
        </a:p>
      </dgm:t>
    </dgm:pt>
    <dgm:pt modelId="{4B19C062-B368-B54A-A020-28C5CE26A09D}" type="sibTrans" cxnId="{620623D7-63A8-8941-A581-394AC16F45CF}">
      <dgm:prSet/>
      <dgm:spPr/>
      <dgm:t>
        <a:bodyPr/>
        <a:lstStyle/>
        <a:p>
          <a:endParaRPr lang="fi-FI"/>
        </a:p>
      </dgm:t>
    </dgm:pt>
    <dgm:pt modelId="{C255623D-0A0C-3C4B-88D1-539EFB2DCDEF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fi-FI" sz="1400" dirty="0"/>
        </a:p>
        <a:p>
          <a:r>
            <a:rPr lang="fi-FI" sz="1900" dirty="0"/>
            <a:t>Opetushenkilöstön sisällöllisen </a:t>
          </a:r>
          <a:r>
            <a:rPr lang="fi-FI" sz="1900" b="1" dirty="0"/>
            <a:t>osaamisen kehittäminen </a:t>
          </a:r>
          <a:r>
            <a:rPr lang="fi-FI" sz="1900" dirty="0"/>
            <a:t>osaamismerkkien avulla</a:t>
          </a:r>
        </a:p>
        <a:p>
          <a:endParaRPr lang="fi-FI" sz="1400" dirty="0"/>
        </a:p>
      </dgm:t>
    </dgm:pt>
    <dgm:pt modelId="{14E09073-47B0-554B-9019-13071312407B}" type="parTrans" cxnId="{10F11995-88F3-D142-A57F-92562F81DFCA}">
      <dgm:prSet/>
      <dgm:spPr/>
      <dgm:t>
        <a:bodyPr/>
        <a:lstStyle/>
        <a:p>
          <a:endParaRPr lang="fi-FI"/>
        </a:p>
      </dgm:t>
    </dgm:pt>
    <dgm:pt modelId="{91C9D087-B39D-7A46-B56D-4637240D2114}" type="sibTrans" cxnId="{10F11995-88F3-D142-A57F-92562F81DFCA}">
      <dgm:prSet/>
      <dgm:spPr/>
      <dgm:t>
        <a:bodyPr/>
        <a:lstStyle/>
        <a:p>
          <a:endParaRPr lang="fi-FI"/>
        </a:p>
      </dgm:t>
    </dgm:pt>
    <dgm:pt modelId="{C75BC02A-8896-C740-88FA-961384D66241}">
      <dgm:prSet custT="1"/>
      <dgm:spPr>
        <a:ln>
          <a:noFill/>
        </a:ln>
      </dgm:spPr>
      <dgm:t>
        <a:bodyPr/>
        <a:lstStyle/>
        <a:p>
          <a:pPr algn="l"/>
          <a:r>
            <a:rPr lang="fi-FI" sz="2000" dirty="0"/>
            <a:t>Seitsemän sisarusta:</a:t>
          </a:r>
        </a:p>
        <a:p>
          <a:pPr algn="l"/>
          <a:r>
            <a:rPr lang="fi-FI" sz="2000" dirty="0"/>
            <a:t>Toimintakulttuurin muutos</a:t>
          </a:r>
        </a:p>
        <a:p>
          <a:pPr algn="l"/>
          <a:r>
            <a:rPr lang="fi-FI" sz="2000" dirty="0"/>
            <a:t>Pedagogiikan uudistaminen</a:t>
          </a:r>
        </a:p>
        <a:p>
          <a:pPr algn="l"/>
          <a:r>
            <a:rPr lang="fi-FI" sz="2000" dirty="0"/>
            <a:t>Digitaalisuuden hyödyntäminen</a:t>
          </a:r>
        </a:p>
        <a:p>
          <a:pPr algn="ctr"/>
          <a:endParaRPr lang="fi-FI" sz="1000" dirty="0"/>
        </a:p>
      </dgm:t>
    </dgm:pt>
    <dgm:pt modelId="{B32E7187-5E0C-D84D-8452-1EA92300D9F7}" type="parTrans" cxnId="{BDB1EA5E-BED5-3E48-8BB2-7BE6D7E60FD4}">
      <dgm:prSet/>
      <dgm:spPr/>
      <dgm:t>
        <a:bodyPr/>
        <a:lstStyle/>
        <a:p>
          <a:endParaRPr lang="fi-FI"/>
        </a:p>
      </dgm:t>
    </dgm:pt>
    <dgm:pt modelId="{94BDE506-ABCC-9840-926F-F8CF359C774C}" type="sibTrans" cxnId="{BDB1EA5E-BED5-3E48-8BB2-7BE6D7E60FD4}">
      <dgm:prSet/>
      <dgm:spPr/>
      <dgm:t>
        <a:bodyPr/>
        <a:lstStyle/>
        <a:p>
          <a:endParaRPr lang="fi-FI"/>
        </a:p>
      </dgm:t>
    </dgm:pt>
    <dgm:pt modelId="{0A1EB4CD-E8F5-4017-AB81-942C120885B2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fi-FI" sz="1900" dirty="0">
            <a:cs typeface="Calibri Light" panose="020F0302020204030204"/>
          </a:endParaRPr>
        </a:p>
        <a:p>
          <a:r>
            <a:rPr lang="fi-FI" sz="1900" dirty="0">
              <a:cs typeface="Calibri Light" panose="020F0302020204030204"/>
            </a:rPr>
            <a:t>Valtakunnallisten</a:t>
          </a:r>
          <a:r>
            <a:rPr lang="fi-FI" sz="1900" baseline="0" dirty="0">
              <a:cs typeface="Calibri Light" panose="020F0302020204030204"/>
            </a:rPr>
            <a:t> verkostojen verkostoituminen</a:t>
          </a:r>
        </a:p>
      </dgm:t>
    </dgm:pt>
    <dgm:pt modelId="{51B3337B-A726-4D8E-B00D-B01D3E57A285}" type="parTrans" cxnId="{EECAFA70-5F7F-4FD1-A244-B941571ECC22}">
      <dgm:prSet/>
      <dgm:spPr/>
      <dgm:t>
        <a:bodyPr/>
        <a:lstStyle/>
        <a:p>
          <a:endParaRPr lang="fi-FI"/>
        </a:p>
      </dgm:t>
    </dgm:pt>
    <dgm:pt modelId="{038AC241-DCCD-43B7-A51F-56BBF5B5DCE6}" type="sibTrans" cxnId="{EECAFA70-5F7F-4FD1-A244-B941571ECC22}">
      <dgm:prSet/>
      <dgm:spPr/>
      <dgm:t>
        <a:bodyPr/>
        <a:lstStyle/>
        <a:p>
          <a:endParaRPr lang="fi-FI"/>
        </a:p>
      </dgm:t>
    </dgm:pt>
    <dgm:pt modelId="{8822E98F-4F70-E645-BB3B-DB8AAF993FBF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i-FI" sz="1900" dirty="0"/>
            <a:t>Tutoropettajaverkoston alueellinen </a:t>
          </a:r>
        </a:p>
        <a:p>
          <a:r>
            <a:rPr lang="fi-FI" sz="1900" dirty="0"/>
            <a:t>verkostoituminen</a:t>
          </a:r>
        </a:p>
      </dgm:t>
    </dgm:pt>
    <dgm:pt modelId="{F0333FA2-C87E-C244-94ED-76B48C29405E}" type="sibTrans" cxnId="{E4B98E82-7891-F24D-A8FB-77FFC663F34D}">
      <dgm:prSet/>
      <dgm:spPr/>
      <dgm:t>
        <a:bodyPr/>
        <a:lstStyle/>
        <a:p>
          <a:endParaRPr lang="fi-FI"/>
        </a:p>
      </dgm:t>
    </dgm:pt>
    <dgm:pt modelId="{7020A952-C8F7-174C-8FDB-AAAC30077245}" type="parTrans" cxnId="{E4B98E82-7891-F24D-A8FB-77FFC663F34D}">
      <dgm:prSet/>
      <dgm:spPr/>
      <dgm:t>
        <a:bodyPr/>
        <a:lstStyle/>
        <a:p>
          <a:endParaRPr lang="fi-FI"/>
        </a:p>
      </dgm:t>
    </dgm:pt>
    <dgm:pt modelId="{3FF1364E-7417-0B4A-A101-F4225DE5135B}" type="pres">
      <dgm:prSet presAssocID="{FF878C84-D6CA-7A4E-92EA-D42BEEDE688A}" presName="theList" presStyleCnt="0">
        <dgm:presLayoutVars>
          <dgm:dir/>
          <dgm:animLvl val="lvl"/>
          <dgm:resizeHandles val="exact"/>
        </dgm:presLayoutVars>
      </dgm:prSet>
      <dgm:spPr/>
    </dgm:pt>
    <dgm:pt modelId="{BFB6260F-AB86-5C4E-A1B9-08DDFF10A354}" type="pres">
      <dgm:prSet presAssocID="{68A270A2-ED36-DD45-9B39-5C9C5371AFFF}" presName="compNode" presStyleCnt="0"/>
      <dgm:spPr/>
    </dgm:pt>
    <dgm:pt modelId="{F73C9353-E834-E44B-97BD-1A472E725D09}" type="pres">
      <dgm:prSet presAssocID="{68A270A2-ED36-DD45-9B39-5C9C5371AFFF}" presName="aNode" presStyleLbl="bgShp" presStyleIdx="0" presStyleCnt="4"/>
      <dgm:spPr/>
    </dgm:pt>
    <dgm:pt modelId="{1597BB71-CC07-A847-A6A3-FF3C2BF29600}" type="pres">
      <dgm:prSet presAssocID="{68A270A2-ED36-DD45-9B39-5C9C5371AFFF}" presName="textNode" presStyleLbl="bgShp" presStyleIdx="0" presStyleCnt="4"/>
      <dgm:spPr/>
    </dgm:pt>
    <dgm:pt modelId="{068A7A38-5D25-9049-99E3-56DE2DAFE81C}" type="pres">
      <dgm:prSet presAssocID="{68A270A2-ED36-DD45-9B39-5C9C5371AFFF}" presName="compChildNode" presStyleCnt="0"/>
      <dgm:spPr/>
    </dgm:pt>
    <dgm:pt modelId="{A79D461E-ADD6-0843-A750-0CB4DDB4AA29}" type="pres">
      <dgm:prSet presAssocID="{68A270A2-ED36-DD45-9B39-5C9C5371AFFF}" presName="theInnerList" presStyleCnt="0"/>
      <dgm:spPr/>
    </dgm:pt>
    <dgm:pt modelId="{A3F702FF-5F8E-FA48-A1A9-C6D4082D0FCD}" type="pres">
      <dgm:prSet presAssocID="{12C93DED-516D-F34B-BF1D-390D84B802B6}" presName="childNode" presStyleLbl="node1" presStyleIdx="0" presStyleCnt="3">
        <dgm:presLayoutVars>
          <dgm:bulletEnabled val="1"/>
        </dgm:presLayoutVars>
      </dgm:prSet>
      <dgm:spPr/>
    </dgm:pt>
    <dgm:pt modelId="{EF43805D-640B-124D-ADD0-836963C6491B}" type="pres">
      <dgm:prSet presAssocID="{12C93DED-516D-F34B-BF1D-390D84B802B6}" presName="aSpace2" presStyleCnt="0"/>
      <dgm:spPr/>
    </dgm:pt>
    <dgm:pt modelId="{813A7E5C-4A95-9148-8CC0-9651A640B280}" type="pres">
      <dgm:prSet presAssocID="{6E671A60-9E96-9042-BB56-A2F99669D44C}" presName="childNode" presStyleLbl="node1" presStyleIdx="1" presStyleCnt="3" custScaleY="186977">
        <dgm:presLayoutVars>
          <dgm:bulletEnabled val="1"/>
        </dgm:presLayoutVars>
      </dgm:prSet>
      <dgm:spPr/>
    </dgm:pt>
    <dgm:pt modelId="{BB797BEC-E1B6-514A-90C3-5C35AE6712E4}" type="pres">
      <dgm:prSet presAssocID="{68A270A2-ED36-DD45-9B39-5C9C5371AFFF}" presName="aSpace" presStyleCnt="0"/>
      <dgm:spPr/>
    </dgm:pt>
    <dgm:pt modelId="{C4C6B5F8-FCAB-7443-8798-E75118125FAC}" type="pres">
      <dgm:prSet presAssocID="{C255623D-0A0C-3C4B-88D1-539EFB2DCDEF}" presName="compNode" presStyleCnt="0"/>
      <dgm:spPr/>
    </dgm:pt>
    <dgm:pt modelId="{AAC15CE1-3FBB-9B45-8FB2-FB154210F183}" type="pres">
      <dgm:prSet presAssocID="{C255623D-0A0C-3C4B-88D1-539EFB2DCDEF}" presName="aNode" presStyleLbl="bgShp" presStyleIdx="1" presStyleCnt="4" custScaleX="111286" custLinFactNeighborX="1992" custLinFactNeighborY="-553"/>
      <dgm:spPr/>
    </dgm:pt>
    <dgm:pt modelId="{4B6E88CF-BC45-7542-931E-B3A69A3B76DB}" type="pres">
      <dgm:prSet presAssocID="{C255623D-0A0C-3C4B-88D1-539EFB2DCDEF}" presName="textNode" presStyleLbl="bgShp" presStyleIdx="1" presStyleCnt="4"/>
      <dgm:spPr/>
    </dgm:pt>
    <dgm:pt modelId="{D3AAE017-D60B-0E41-B4EE-1B1C0245C3F5}" type="pres">
      <dgm:prSet presAssocID="{C255623D-0A0C-3C4B-88D1-539EFB2DCDEF}" presName="compChildNode" presStyleCnt="0"/>
      <dgm:spPr/>
    </dgm:pt>
    <dgm:pt modelId="{E5E39A06-B99C-2B46-8D6E-3910F8399453}" type="pres">
      <dgm:prSet presAssocID="{C255623D-0A0C-3C4B-88D1-539EFB2DCDEF}" presName="theInnerList" presStyleCnt="0"/>
      <dgm:spPr/>
    </dgm:pt>
    <dgm:pt modelId="{C805B421-ACF1-594E-BAAE-1B6800CCB58D}" type="pres">
      <dgm:prSet presAssocID="{C75BC02A-8896-C740-88FA-961384D66241}" presName="childNode" presStyleLbl="node1" presStyleIdx="2" presStyleCnt="3" custScaleX="131423" custScaleY="103776" custLinFactNeighborX="-822" custLinFactNeighborY="4367">
        <dgm:presLayoutVars>
          <dgm:bulletEnabled val="1"/>
        </dgm:presLayoutVars>
      </dgm:prSet>
      <dgm:spPr/>
    </dgm:pt>
    <dgm:pt modelId="{3A14C06A-95FA-9D4E-AC18-4C01231B08BF}" type="pres">
      <dgm:prSet presAssocID="{C255623D-0A0C-3C4B-88D1-539EFB2DCDEF}" presName="aSpace" presStyleCnt="0"/>
      <dgm:spPr/>
    </dgm:pt>
    <dgm:pt modelId="{7D7D317A-3F37-B644-8A94-F8927570C819}" type="pres">
      <dgm:prSet presAssocID="{8822E98F-4F70-E645-BB3B-DB8AAF993FBF}" presName="compNode" presStyleCnt="0"/>
      <dgm:spPr/>
    </dgm:pt>
    <dgm:pt modelId="{874CFB87-9922-834F-A275-746CF5AF17D5}" type="pres">
      <dgm:prSet presAssocID="{8822E98F-4F70-E645-BB3B-DB8AAF993FBF}" presName="aNode" presStyleLbl="bgShp" presStyleIdx="2" presStyleCnt="4"/>
      <dgm:spPr/>
    </dgm:pt>
    <dgm:pt modelId="{F5350989-C61A-9E43-9B39-F120522A5086}" type="pres">
      <dgm:prSet presAssocID="{8822E98F-4F70-E645-BB3B-DB8AAF993FBF}" presName="textNode" presStyleLbl="bgShp" presStyleIdx="2" presStyleCnt="4"/>
      <dgm:spPr/>
    </dgm:pt>
    <dgm:pt modelId="{1A358FBF-6859-CF4E-857D-29C93FC8371E}" type="pres">
      <dgm:prSet presAssocID="{8822E98F-4F70-E645-BB3B-DB8AAF993FBF}" presName="compChildNode" presStyleCnt="0"/>
      <dgm:spPr/>
    </dgm:pt>
    <dgm:pt modelId="{CEC38B98-6ED6-C14B-9B03-05A0FD34C22E}" type="pres">
      <dgm:prSet presAssocID="{8822E98F-4F70-E645-BB3B-DB8AAF993FBF}" presName="theInnerList" presStyleCnt="0"/>
      <dgm:spPr/>
    </dgm:pt>
    <dgm:pt modelId="{7237C4C2-1E20-485B-9073-DB8E117E9BB8}" type="pres">
      <dgm:prSet presAssocID="{8822E98F-4F70-E645-BB3B-DB8AAF993FBF}" presName="aSpace" presStyleCnt="0"/>
      <dgm:spPr/>
    </dgm:pt>
    <dgm:pt modelId="{23966C52-F3A5-4B9C-AAF9-81173B5BCE5B}" type="pres">
      <dgm:prSet presAssocID="{0A1EB4CD-E8F5-4017-AB81-942C120885B2}" presName="compNode" presStyleCnt="0"/>
      <dgm:spPr/>
    </dgm:pt>
    <dgm:pt modelId="{01DE0094-A22B-4C6E-BAC3-3159C009F1E6}" type="pres">
      <dgm:prSet presAssocID="{0A1EB4CD-E8F5-4017-AB81-942C120885B2}" presName="aNode" presStyleLbl="bgShp" presStyleIdx="3" presStyleCnt="4"/>
      <dgm:spPr/>
    </dgm:pt>
    <dgm:pt modelId="{A32FC795-430C-40F4-8D82-0827128406A5}" type="pres">
      <dgm:prSet presAssocID="{0A1EB4CD-E8F5-4017-AB81-942C120885B2}" presName="textNode" presStyleLbl="bgShp" presStyleIdx="3" presStyleCnt="4"/>
      <dgm:spPr/>
    </dgm:pt>
    <dgm:pt modelId="{BA7193A8-A3C9-42AB-A82F-60C511BCABB4}" type="pres">
      <dgm:prSet presAssocID="{0A1EB4CD-E8F5-4017-AB81-942C120885B2}" presName="compChildNode" presStyleCnt="0"/>
      <dgm:spPr/>
    </dgm:pt>
    <dgm:pt modelId="{725EE4E9-E0C7-414B-A732-1E64E1B601BE}" type="pres">
      <dgm:prSet presAssocID="{0A1EB4CD-E8F5-4017-AB81-942C120885B2}" presName="theInnerList" presStyleCnt="0"/>
      <dgm:spPr/>
    </dgm:pt>
  </dgm:ptLst>
  <dgm:cxnLst>
    <dgm:cxn modelId="{8FE17B07-CA40-46ED-9E74-089541E61E4E}" type="presOf" srcId="{0A1EB4CD-E8F5-4017-AB81-942C120885B2}" destId="{A32FC795-430C-40F4-8D82-0827128406A5}" srcOrd="1" destOrd="0" presId="urn:microsoft.com/office/officeart/2005/8/layout/lProcess2"/>
    <dgm:cxn modelId="{F89E330D-DBA9-44D6-A62C-A15ABB33A075}" type="presOf" srcId="{C255623D-0A0C-3C4B-88D1-539EFB2DCDEF}" destId="{AAC15CE1-3FBB-9B45-8FB2-FB154210F183}" srcOrd="0" destOrd="0" presId="urn:microsoft.com/office/officeart/2005/8/layout/lProcess2"/>
    <dgm:cxn modelId="{1C9E8E1A-4D31-2F49-9782-E508FA1E3370}" srcId="{FF878C84-D6CA-7A4E-92EA-D42BEEDE688A}" destId="{68A270A2-ED36-DD45-9B39-5C9C5371AFFF}" srcOrd="0" destOrd="0" parTransId="{A6F8500D-F924-534E-BA2D-D8CED8C3C49A}" sibTransId="{F9846F81-52AE-F74A-BF99-75059FACC932}"/>
    <dgm:cxn modelId="{82A55220-AC3C-4D41-ACCC-D281F5154D78}" type="presOf" srcId="{6E671A60-9E96-9042-BB56-A2F99669D44C}" destId="{813A7E5C-4A95-9148-8CC0-9651A640B280}" srcOrd="0" destOrd="0" presId="urn:microsoft.com/office/officeart/2005/8/layout/lProcess2"/>
    <dgm:cxn modelId="{AECD2223-25B7-D94F-9B9B-F8A6A525739E}" srcId="{68A270A2-ED36-DD45-9B39-5C9C5371AFFF}" destId="{12C93DED-516D-F34B-BF1D-390D84B802B6}" srcOrd="0" destOrd="0" parTransId="{8C46A3B3-91C4-3040-92F1-C5E2F16E395F}" sibTransId="{6930ABCC-6F76-BA4D-8A48-927E2E2B68B9}"/>
    <dgm:cxn modelId="{A021305B-73DD-40C3-9C39-9F8E878811E9}" type="presOf" srcId="{FF878C84-D6CA-7A4E-92EA-D42BEEDE688A}" destId="{3FF1364E-7417-0B4A-A101-F4225DE5135B}" srcOrd="0" destOrd="0" presId="urn:microsoft.com/office/officeart/2005/8/layout/lProcess2"/>
    <dgm:cxn modelId="{078FA85D-475E-41F5-9825-13CC478AB478}" type="presOf" srcId="{8822E98F-4F70-E645-BB3B-DB8AAF993FBF}" destId="{874CFB87-9922-834F-A275-746CF5AF17D5}" srcOrd="0" destOrd="0" presId="urn:microsoft.com/office/officeart/2005/8/layout/lProcess2"/>
    <dgm:cxn modelId="{BDB1EA5E-BED5-3E48-8BB2-7BE6D7E60FD4}" srcId="{C255623D-0A0C-3C4B-88D1-539EFB2DCDEF}" destId="{C75BC02A-8896-C740-88FA-961384D66241}" srcOrd="0" destOrd="0" parTransId="{B32E7187-5E0C-D84D-8452-1EA92300D9F7}" sibTransId="{94BDE506-ABCC-9840-926F-F8CF359C774C}"/>
    <dgm:cxn modelId="{594E1F4C-08C7-47DA-A307-D95338DE632E}" type="presOf" srcId="{12C93DED-516D-F34B-BF1D-390D84B802B6}" destId="{A3F702FF-5F8E-FA48-A1A9-C6D4082D0FCD}" srcOrd="0" destOrd="0" presId="urn:microsoft.com/office/officeart/2005/8/layout/lProcess2"/>
    <dgm:cxn modelId="{EECAFA70-5F7F-4FD1-A244-B941571ECC22}" srcId="{FF878C84-D6CA-7A4E-92EA-D42BEEDE688A}" destId="{0A1EB4CD-E8F5-4017-AB81-942C120885B2}" srcOrd="3" destOrd="0" parTransId="{51B3337B-A726-4D8E-B00D-B01D3E57A285}" sibTransId="{038AC241-DCCD-43B7-A51F-56BBF5B5DCE6}"/>
    <dgm:cxn modelId="{96733A56-DDCC-4FA5-9205-4A52E91068E2}" type="presOf" srcId="{68A270A2-ED36-DD45-9B39-5C9C5371AFFF}" destId="{F73C9353-E834-E44B-97BD-1A472E725D09}" srcOrd="0" destOrd="0" presId="urn:microsoft.com/office/officeart/2005/8/layout/lProcess2"/>
    <dgm:cxn modelId="{ACCB497B-CFB5-4215-ACA9-73D77E8E45F4}" type="presOf" srcId="{C255623D-0A0C-3C4B-88D1-539EFB2DCDEF}" destId="{4B6E88CF-BC45-7542-931E-B3A69A3B76DB}" srcOrd="1" destOrd="0" presId="urn:microsoft.com/office/officeart/2005/8/layout/lProcess2"/>
    <dgm:cxn modelId="{E4B98E82-7891-F24D-A8FB-77FFC663F34D}" srcId="{FF878C84-D6CA-7A4E-92EA-D42BEEDE688A}" destId="{8822E98F-4F70-E645-BB3B-DB8AAF993FBF}" srcOrd="2" destOrd="0" parTransId="{7020A952-C8F7-174C-8FDB-AAAC30077245}" sibTransId="{F0333FA2-C87E-C244-94ED-76B48C29405E}"/>
    <dgm:cxn modelId="{10F11995-88F3-D142-A57F-92562F81DFCA}" srcId="{FF878C84-D6CA-7A4E-92EA-D42BEEDE688A}" destId="{C255623D-0A0C-3C4B-88D1-539EFB2DCDEF}" srcOrd="1" destOrd="0" parTransId="{14E09073-47B0-554B-9019-13071312407B}" sibTransId="{91C9D087-B39D-7A46-B56D-4637240D2114}"/>
    <dgm:cxn modelId="{B1F346B6-3678-485F-8352-150CD9AEFCA6}" type="presOf" srcId="{C75BC02A-8896-C740-88FA-961384D66241}" destId="{C805B421-ACF1-594E-BAAE-1B6800CCB58D}" srcOrd="0" destOrd="0" presId="urn:microsoft.com/office/officeart/2005/8/layout/lProcess2"/>
    <dgm:cxn modelId="{620623D7-63A8-8941-A581-394AC16F45CF}" srcId="{68A270A2-ED36-DD45-9B39-5C9C5371AFFF}" destId="{6E671A60-9E96-9042-BB56-A2F99669D44C}" srcOrd="1" destOrd="0" parTransId="{9559CC95-C53E-C148-98B8-71F9F82BC243}" sibTransId="{4B19C062-B368-B54A-A020-28C5CE26A09D}"/>
    <dgm:cxn modelId="{404667D7-2435-4556-B96C-31B422E2FA89}" type="presOf" srcId="{0A1EB4CD-E8F5-4017-AB81-942C120885B2}" destId="{01DE0094-A22B-4C6E-BAC3-3159C009F1E6}" srcOrd="0" destOrd="0" presId="urn:microsoft.com/office/officeart/2005/8/layout/lProcess2"/>
    <dgm:cxn modelId="{28EE1AEC-F670-429B-8BF7-942CC60666BD}" type="presOf" srcId="{8822E98F-4F70-E645-BB3B-DB8AAF993FBF}" destId="{F5350989-C61A-9E43-9B39-F120522A5086}" srcOrd="1" destOrd="0" presId="urn:microsoft.com/office/officeart/2005/8/layout/lProcess2"/>
    <dgm:cxn modelId="{95C8A1EC-8A67-4537-938B-D4C9B1C81AC8}" type="presOf" srcId="{68A270A2-ED36-DD45-9B39-5C9C5371AFFF}" destId="{1597BB71-CC07-A847-A6A3-FF3C2BF29600}" srcOrd="1" destOrd="0" presId="urn:microsoft.com/office/officeart/2005/8/layout/lProcess2"/>
    <dgm:cxn modelId="{4A92F012-AC39-48AD-BC8F-C3860EC94CB4}" type="presParOf" srcId="{3FF1364E-7417-0B4A-A101-F4225DE5135B}" destId="{BFB6260F-AB86-5C4E-A1B9-08DDFF10A354}" srcOrd="0" destOrd="0" presId="urn:microsoft.com/office/officeart/2005/8/layout/lProcess2"/>
    <dgm:cxn modelId="{C6383282-3114-4587-9CFC-71BC18B4BAB7}" type="presParOf" srcId="{BFB6260F-AB86-5C4E-A1B9-08DDFF10A354}" destId="{F73C9353-E834-E44B-97BD-1A472E725D09}" srcOrd="0" destOrd="0" presId="urn:microsoft.com/office/officeart/2005/8/layout/lProcess2"/>
    <dgm:cxn modelId="{D42734D9-D6FD-45ED-9EA2-3B0E5B26448C}" type="presParOf" srcId="{BFB6260F-AB86-5C4E-A1B9-08DDFF10A354}" destId="{1597BB71-CC07-A847-A6A3-FF3C2BF29600}" srcOrd="1" destOrd="0" presId="urn:microsoft.com/office/officeart/2005/8/layout/lProcess2"/>
    <dgm:cxn modelId="{FEB00863-36B2-42EE-B123-672D0D1B6426}" type="presParOf" srcId="{BFB6260F-AB86-5C4E-A1B9-08DDFF10A354}" destId="{068A7A38-5D25-9049-99E3-56DE2DAFE81C}" srcOrd="2" destOrd="0" presId="urn:microsoft.com/office/officeart/2005/8/layout/lProcess2"/>
    <dgm:cxn modelId="{409578F7-9E75-4DFF-B172-9AF544EC0773}" type="presParOf" srcId="{068A7A38-5D25-9049-99E3-56DE2DAFE81C}" destId="{A79D461E-ADD6-0843-A750-0CB4DDB4AA29}" srcOrd="0" destOrd="0" presId="urn:microsoft.com/office/officeart/2005/8/layout/lProcess2"/>
    <dgm:cxn modelId="{7CA74A00-7052-4A67-A837-FDF1B7762CBE}" type="presParOf" srcId="{A79D461E-ADD6-0843-A750-0CB4DDB4AA29}" destId="{A3F702FF-5F8E-FA48-A1A9-C6D4082D0FCD}" srcOrd="0" destOrd="0" presId="urn:microsoft.com/office/officeart/2005/8/layout/lProcess2"/>
    <dgm:cxn modelId="{36CE2467-565C-47C5-9BCB-0D7938DE93AD}" type="presParOf" srcId="{A79D461E-ADD6-0843-A750-0CB4DDB4AA29}" destId="{EF43805D-640B-124D-ADD0-836963C6491B}" srcOrd="1" destOrd="0" presId="urn:microsoft.com/office/officeart/2005/8/layout/lProcess2"/>
    <dgm:cxn modelId="{5B1FC908-8DD3-4672-B620-39F121CCBDED}" type="presParOf" srcId="{A79D461E-ADD6-0843-A750-0CB4DDB4AA29}" destId="{813A7E5C-4A95-9148-8CC0-9651A640B280}" srcOrd="2" destOrd="0" presId="urn:microsoft.com/office/officeart/2005/8/layout/lProcess2"/>
    <dgm:cxn modelId="{0F7E17B4-64F5-42AD-B42E-91F50640B078}" type="presParOf" srcId="{3FF1364E-7417-0B4A-A101-F4225DE5135B}" destId="{BB797BEC-E1B6-514A-90C3-5C35AE6712E4}" srcOrd="1" destOrd="0" presId="urn:microsoft.com/office/officeart/2005/8/layout/lProcess2"/>
    <dgm:cxn modelId="{4A3FD6BB-15F0-48DB-9B52-85EC4E18CBD7}" type="presParOf" srcId="{3FF1364E-7417-0B4A-A101-F4225DE5135B}" destId="{C4C6B5F8-FCAB-7443-8798-E75118125FAC}" srcOrd="2" destOrd="0" presId="urn:microsoft.com/office/officeart/2005/8/layout/lProcess2"/>
    <dgm:cxn modelId="{F424A305-1843-4A7E-9593-4A31A2F137C5}" type="presParOf" srcId="{C4C6B5F8-FCAB-7443-8798-E75118125FAC}" destId="{AAC15CE1-3FBB-9B45-8FB2-FB154210F183}" srcOrd="0" destOrd="0" presId="urn:microsoft.com/office/officeart/2005/8/layout/lProcess2"/>
    <dgm:cxn modelId="{CF44D7AD-5753-4FA5-A032-AC99AA46E500}" type="presParOf" srcId="{C4C6B5F8-FCAB-7443-8798-E75118125FAC}" destId="{4B6E88CF-BC45-7542-931E-B3A69A3B76DB}" srcOrd="1" destOrd="0" presId="urn:microsoft.com/office/officeart/2005/8/layout/lProcess2"/>
    <dgm:cxn modelId="{34B07233-B038-443E-B870-189173D570D7}" type="presParOf" srcId="{C4C6B5F8-FCAB-7443-8798-E75118125FAC}" destId="{D3AAE017-D60B-0E41-B4EE-1B1C0245C3F5}" srcOrd="2" destOrd="0" presId="urn:microsoft.com/office/officeart/2005/8/layout/lProcess2"/>
    <dgm:cxn modelId="{9ED97FF7-8F6C-4A43-B78E-EFAF64F6C77B}" type="presParOf" srcId="{D3AAE017-D60B-0E41-B4EE-1B1C0245C3F5}" destId="{E5E39A06-B99C-2B46-8D6E-3910F8399453}" srcOrd="0" destOrd="0" presId="urn:microsoft.com/office/officeart/2005/8/layout/lProcess2"/>
    <dgm:cxn modelId="{31F40114-45F9-481B-AEBD-4A8BB595C9AE}" type="presParOf" srcId="{E5E39A06-B99C-2B46-8D6E-3910F8399453}" destId="{C805B421-ACF1-594E-BAAE-1B6800CCB58D}" srcOrd="0" destOrd="0" presId="urn:microsoft.com/office/officeart/2005/8/layout/lProcess2"/>
    <dgm:cxn modelId="{282C45FE-9D6A-4473-97D0-BC8A37827D55}" type="presParOf" srcId="{3FF1364E-7417-0B4A-A101-F4225DE5135B}" destId="{3A14C06A-95FA-9D4E-AC18-4C01231B08BF}" srcOrd="3" destOrd="0" presId="urn:microsoft.com/office/officeart/2005/8/layout/lProcess2"/>
    <dgm:cxn modelId="{0E911154-8169-45AD-B81A-D29CE4150714}" type="presParOf" srcId="{3FF1364E-7417-0B4A-A101-F4225DE5135B}" destId="{7D7D317A-3F37-B644-8A94-F8927570C819}" srcOrd="4" destOrd="0" presId="urn:microsoft.com/office/officeart/2005/8/layout/lProcess2"/>
    <dgm:cxn modelId="{CD739F4F-497D-4A57-A9B6-A125EEE325FE}" type="presParOf" srcId="{7D7D317A-3F37-B644-8A94-F8927570C819}" destId="{874CFB87-9922-834F-A275-746CF5AF17D5}" srcOrd="0" destOrd="0" presId="urn:microsoft.com/office/officeart/2005/8/layout/lProcess2"/>
    <dgm:cxn modelId="{EDE16738-6D84-4424-AC5D-7E7825A5CCB8}" type="presParOf" srcId="{7D7D317A-3F37-B644-8A94-F8927570C819}" destId="{F5350989-C61A-9E43-9B39-F120522A5086}" srcOrd="1" destOrd="0" presId="urn:microsoft.com/office/officeart/2005/8/layout/lProcess2"/>
    <dgm:cxn modelId="{14265650-37E5-46BA-93A1-31805957DC82}" type="presParOf" srcId="{7D7D317A-3F37-B644-8A94-F8927570C819}" destId="{1A358FBF-6859-CF4E-857D-29C93FC8371E}" srcOrd="2" destOrd="0" presId="urn:microsoft.com/office/officeart/2005/8/layout/lProcess2"/>
    <dgm:cxn modelId="{C53BC120-3A71-4311-86A5-443CB527292A}" type="presParOf" srcId="{1A358FBF-6859-CF4E-857D-29C93FC8371E}" destId="{CEC38B98-6ED6-C14B-9B03-05A0FD34C22E}" srcOrd="0" destOrd="0" presId="urn:microsoft.com/office/officeart/2005/8/layout/lProcess2"/>
    <dgm:cxn modelId="{3EFF8351-07DB-4C9A-82D3-D90F805F9164}" type="presParOf" srcId="{3FF1364E-7417-0B4A-A101-F4225DE5135B}" destId="{7237C4C2-1E20-485B-9073-DB8E117E9BB8}" srcOrd="5" destOrd="0" presId="urn:microsoft.com/office/officeart/2005/8/layout/lProcess2"/>
    <dgm:cxn modelId="{6DC698EA-9E0C-4628-AE50-1C64B6867C79}" type="presParOf" srcId="{3FF1364E-7417-0B4A-A101-F4225DE5135B}" destId="{23966C52-F3A5-4B9C-AAF9-81173B5BCE5B}" srcOrd="6" destOrd="0" presId="urn:microsoft.com/office/officeart/2005/8/layout/lProcess2"/>
    <dgm:cxn modelId="{FFD0FD53-07C8-4441-ACB7-E2EC150B17C2}" type="presParOf" srcId="{23966C52-F3A5-4B9C-AAF9-81173B5BCE5B}" destId="{01DE0094-A22B-4C6E-BAC3-3159C009F1E6}" srcOrd="0" destOrd="0" presId="urn:microsoft.com/office/officeart/2005/8/layout/lProcess2"/>
    <dgm:cxn modelId="{83964BC4-FA08-4A22-9EA3-47AD9597AAC0}" type="presParOf" srcId="{23966C52-F3A5-4B9C-AAF9-81173B5BCE5B}" destId="{A32FC795-430C-40F4-8D82-0827128406A5}" srcOrd="1" destOrd="0" presId="urn:microsoft.com/office/officeart/2005/8/layout/lProcess2"/>
    <dgm:cxn modelId="{819AC558-C8EB-4684-9ECA-5361FF58409B}" type="presParOf" srcId="{23966C52-F3A5-4B9C-AAF9-81173B5BCE5B}" destId="{BA7193A8-A3C9-42AB-A82F-60C511BCABB4}" srcOrd="2" destOrd="0" presId="urn:microsoft.com/office/officeart/2005/8/layout/lProcess2"/>
    <dgm:cxn modelId="{A99C35E6-3E2E-47D9-9612-20AEC8C5E401}" type="presParOf" srcId="{BA7193A8-A3C9-42AB-A82F-60C511BCABB4}" destId="{725EE4E9-E0C7-414B-A732-1E64E1B601BE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3C9353-E834-E44B-97BD-1A472E725D09}">
      <dsp:nvSpPr>
        <dsp:cNvPr id="0" name=""/>
        <dsp:cNvSpPr/>
      </dsp:nvSpPr>
      <dsp:spPr>
        <a:xfrm>
          <a:off x="1412" y="0"/>
          <a:ext cx="2515392" cy="4351338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/>
            <a:t>Päijät-Hämeen tutoropettajaverkoston</a:t>
          </a:r>
        </a:p>
      </dsp:txBody>
      <dsp:txXfrm>
        <a:off x="1412" y="0"/>
        <a:ext cx="2515392" cy="1305401"/>
      </dsp:txXfrm>
    </dsp:sp>
    <dsp:sp modelId="{A3F702FF-5F8E-FA48-A1A9-C6D4082D0FCD}">
      <dsp:nvSpPr>
        <dsp:cNvPr id="0" name=""/>
        <dsp:cNvSpPr/>
      </dsp:nvSpPr>
      <dsp:spPr>
        <a:xfrm>
          <a:off x="252951" y="1306100"/>
          <a:ext cx="2012314" cy="9349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Tasapuolinen yhteistoiminnan voimistaminen</a:t>
          </a:r>
        </a:p>
      </dsp:txBody>
      <dsp:txXfrm>
        <a:off x="280335" y="1333484"/>
        <a:ext cx="1957546" cy="880196"/>
      </dsp:txXfrm>
    </dsp:sp>
    <dsp:sp modelId="{813A7E5C-4A95-9148-8CC0-9651A640B280}">
      <dsp:nvSpPr>
        <dsp:cNvPr id="0" name=""/>
        <dsp:cNvSpPr/>
      </dsp:nvSpPr>
      <dsp:spPr>
        <a:xfrm>
          <a:off x="252951" y="2384904"/>
          <a:ext cx="2012314" cy="17481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Toiminnan vakiinnuttaminen ja laajentaminen sekä yhteisöllinen toimintakulttuuri ja verkostoituminen</a:t>
          </a:r>
        </a:p>
      </dsp:txBody>
      <dsp:txXfrm>
        <a:off x="304153" y="2436106"/>
        <a:ext cx="1909910" cy="1645763"/>
      </dsp:txXfrm>
    </dsp:sp>
    <dsp:sp modelId="{AAC15CE1-3FBB-9B45-8FB2-FB154210F183}">
      <dsp:nvSpPr>
        <dsp:cNvPr id="0" name=""/>
        <dsp:cNvSpPr/>
      </dsp:nvSpPr>
      <dsp:spPr>
        <a:xfrm>
          <a:off x="2755566" y="0"/>
          <a:ext cx="2799279" cy="4351338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/>
            <a:t>Opetushenkilöstön sisällöllisen </a:t>
          </a:r>
          <a:r>
            <a:rPr lang="fi-FI" sz="1900" b="1" kern="1200" dirty="0"/>
            <a:t>osaamisen kehittäminen </a:t>
          </a:r>
          <a:r>
            <a:rPr lang="fi-FI" sz="1900" kern="1200" dirty="0"/>
            <a:t>osaamismerkkien avulla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400" kern="1200" dirty="0"/>
        </a:p>
      </dsp:txBody>
      <dsp:txXfrm>
        <a:off x="2755566" y="0"/>
        <a:ext cx="2799279" cy="1305401"/>
      </dsp:txXfrm>
    </dsp:sp>
    <dsp:sp modelId="{C805B421-ACF1-594E-BAAE-1B6800CCB58D}">
      <dsp:nvSpPr>
        <dsp:cNvPr id="0" name=""/>
        <dsp:cNvSpPr/>
      </dsp:nvSpPr>
      <dsp:spPr>
        <a:xfrm>
          <a:off x="2766236" y="1425394"/>
          <a:ext cx="2644643" cy="282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Seitsemän sisarusta: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Toimintakulttuurin muutos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Pedagogiikan uudistaminen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Digitaalisuuden hyödyntäminen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kern="1200" dirty="0"/>
        </a:p>
      </dsp:txBody>
      <dsp:txXfrm>
        <a:off x="2843695" y="1502853"/>
        <a:ext cx="2489725" cy="2671328"/>
      </dsp:txXfrm>
    </dsp:sp>
    <dsp:sp modelId="{874CFB87-9922-834F-A275-746CF5AF17D5}">
      <dsp:nvSpPr>
        <dsp:cNvPr id="0" name=""/>
        <dsp:cNvSpPr/>
      </dsp:nvSpPr>
      <dsp:spPr>
        <a:xfrm>
          <a:off x="5693393" y="0"/>
          <a:ext cx="2515392" cy="4351338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/>
            <a:t>Tutoropettajaverkoston alueellinen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/>
            <a:t>verkostoituminen</a:t>
          </a:r>
        </a:p>
      </dsp:txBody>
      <dsp:txXfrm>
        <a:off x="5693393" y="0"/>
        <a:ext cx="2515392" cy="1305401"/>
      </dsp:txXfrm>
    </dsp:sp>
    <dsp:sp modelId="{01DE0094-A22B-4C6E-BAC3-3159C009F1E6}">
      <dsp:nvSpPr>
        <dsp:cNvPr id="0" name=""/>
        <dsp:cNvSpPr/>
      </dsp:nvSpPr>
      <dsp:spPr>
        <a:xfrm>
          <a:off x="8397440" y="0"/>
          <a:ext cx="2515392" cy="4351338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900" kern="1200" dirty="0">
            <a:cs typeface="Calibri Light" panose="020F0302020204030204"/>
          </a:endParaRP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>
              <a:cs typeface="Calibri Light" panose="020F0302020204030204"/>
            </a:rPr>
            <a:t>Valtakunnallisten</a:t>
          </a:r>
          <a:r>
            <a:rPr lang="fi-FI" sz="1900" kern="1200" baseline="0" dirty="0">
              <a:cs typeface="Calibri Light" panose="020F0302020204030204"/>
            </a:rPr>
            <a:t> verkostojen verkostoituminen</a:t>
          </a:r>
        </a:p>
      </dsp:txBody>
      <dsp:txXfrm>
        <a:off x="8397440" y="0"/>
        <a:ext cx="2515392" cy="13054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34D8FA-6528-4B6B-A3BD-6EDEE928CA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23001B1-B7FA-4EE8-B38A-551DD5375A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543E8A9-B24D-401C-B6D3-5D68BC23B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31649-FE4F-4FAB-A145-44F06BAF23E2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8E8EBA-DB14-4619-9CBC-D0E1D42CC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D9D958-9537-4BE9-A329-F6952FD2D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64070-DF89-4693-82AF-99C349C6A3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509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1D6EDD-267F-4F1D-9B43-FDBE87B9C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680E50C-0DF8-49FB-9895-B1D08EB19D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C0B913-5465-4576-BC1F-520C63A75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31649-FE4F-4FAB-A145-44F06BAF23E2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50E1C83-6FCE-4AC1-AA5D-422E23F82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161829-80FD-4942-B052-D3FF134FB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64070-DF89-4693-82AF-99C349C6A3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5490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0F25E91-5F13-4C6F-AA26-7DEB2918A3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9449429-844B-4267-8EDE-35F7AB808D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2726132-9981-4C91-9F5C-681F73623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31649-FE4F-4FAB-A145-44F06BAF23E2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A63F51C-338C-4A17-81D8-BA0E73594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83CBDBB-60B7-4803-8D43-370A58387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64070-DF89-4693-82AF-99C349C6A3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7065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CD8163-FDAD-4F86-BFA6-233F65C26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9AEAAA-D25F-43E9-89E0-7E17AC130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7851068-D1A3-4326-B979-290F3D131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31649-FE4F-4FAB-A145-44F06BAF23E2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9F8C081-2929-46F3-9D8E-4402AD3B1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46E9F68-CAE6-4B42-8831-842D24A8C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64070-DF89-4693-82AF-99C349C6A3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8702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F98401-8C8A-4A9C-B264-EC93CA5C0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F3AE56D-E951-43C6-A0FA-8B856FE18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60411A9-9674-4C0D-91E7-36BB09444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31649-FE4F-4FAB-A145-44F06BAF23E2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A32CD8F-66D3-4782-8234-23406C8CB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CB5CDEB-CEDF-4512-9460-A1FDDF17F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64070-DF89-4693-82AF-99C349C6A3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8715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890AA0-6706-41EE-900B-12B79F8C2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0E0A17-1E85-47AE-A5F3-486D95E5D6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7DD1922-B5B4-4C4B-89C1-9796F522F3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B41364F-5224-416A-8938-B1FECB8D7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31649-FE4F-4FAB-A145-44F06BAF23E2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8D7BD1A-83EA-4FB5-BC0B-102B58BBD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E67F15A-4D8E-484E-A22F-E11906622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64070-DF89-4693-82AF-99C349C6A3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088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4FDD31-AAE1-49F2-9788-B229A632B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9402A76-B9F6-4E15-946C-1157243F6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3B669B9-12D3-4A0E-A9E5-FAE58C244D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8BCEE39-22DA-4300-BADD-1EE31BB88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ADB13EF-D751-4538-BAC9-658C6D3C35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AB48E72-AD97-4D04-8A9E-F191E3DD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31649-FE4F-4FAB-A145-44F06BAF23E2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D0AEDD9-078A-4810-94E1-70CCA563B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B949A71-461E-48FD-AF90-FFEF911B4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64070-DF89-4693-82AF-99C349C6A3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7804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A712BC-C15F-4F2A-8DB9-DDBA6DCC4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4DE25EB-B060-4DB3-8EE5-6F75817DB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31649-FE4F-4FAB-A145-44F06BAF23E2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EF62469-FB31-4C02-BDB6-8625F9C87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365033C-5AB7-48DB-A402-68F77BEE5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64070-DF89-4693-82AF-99C349C6A3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0311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6C51289-C9CD-4BA1-8688-3AF6EF71F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31649-FE4F-4FAB-A145-44F06BAF23E2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D14F790-6292-409D-80A9-9EFE9DF72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6FD236C-E53C-44BA-8BB0-DD5F4FB7B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64070-DF89-4693-82AF-99C349C6A3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858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712935-33D0-4B7E-B6EB-3313A3757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758EFF-5FB1-498E-B5FF-819E184B7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D35AF6F-78D7-4DEB-BE78-2336DE04AB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D5A3F79-E156-445D-A198-F0B2D6037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31649-FE4F-4FAB-A145-44F06BAF23E2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3974CE5-8600-470A-9938-C1B230A9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8D44DFF-697F-401B-8D1B-E216ADF20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64070-DF89-4693-82AF-99C349C6A3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9831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4FD35F-954F-45EC-B4DB-12C02834B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ADB3E0C-9CDC-440C-A6E2-CA8C37034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1570F08-298D-423B-9985-22D3373D7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C2C8489-F633-4C76-B6CA-EADA5392E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31649-FE4F-4FAB-A145-44F06BAF23E2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F256784-E5EA-43A9-98F3-6D0E15CED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D635E10-DFC9-4DC8-B2A3-92EB66A37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64070-DF89-4693-82AF-99C349C6A3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6443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4E87440-6D0B-42C2-AC0F-9DC379577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6B976A0-F044-4FAB-AB7D-8F68E2756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4AC5A25-9773-4419-8816-81D7C6B972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31649-FE4F-4FAB-A145-44F06BAF23E2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CB68A8A-9BFC-4B7E-9827-B63E80664D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E3E16C9-8399-4ED4-BF3F-56D59A8BF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64070-DF89-4693-82AF-99C349C6A3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165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BC9EFE1-D8CB-4668-9980-DB108327A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CBAE1BD-B8E4-4029-8AA2-C77E4FED9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44D934F-A804-4F42-8B2E-0BD178D01C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85882" y="4267832"/>
            <a:ext cx="4805996" cy="1401448"/>
          </a:xfrm>
        </p:spPr>
        <p:txBody>
          <a:bodyPr anchor="t">
            <a:normAutofit/>
          </a:bodyPr>
          <a:lstStyle/>
          <a:p>
            <a:pPr algn="l"/>
            <a:br>
              <a:rPr lang="fi-FI" sz="3100" dirty="0">
                <a:solidFill>
                  <a:srgbClr val="000000"/>
                </a:solidFill>
              </a:rPr>
            </a:br>
            <a:r>
              <a:rPr lang="fi-FI" sz="3100" b="1" dirty="0">
                <a:solidFill>
                  <a:srgbClr val="000000"/>
                </a:solidFill>
              </a:rPr>
              <a:t>1.12. klo 9-11 rehtorit</a:t>
            </a:r>
            <a:br>
              <a:rPr lang="fi-FI" sz="3100" b="1" dirty="0">
                <a:solidFill>
                  <a:srgbClr val="000000"/>
                </a:solidFill>
              </a:rPr>
            </a:br>
            <a:r>
              <a:rPr lang="fi-FI" sz="3100" b="1" dirty="0">
                <a:solidFill>
                  <a:srgbClr val="000000"/>
                </a:solidFill>
              </a:rPr>
              <a:t>2.12. klo 9-11 tutoropettajat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0F27B68-DAEF-483B-84A3-422C571EB6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6186" y="3428999"/>
            <a:ext cx="4805691" cy="838831"/>
          </a:xfrm>
        </p:spPr>
        <p:txBody>
          <a:bodyPr anchor="b">
            <a:noAutofit/>
          </a:bodyPr>
          <a:lstStyle/>
          <a:p>
            <a:pPr algn="l"/>
            <a:r>
              <a:rPr lang="fi-FI" sz="4400" b="1" dirty="0">
                <a:solidFill>
                  <a:srgbClr val="000000"/>
                </a:solidFill>
              </a:rPr>
              <a:t>Päijät-Hämeen rehtoreiden </a:t>
            </a:r>
            <a:r>
              <a:rPr lang="fi-FI" sz="4400" b="1">
                <a:solidFill>
                  <a:srgbClr val="000000"/>
                </a:solidFill>
              </a:rPr>
              <a:t>ja tutoropettajien</a:t>
            </a:r>
            <a:br>
              <a:rPr lang="fi-FI" sz="4400" b="1" dirty="0">
                <a:solidFill>
                  <a:srgbClr val="000000"/>
                </a:solidFill>
              </a:rPr>
            </a:br>
            <a:r>
              <a:rPr lang="fi-FI" sz="4400" b="1" dirty="0" err="1">
                <a:solidFill>
                  <a:srgbClr val="000000"/>
                </a:solidFill>
              </a:rPr>
              <a:t>Teams</a:t>
            </a:r>
            <a:r>
              <a:rPr lang="fi-FI" sz="4400" b="1" dirty="0">
                <a:solidFill>
                  <a:srgbClr val="000000"/>
                </a:solidFill>
              </a:rPr>
              <a:t> -etäaamukahvit</a:t>
            </a:r>
            <a:endParaRPr lang="fi-FI" sz="4400" dirty="0">
              <a:solidFill>
                <a:srgbClr val="000000"/>
              </a:solidFill>
            </a:endParaRPr>
          </a:p>
        </p:txBody>
      </p:sp>
      <p:sp>
        <p:nvSpPr>
          <p:cNvPr id="13" name="Freeform 49">
            <a:extLst>
              <a:ext uri="{FF2B5EF4-FFF2-40B4-BE49-F238E27FC236}">
                <a16:creationId xmlns:a16="http://schemas.microsoft.com/office/drawing/2014/main" id="{77DA6D33-2D62-458C-BF5D-DBF612FD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7194DDE6-4581-4888-921F-A04E6F53669B}"/>
              </a:ext>
            </a:extLst>
          </p:cNvPr>
          <p:cNvPicPr/>
          <p:nvPr/>
        </p:nvPicPr>
        <p:blipFill rotWithShape="1">
          <a:blip r:embed="rId3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94" r="6606" b="1"/>
          <a:stretch/>
        </p:blipFill>
        <p:spPr bwMode="auto"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855062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6B067B1-F4E5-4FDF-813D-C9E872E80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Kuva 3" descr="Kuva, joka sisältää kohteen kartta&#10;&#10;Kuvaus luotu automaattisesti">
            <a:extLst>
              <a:ext uri="{FF2B5EF4-FFF2-40B4-BE49-F238E27FC236}">
                <a16:creationId xmlns:a16="http://schemas.microsoft.com/office/drawing/2014/main" id="{F9707CE7-C493-47E3-887A-7CEC174A056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39" b="8555"/>
          <a:stretch/>
        </p:blipFill>
        <p:spPr>
          <a:xfrm>
            <a:off x="307775" y="261437"/>
            <a:ext cx="11576450" cy="6335126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E8AC20-4609-49EB-8F2B-20D6A1549C1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756745" y="614855"/>
            <a:ext cx="11004331" cy="5562107"/>
          </a:xfrm>
        </p:spPr>
        <p:txBody>
          <a:bodyPr/>
          <a:lstStyle/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r>
              <a:rPr lang="fi-FI" sz="3600" b="1" dirty="0"/>
              <a:t>Miten on tultu toimeen ilman tutoropettajatoiminnan resurssia?</a:t>
            </a:r>
          </a:p>
          <a:p>
            <a:pPr marL="0" indent="0">
              <a:buNone/>
            </a:pPr>
            <a:r>
              <a:rPr lang="fi-FI" sz="3600" b="1" dirty="0"/>
              <a:t>Opettajat kaipaavat tukea arjen opetuksessaan  ja ovat valmiita jakamaan omaa opetustaan. Opettajilla on halu tehdä yhteistyötä toisten opettajien kanssa.</a:t>
            </a:r>
          </a:p>
          <a:p>
            <a:pPr marL="0" indent="0">
              <a:buNone/>
            </a:pPr>
            <a:r>
              <a:rPr lang="fi-FI" sz="3600" b="1" dirty="0"/>
              <a:t>Tutoropettajien pedagoginen tuki on koettu todella tärkeäksi.</a:t>
            </a:r>
            <a:endParaRPr lang="fi-FI" sz="3600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2532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9B94F4B5-5FB8-41F3-ADFC-BE11DC907D7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34" r="28765"/>
          <a:stretch/>
        </p:blipFill>
        <p:spPr>
          <a:xfrm>
            <a:off x="-1" y="3725"/>
            <a:ext cx="5504917" cy="6850548"/>
          </a:xfrm>
          <a:prstGeom prst="rect">
            <a:avLst/>
          </a:prstGeom>
        </p:spPr>
      </p:pic>
      <p:pic>
        <p:nvPicPr>
          <p:cNvPr id="38" name="Picture 31">
            <a:extLst>
              <a:ext uri="{FF2B5EF4-FFF2-40B4-BE49-F238E27FC236}">
                <a16:creationId xmlns:a16="http://schemas.microsoft.com/office/drawing/2014/main" id="{86BA5DB7-BF33-463C-AE3A-DD318F534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865BC26C-684C-4B6B-BE9D-8204442C6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8311" y="510363"/>
            <a:ext cx="5393770" cy="174664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Osaamisen tuki  rehtorin näkökulmasta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D98061-325E-4DE4-979F-F239EE301C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78311" y="2421682"/>
            <a:ext cx="5389841" cy="3798496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Millaista tukea rehtorit kaipaavat?</a:t>
            </a:r>
          </a:p>
          <a:p>
            <a:r>
              <a:rPr lang="en-US" dirty="0">
                <a:solidFill>
                  <a:srgbClr val="000000"/>
                </a:solidFill>
              </a:rPr>
              <a:t>Kuka vastaa mistäkin?</a:t>
            </a:r>
          </a:p>
          <a:p>
            <a:r>
              <a:rPr lang="en-US" dirty="0">
                <a:solidFill>
                  <a:srgbClr val="000000"/>
                </a:solidFill>
              </a:rPr>
              <a:t>Miten varmistaa rehtoreiden, atk-vastaavien ja tutoreiden keskinäinen vuoropuhelu koululla?</a:t>
            </a:r>
          </a:p>
          <a:p>
            <a:r>
              <a:rPr lang="en-US" dirty="0">
                <a:solidFill>
                  <a:srgbClr val="000000"/>
                </a:solidFill>
              </a:rPr>
              <a:t>Miten vakuuttaa rehtorit tutortoiminnan merkityksestä koulun kehittämisessä?</a:t>
            </a:r>
          </a:p>
        </p:txBody>
      </p:sp>
    </p:spTree>
    <p:extLst>
      <p:ext uri="{BB962C8B-B14F-4D97-AF65-F5344CB8AC3E}">
        <p14:creationId xmlns:p14="http://schemas.microsoft.com/office/powerpoint/2010/main" val="1752448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0DF40B2-80F7-4E71-B46C-284163F36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D096D82-CA16-4045-B955-0F67C677A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209" y="0"/>
            <a:ext cx="10937875" cy="1329070"/>
          </a:xfrm>
        </p:spPr>
        <p:txBody>
          <a:bodyPr>
            <a:normAutofit/>
          </a:bodyPr>
          <a:lstStyle/>
          <a:p>
            <a:r>
              <a:rPr lang="fi-FI" sz="4000" b="1" dirty="0"/>
              <a:t>Koulun toimintaa tukevia asioita kuntatasolla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D3A605-E159-4B9B-87C9-DDF841A23B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" y="1407886"/>
            <a:ext cx="6821714" cy="4901651"/>
          </a:xfrm>
        </p:spPr>
        <p:txBody>
          <a:bodyPr>
            <a:normAutofit/>
          </a:bodyPr>
          <a:lstStyle/>
          <a:p>
            <a:r>
              <a:rPr lang="fi-FI" sz="2400" dirty="0"/>
              <a:t>Osaamisen ja tuen tarpeiden kartoittaminen erityisesti syksyllä</a:t>
            </a:r>
          </a:p>
          <a:p>
            <a:r>
              <a:rPr lang="fi-FI" sz="2400" dirty="0"/>
              <a:t>Yhteenvedot ja vertailut</a:t>
            </a:r>
          </a:p>
          <a:p>
            <a:r>
              <a:rPr lang="fi-FI" sz="2400" dirty="0"/>
              <a:t>Kehittymisen portaiden luominen</a:t>
            </a:r>
          </a:p>
          <a:p>
            <a:r>
              <a:rPr lang="fi-FI" sz="2400" dirty="0"/>
              <a:t>Tilanteen arvioiminen ja tavoitteiden luominen keväälle</a:t>
            </a:r>
          </a:p>
          <a:p>
            <a:r>
              <a:rPr lang="fi-FI" sz="2400" b="1" dirty="0"/>
              <a:t>Lukuvuosisuunnitelman tavoitteiden luominen ja seuraaminen </a:t>
            </a:r>
            <a:endParaRPr lang="fi-FI" sz="2400" dirty="0"/>
          </a:p>
          <a:p>
            <a:r>
              <a:rPr lang="fi-FI" sz="2400" dirty="0"/>
              <a:t>Koulun opetushenkilöstön osaamisen kehittäminen</a:t>
            </a:r>
          </a:p>
          <a:p>
            <a:r>
              <a:rPr lang="fi-FI" sz="2400" dirty="0"/>
              <a:t>Koulun tutoropettajan ja kiertävän digimentorin tuntien hyödyntäminen</a:t>
            </a:r>
          </a:p>
          <a:p>
            <a:endParaRPr lang="fi-FI" sz="1300" dirty="0"/>
          </a:p>
        </p:txBody>
      </p:sp>
      <p:pic>
        <p:nvPicPr>
          <p:cNvPr id="5" name="Kuva 4" descr="Kuva, joka sisältää kohteen lelu, pöytä, istuminen, valokuva&#10;&#10;Kuvaus luotu automaattisesti">
            <a:extLst>
              <a:ext uri="{FF2B5EF4-FFF2-40B4-BE49-F238E27FC236}">
                <a16:creationId xmlns:a16="http://schemas.microsoft.com/office/drawing/2014/main" id="{92B83AAE-94B6-4900-AA8E-6B2B72C295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06"/>
          <a:stretch/>
        </p:blipFill>
        <p:spPr>
          <a:xfrm>
            <a:off x="7471640" y="1686738"/>
            <a:ext cx="4717311" cy="450473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552509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98F79A4-A6C7-4101-B1E9-27E05CB7CF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2"/>
            <a:ext cx="2232251" cy="2361890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9AFCB35-9C04-4524-A0B1-57FF6865D0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92656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11AD2AD-0BA0-4DD3-8EEA-84686A0E71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2391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1D5754-B67B-4E4D-AF4C-E1F23A339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244" y="2445488"/>
            <a:ext cx="6884998" cy="47286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4000" b="1" i="1" dirty="0">
                <a:solidFill>
                  <a:schemeClr val="bg1"/>
                </a:solidFill>
              </a:rPr>
              <a:t>”Tutorit tekevät sellaista työtä, jossa voi auttaa muita suoriutumaan työstään paremmin.”</a:t>
            </a:r>
          </a:p>
          <a:p>
            <a:pPr marL="0" indent="0">
              <a:buNone/>
            </a:pPr>
            <a:endParaRPr lang="fi-FI" sz="4000" b="1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fi-FI" dirty="0">
                <a:solidFill>
                  <a:schemeClr val="bg1"/>
                </a:solidFill>
              </a:rPr>
              <a:t>Pidetään yhdessä huolta, että tutortoiminta jatkuu tulevaisuudessakin.</a:t>
            </a:r>
          </a:p>
          <a:p>
            <a:endParaRPr lang="fi-FI" sz="2000" dirty="0">
              <a:solidFill>
                <a:schemeClr val="bg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3C8019B-3985-409B-9B87-494B974EE9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2"/>
            <a:ext cx="2232251" cy="2361890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9E5C5460-229E-46C8-A712-CC3179854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85A4DB3-61AA-49A1-85A9-B3397CD519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38D24F2C-6DEA-4464-A770-C98954A848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52" r="4349" b="1"/>
          <a:stretch/>
        </p:blipFill>
        <p:spPr>
          <a:xfrm>
            <a:off x="7742555" y="33770"/>
            <a:ext cx="4415738" cy="4415738"/>
          </a:xfrm>
          <a:custGeom>
            <a:avLst/>
            <a:gdLst/>
            <a:ahLst/>
            <a:cxnLst/>
            <a:rect l="l" t="t" r="r" b="b"/>
            <a:pathLst>
              <a:path w="2452978" h="2452978">
                <a:moveTo>
                  <a:pt x="1226489" y="0"/>
                </a:moveTo>
                <a:cubicBezTo>
                  <a:pt x="1903860" y="0"/>
                  <a:pt x="2452978" y="549118"/>
                  <a:pt x="2452978" y="1226489"/>
                </a:cubicBezTo>
                <a:cubicBezTo>
                  <a:pt x="2452978" y="1903860"/>
                  <a:pt x="1903860" y="2452978"/>
                  <a:pt x="1226489" y="2452978"/>
                </a:cubicBezTo>
                <a:cubicBezTo>
                  <a:pt x="549118" y="2452978"/>
                  <a:pt x="0" y="1903860"/>
                  <a:pt x="0" y="1226489"/>
                </a:cubicBezTo>
                <a:cubicBezTo>
                  <a:pt x="0" y="549118"/>
                  <a:pt x="549118" y="0"/>
                  <a:pt x="1226489" y="0"/>
                </a:cubicBezTo>
                <a:close/>
              </a:path>
            </a:pathLst>
          </a:custGeom>
        </p:spPr>
      </p:pic>
      <p:grpSp>
        <p:nvGrpSpPr>
          <p:cNvPr id="24" name="Graphic 185">
            <a:extLst>
              <a:ext uri="{FF2B5EF4-FFF2-40B4-BE49-F238E27FC236}">
                <a16:creationId xmlns:a16="http://schemas.microsoft.com/office/drawing/2014/main" id="{0C156BF8-7FF7-440F-BE2B-417DFFE8BF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B7067280-C3E7-4DF6-A345-B9FEF6EF8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78365A8-666B-4417-9D3C-554E6E6B2C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E71CAAFA-0A31-4308-AB9F-B1C84ABDF9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6AB1D25-144D-4BB4-A45C-60B8A094F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69F0FB4-779A-48FC-AC33-784F177C92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03324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9DE9D5-1497-4ABB-9C48-C1EC16E3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 b="1"/>
              <a:t>Aamupäivän ohjelma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C2C6C6-54D5-4EC6-82A9-C7835E3FF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r>
              <a:rPr lang="fi-FI" sz="2000"/>
              <a:t>klo 9.00-9.15 Avaus ja ennakkotunnelmat, Johanna Kivekäs</a:t>
            </a:r>
          </a:p>
          <a:p>
            <a:r>
              <a:rPr lang="fi-FI" sz="2000"/>
              <a:t>klo 9.15-10.15 Rehtoreiden ja tutoropettajien yhteistyö sekä koulun toimintakulttuurin kehittäminen, Vesa Äyräs</a:t>
            </a:r>
          </a:p>
          <a:p>
            <a:r>
              <a:rPr lang="fi-FI" sz="2000"/>
              <a:t>klo 10.15-10.25 Tauko </a:t>
            </a:r>
          </a:p>
          <a:p>
            <a:r>
              <a:rPr lang="fi-FI" sz="2000"/>
              <a:t>klo 10.25-10.45 Kokemusten ja ajatusten jakamista ryhmissä</a:t>
            </a:r>
          </a:p>
          <a:p>
            <a:r>
              <a:rPr lang="fi-FI" sz="2000"/>
              <a:t>klo 10.45-11.00 Tutoropettajaverkoston tulevaisuus, Johanna Kivekäs ja Vesa Äyräs</a:t>
            </a:r>
          </a:p>
        </p:txBody>
      </p:sp>
      <p:pic>
        <p:nvPicPr>
          <p:cNvPr id="5" name="Kuva 4" descr="Kuva, joka sisältää kohteen pöytä, sisä, kahvi, kuppi&#10;&#10;Kuvaus luotu automaattisesti">
            <a:extLst>
              <a:ext uri="{FF2B5EF4-FFF2-40B4-BE49-F238E27FC236}">
                <a16:creationId xmlns:a16="http://schemas.microsoft.com/office/drawing/2014/main" id="{D885F2A6-96E7-4223-90A8-DC93937030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92" r="33289" b="-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CA96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6849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9">
            <a:extLst>
              <a:ext uri="{FF2B5EF4-FFF2-40B4-BE49-F238E27FC236}">
                <a16:creationId xmlns:a16="http://schemas.microsoft.com/office/drawing/2014/main" id="{73AD41DB-DF9F-49BC-85AE-6AB1840AD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744254E-AAC8-4E2D-8812-6DF5CDD69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69978"/>
            <a:ext cx="4391024" cy="1173700"/>
          </a:xfrm>
        </p:spPr>
        <p:txBody>
          <a:bodyPr anchor="t">
            <a:normAutofit/>
          </a:bodyPr>
          <a:lstStyle/>
          <a:p>
            <a:r>
              <a:rPr lang="fi-FI" sz="4000" b="1">
                <a:solidFill>
                  <a:schemeClr val="bg1"/>
                </a:solidFill>
              </a:rPr>
              <a:t>Aamupäivän aiheita</a:t>
            </a:r>
          </a:p>
        </p:txBody>
      </p:sp>
      <p:pic>
        <p:nvPicPr>
          <p:cNvPr id="5" name="Kuva 4" descr="Kuva, joka sisältää kohteen henkilö, sisä, nainen, pöytä&#10;&#10;Kuvaus luotu automaattisesti">
            <a:extLst>
              <a:ext uri="{FF2B5EF4-FFF2-40B4-BE49-F238E27FC236}">
                <a16:creationId xmlns:a16="http://schemas.microsoft.com/office/drawing/2014/main" id="{1C40FE4D-6DCB-4AA6-99D4-BCA28CC56A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81" b="38253"/>
          <a:stretch/>
        </p:blipFill>
        <p:spPr>
          <a:xfrm>
            <a:off x="20" y="-1"/>
            <a:ext cx="12191980" cy="3984912"/>
          </a:xfrm>
          <a:custGeom>
            <a:avLst/>
            <a:gdLst/>
            <a:ahLst/>
            <a:cxnLst/>
            <a:rect l="l" t="t" r="r" b="b"/>
            <a:pathLst>
              <a:path w="12192000" h="3984912">
                <a:moveTo>
                  <a:pt x="0" y="0"/>
                </a:moveTo>
                <a:lnTo>
                  <a:pt x="12192000" y="0"/>
                </a:lnTo>
                <a:lnTo>
                  <a:pt x="12192000" y="566059"/>
                </a:lnTo>
                <a:lnTo>
                  <a:pt x="12192000" y="794037"/>
                </a:lnTo>
                <a:lnTo>
                  <a:pt x="12192000" y="2336800"/>
                </a:lnTo>
                <a:lnTo>
                  <a:pt x="12192000" y="2631227"/>
                </a:lnTo>
                <a:lnTo>
                  <a:pt x="12192000" y="3908712"/>
                </a:lnTo>
                <a:lnTo>
                  <a:pt x="9439275" y="3984912"/>
                </a:lnTo>
                <a:lnTo>
                  <a:pt x="5572127" y="3737262"/>
                </a:lnTo>
                <a:lnTo>
                  <a:pt x="0" y="3908712"/>
                </a:lnTo>
                <a:lnTo>
                  <a:pt x="0" y="2631227"/>
                </a:lnTo>
                <a:lnTo>
                  <a:pt x="0" y="2336800"/>
                </a:lnTo>
                <a:lnTo>
                  <a:pt x="0" y="794037"/>
                </a:lnTo>
                <a:lnTo>
                  <a:pt x="0" y="566059"/>
                </a:lnTo>
                <a:close/>
              </a:path>
            </a:pathLst>
          </a:custGeom>
        </p:spPr>
      </p:pic>
      <p:grpSp>
        <p:nvGrpSpPr>
          <p:cNvPr id="16" name="Group 11">
            <a:extLst>
              <a:ext uri="{FF2B5EF4-FFF2-40B4-BE49-F238E27FC236}">
                <a16:creationId xmlns:a16="http://schemas.microsoft.com/office/drawing/2014/main" id="{A4AE1828-51FD-4AD7-BCF6-9AF5C696C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528992"/>
            <a:ext cx="12192000" cy="757168"/>
            <a:chOff x="0" y="2959818"/>
            <a:chExt cx="12192000" cy="757168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8542C7CD-02BE-4ADE-8D2F-DFB759D71A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381000" dist="152400" dir="5400000" algn="t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40A04EE-8E37-4C28-B09B-A9593A4AA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blipFill>
              <a:blip r:embed="rId3">
                <a:alphaModFix amt="57000"/>
              </a:blip>
              <a:tile tx="0" ty="0" sx="100000" sy="100000" flip="none" algn="tl"/>
            </a:blip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23D7CA-5D95-4997-9004-C4F66BDCB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7114" y="4669978"/>
            <a:ext cx="6794339" cy="1939166"/>
          </a:xfrm>
        </p:spPr>
        <p:txBody>
          <a:bodyPr>
            <a:noAutofit/>
          </a:bodyPr>
          <a:lstStyle/>
          <a:p>
            <a:r>
              <a:rPr lang="fi-FI" sz="2000" dirty="0">
                <a:solidFill>
                  <a:schemeClr val="bg1">
                    <a:alpha val="80000"/>
                  </a:schemeClr>
                </a:solidFill>
              </a:rPr>
              <a:t>Rehtorin näkökulmia johdon sitouttamiseen ja tutoropettajatoiminnan hyödyntämiseen koulun kehittämisessä.</a:t>
            </a:r>
          </a:p>
          <a:p>
            <a:r>
              <a:rPr lang="fi-FI" sz="2000" dirty="0">
                <a:solidFill>
                  <a:schemeClr val="bg1">
                    <a:alpha val="80000"/>
                  </a:schemeClr>
                </a:solidFill>
              </a:rPr>
              <a:t>Tilannekuva tutortoiminnan nykytilanteesta</a:t>
            </a:r>
          </a:p>
          <a:p>
            <a:r>
              <a:rPr lang="fi-FI" sz="2000" dirty="0">
                <a:solidFill>
                  <a:schemeClr val="bg1">
                    <a:alpha val="80000"/>
                  </a:schemeClr>
                </a:solidFill>
              </a:rPr>
              <a:t>Tutoropettajatoiminnan vakiinnuttaminen: rehtorin ja tutoropettajan roolit</a:t>
            </a:r>
          </a:p>
        </p:txBody>
      </p:sp>
    </p:spTree>
    <p:extLst>
      <p:ext uri="{BB962C8B-B14F-4D97-AF65-F5344CB8AC3E}">
        <p14:creationId xmlns:p14="http://schemas.microsoft.com/office/powerpoint/2010/main" val="2755439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4004" y="-752029"/>
            <a:ext cx="11199796" cy="2442718"/>
          </a:xfrm>
        </p:spPr>
        <p:txBody>
          <a:bodyPr/>
          <a:lstStyle/>
          <a:p>
            <a:r>
              <a:rPr lang="fi-FI" b="1" dirty="0"/>
              <a:t>Päijät-Hämeen tutoropettajaverkosto lukuina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-1" y="0"/>
            <a:ext cx="12098215" cy="6858000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  	  </a:t>
            </a:r>
          </a:p>
        </p:txBody>
      </p:sp>
      <p:sp>
        <p:nvSpPr>
          <p:cNvPr id="4" name="Ellipsi 3"/>
          <p:cNvSpPr/>
          <p:nvPr/>
        </p:nvSpPr>
        <p:spPr>
          <a:xfrm>
            <a:off x="3602892" y="2478966"/>
            <a:ext cx="4054562" cy="2768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Päijät-Häme</a:t>
            </a:r>
          </a:p>
          <a:p>
            <a:pPr algn="ctr"/>
            <a:endParaRPr lang="fi-FI" dirty="0">
              <a:solidFill>
                <a:schemeClr val="bg1"/>
              </a:solidFill>
            </a:endParaRPr>
          </a:p>
          <a:p>
            <a:pPr algn="ctr"/>
            <a:r>
              <a:rPr lang="fi-FI" dirty="0">
                <a:solidFill>
                  <a:schemeClr val="tx1"/>
                </a:solidFill>
              </a:rPr>
              <a:t>66 koulua</a:t>
            </a:r>
          </a:p>
          <a:p>
            <a:pPr algn="ctr"/>
            <a:r>
              <a:rPr lang="fi-FI" dirty="0">
                <a:solidFill>
                  <a:schemeClr val="tx1"/>
                </a:solidFill>
              </a:rPr>
              <a:t>18 541 oppilasta</a:t>
            </a:r>
          </a:p>
          <a:p>
            <a:pPr algn="ctr"/>
            <a:r>
              <a:rPr lang="fi-FI" dirty="0">
                <a:solidFill>
                  <a:schemeClr val="tx1"/>
                </a:solidFill>
              </a:rPr>
              <a:t>45 tutoropettajaa</a:t>
            </a:r>
          </a:p>
          <a:p>
            <a:pPr algn="ctr"/>
            <a:endParaRPr lang="fi-FI" dirty="0">
              <a:solidFill>
                <a:srgbClr val="7030A0"/>
              </a:solidFill>
            </a:endParaRPr>
          </a:p>
          <a:p>
            <a:pPr algn="ctr"/>
            <a:endParaRPr lang="fi-FI" dirty="0">
              <a:solidFill>
                <a:srgbClr val="FFC000"/>
              </a:solidFill>
            </a:endParaRPr>
          </a:p>
        </p:txBody>
      </p:sp>
      <p:sp>
        <p:nvSpPr>
          <p:cNvPr id="5" name="Ellipsi 4"/>
          <p:cNvSpPr/>
          <p:nvPr/>
        </p:nvSpPr>
        <p:spPr>
          <a:xfrm>
            <a:off x="8585895" y="3909389"/>
            <a:ext cx="2484119" cy="19507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rgbClr val="002060"/>
                </a:solidFill>
              </a:rPr>
              <a:t>Padasjoki</a:t>
            </a:r>
          </a:p>
          <a:p>
            <a:pPr algn="ctr"/>
            <a:r>
              <a:rPr lang="fi-FI" dirty="0"/>
              <a:t>1 koulu</a:t>
            </a:r>
          </a:p>
          <a:p>
            <a:pPr algn="ctr"/>
            <a:r>
              <a:rPr lang="fi-FI" dirty="0"/>
              <a:t>246 oppilasta</a:t>
            </a:r>
          </a:p>
          <a:p>
            <a:pPr algn="ctr"/>
            <a:r>
              <a:rPr lang="fi-FI" dirty="0"/>
              <a:t>1 tutoropettaja</a:t>
            </a:r>
          </a:p>
        </p:txBody>
      </p:sp>
      <p:sp>
        <p:nvSpPr>
          <p:cNvPr id="6" name="Ellipsi 5"/>
          <p:cNvSpPr/>
          <p:nvPr/>
        </p:nvSpPr>
        <p:spPr>
          <a:xfrm>
            <a:off x="1982963" y="4066296"/>
            <a:ext cx="3281811" cy="22345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rgbClr val="894337"/>
                </a:solidFill>
              </a:rPr>
              <a:t>Orimattila</a:t>
            </a:r>
          </a:p>
          <a:p>
            <a:pPr algn="ctr"/>
            <a:r>
              <a:rPr lang="fi-FI" dirty="0"/>
              <a:t>10 koulua</a:t>
            </a:r>
          </a:p>
          <a:p>
            <a:pPr algn="ctr"/>
            <a:r>
              <a:rPr lang="fi-FI" dirty="0"/>
              <a:t>1855 oppilasta </a:t>
            </a:r>
          </a:p>
          <a:p>
            <a:pPr algn="ctr"/>
            <a:r>
              <a:rPr lang="fi-FI" dirty="0"/>
              <a:t>6 tutoropettajaa</a:t>
            </a:r>
          </a:p>
        </p:txBody>
      </p:sp>
      <p:sp>
        <p:nvSpPr>
          <p:cNvPr id="7" name="Ellipsi 6"/>
          <p:cNvSpPr/>
          <p:nvPr/>
        </p:nvSpPr>
        <p:spPr>
          <a:xfrm>
            <a:off x="7443537" y="2524378"/>
            <a:ext cx="2358993" cy="18514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accent4"/>
                </a:solidFill>
              </a:rPr>
              <a:t>Hartola</a:t>
            </a:r>
          </a:p>
          <a:p>
            <a:pPr algn="ctr"/>
            <a:r>
              <a:rPr lang="fi-FI" dirty="0"/>
              <a:t>1 koulu</a:t>
            </a:r>
          </a:p>
          <a:p>
            <a:pPr algn="ctr"/>
            <a:r>
              <a:rPr lang="fi-FI" dirty="0"/>
              <a:t>195 oppilasta</a:t>
            </a:r>
          </a:p>
          <a:p>
            <a:pPr algn="ctr"/>
            <a:r>
              <a:rPr lang="fi-FI" dirty="0"/>
              <a:t>1 tutoropettaja</a:t>
            </a:r>
          </a:p>
        </p:txBody>
      </p:sp>
      <p:sp>
        <p:nvSpPr>
          <p:cNvPr id="8" name="Ellipsi 7"/>
          <p:cNvSpPr/>
          <p:nvPr/>
        </p:nvSpPr>
        <p:spPr>
          <a:xfrm>
            <a:off x="6899710" y="644776"/>
            <a:ext cx="2606840" cy="2207821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rgbClr val="FF0000"/>
                </a:solidFill>
              </a:rPr>
              <a:t>Kärkölä</a:t>
            </a:r>
          </a:p>
          <a:p>
            <a:pPr algn="ctr"/>
            <a:r>
              <a:rPr lang="fi-FI" dirty="0">
                <a:solidFill>
                  <a:schemeClr val="bg1"/>
                </a:solidFill>
              </a:rPr>
              <a:t>1 koulu</a:t>
            </a:r>
          </a:p>
          <a:p>
            <a:pPr algn="ctr"/>
            <a:r>
              <a:rPr lang="fi-FI" dirty="0">
                <a:solidFill>
                  <a:schemeClr val="bg1"/>
                </a:solidFill>
              </a:rPr>
              <a:t>432 oppilasta</a:t>
            </a:r>
          </a:p>
          <a:p>
            <a:pPr algn="ctr"/>
            <a:r>
              <a:rPr lang="fi-FI" dirty="0">
                <a:solidFill>
                  <a:schemeClr val="bg1"/>
                </a:solidFill>
              </a:rPr>
              <a:t>2 tutoropettajaa</a:t>
            </a:r>
          </a:p>
        </p:txBody>
      </p:sp>
      <p:sp>
        <p:nvSpPr>
          <p:cNvPr id="9" name="Ellipsi 8"/>
          <p:cNvSpPr/>
          <p:nvPr/>
        </p:nvSpPr>
        <p:spPr>
          <a:xfrm>
            <a:off x="4748463" y="738389"/>
            <a:ext cx="2695074" cy="20533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rgbClr val="FFFF00"/>
                </a:solidFill>
              </a:rPr>
              <a:t>Lahti</a:t>
            </a:r>
          </a:p>
          <a:p>
            <a:pPr algn="ctr"/>
            <a:r>
              <a:rPr lang="fi-FI" dirty="0"/>
              <a:t>25 koulua</a:t>
            </a:r>
          </a:p>
          <a:p>
            <a:pPr algn="ctr"/>
            <a:r>
              <a:rPr lang="fi-FI" dirty="0"/>
              <a:t>11 320 oppilasta</a:t>
            </a:r>
          </a:p>
          <a:p>
            <a:pPr algn="ctr"/>
            <a:r>
              <a:rPr lang="fi-FI" dirty="0"/>
              <a:t>6 tutoropettajaa</a:t>
            </a:r>
          </a:p>
          <a:p>
            <a:pPr algn="ctr"/>
            <a:r>
              <a:rPr lang="fi-FI" dirty="0"/>
              <a:t>25 </a:t>
            </a:r>
            <a:r>
              <a:rPr lang="fi-FI" dirty="0" err="1"/>
              <a:t>dkp</a:t>
            </a:r>
            <a:r>
              <a:rPr lang="fi-FI" dirty="0"/>
              <a:t> -vastuuopettajaa</a:t>
            </a:r>
          </a:p>
        </p:txBody>
      </p:sp>
      <p:sp>
        <p:nvSpPr>
          <p:cNvPr id="10" name="Ellipsi 9"/>
          <p:cNvSpPr/>
          <p:nvPr/>
        </p:nvSpPr>
        <p:spPr>
          <a:xfrm>
            <a:off x="1121825" y="1848374"/>
            <a:ext cx="2652562" cy="22190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rgbClr val="FF00FF"/>
                </a:solidFill>
              </a:rPr>
              <a:t>Hollola</a:t>
            </a:r>
          </a:p>
          <a:p>
            <a:pPr algn="ctr"/>
            <a:r>
              <a:rPr lang="fi-FI" dirty="0"/>
              <a:t>10 koulua</a:t>
            </a:r>
          </a:p>
          <a:p>
            <a:pPr algn="ctr"/>
            <a:r>
              <a:rPr lang="fi-FI" dirty="0"/>
              <a:t>2639 oppilasta </a:t>
            </a:r>
          </a:p>
          <a:p>
            <a:pPr algn="ctr"/>
            <a:r>
              <a:rPr lang="fi-FI" dirty="0"/>
              <a:t>12 tutoropettajaa</a:t>
            </a:r>
          </a:p>
          <a:p>
            <a:pPr algn="ctr"/>
            <a:endParaRPr lang="fi-FI" dirty="0"/>
          </a:p>
          <a:p>
            <a:pPr algn="ctr"/>
            <a:endParaRPr lang="fi-FI" dirty="0"/>
          </a:p>
        </p:txBody>
      </p:sp>
      <p:sp>
        <p:nvSpPr>
          <p:cNvPr id="11" name="Ellipsi 10"/>
          <p:cNvSpPr/>
          <p:nvPr/>
        </p:nvSpPr>
        <p:spPr>
          <a:xfrm>
            <a:off x="2962878" y="709165"/>
            <a:ext cx="2257528" cy="22908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rgbClr val="F78981"/>
                </a:solidFill>
              </a:rPr>
              <a:t>Iitti</a:t>
            </a:r>
          </a:p>
          <a:p>
            <a:pPr algn="ctr"/>
            <a:r>
              <a:rPr lang="fi-FI" dirty="0"/>
              <a:t>5 koulua</a:t>
            </a:r>
          </a:p>
          <a:p>
            <a:pPr algn="ctr"/>
            <a:r>
              <a:rPr lang="fi-FI" dirty="0"/>
              <a:t>750 oppilasta</a:t>
            </a:r>
          </a:p>
          <a:p>
            <a:pPr algn="ctr"/>
            <a:r>
              <a:rPr lang="fi-FI" dirty="0"/>
              <a:t>1 tutoropettaja</a:t>
            </a:r>
          </a:p>
        </p:txBody>
      </p:sp>
      <p:sp>
        <p:nvSpPr>
          <p:cNvPr id="12" name="Ellipsi 11"/>
          <p:cNvSpPr/>
          <p:nvPr/>
        </p:nvSpPr>
        <p:spPr>
          <a:xfrm>
            <a:off x="0" y="3807001"/>
            <a:ext cx="2907991" cy="18435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rgbClr val="7030A0"/>
                </a:solidFill>
              </a:rPr>
              <a:t>Asikkala</a:t>
            </a:r>
          </a:p>
          <a:p>
            <a:pPr algn="ctr"/>
            <a:r>
              <a:rPr lang="fi-FI" dirty="0"/>
              <a:t>5 koulua</a:t>
            </a:r>
          </a:p>
          <a:p>
            <a:pPr algn="ctr"/>
            <a:r>
              <a:rPr lang="fi-FI" dirty="0"/>
              <a:t>891 oppilasta</a:t>
            </a:r>
          </a:p>
          <a:p>
            <a:pPr algn="ctr"/>
            <a:r>
              <a:rPr lang="fi-FI" dirty="0"/>
              <a:t>5 tutoropettajaa</a:t>
            </a:r>
          </a:p>
        </p:txBody>
      </p:sp>
      <p:sp>
        <p:nvSpPr>
          <p:cNvPr id="13" name="Ellipsi 12"/>
          <p:cNvSpPr/>
          <p:nvPr/>
        </p:nvSpPr>
        <p:spPr>
          <a:xfrm>
            <a:off x="4355352" y="4976846"/>
            <a:ext cx="2771269" cy="18675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accent6">
                    <a:lumMod val="75000"/>
                  </a:schemeClr>
                </a:solidFill>
              </a:rPr>
              <a:t>Heinola</a:t>
            </a:r>
          </a:p>
          <a:p>
            <a:pPr algn="ctr"/>
            <a:r>
              <a:rPr lang="fi-FI" dirty="0"/>
              <a:t>7 koulua</a:t>
            </a:r>
          </a:p>
          <a:p>
            <a:pPr algn="ctr"/>
            <a:r>
              <a:rPr lang="fi-FI" dirty="0"/>
              <a:t>1533 oppilasta</a:t>
            </a:r>
          </a:p>
          <a:p>
            <a:pPr algn="ctr"/>
            <a:r>
              <a:rPr lang="fi-FI" dirty="0"/>
              <a:t>10 tutoropettajaa</a:t>
            </a:r>
          </a:p>
          <a:p>
            <a:pPr algn="ctr"/>
            <a:r>
              <a:rPr lang="fi-FI" dirty="0"/>
              <a:t>  </a:t>
            </a:r>
          </a:p>
        </p:txBody>
      </p:sp>
      <p:sp>
        <p:nvSpPr>
          <p:cNvPr id="14" name="Ellipsi 13"/>
          <p:cNvSpPr/>
          <p:nvPr/>
        </p:nvSpPr>
        <p:spPr>
          <a:xfrm>
            <a:off x="6312507" y="4240149"/>
            <a:ext cx="2402712" cy="19386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accent2">
                    <a:lumMod val="75000"/>
                  </a:schemeClr>
                </a:solidFill>
              </a:rPr>
              <a:t>Sysmä</a:t>
            </a:r>
          </a:p>
          <a:p>
            <a:pPr algn="ctr"/>
            <a:r>
              <a:rPr lang="fi-FI" dirty="0"/>
              <a:t>1 koulu</a:t>
            </a:r>
          </a:p>
          <a:p>
            <a:pPr algn="ctr"/>
            <a:r>
              <a:rPr lang="fi-FI" dirty="0"/>
              <a:t>220 oppilasta</a:t>
            </a:r>
          </a:p>
          <a:p>
            <a:pPr algn="ctr"/>
            <a:r>
              <a:rPr lang="fi-FI" dirty="0"/>
              <a:t>1 tutoropettaja</a:t>
            </a:r>
          </a:p>
        </p:txBody>
      </p:sp>
    </p:spTree>
    <p:extLst>
      <p:ext uri="{BB962C8B-B14F-4D97-AF65-F5344CB8AC3E}">
        <p14:creationId xmlns:p14="http://schemas.microsoft.com/office/powerpoint/2010/main" val="2601889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4">
            <a:extLst>
              <a:ext uri="{FF2B5EF4-FFF2-40B4-BE49-F238E27FC236}">
                <a16:creationId xmlns:a16="http://schemas.microsoft.com/office/drawing/2014/main" id="{FE85A7C9-0E53-4E2E-9A8F-030E267710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269" r="11726" b="1"/>
          <a:stretch/>
        </p:blipFill>
        <p:spPr>
          <a:xfrm>
            <a:off x="266700" y="406400"/>
            <a:ext cx="3240787" cy="3729665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3120528" y="0"/>
                </a:moveTo>
                <a:cubicBezTo>
                  <a:pt x="3874524" y="0"/>
                  <a:pt x="4566062" y="267415"/>
                  <a:pt x="5105473" y="712577"/>
                </a:cubicBezTo>
                <a:lnTo>
                  <a:pt x="5298683" y="888178"/>
                </a:lnTo>
                <a:lnTo>
                  <a:pt x="5298683" y="5352876"/>
                </a:lnTo>
                <a:lnTo>
                  <a:pt x="5105473" y="5528477"/>
                </a:lnTo>
                <a:cubicBezTo>
                  <a:pt x="4874296" y="5719261"/>
                  <a:pt x="4615179" y="5877397"/>
                  <a:pt x="4335177" y="5995828"/>
                </a:cubicBezTo>
                <a:lnTo>
                  <a:pt x="4057556" y="6097438"/>
                </a:lnTo>
                <a:lnTo>
                  <a:pt x="2183499" y="6097438"/>
                </a:lnTo>
                <a:lnTo>
                  <a:pt x="1905878" y="5995828"/>
                </a:lnTo>
                <a:cubicBezTo>
                  <a:pt x="785873" y="5522106"/>
                  <a:pt x="0" y="4413092"/>
                  <a:pt x="0" y="3120527"/>
                </a:cubicBezTo>
                <a:cubicBezTo>
                  <a:pt x="0" y="1397108"/>
                  <a:pt x="1397108" y="0"/>
                  <a:pt x="3120528" y="0"/>
                </a:cubicBezTo>
                <a:close/>
              </a:path>
            </a:pathLst>
          </a:cu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FE61EC3-4F2C-47BE-9E84-6F4993522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1312" y="501651"/>
            <a:ext cx="4566119" cy="901847"/>
          </a:xfrm>
        </p:spPr>
        <p:txBody>
          <a:bodyPr anchor="b">
            <a:normAutofit/>
          </a:bodyPr>
          <a:lstStyle/>
          <a:p>
            <a:r>
              <a:rPr lang="fi-FI" sz="5600" b="1" dirty="0"/>
              <a:t>Seutumalli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9B8D81-999E-4EF6-BC52-B90CCD887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403498"/>
            <a:ext cx="4724400" cy="4946502"/>
          </a:xfrm>
        </p:spPr>
        <p:txBody>
          <a:bodyPr wrap="square" anchor="t">
            <a:noAutofit/>
          </a:bodyPr>
          <a:lstStyle/>
          <a:p>
            <a:pPr marL="514350" indent="-514350">
              <a:buAutoNum type="arabicPeriod"/>
            </a:pPr>
            <a:r>
              <a:rPr lang="fi-FI" sz="2000" b="1" dirty="0">
                <a:solidFill>
                  <a:schemeClr val="tx1">
                    <a:alpha val="80000"/>
                  </a:schemeClr>
                </a:solidFill>
              </a:rPr>
              <a:t>Sivistysjohtajien</a:t>
            </a:r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fi-FI" sz="2000" b="1" dirty="0">
                <a:solidFill>
                  <a:schemeClr val="tx1">
                    <a:alpha val="80000"/>
                  </a:schemeClr>
                </a:solidFill>
              </a:rPr>
              <a:t>ohjausryhmä</a:t>
            </a:r>
          </a:p>
          <a:p>
            <a:pPr marL="0" indent="0">
              <a:buNone/>
            </a:pPr>
            <a:r>
              <a:rPr lang="fi-FI" sz="2000" b="1" dirty="0">
                <a:solidFill>
                  <a:schemeClr val="tx1">
                    <a:alpha val="80000"/>
                  </a:schemeClr>
                </a:solidFill>
              </a:rPr>
              <a:t>2. Tutoropettajatoiminnan seudullinen kehittäjäryhmä</a:t>
            </a:r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, jossa jäsen jokaisesta kymmenestä kunnasta. Kehittäjäryhmän tehtävänä on jakaa tietoa, kerätä ja vertailla hyviä käytänteitä sekä arvioida tutoropettajaverkoston toimintaa ja koordinoida yhdessä tutoropettajien sisällöllisen osaamien kehittämistä. </a:t>
            </a:r>
          </a:p>
          <a:p>
            <a:pPr marL="0" indent="0">
              <a:buNone/>
            </a:pPr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Kehitysryhmä raportoi toiminnastaan </a:t>
            </a:r>
            <a:r>
              <a:rPr lang="fi-FI" sz="2000" b="1" dirty="0">
                <a:solidFill>
                  <a:schemeClr val="tx1">
                    <a:alpha val="80000"/>
                  </a:schemeClr>
                </a:solidFill>
              </a:rPr>
              <a:t>sivistysjohtajien muodostamalle ohjausryhmälle</a:t>
            </a:r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fi-FI" sz="2000" b="1" dirty="0">
                <a:solidFill>
                  <a:schemeClr val="tx1">
                    <a:alpha val="80000"/>
                  </a:schemeClr>
                </a:solidFill>
              </a:rPr>
              <a:t>3. Kuntien tutoropettajat</a:t>
            </a:r>
          </a:p>
          <a:p>
            <a:pPr marL="0" indent="0">
              <a:buNone/>
            </a:pPr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4. Muut seudulliset </a:t>
            </a:r>
            <a:r>
              <a:rPr lang="fi-FI" sz="2000" b="1" dirty="0">
                <a:solidFill>
                  <a:schemeClr val="tx1">
                    <a:alpha val="80000"/>
                  </a:schemeClr>
                </a:solidFill>
              </a:rPr>
              <a:t>asiantuntijäryhmät</a:t>
            </a:r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 esim. Ops-ryhmä ja TVT-ryhmä</a:t>
            </a:r>
          </a:p>
        </p:txBody>
      </p:sp>
    </p:spTree>
    <p:extLst>
      <p:ext uri="{BB962C8B-B14F-4D97-AF65-F5344CB8AC3E}">
        <p14:creationId xmlns:p14="http://schemas.microsoft.com/office/powerpoint/2010/main" val="1067706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CB47B5-B06E-B84B-B79D-0D3EFEAD6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/>
              <a:t>TAVOITTEET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D547EFB2-FBA2-E345-B1DF-C92883D08D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9656059"/>
              </p:ext>
            </p:extLst>
          </p:nvPr>
        </p:nvGraphicFramePr>
        <p:xfrm>
          <a:off x="838200" y="1825625"/>
          <a:ext cx="10914246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kstiruutu 5">
            <a:extLst>
              <a:ext uri="{FF2B5EF4-FFF2-40B4-BE49-F238E27FC236}">
                <a16:creationId xmlns:a16="http://schemas.microsoft.com/office/drawing/2014/main" id="{09748B4B-3196-6D4B-AC2D-656578E7C6AF}"/>
              </a:ext>
            </a:extLst>
          </p:cNvPr>
          <p:cNvSpPr txBox="1"/>
          <p:nvPr/>
        </p:nvSpPr>
        <p:spPr>
          <a:xfrm>
            <a:off x="5896763" y="5554005"/>
            <a:ext cx="216128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900"/>
          </a:p>
        </p:txBody>
      </p:sp>
      <p:sp>
        <p:nvSpPr>
          <p:cNvPr id="10" name="Pyöristetty suorakulmio 9"/>
          <p:cNvSpPr/>
          <p:nvPr/>
        </p:nvSpPr>
        <p:spPr>
          <a:xfrm>
            <a:off x="6692491" y="3301465"/>
            <a:ext cx="2141838" cy="26394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2000" dirty="0"/>
              <a:t>Päijät-Häme, Kanta-Häme ja Pirkanmaa</a:t>
            </a:r>
          </a:p>
        </p:txBody>
      </p:sp>
      <p:sp>
        <p:nvSpPr>
          <p:cNvPr id="11" name="Pyöristetty suorakulmio 10"/>
          <p:cNvSpPr/>
          <p:nvPr/>
        </p:nvSpPr>
        <p:spPr>
          <a:xfrm>
            <a:off x="9288380" y="3301465"/>
            <a:ext cx="2367814" cy="26394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i-FI" sz="1400" baseline="0" dirty="0">
                <a:cs typeface="Calibri Light" panose="020F0302020204030204"/>
              </a:rPr>
              <a:t>Aluekoordinaattoreiden tapaamisia</a:t>
            </a:r>
          </a:p>
          <a:p>
            <a:pPr lvl="0"/>
            <a:endParaRPr lang="fi-FI" sz="1400" baseline="0" dirty="0">
              <a:cs typeface="Calibri Light" panose="020F0302020204030204"/>
            </a:endParaRPr>
          </a:p>
          <a:p>
            <a:pPr lvl="0"/>
            <a:r>
              <a:rPr lang="fi-FI" sz="1400" dirty="0">
                <a:cs typeface="Calibri Light" panose="020F0302020204030204"/>
              </a:rPr>
              <a:t>Lappeenranta, Kuopio, Oulu, Hämeenlinna, Lahti, Vantaa ja Tampere</a:t>
            </a:r>
            <a:r>
              <a:rPr lang="fi-FI" sz="1400" baseline="0" dirty="0">
                <a:cs typeface="Calibri Light" panose="020F0302020204030204"/>
              </a:rPr>
              <a:t>  </a:t>
            </a:r>
            <a:endParaRPr lang="fi-FI" sz="1400" dirty="0">
              <a:cs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3877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6061CBC-65AE-4CBF-BF3A-F80DF7E4A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fi-FI" sz="3900" b="1" dirty="0"/>
              <a:t>Tutoropettaja-</a:t>
            </a:r>
            <a:br>
              <a:rPr lang="fi-FI" sz="3900" b="1" dirty="0"/>
            </a:br>
            <a:r>
              <a:rPr lang="fi-FI" sz="3900" b="1" dirty="0"/>
              <a:t>toiminnan kehittämiskärjet</a:t>
            </a:r>
            <a:br>
              <a:rPr lang="fi-FI" sz="3900" b="1" dirty="0"/>
            </a:br>
            <a:endParaRPr lang="fi-FI" sz="3900" b="1" dirty="0"/>
          </a:p>
        </p:txBody>
      </p:sp>
      <p:sp>
        <p:nvSpPr>
          <p:cNvPr id="31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3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FA9D28-E51D-40C4-90C5-A531A6486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2000" b="1">
                <a:solidFill>
                  <a:schemeClr val="tx1">
                    <a:alpha val="80000"/>
                  </a:schemeClr>
                </a:solidFill>
              </a:rPr>
              <a:t>1. Sitoutetaan oppilaitos- ja sivistystoimenjohto sekä kuntapäättäjät</a:t>
            </a:r>
            <a:endParaRPr lang="fi-FI" sz="200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fi-FI" sz="2000" b="1">
                <a:solidFill>
                  <a:schemeClr val="tx1">
                    <a:alpha val="80000"/>
                  </a:schemeClr>
                </a:solidFill>
              </a:rPr>
              <a:t>2. Tehostetaan yhteistyötä paikallisesti, alueellisesti ja valtakunnallisesti</a:t>
            </a:r>
            <a:endParaRPr lang="fi-FI" sz="200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fi-FI" sz="2000" b="1">
                <a:solidFill>
                  <a:schemeClr val="tx1">
                    <a:alpha val="80000"/>
                  </a:schemeClr>
                </a:solidFill>
              </a:rPr>
              <a:t>3. Linkitetään tutoropettajatoiminta yhä paremmin osaksi </a:t>
            </a:r>
            <a:endParaRPr lang="fi-FI" sz="200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fi-FI" sz="2000" b="1">
                <a:solidFill>
                  <a:schemeClr val="tx1">
                    <a:alpha val="80000"/>
                  </a:schemeClr>
                </a:solidFill>
              </a:rPr>
              <a:t>a) Koulun toimintakulttuurin ja opetuksen kehittämistä</a:t>
            </a:r>
            <a:endParaRPr lang="fi-FI" sz="200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fi-FI" sz="2000" b="1">
                <a:solidFill>
                  <a:schemeClr val="tx1">
                    <a:alpha val="80000"/>
                  </a:schemeClr>
                </a:solidFill>
              </a:rPr>
              <a:t>b) Opettajien osaamisen kokonaisvaltaista kehittämistä</a:t>
            </a:r>
            <a:endParaRPr lang="fi-FI" sz="200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fi-FI" sz="2000" b="1">
                <a:solidFill>
                  <a:schemeClr val="tx1">
                    <a:alpha val="80000"/>
                  </a:schemeClr>
                </a:solidFill>
              </a:rPr>
              <a:t>4. Innostetaan mukaan kaikki opettajat, koulut ja kunnat</a:t>
            </a:r>
            <a:endParaRPr lang="fi-FI" sz="200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fi-FI" sz="2000" b="1">
                <a:solidFill>
                  <a:schemeClr val="tx1">
                    <a:alpha val="80000"/>
                  </a:schemeClr>
                </a:solidFill>
              </a:rPr>
              <a:t>5. Turvataan rahoitus (talousarviossa huomioitu)</a:t>
            </a:r>
            <a:endParaRPr lang="fi-FI" sz="2000">
              <a:solidFill>
                <a:schemeClr val="tx1">
                  <a:alpha val="80000"/>
                </a:schemeClr>
              </a:solidFill>
            </a:endParaRPr>
          </a:p>
          <a:p>
            <a:endParaRPr lang="fi-FI" sz="200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35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9671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7C3838A-FA3F-400D-B4E9-707F96CD0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640263"/>
            <a:ext cx="3284331" cy="5254510"/>
          </a:xfrm>
        </p:spPr>
        <p:txBody>
          <a:bodyPr>
            <a:normAutofit/>
          </a:bodyPr>
          <a:lstStyle/>
          <a:p>
            <a:r>
              <a:rPr lang="fi-FI" sz="3700" b="1"/>
              <a:t>Tutortoiminnan osa-alueet, </a:t>
            </a:r>
            <a:br>
              <a:rPr lang="fi-FI" sz="3700" b="1"/>
            </a:br>
            <a:r>
              <a:rPr lang="fi-FI" sz="3700" b="1"/>
              <a:t>toiminnan suunnittelu</a:t>
            </a:r>
            <a:br>
              <a:rPr lang="fi-FI" sz="3700"/>
            </a:br>
            <a:r>
              <a:rPr lang="fi-FI" sz="3700"/>
              <a:t>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F4B7E0-8FA0-4B29-8D56-2DFF64B10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4987" y="231494"/>
            <a:ext cx="6910085" cy="636607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2000" b="1" dirty="0">
                <a:solidFill>
                  <a:schemeClr val="bg1"/>
                </a:solidFill>
              </a:rPr>
              <a:t>Koulutus</a:t>
            </a:r>
          </a:p>
          <a:p>
            <a:pPr marL="0" indent="0">
              <a:buNone/>
            </a:pPr>
            <a:r>
              <a:rPr lang="fi-FI" sz="2000" b="1" dirty="0">
                <a:solidFill>
                  <a:schemeClr val="bg1"/>
                </a:solidFill>
              </a:rPr>
              <a:t>- </a:t>
            </a:r>
            <a:r>
              <a:rPr lang="fi-FI" sz="2000" dirty="0">
                <a:solidFill>
                  <a:schemeClr val="bg1"/>
                </a:solidFill>
              </a:rPr>
              <a:t>Tutoropettajien oma kouluttaminen ja työnohjaus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bg1"/>
                </a:solidFill>
              </a:rPr>
              <a:t>Miten koulutustarpeet kartoitetaan?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bg1"/>
                </a:solidFill>
              </a:rPr>
              <a:t>Täydennyskoulutus  (työpajat ym.)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bg1"/>
                </a:solidFill>
              </a:rPr>
              <a:t>Toteutetaanko koulutus koulun sisällä vai annetaanko opettajille mahdollisuus osallistua koulutuksiin myös oman kunnan ulkopuolella?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bg1"/>
                </a:solidFill>
              </a:rPr>
              <a:t>Opetuspaketit/osaamismerkit</a:t>
            </a:r>
          </a:p>
          <a:p>
            <a:pPr marL="0" indent="0">
              <a:buNone/>
            </a:pPr>
            <a:r>
              <a:rPr lang="fi-FI" sz="2000" b="1" dirty="0">
                <a:solidFill>
                  <a:schemeClr val="bg1"/>
                </a:solidFill>
              </a:rPr>
              <a:t>Käytännön toteutus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bg1"/>
                </a:solidFill>
              </a:rPr>
              <a:t>Millä ajalla tutorointi tehdään?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bg1"/>
                </a:solidFill>
              </a:rPr>
              <a:t>Paljonko aikaa varattu? Tällä hetkellä kunnissa 1-6h/vko/tutoropettaja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bg1"/>
                </a:solidFill>
              </a:rPr>
              <a:t>Yhteissuunnittelu </a:t>
            </a:r>
            <a:r>
              <a:rPr lang="fi-FI" sz="2000" dirty="0">
                <a:solidFill>
                  <a:schemeClr val="bg1"/>
                </a:solidFill>
                <a:sym typeface="Wingdings" panose="05000000000000000000" pitchFamily="2" charset="2"/>
              </a:rPr>
              <a:t> vapaamuotoinen keskustelu kollegoiden kanssa, koulutustilaisuuksien järjestäminen,  pari- tai tiimiopettajuus, s</a:t>
            </a:r>
            <a:r>
              <a:rPr lang="fi-FI" sz="2000" dirty="0">
                <a:solidFill>
                  <a:schemeClr val="bg1"/>
                </a:solidFill>
              </a:rPr>
              <a:t>amanaikaisopetus, pedakahvilat, tutorvälitunnit, tietoiskut, Nykäise hihasta -periaate, vierustuki, johtoryhmien tai kehittämistiimien konsultointi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bg1"/>
                </a:solidFill>
              </a:rPr>
              <a:t>VESO –päivät</a:t>
            </a:r>
          </a:p>
          <a:p>
            <a:pPr>
              <a:buFontTx/>
              <a:buChar char="-"/>
            </a:pPr>
            <a:endParaRPr lang="fi-FI" sz="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2226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7A2134B-99CE-41D6-97C2-FF8AA2D6F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640263"/>
            <a:ext cx="3284331" cy="5254510"/>
          </a:xfrm>
        </p:spPr>
        <p:txBody>
          <a:bodyPr>
            <a:normAutofit/>
          </a:bodyPr>
          <a:lstStyle/>
          <a:p>
            <a:br>
              <a:rPr lang="fi-FI" sz="2800" b="1">
                <a:latin typeface="Calibri" panose="020F0502020204030204" pitchFamily="34" charset="0"/>
              </a:rPr>
            </a:br>
            <a:r>
              <a:rPr lang="fi-FI" sz="2800" b="1" dirty="0">
                <a:latin typeface="Calibri" panose="020F0502020204030204" pitchFamily="34" charset="0"/>
              </a:rPr>
              <a:t>Kuntien tekemiä toimenpiteitä, jotka edistävät tutoropettajatoiminnan vakiintumista osaksi opetuksen järjestäjän perustoimintaa?</a:t>
            </a:r>
            <a:br>
              <a:rPr lang="fi-FI" sz="2800" b="1" dirty="0">
                <a:latin typeface="Calibri" panose="020F0502020204030204" pitchFamily="34" charset="0"/>
              </a:rPr>
            </a:br>
            <a:br>
              <a:rPr lang="fi-FI" sz="2800" b="1" dirty="0">
                <a:latin typeface="Calibri" panose="020F0502020204030204" pitchFamily="34" charset="0"/>
              </a:rPr>
            </a:br>
            <a:r>
              <a:rPr lang="fi-FI" sz="2800" b="1">
                <a:latin typeface="Calibri" panose="020F0502020204030204" pitchFamily="34" charset="0"/>
              </a:rPr>
              <a:t>Lähde: </a:t>
            </a:r>
            <a:r>
              <a:rPr lang="fi-FI" sz="2800" b="1" err="1">
                <a:latin typeface="Calibri" panose="020F0502020204030204" pitchFamily="34" charset="0"/>
              </a:rPr>
              <a:t>OPH:n</a:t>
            </a:r>
            <a:r>
              <a:rPr lang="fi-FI" sz="2800" b="1">
                <a:latin typeface="Calibri" panose="020F0502020204030204" pitchFamily="34" charset="0"/>
              </a:rPr>
              <a:t> kysely</a:t>
            </a:r>
            <a:endParaRPr lang="fi-FI" sz="28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5DC7D8-E8CF-4204-9905-1D734DD86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7115" y="640262"/>
            <a:ext cx="7130004" cy="5853135"/>
          </a:xfrm>
        </p:spPr>
        <p:txBody>
          <a:bodyPr anchor="ctr">
            <a:normAutofit/>
          </a:bodyPr>
          <a:lstStyle/>
          <a:p>
            <a:r>
              <a:rPr lang="fi-FI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Panostettu omaa rahoitusta</a:t>
            </a:r>
            <a:endParaRPr lang="fi-FI" sz="2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fi-FI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Kirjattu strategioihin ja suunnitelmiin</a:t>
            </a:r>
            <a:endParaRPr lang="fi-FI" sz="2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fi-FI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Linkitetty tutoropettajatoiminta rekrytointeihin</a:t>
            </a:r>
            <a:endParaRPr lang="fi-FI" sz="2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fi-FI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Lisätty verkostotyötä</a:t>
            </a:r>
            <a:endParaRPr lang="fi-FI" sz="2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fi-FI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Huomioitu luku- ja työjärjestyksessä</a:t>
            </a:r>
            <a:endParaRPr lang="fi-FI" sz="2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fi-FI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Sovittu työryhmät, tehtävänkuvat ja vastuut</a:t>
            </a:r>
            <a:endParaRPr lang="fi-FI" sz="2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fi-FI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Teknologiahankinnat</a:t>
            </a:r>
            <a:endParaRPr lang="fi-FI" sz="2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fi-FI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(TVT)-osaamiskyselyt, kartoitukset ja kehittymissuunnitelmat</a:t>
            </a:r>
            <a:endParaRPr lang="fi-FI" sz="2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fi-FI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Aloitettu johdon sitouttaminen</a:t>
            </a:r>
            <a:endParaRPr lang="fi-FI" sz="2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fi-FI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Koulutettu tutoreita ja kehittäjäopettajia</a:t>
            </a:r>
            <a:endParaRPr lang="fi-FI" sz="2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fi-FI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Sovittu korvausperusteista</a:t>
            </a:r>
            <a:endParaRPr lang="fi-FI" sz="2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fi-FI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Luotu yhdessä myönteinen ilmapiiri</a:t>
            </a:r>
            <a:endParaRPr lang="fi-FI" sz="2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fi-FI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139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645</Words>
  <Application>Microsoft Office PowerPoint</Application>
  <PresentationFormat>Laajakuva</PresentationFormat>
  <Paragraphs>139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Office-teema</vt:lpstr>
      <vt:lpstr> 1.12. klo 9-11 rehtorit 2.12. klo 9-11 tutoropettajat</vt:lpstr>
      <vt:lpstr>Aamupäivän ohjelma </vt:lpstr>
      <vt:lpstr>Aamupäivän aiheita</vt:lpstr>
      <vt:lpstr>Päijät-Hämeen tutoropettajaverkosto lukuina</vt:lpstr>
      <vt:lpstr>Seutumalli</vt:lpstr>
      <vt:lpstr>TAVOITTEET</vt:lpstr>
      <vt:lpstr>Tutoropettaja- toiminnan kehittämiskärjet </vt:lpstr>
      <vt:lpstr>Tutortoiminnan osa-alueet,  toiminnan suunnittelu  </vt:lpstr>
      <vt:lpstr> Kuntien tekemiä toimenpiteitä, jotka edistävät tutoropettajatoiminnan vakiintumista osaksi opetuksen järjestäjän perustoimintaa?  Lähde: OPH:n kysely</vt:lpstr>
      <vt:lpstr>PowerPoint-esitys</vt:lpstr>
      <vt:lpstr>Osaamisen tuki  rehtorin näkökulmasta</vt:lpstr>
      <vt:lpstr>Koulun toimintaa tukevia asioita kuntatasolla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1.12. klo 9-11 rehtorit 2.12. klo 9-11 tutoropettajat</dc:title>
  <dc:creator>Kivekäs Johanna</dc:creator>
  <cp:lastModifiedBy>Kivekäs Johanna</cp:lastModifiedBy>
  <cp:revision>1</cp:revision>
  <dcterms:created xsi:type="dcterms:W3CDTF">2020-11-30T14:58:04Z</dcterms:created>
  <dcterms:modified xsi:type="dcterms:W3CDTF">2020-11-30T14:58:55Z</dcterms:modified>
</cp:coreProperties>
</file>