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78" r:id="rId4"/>
    <p:sldId id="279" r:id="rId5"/>
    <p:sldId id="257" r:id="rId6"/>
    <p:sldId id="258" r:id="rId7"/>
    <p:sldId id="275" r:id="rId8"/>
    <p:sldId id="283" r:id="rId9"/>
    <p:sldId id="284" r:id="rId10"/>
    <p:sldId id="289" r:id="rId11"/>
    <p:sldId id="268" r:id="rId12"/>
    <p:sldId id="269" r:id="rId13"/>
    <p:sldId id="271" r:id="rId14"/>
    <p:sldId id="290" r:id="rId15"/>
    <p:sldId id="286" r:id="rId16"/>
    <p:sldId id="288" r:id="rId17"/>
    <p:sldId id="281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CA80"/>
    <a:srgbClr val="894337"/>
    <a:srgbClr val="93A1E5"/>
    <a:srgbClr val="F78981"/>
    <a:srgbClr val="744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878C84-D6CA-7A4E-92EA-D42BEEDE688A}" type="doc">
      <dgm:prSet loTypeId="urn:microsoft.com/office/officeart/2005/8/layout/l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8A270A2-ED36-DD45-9B39-5C9C5371AFFF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 dirty="0" smtClean="0"/>
            <a:t>Päijät-Hämeen tutoropettajaverkoston</a:t>
          </a:r>
          <a:endParaRPr lang="fi-FI" dirty="0"/>
        </a:p>
      </dgm:t>
    </dgm:pt>
    <dgm:pt modelId="{A6F8500D-F924-534E-BA2D-D8CED8C3C49A}" type="parTrans" cxnId="{1C9E8E1A-4D31-2F49-9782-E508FA1E3370}">
      <dgm:prSet/>
      <dgm:spPr/>
      <dgm:t>
        <a:bodyPr/>
        <a:lstStyle/>
        <a:p>
          <a:endParaRPr lang="fi-FI"/>
        </a:p>
      </dgm:t>
    </dgm:pt>
    <dgm:pt modelId="{F9846F81-52AE-F74A-BF99-75059FACC932}" type="sibTrans" cxnId="{1C9E8E1A-4D31-2F49-9782-E508FA1E3370}">
      <dgm:prSet/>
      <dgm:spPr/>
      <dgm:t>
        <a:bodyPr/>
        <a:lstStyle/>
        <a:p>
          <a:endParaRPr lang="fi-FI"/>
        </a:p>
      </dgm:t>
    </dgm:pt>
    <dgm:pt modelId="{12C93DED-516D-F34B-BF1D-390D84B802B6}">
      <dgm:prSet/>
      <dgm:spPr>
        <a:ln>
          <a:noFill/>
        </a:ln>
      </dgm:spPr>
      <dgm:t>
        <a:bodyPr/>
        <a:lstStyle/>
        <a:p>
          <a:pPr algn="l"/>
          <a:r>
            <a:rPr lang="fi-FI" dirty="0" smtClean="0"/>
            <a:t>Tasapuolinen yhteistoiminnan voimistaminen</a:t>
          </a:r>
          <a:endParaRPr lang="fi-FI" dirty="0"/>
        </a:p>
      </dgm:t>
    </dgm:pt>
    <dgm:pt modelId="{8C46A3B3-91C4-3040-92F1-C5E2F16E395F}" type="parTrans" cxnId="{AECD2223-25B7-D94F-9B9B-F8A6A525739E}">
      <dgm:prSet/>
      <dgm:spPr/>
      <dgm:t>
        <a:bodyPr/>
        <a:lstStyle/>
        <a:p>
          <a:endParaRPr lang="fi-FI"/>
        </a:p>
      </dgm:t>
    </dgm:pt>
    <dgm:pt modelId="{6930ABCC-6F76-BA4D-8A48-927E2E2B68B9}" type="sibTrans" cxnId="{AECD2223-25B7-D94F-9B9B-F8A6A525739E}">
      <dgm:prSet/>
      <dgm:spPr/>
      <dgm:t>
        <a:bodyPr/>
        <a:lstStyle/>
        <a:p>
          <a:endParaRPr lang="fi-FI"/>
        </a:p>
      </dgm:t>
    </dgm:pt>
    <dgm:pt modelId="{6E671A60-9E96-9042-BB56-A2F99669D44C}">
      <dgm:prSet/>
      <dgm:spPr>
        <a:ln>
          <a:noFill/>
        </a:ln>
      </dgm:spPr>
      <dgm:t>
        <a:bodyPr/>
        <a:lstStyle/>
        <a:p>
          <a:pPr algn="l"/>
          <a:r>
            <a:rPr lang="fi-FI" dirty="0" smtClean="0"/>
            <a:t>Toiminnan vakiinnuttaminen ja laajentaminen</a:t>
          </a:r>
          <a:endParaRPr lang="fi-FI" dirty="0"/>
        </a:p>
      </dgm:t>
    </dgm:pt>
    <dgm:pt modelId="{9559CC95-C53E-C148-98B8-71F9F82BC243}" type="parTrans" cxnId="{620623D7-63A8-8941-A581-394AC16F45CF}">
      <dgm:prSet/>
      <dgm:spPr/>
      <dgm:t>
        <a:bodyPr/>
        <a:lstStyle/>
        <a:p>
          <a:endParaRPr lang="fi-FI"/>
        </a:p>
      </dgm:t>
    </dgm:pt>
    <dgm:pt modelId="{4B19C062-B368-B54A-A020-28C5CE26A09D}" type="sibTrans" cxnId="{620623D7-63A8-8941-A581-394AC16F45CF}">
      <dgm:prSet/>
      <dgm:spPr/>
      <dgm:t>
        <a:bodyPr/>
        <a:lstStyle/>
        <a:p>
          <a:endParaRPr lang="fi-FI"/>
        </a:p>
      </dgm:t>
    </dgm:pt>
    <dgm:pt modelId="{C255623D-0A0C-3C4B-88D1-539EFB2DCDE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fi-FI" sz="1400" dirty="0" smtClean="0"/>
        </a:p>
        <a:p>
          <a:r>
            <a:rPr lang="fi-FI" sz="1900" dirty="0" smtClean="0"/>
            <a:t>Tutoropettajatoiminnan kehittämistyö kehittämistiimien avulla</a:t>
          </a:r>
        </a:p>
        <a:p>
          <a:endParaRPr lang="fi-FI" sz="1400" dirty="0"/>
        </a:p>
      </dgm:t>
    </dgm:pt>
    <dgm:pt modelId="{14E09073-47B0-554B-9019-13071312407B}" type="parTrans" cxnId="{10F11995-88F3-D142-A57F-92562F81DFCA}">
      <dgm:prSet/>
      <dgm:spPr/>
      <dgm:t>
        <a:bodyPr/>
        <a:lstStyle/>
        <a:p>
          <a:endParaRPr lang="fi-FI"/>
        </a:p>
      </dgm:t>
    </dgm:pt>
    <dgm:pt modelId="{91C9D087-B39D-7A46-B56D-4637240D2114}" type="sibTrans" cxnId="{10F11995-88F3-D142-A57F-92562F81DFCA}">
      <dgm:prSet/>
      <dgm:spPr/>
      <dgm:t>
        <a:bodyPr/>
        <a:lstStyle/>
        <a:p>
          <a:endParaRPr lang="fi-FI"/>
        </a:p>
      </dgm:t>
    </dgm:pt>
    <dgm:pt modelId="{C75BC02A-8896-C740-88FA-961384D66241}">
      <dgm:prSet custT="1"/>
      <dgm:spPr>
        <a:ln>
          <a:noFill/>
        </a:ln>
      </dgm:spPr>
      <dgm:t>
        <a:bodyPr/>
        <a:lstStyle/>
        <a:p>
          <a:pPr algn="l"/>
          <a:r>
            <a:rPr lang="fi-FI" sz="2000" dirty="0" smtClean="0"/>
            <a:t>Seitsemän taitavaa sisarusta:</a:t>
          </a:r>
        </a:p>
        <a:p>
          <a:pPr algn="l"/>
          <a:r>
            <a:rPr lang="fi-FI" sz="2000" dirty="0" smtClean="0"/>
            <a:t>Toimintakulttuurin muutos</a:t>
          </a:r>
        </a:p>
        <a:p>
          <a:pPr algn="l"/>
          <a:r>
            <a:rPr lang="fi-FI" sz="2000" dirty="0" smtClean="0"/>
            <a:t>Pedagogiikan uudistaminen</a:t>
          </a:r>
        </a:p>
        <a:p>
          <a:pPr algn="l"/>
          <a:r>
            <a:rPr lang="fi-FI" sz="2000" dirty="0" smtClean="0"/>
            <a:t>Digitaalisuuden hyödyntäminen</a:t>
          </a:r>
        </a:p>
        <a:p>
          <a:pPr algn="ctr"/>
          <a:endParaRPr lang="fi-FI" sz="1000" dirty="0"/>
        </a:p>
      </dgm:t>
    </dgm:pt>
    <dgm:pt modelId="{B32E7187-5E0C-D84D-8452-1EA92300D9F7}" type="parTrans" cxnId="{BDB1EA5E-BED5-3E48-8BB2-7BE6D7E60FD4}">
      <dgm:prSet/>
      <dgm:spPr/>
      <dgm:t>
        <a:bodyPr/>
        <a:lstStyle/>
        <a:p>
          <a:endParaRPr lang="fi-FI"/>
        </a:p>
      </dgm:t>
    </dgm:pt>
    <dgm:pt modelId="{94BDE506-ABCC-9840-926F-F8CF359C774C}" type="sibTrans" cxnId="{BDB1EA5E-BED5-3E48-8BB2-7BE6D7E60FD4}">
      <dgm:prSet/>
      <dgm:spPr/>
      <dgm:t>
        <a:bodyPr/>
        <a:lstStyle/>
        <a:p>
          <a:endParaRPr lang="fi-FI"/>
        </a:p>
      </dgm:t>
    </dgm:pt>
    <dgm:pt modelId="{0A1EB4CD-E8F5-4017-AB81-942C120885B2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fi-FI" sz="1900" dirty="0" smtClean="0">
            <a:cs typeface="Calibri Light" panose="020F0302020204030204"/>
          </a:endParaRPr>
        </a:p>
        <a:p>
          <a:r>
            <a:rPr lang="fi-FI" sz="1900" dirty="0" smtClean="0">
              <a:cs typeface="Calibri Light" panose="020F0302020204030204"/>
            </a:rPr>
            <a:t>Valtakunnallisten</a:t>
          </a:r>
          <a:r>
            <a:rPr lang="fi-FI" sz="1900" baseline="0" dirty="0" smtClean="0">
              <a:cs typeface="Calibri Light" panose="020F0302020204030204"/>
            </a:rPr>
            <a:t> verkostojen verkostoituminen</a:t>
          </a:r>
        </a:p>
      </dgm:t>
    </dgm:pt>
    <dgm:pt modelId="{51B3337B-A726-4D8E-B00D-B01D3E57A285}" type="parTrans" cxnId="{EECAFA70-5F7F-4FD1-A244-B941571ECC22}">
      <dgm:prSet/>
      <dgm:spPr/>
      <dgm:t>
        <a:bodyPr/>
        <a:lstStyle/>
        <a:p>
          <a:endParaRPr lang="fi-FI"/>
        </a:p>
      </dgm:t>
    </dgm:pt>
    <dgm:pt modelId="{038AC241-DCCD-43B7-A51F-56BBF5B5DCE6}" type="sibTrans" cxnId="{EECAFA70-5F7F-4FD1-A244-B941571ECC22}">
      <dgm:prSet/>
      <dgm:spPr/>
      <dgm:t>
        <a:bodyPr/>
        <a:lstStyle/>
        <a:p>
          <a:endParaRPr lang="fi-FI"/>
        </a:p>
      </dgm:t>
    </dgm:pt>
    <dgm:pt modelId="{8822E98F-4F70-E645-BB3B-DB8AAF993FB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i-FI" sz="1900" dirty="0" smtClean="0"/>
            <a:t>Tutoropettajaverkoston alueellinen </a:t>
          </a:r>
        </a:p>
        <a:p>
          <a:r>
            <a:rPr lang="fi-FI" sz="1900" dirty="0" smtClean="0"/>
            <a:t>verkostoituminen</a:t>
          </a:r>
          <a:endParaRPr lang="fi-FI" sz="1900" dirty="0"/>
        </a:p>
      </dgm:t>
    </dgm:pt>
    <dgm:pt modelId="{F0333FA2-C87E-C244-94ED-76B48C29405E}" type="sibTrans" cxnId="{E4B98E82-7891-F24D-A8FB-77FFC663F34D}">
      <dgm:prSet/>
      <dgm:spPr/>
      <dgm:t>
        <a:bodyPr/>
        <a:lstStyle/>
        <a:p>
          <a:endParaRPr lang="fi-FI"/>
        </a:p>
      </dgm:t>
    </dgm:pt>
    <dgm:pt modelId="{7020A952-C8F7-174C-8FDB-AAAC30077245}" type="parTrans" cxnId="{E4B98E82-7891-F24D-A8FB-77FFC663F34D}">
      <dgm:prSet/>
      <dgm:spPr/>
      <dgm:t>
        <a:bodyPr/>
        <a:lstStyle/>
        <a:p>
          <a:endParaRPr lang="fi-FI"/>
        </a:p>
      </dgm:t>
    </dgm:pt>
    <dgm:pt modelId="{3FF1364E-7417-0B4A-A101-F4225DE5135B}" type="pres">
      <dgm:prSet presAssocID="{FF878C84-D6CA-7A4E-92EA-D42BEEDE688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BFB6260F-AB86-5C4E-A1B9-08DDFF10A354}" type="pres">
      <dgm:prSet presAssocID="{68A270A2-ED36-DD45-9B39-5C9C5371AFFF}" presName="compNode" presStyleCnt="0"/>
      <dgm:spPr/>
    </dgm:pt>
    <dgm:pt modelId="{F73C9353-E834-E44B-97BD-1A472E725D09}" type="pres">
      <dgm:prSet presAssocID="{68A270A2-ED36-DD45-9B39-5C9C5371AFFF}" presName="aNode" presStyleLbl="bgShp" presStyleIdx="0" presStyleCnt="4"/>
      <dgm:spPr/>
      <dgm:t>
        <a:bodyPr/>
        <a:lstStyle/>
        <a:p>
          <a:endParaRPr lang="fi-FI"/>
        </a:p>
      </dgm:t>
    </dgm:pt>
    <dgm:pt modelId="{1597BB71-CC07-A847-A6A3-FF3C2BF29600}" type="pres">
      <dgm:prSet presAssocID="{68A270A2-ED36-DD45-9B39-5C9C5371AFFF}" presName="textNode" presStyleLbl="bgShp" presStyleIdx="0" presStyleCnt="4"/>
      <dgm:spPr/>
      <dgm:t>
        <a:bodyPr/>
        <a:lstStyle/>
        <a:p>
          <a:endParaRPr lang="fi-FI"/>
        </a:p>
      </dgm:t>
    </dgm:pt>
    <dgm:pt modelId="{068A7A38-5D25-9049-99E3-56DE2DAFE81C}" type="pres">
      <dgm:prSet presAssocID="{68A270A2-ED36-DD45-9B39-5C9C5371AFFF}" presName="compChildNode" presStyleCnt="0"/>
      <dgm:spPr/>
    </dgm:pt>
    <dgm:pt modelId="{A79D461E-ADD6-0843-A750-0CB4DDB4AA29}" type="pres">
      <dgm:prSet presAssocID="{68A270A2-ED36-DD45-9B39-5C9C5371AFFF}" presName="theInnerList" presStyleCnt="0"/>
      <dgm:spPr/>
    </dgm:pt>
    <dgm:pt modelId="{A3F702FF-5F8E-FA48-A1A9-C6D4082D0FCD}" type="pres">
      <dgm:prSet presAssocID="{12C93DED-516D-F34B-BF1D-390D84B802B6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F43805D-640B-124D-ADD0-836963C6491B}" type="pres">
      <dgm:prSet presAssocID="{12C93DED-516D-F34B-BF1D-390D84B802B6}" presName="aSpace2" presStyleCnt="0"/>
      <dgm:spPr/>
    </dgm:pt>
    <dgm:pt modelId="{813A7E5C-4A95-9148-8CC0-9651A640B280}" type="pres">
      <dgm:prSet presAssocID="{6E671A60-9E96-9042-BB56-A2F99669D44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B797BEC-E1B6-514A-90C3-5C35AE6712E4}" type="pres">
      <dgm:prSet presAssocID="{68A270A2-ED36-DD45-9B39-5C9C5371AFFF}" presName="aSpace" presStyleCnt="0"/>
      <dgm:spPr/>
    </dgm:pt>
    <dgm:pt modelId="{C4C6B5F8-FCAB-7443-8798-E75118125FAC}" type="pres">
      <dgm:prSet presAssocID="{C255623D-0A0C-3C4B-88D1-539EFB2DCDEF}" presName="compNode" presStyleCnt="0"/>
      <dgm:spPr/>
    </dgm:pt>
    <dgm:pt modelId="{AAC15CE1-3FBB-9B45-8FB2-FB154210F183}" type="pres">
      <dgm:prSet presAssocID="{C255623D-0A0C-3C4B-88D1-539EFB2DCDEF}" presName="aNode" presStyleLbl="bgShp" presStyleIdx="1" presStyleCnt="4" custScaleX="111286" custLinFactNeighborX="1992" custLinFactNeighborY="-1289"/>
      <dgm:spPr/>
      <dgm:t>
        <a:bodyPr/>
        <a:lstStyle/>
        <a:p>
          <a:endParaRPr lang="fi-FI"/>
        </a:p>
      </dgm:t>
    </dgm:pt>
    <dgm:pt modelId="{4B6E88CF-BC45-7542-931E-B3A69A3B76DB}" type="pres">
      <dgm:prSet presAssocID="{C255623D-0A0C-3C4B-88D1-539EFB2DCDEF}" presName="textNode" presStyleLbl="bgShp" presStyleIdx="1" presStyleCnt="4"/>
      <dgm:spPr/>
      <dgm:t>
        <a:bodyPr/>
        <a:lstStyle/>
        <a:p>
          <a:endParaRPr lang="fi-FI"/>
        </a:p>
      </dgm:t>
    </dgm:pt>
    <dgm:pt modelId="{D3AAE017-D60B-0E41-B4EE-1B1C0245C3F5}" type="pres">
      <dgm:prSet presAssocID="{C255623D-0A0C-3C4B-88D1-539EFB2DCDEF}" presName="compChildNode" presStyleCnt="0"/>
      <dgm:spPr/>
    </dgm:pt>
    <dgm:pt modelId="{E5E39A06-B99C-2B46-8D6E-3910F8399453}" type="pres">
      <dgm:prSet presAssocID="{C255623D-0A0C-3C4B-88D1-539EFB2DCDEF}" presName="theInnerList" presStyleCnt="0"/>
      <dgm:spPr/>
    </dgm:pt>
    <dgm:pt modelId="{C805B421-ACF1-594E-BAAE-1B6800CCB58D}" type="pres">
      <dgm:prSet presAssocID="{C75BC02A-8896-C740-88FA-961384D66241}" presName="childNode" presStyleLbl="node1" presStyleIdx="2" presStyleCnt="3" custScaleX="115997" custScaleY="94565" custLinFactNeighborX="-822" custLinFactNeighborY="436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A14C06A-95FA-9D4E-AC18-4C01231B08BF}" type="pres">
      <dgm:prSet presAssocID="{C255623D-0A0C-3C4B-88D1-539EFB2DCDEF}" presName="aSpace" presStyleCnt="0"/>
      <dgm:spPr/>
    </dgm:pt>
    <dgm:pt modelId="{7D7D317A-3F37-B644-8A94-F8927570C819}" type="pres">
      <dgm:prSet presAssocID="{8822E98F-4F70-E645-BB3B-DB8AAF993FBF}" presName="compNode" presStyleCnt="0"/>
      <dgm:spPr/>
    </dgm:pt>
    <dgm:pt modelId="{874CFB87-9922-834F-A275-746CF5AF17D5}" type="pres">
      <dgm:prSet presAssocID="{8822E98F-4F70-E645-BB3B-DB8AAF993FBF}" presName="aNode" presStyleLbl="bgShp" presStyleIdx="2" presStyleCnt="4"/>
      <dgm:spPr/>
      <dgm:t>
        <a:bodyPr/>
        <a:lstStyle/>
        <a:p>
          <a:endParaRPr lang="fi-FI"/>
        </a:p>
      </dgm:t>
    </dgm:pt>
    <dgm:pt modelId="{F5350989-C61A-9E43-9B39-F120522A5086}" type="pres">
      <dgm:prSet presAssocID="{8822E98F-4F70-E645-BB3B-DB8AAF993FBF}" presName="textNode" presStyleLbl="bgShp" presStyleIdx="2" presStyleCnt="4"/>
      <dgm:spPr/>
      <dgm:t>
        <a:bodyPr/>
        <a:lstStyle/>
        <a:p>
          <a:endParaRPr lang="fi-FI"/>
        </a:p>
      </dgm:t>
    </dgm:pt>
    <dgm:pt modelId="{1A358FBF-6859-CF4E-857D-29C93FC8371E}" type="pres">
      <dgm:prSet presAssocID="{8822E98F-4F70-E645-BB3B-DB8AAF993FBF}" presName="compChildNode" presStyleCnt="0"/>
      <dgm:spPr/>
    </dgm:pt>
    <dgm:pt modelId="{CEC38B98-6ED6-C14B-9B03-05A0FD34C22E}" type="pres">
      <dgm:prSet presAssocID="{8822E98F-4F70-E645-BB3B-DB8AAF993FBF}" presName="theInnerList" presStyleCnt="0"/>
      <dgm:spPr/>
    </dgm:pt>
    <dgm:pt modelId="{7237C4C2-1E20-485B-9073-DB8E117E9BB8}" type="pres">
      <dgm:prSet presAssocID="{8822E98F-4F70-E645-BB3B-DB8AAF993FBF}" presName="aSpace" presStyleCnt="0"/>
      <dgm:spPr/>
    </dgm:pt>
    <dgm:pt modelId="{23966C52-F3A5-4B9C-AAF9-81173B5BCE5B}" type="pres">
      <dgm:prSet presAssocID="{0A1EB4CD-E8F5-4017-AB81-942C120885B2}" presName="compNode" presStyleCnt="0"/>
      <dgm:spPr/>
    </dgm:pt>
    <dgm:pt modelId="{01DE0094-A22B-4C6E-BAC3-3159C009F1E6}" type="pres">
      <dgm:prSet presAssocID="{0A1EB4CD-E8F5-4017-AB81-942C120885B2}" presName="aNode" presStyleLbl="bgShp" presStyleIdx="3" presStyleCnt="4"/>
      <dgm:spPr/>
      <dgm:t>
        <a:bodyPr/>
        <a:lstStyle/>
        <a:p>
          <a:endParaRPr lang="fi-FI"/>
        </a:p>
      </dgm:t>
    </dgm:pt>
    <dgm:pt modelId="{A32FC795-430C-40F4-8D82-0827128406A5}" type="pres">
      <dgm:prSet presAssocID="{0A1EB4CD-E8F5-4017-AB81-942C120885B2}" presName="textNode" presStyleLbl="bgShp" presStyleIdx="3" presStyleCnt="4"/>
      <dgm:spPr/>
      <dgm:t>
        <a:bodyPr/>
        <a:lstStyle/>
        <a:p>
          <a:endParaRPr lang="fi-FI"/>
        </a:p>
      </dgm:t>
    </dgm:pt>
    <dgm:pt modelId="{BA7193A8-A3C9-42AB-A82F-60C511BCABB4}" type="pres">
      <dgm:prSet presAssocID="{0A1EB4CD-E8F5-4017-AB81-942C120885B2}" presName="compChildNode" presStyleCnt="0"/>
      <dgm:spPr/>
    </dgm:pt>
    <dgm:pt modelId="{725EE4E9-E0C7-414B-A732-1E64E1B601BE}" type="pres">
      <dgm:prSet presAssocID="{0A1EB4CD-E8F5-4017-AB81-942C120885B2}" presName="theInnerList" presStyleCnt="0"/>
      <dgm:spPr/>
    </dgm:pt>
  </dgm:ptLst>
  <dgm:cxnLst>
    <dgm:cxn modelId="{ECD9AF55-372F-445F-A819-8389F8B675A1}" type="presOf" srcId="{6E671A60-9E96-9042-BB56-A2F99669D44C}" destId="{813A7E5C-4A95-9148-8CC0-9651A640B280}" srcOrd="0" destOrd="0" presId="urn:microsoft.com/office/officeart/2005/8/layout/lProcess2"/>
    <dgm:cxn modelId="{86F6DA13-9603-4309-8D3B-95C95571FCC5}" type="presOf" srcId="{C255623D-0A0C-3C4B-88D1-539EFB2DCDEF}" destId="{4B6E88CF-BC45-7542-931E-B3A69A3B76DB}" srcOrd="1" destOrd="0" presId="urn:microsoft.com/office/officeart/2005/8/layout/lProcess2"/>
    <dgm:cxn modelId="{7A4234A6-E897-46E0-9152-D7B6F1397546}" type="presOf" srcId="{0A1EB4CD-E8F5-4017-AB81-942C120885B2}" destId="{01DE0094-A22B-4C6E-BAC3-3159C009F1E6}" srcOrd="0" destOrd="0" presId="urn:microsoft.com/office/officeart/2005/8/layout/lProcess2"/>
    <dgm:cxn modelId="{FE0F7CE1-6BD2-4C82-A6AB-045079D3C980}" type="presOf" srcId="{68A270A2-ED36-DD45-9B39-5C9C5371AFFF}" destId="{F73C9353-E834-E44B-97BD-1A472E725D09}" srcOrd="0" destOrd="0" presId="urn:microsoft.com/office/officeart/2005/8/layout/lProcess2"/>
    <dgm:cxn modelId="{3FC0D27A-C846-481D-B0B6-F4A048541552}" type="presOf" srcId="{C255623D-0A0C-3C4B-88D1-539EFB2DCDEF}" destId="{AAC15CE1-3FBB-9B45-8FB2-FB154210F183}" srcOrd="0" destOrd="0" presId="urn:microsoft.com/office/officeart/2005/8/layout/lProcess2"/>
    <dgm:cxn modelId="{10F11995-88F3-D142-A57F-92562F81DFCA}" srcId="{FF878C84-D6CA-7A4E-92EA-D42BEEDE688A}" destId="{C255623D-0A0C-3C4B-88D1-539EFB2DCDEF}" srcOrd="1" destOrd="0" parTransId="{14E09073-47B0-554B-9019-13071312407B}" sibTransId="{91C9D087-B39D-7A46-B56D-4637240D2114}"/>
    <dgm:cxn modelId="{620623D7-63A8-8941-A581-394AC16F45CF}" srcId="{68A270A2-ED36-DD45-9B39-5C9C5371AFFF}" destId="{6E671A60-9E96-9042-BB56-A2F99669D44C}" srcOrd="1" destOrd="0" parTransId="{9559CC95-C53E-C148-98B8-71F9F82BC243}" sibTransId="{4B19C062-B368-B54A-A020-28C5CE26A09D}"/>
    <dgm:cxn modelId="{722FAD7C-7FEF-42CE-8C03-47AF93BBAC02}" type="presOf" srcId="{FF878C84-D6CA-7A4E-92EA-D42BEEDE688A}" destId="{3FF1364E-7417-0B4A-A101-F4225DE5135B}" srcOrd="0" destOrd="0" presId="urn:microsoft.com/office/officeart/2005/8/layout/lProcess2"/>
    <dgm:cxn modelId="{622F6067-EE2C-4CCB-9035-C982F2FA5C89}" type="presOf" srcId="{68A270A2-ED36-DD45-9B39-5C9C5371AFFF}" destId="{1597BB71-CC07-A847-A6A3-FF3C2BF29600}" srcOrd="1" destOrd="0" presId="urn:microsoft.com/office/officeart/2005/8/layout/lProcess2"/>
    <dgm:cxn modelId="{F0E93386-6F2E-442D-8F63-E92396EDC118}" type="presOf" srcId="{C75BC02A-8896-C740-88FA-961384D66241}" destId="{C805B421-ACF1-594E-BAAE-1B6800CCB58D}" srcOrd="0" destOrd="0" presId="urn:microsoft.com/office/officeart/2005/8/layout/lProcess2"/>
    <dgm:cxn modelId="{2EF20164-D06B-41C6-84CA-F4A36A29358E}" type="presOf" srcId="{8822E98F-4F70-E645-BB3B-DB8AAF993FBF}" destId="{F5350989-C61A-9E43-9B39-F120522A5086}" srcOrd="1" destOrd="0" presId="urn:microsoft.com/office/officeart/2005/8/layout/lProcess2"/>
    <dgm:cxn modelId="{AECD2223-25B7-D94F-9B9B-F8A6A525739E}" srcId="{68A270A2-ED36-DD45-9B39-5C9C5371AFFF}" destId="{12C93DED-516D-F34B-BF1D-390D84B802B6}" srcOrd="0" destOrd="0" parTransId="{8C46A3B3-91C4-3040-92F1-C5E2F16E395F}" sibTransId="{6930ABCC-6F76-BA4D-8A48-927E2E2B68B9}"/>
    <dgm:cxn modelId="{E4B98E82-7891-F24D-A8FB-77FFC663F34D}" srcId="{FF878C84-D6CA-7A4E-92EA-D42BEEDE688A}" destId="{8822E98F-4F70-E645-BB3B-DB8AAF993FBF}" srcOrd="2" destOrd="0" parTransId="{7020A952-C8F7-174C-8FDB-AAAC30077245}" sibTransId="{F0333FA2-C87E-C244-94ED-76B48C29405E}"/>
    <dgm:cxn modelId="{BC59E776-466E-462A-AE83-115F70FFDB9C}" type="presOf" srcId="{12C93DED-516D-F34B-BF1D-390D84B802B6}" destId="{A3F702FF-5F8E-FA48-A1A9-C6D4082D0FCD}" srcOrd="0" destOrd="0" presId="urn:microsoft.com/office/officeart/2005/8/layout/lProcess2"/>
    <dgm:cxn modelId="{5B5C2207-30D1-4981-B825-16980CE83BF5}" type="presOf" srcId="{8822E98F-4F70-E645-BB3B-DB8AAF993FBF}" destId="{874CFB87-9922-834F-A275-746CF5AF17D5}" srcOrd="0" destOrd="0" presId="urn:microsoft.com/office/officeart/2005/8/layout/lProcess2"/>
    <dgm:cxn modelId="{BDB1EA5E-BED5-3E48-8BB2-7BE6D7E60FD4}" srcId="{C255623D-0A0C-3C4B-88D1-539EFB2DCDEF}" destId="{C75BC02A-8896-C740-88FA-961384D66241}" srcOrd="0" destOrd="0" parTransId="{B32E7187-5E0C-D84D-8452-1EA92300D9F7}" sibTransId="{94BDE506-ABCC-9840-926F-F8CF359C774C}"/>
    <dgm:cxn modelId="{1C9E8E1A-4D31-2F49-9782-E508FA1E3370}" srcId="{FF878C84-D6CA-7A4E-92EA-D42BEEDE688A}" destId="{68A270A2-ED36-DD45-9B39-5C9C5371AFFF}" srcOrd="0" destOrd="0" parTransId="{A6F8500D-F924-534E-BA2D-D8CED8C3C49A}" sibTransId="{F9846F81-52AE-F74A-BF99-75059FACC932}"/>
    <dgm:cxn modelId="{EECAFA70-5F7F-4FD1-A244-B941571ECC22}" srcId="{FF878C84-D6CA-7A4E-92EA-D42BEEDE688A}" destId="{0A1EB4CD-E8F5-4017-AB81-942C120885B2}" srcOrd="3" destOrd="0" parTransId="{51B3337B-A726-4D8E-B00D-B01D3E57A285}" sibTransId="{038AC241-DCCD-43B7-A51F-56BBF5B5DCE6}"/>
    <dgm:cxn modelId="{77D73645-0B0A-4CBA-B5FC-10AB93F5F36A}" type="presOf" srcId="{0A1EB4CD-E8F5-4017-AB81-942C120885B2}" destId="{A32FC795-430C-40F4-8D82-0827128406A5}" srcOrd="1" destOrd="0" presId="urn:microsoft.com/office/officeart/2005/8/layout/lProcess2"/>
    <dgm:cxn modelId="{D08932E8-E56E-4E17-972E-72B974C9C25D}" type="presParOf" srcId="{3FF1364E-7417-0B4A-A101-F4225DE5135B}" destId="{BFB6260F-AB86-5C4E-A1B9-08DDFF10A354}" srcOrd="0" destOrd="0" presId="urn:microsoft.com/office/officeart/2005/8/layout/lProcess2"/>
    <dgm:cxn modelId="{65966DF1-2B91-4570-B507-53BC0BE6F432}" type="presParOf" srcId="{BFB6260F-AB86-5C4E-A1B9-08DDFF10A354}" destId="{F73C9353-E834-E44B-97BD-1A472E725D09}" srcOrd="0" destOrd="0" presId="urn:microsoft.com/office/officeart/2005/8/layout/lProcess2"/>
    <dgm:cxn modelId="{1B3D8A3B-84F0-45EE-B998-97231E343DE3}" type="presParOf" srcId="{BFB6260F-AB86-5C4E-A1B9-08DDFF10A354}" destId="{1597BB71-CC07-A847-A6A3-FF3C2BF29600}" srcOrd="1" destOrd="0" presId="urn:microsoft.com/office/officeart/2005/8/layout/lProcess2"/>
    <dgm:cxn modelId="{FBECBAB5-D044-4600-9C09-B6D138D68081}" type="presParOf" srcId="{BFB6260F-AB86-5C4E-A1B9-08DDFF10A354}" destId="{068A7A38-5D25-9049-99E3-56DE2DAFE81C}" srcOrd="2" destOrd="0" presId="urn:microsoft.com/office/officeart/2005/8/layout/lProcess2"/>
    <dgm:cxn modelId="{F2F839F7-48F1-4D17-954E-A9D2CC890549}" type="presParOf" srcId="{068A7A38-5D25-9049-99E3-56DE2DAFE81C}" destId="{A79D461E-ADD6-0843-A750-0CB4DDB4AA29}" srcOrd="0" destOrd="0" presId="urn:microsoft.com/office/officeart/2005/8/layout/lProcess2"/>
    <dgm:cxn modelId="{33C0BB3C-F3F6-4F7F-80BF-2B10AB28F2D0}" type="presParOf" srcId="{A79D461E-ADD6-0843-A750-0CB4DDB4AA29}" destId="{A3F702FF-5F8E-FA48-A1A9-C6D4082D0FCD}" srcOrd="0" destOrd="0" presId="urn:microsoft.com/office/officeart/2005/8/layout/lProcess2"/>
    <dgm:cxn modelId="{74ED9F15-D640-4D73-BB13-37382B1805F9}" type="presParOf" srcId="{A79D461E-ADD6-0843-A750-0CB4DDB4AA29}" destId="{EF43805D-640B-124D-ADD0-836963C6491B}" srcOrd="1" destOrd="0" presId="urn:microsoft.com/office/officeart/2005/8/layout/lProcess2"/>
    <dgm:cxn modelId="{0D8A6468-25C7-4DA0-B8EB-2B8D9360543F}" type="presParOf" srcId="{A79D461E-ADD6-0843-A750-0CB4DDB4AA29}" destId="{813A7E5C-4A95-9148-8CC0-9651A640B280}" srcOrd="2" destOrd="0" presId="urn:microsoft.com/office/officeart/2005/8/layout/lProcess2"/>
    <dgm:cxn modelId="{FC5276DA-B6C6-491B-A3DB-E57946638E32}" type="presParOf" srcId="{3FF1364E-7417-0B4A-A101-F4225DE5135B}" destId="{BB797BEC-E1B6-514A-90C3-5C35AE6712E4}" srcOrd="1" destOrd="0" presId="urn:microsoft.com/office/officeart/2005/8/layout/lProcess2"/>
    <dgm:cxn modelId="{19F14AEF-5169-4795-B8A2-E4D3FA97DE04}" type="presParOf" srcId="{3FF1364E-7417-0B4A-A101-F4225DE5135B}" destId="{C4C6B5F8-FCAB-7443-8798-E75118125FAC}" srcOrd="2" destOrd="0" presId="urn:microsoft.com/office/officeart/2005/8/layout/lProcess2"/>
    <dgm:cxn modelId="{7B521D58-B704-42E1-B088-3C409A85E326}" type="presParOf" srcId="{C4C6B5F8-FCAB-7443-8798-E75118125FAC}" destId="{AAC15CE1-3FBB-9B45-8FB2-FB154210F183}" srcOrd="0" destOrd="0" presId="urn:microsoft.com/office/officeart/2005/8/layout/lProcess2"/>
    <dgm:cxn modelId="{C8C48775-1749-4091-83B7-0A8E42727B7D}" type="presParOf" srcId="{C4C6B5F8-FCAB-7443-8798-E75118125FAC}" destId="{4B6E88CF-BC45-7542-931E-B3A69A3B76DB}" srcOrd="1" destOrd="0" presId="urn:microsoft.com/office/officeart/2005/8/layout/lProcess2"/>
    <dgm:cxn modelId="{16D94C5C-2E42-492E-A40F-ECB32BDEB91B}" type="presParOf" srcId="{C4C6B5F8-FCAB-7443-8798-E75118125FAC}" destId="{D3AAE017-D60B-0E41-B4EE-1B1C0245C3F5}" srcOrd="2" destOrd="0" presId="urn:microsoft.com/office/officeart/2005/8/layout/lProcess2"/>
    <dgm:cxn modelId="{6289FF59-3B2E-4D01-B1A8-CCE164404389}" type="presParOf" srcId="{D3AAE017-D60B-0E41-B4EE-1B1C0245C3F5}" destId="{E5E39A06-B99C-2B46-8D6E-3910F8399453}" srcOrd="0" destOrd="0" presId="urn:microsoft.com/office/officeart/2005/8/layout/lProcess2"/>
    <dgm:cxn modelId="{3387C66A-8A55-4954-A6C2-7EA75842CC60}" type="presParOf" srcId="{E5E39A06-B99C-2B46-8D6E-3910F8399453}" destId="{C805B421-ACF1-594E-BAAE-1B6800CCB58D}" srcOrd="0" destOrd="0" presId="urn:microsoft.com/office/officeart/2005/8/layout/lProcess2"/>
    <dgm:cxn modelId="{0587B4B8-EF92-4FDD-8E53-3151B7705FB0}" type="presParOf" srcId="{3FF1364E-7417-0B4A-A101-F4225DE5135B}" destId="{3A14C06A-95FA-9D4E-AC18-4C01231B08BF}" srcOrd="3" destOrd="0" presId="urn:microsoft.com/office/officeart/2005/8/layout/lProcess2"/>
    <dgm:cxn modelId="{578B647B-93AE-4DA8-9AAA-31308AAB1290}" type="presParOf" srcId="{3FF1364E-7417-0B4A-A101-F4225DE5135B}" destId="{7D7D317A-3F37-B644-8A94-F8927570C819}" srcOrd="4" destOrd="0" presId="urn:microsoft.com/office/officeart/2005/8/layout/lProcess2"/>
    <dgm:cxn modelId="{0681294B-BAFC-40CB-8B75-97732895E87A}" type="presParOf" srcId="{7D7D317A-3F37-B644-8A94-F8927570C819}" destId="{874CFB87-9922-834F-A275-746CF5AF17D5}" srcOrd="0" destOrd="0" presId="urn:microsoft.com/office/officeart/2005/8/layout/lProcess2"/>
    <dgm:cxn modelId="{E485EBCA-E2A1-403D-A859-7327622D98EB}" type="presParOf" srcId="{7D7D317A-3F37-B644-8A94-F8927570C819}" destId="{F5350989-C61A-9E43-9B39-F120522A5086}" srcOrd="1" destOrd="0" presId="urn:microsoft.com/office/officeart/2005/8/layout/lProcess2"/>
    <dgm:cxn modelId="{E9B6A1B1-4874-4B02-96A6-457590514315}" type="presParOf" srcId="{7D7D317A-3F37-B644-8A94-F8927570C819}" destId="{1A358FBF-6859-CF4E-857D-29C93FC8371E}" srcOrd="2" destOrd="0" presId="urn:microsoft.com/office/officeart/2005/8/layout/lProcess2"/>
    <dgm:cxn modelId="{E6640B1A-516E-4B7A-840D-19375BB3EB2A}" type="presParOf" srcId="{1A358FBF-6859-CF4E-857D-29C93FC8371E}" destId="{CEC38B98-6ED6-C14B-9B03-05A0FD34C22E}" srcOrd="0" destOrd="0" presId="urn:microsoft.com/office/officeart/2005/8/layout/lProcess2"/>
    <dgm:cxn modelId="{7EFDC9E9-6875-47A7-A576-4282FDEC485F}" type="presParOf" srcId="{3FF1364E-7417-0B4A-A101-F4225DE5135B}" destId="{7237C4C2-1E20-485B-9073-DB8E117E9BB8}" srcOrd="5" destOrd="0" presId="urn:microsoft.com/office/officeart/2005/8/layout/lProcess2"/>
    <dgm:cxn modelId="{CC52C1BA-BC32-47A5-BCF2-5737160C848F}" type="presParOf" srcId="{3FF1364E-7417-0B4A-A101-F4225DE5135B}" destId="{23966C52-F3A5-4B9C-AAF9-81173B5BCE5B}" srcOrd="6" destOrd="0" presId="urn:microsoft.com/office/officeart/2005/8/layout/lProcess2"/>
    <dgm:cxn modelId="{E9E16D87-C9C1-487E-9C70-420ABD2F2E79}" type="presParOf" srcId="{23966C52-F3A5-4B9C-AAF9-81173B5BCE5B}" destId="{01DE0094-A22B-4C6E-BAC3-3159C009F1E6}" srcOrd="0" destOrd="0" presId="urn:microsoft.com/office/officeart/2005/8/layout/lProcess2"/>
    <dgm:cxn modelId="{A4B540F8-7737-4938-AF43-50D86E60E075}" type="presParOf" srcId="{23966C52-F3A5-4B9C-AAF9-81173B5BCE5B}" destId="{A32FC795-430C-40F4-8D82-0827128406A5}" srcOrd="1" destOrd="0" presId="urn:microsoft.com/office/officeart/2005/8/layout/lProcess2"/>
    <dgm:cxn modelId="{ACBC949D-EAC6-443C-8BA1-C2B42D7B4D15}" type="presParOf" srcId="{23966C52-F3A5-4B9C-AAF9-81173B5BCE5B}" destId="{BA7193A8-A3C9-42AB-A82F-60C511BCABB4}" srcOrd="2" destOrd="0" presId="urn:microsoft.com/office/officeart/2005/8/layout/lProcess2"/>
    <dgm:cxn modelId="{7DC9209A-F04C-4170-B245-475598A8CE81}" type="presParOf" srcId="{BA7193A8-A3C9-42AB-A82F-60C511BCABB4}" destId="{725EE4E9-E0C7-414B-A732-1E64E1B601B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72DC9C-4813-774D-A82F-0904A6878D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1CF7F56-E92B-C345-BCC3-A0223D27084D}">
      <dgm:prSet/>
      <dgm:spPr>
        <a:solidFill>
          <a:srgbClr val="00B050">
            <a:alpha val="61000"/>
          </a:srgbClr>
        </a:solidFill>
        <a:ln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i-FI" dirty="0" smtClean="0">
              <a:solidFill>
                <a:schemeClr val="tx1"/>
              </a:solidFill>
            </a:rPr>
            <a:t>Päijät-Hämeen tutoropettajaverkoston verkostoitumispäivä Pajulahdessa 3.9. </a:t>
          </a:r>
        </a:p>
        <a:p>
          <a:r>
            <a:rPr lang="fi-FI" dirty="0" smtClean="0">
              <a:solidFill>
                <a:schemeClr val="tx1"/>
              </a:solidFill>
            </a:rPr>
            <a:t>klo 9.00 - 14.30</a:t>
          </a:r>
        </a:p>
        <a:p>
          <a:endParaRPr lang="fi-FI" dirty="0">
            <a:solidFill>
              <a:schemeClr val="tx1"/>
            </a:solidFill>
          </a:endParaRPr>
        </a:p>
      </dgm:t>
    </dgm:pt>
    <dgm:pt modelId="{9030FF9F-48E6-7C42-BE4D-4F232DC044EA}" type="parTrans" cxnId="{21E2DC02-99D8-4D43-B0F7-A99AE3AEEBB6}">
      <dgm:prSet/>
      <dgm:spPr/>
      <dgm:t>
        <a:bodyPr/>
        <a:lstStyle/>
        <a:p>
          <a:endParaRPr lang="fi-FI"/>
        </a:p>
      </dgm:t>
    </dgm:pt>
    <dgm:pt modelId="{C6D479A8-777B-5046-B513-B40C8028EA43}" type="sibTrans" cxnId="{21E2DC02-99D8-4D43-B0F7-A99AE3AEEBB6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FCBD6B51-8E56-5247-ACF2-CAB457E7EC96}">
      <dgm:prSet/>
      <dgm:spPr>
        <a:solidFill>
          <a:srgbClr val="FF0000">
            <a:alpha val="64000"/>
          </a:srgbClr>
        </a:solidFill>
        <a:ln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i-FI" dirty="0" smtClean="0">
              <a:solidFill>
                <a:schemeClr val="tx1"/>
              </a:solidFill>
            </a:rPr>
            <a:t>Tutoropettajamessut</a:t>
          </a:r>
        </a:p>
        <a:p>
          <a:r>
            <a:rPr lang="fi-FI" dirty="0" smtClean="0">
              <a:solidFill>
                <a:schemeClr val="tx1"/>
              </a:solidFill>
            </a:rPr>
            <a:t>- Tutorosaamiskortit</a:t>
          </a:r>
        </a:p>
        <a:p>
          <a:r>
            <a:rPr lang="fi-FI" dirty="0" smtClean="0">
              <a:solidFill>
                <a:schemeClr val="tx1"/>
              </a:solidFill>
            </a:rPr>
            <a:t>tai </a:t>
          </a:r>
          <a:r>
            <a:rPr lang="fi-FI" b="1" dirty="0" smtClean="0">
              <a:solidFill>
                <a:schemeClr val="tx1"/>
              </a:solidFill>
            </a:rPr>
            <a:t>Tampereen alueellinen tapahtuma</a:t>
          </a:r>
        </a:p>
        <a:p>
          <a:r>
            <a:rPr lang="fi-FI" b="1" dirty="0" smtClean="0">
              <a:solidFill>
                <a:schemeClr val="tx1"/>
              </a:solidFill>
            </a:rPr>
            <a:t>Loka-marraskuussa</a:t>
          </a:r>
        </a:p>
        <a:p>
          <a:r>
            <a:rPr lang="fi-FI" b="1" dirty="0" smtClean="0">
              <a:solidFill>
                <a:schemeClr val="tx1"/>
              </a:solidFill>
            </a:rPr>
            <a:t>16.10?</a:t>
          </a:r>
          <a:endParaRPr lang="fi-FI" b="1" dirty="0">
            <a:solidFill>
              <a:schemeClr val="tx1"/>
            </a:solidFill>
          </a:endParaRPr>
        </a:p>
      </dgm:t>
    </dgm:pt>
    <dgm:pt modelId="{A76CFD66-549C-FD48-ABB1-B23C49B9C4CE}" type="parTrans" cxnId="{A13CFB83-407B-614C-A9C4-33862255DFED}">
      <dgm:prSet/>
      <dgm:spPr/>
      <dgm:t>
        <a:bodyPr/>
        <a:lstStyle/>
        <a:p>
          <a:endParaRPr lang="fi-FI"/>
        </a:p>
      </dgm:t>
    </dgm:pt>
    <dgm:pt modelId="{CA12AF3E-9AA4-584E-B936-A66F48DC3A56}" type="sibTrans" cxnId="{A13CFB83-407B-614C-A9C4-33862255DFE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C71E4DE2-3CE3-7240-9D7E-BBC28E5CEA38}">
      <dgm:prSet/>
      <dgm:spPr>
        <a:solidFill>
          <a:srgbClr val="7030A0">
            <a:alpha val="50000"/>
          </a:srgbClr>
        </a:solidFill>
        <a:ln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fi-FI" dirty="0" smtClean="0">
              <a:solidFill>
                <a:schemeClr val="tx1"/>
              </a:solidFill>
            </a:rPr>
            <a:t>Tutorverkostotapaaminen 19.11.</a:t>
          </a:r>
        </a:p>
        <a:p>
          <a:pPr algn="l"/>
          <a:r>
            <a:rPr lang="fi-FI" dirty="0" smtClean="0">
              <a:solidFill>
                <a:schemeClr val="tx1"/>
              </a:solidFill>
            </a:rPr>
            <a:t>Teemana pelillinen opetus</a:t>
          </a:r>
        </a:p>
        <a:p>
          <a:pPr algn="l"/>
          <a:r>
            <a:rPr lang="fi-FI" dirty="0" smtClean="0">
              <a:solidFill>
                <a:schemeClr val="tx1"/>
              </a:solidFill>
            </a:rPr>
            <a:t>Alustus kouluttajilta ja toiminnallisia työpajoja, joissa pelataan uutta          7 sisaruksen pelikokonaisuutta</a:t>
          </a:r>
          <a:endParaRPr lang="fi-FI" dirty="0">
            <a:solidFill>
              <a:schemeClr val="tx1"/>
            </a:solidFill>
          </a:endParaRPr>
        </a:p>
      </dgm:t>
    </dgm:pt>
    <dgm:pt modelId="{1B76361D-3193-4148-83D3-BD1B9E676DDB}" type="sibTrans" cxnId="{5B14A5B7-1BC1-974E-978F-38FD44FECCC6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19E799CB-15BE-F743-92D4-A7AAD20576E6}" type="parTrans" cxnId="{5B14A5B7-1BC1-974E-978F-38FD44FECCC6}">
      <dgm:prSet/>
      <dgm:spPr/>
      <dgm:t>
        <a:bodyPr/>
        <a:lstStyle/>
        <a:p>
          <a:endParaRPr lang="fi-FI"/>
        </a:p>
      </dgm:t>
    </dgm:pt>
    <dgm:pt modelId="{48958043-CBF4-8B48-9297-890EA024C73A}" type="pres">
      <dgm:prSet presAssocID="{6172DC9C-4813-774D-A82F-0904A6878D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B5DC0C5-9932-654A-9A53-EC68DE9C6C5F}" type="pres">
      <dgm:prSet presAssocID="{61CF7F56-E92B-C345-BCC3-A0223D27084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AAD618B-FF35-C84F-9410-8369D0425833}" type="pres">
      <dgm:prSet presAssocID="{C6D479A8-777B-5046-B513-B40C8028EA43}" presName="sibTrans" presStyleLbl="sibTrans2D1" presStyleIdx="0" presStyleCnt="2"/>
      <dgm:spPr/>
      <dgm:t>
        <a:bodyPr/>
        <a:lstStyle/>
        <a:p>
          <a:endParaRPr lang="fi-FI"/>
        </a:p>
      </dgm:t>
    </dgm:pt>
    <dgm:pt modelId="{87B64490-E119-2742-8738-DAE61B025287}" type="pres">
      <dgm:prSet presAssocID="{C6D479A8-777B-5046-B513-B40C8028EA43}" presName="connectorText" presStyleLbl="sibTrans2D1" presStyleIdx="0" presStyleCnt="2"/>
      <dgm:spPr/>
      <dgm:t>
        <a:bodyPr/>
        <a:lstStyle/>
        <a:p>
          <a:endParaRPr lang="fi-FI"/>
        </a:p>
      </dgm:t>
    </dgm:pt>
    <dgm:pt modelId="{D8968AE1-FC53-C94F-B9DF-069214AC02E0}" type="pres">
      <dgm:prSet presAssocID="{FCBD6B51-8E56-5247-ACF2-CAB457E7EC9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848870A-87BD-C347-836E-FF4D865363A5}" type="pres">
      <dgm:prSet presAssocID="{CA12AF3E-9AA4-584E-B936-A66F48DC3A56}" presName="sibTrans" presStyleLbl="sibTrans2D1" presStyleIdx="1" presStyleCnt="2"/>
      <dgm:spPr/>
      <dgm:t>
        <a:bodyPr/>
        <a:lstStyle/>
        <a:p>
          <a:endParaRPr lang="fi-FI"/>
        </a:p>
      </dgm:t>
    </dgm:pt>
    <dgm:pt modelId="{14E0E559-88EE-E544-8AA0-DC547AAB1DDA}" type="pres">
      <dgm:prSet presAssocID="{CA12AF3E-9AA4-584E-B936-A66F48DC3A56}" presName="connectorText" presStyleLbl="sibTrans2D1" presStyleIdx="1" presStyleCnt="2"/>
      <dgm:spPr/>
      <dgm:t>
        <a:bodyPr/>
        <a:lstStyle/>
        <a:p>
          <a:endParaRPr lang="fi-FI"/>
        </a:p>
      </dgm:t>
    </dgm:pt>
    <dgm:pt modelId="{6DEA228F-87EE-5E45-BB85-656A8ED5AA10}" type="pres">
      <dgm:prSet presAssocID="{C71E4DE2-3CE3-7240-9D7E-BBC28E5CEA3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13CFB83-407B-614C-A9C4-33862255DFED}" srcId="{6172DC9C-4813-774D-A82F-0904A6878D77}" destId="{FCBD6B51-8E56-5247-ACF2-CAB457E7EC96}" srcOrd="1" destOrd="0" parTransId="{A76CFD66-549C-FD48-ABB1-B23C49B9C4CE}" sibTransId="{CA12AF3E-9AA4-584E-B936-A66F48DC3A56}"/>
    <dgm:cxn modelId="{86FE3980-22E6-4174-A24E-B7B5D118ED28}" type="presOf" srcId="{C6D479A8-777B-5046-B513-B40C8028EA43}" destId="{7AAD618B-FF35-C84F-9410-8369D0425833}" srcOrd="0" destOrd="0" presId="urn:microsoft.com/office/officeart/2005/8/layout/process1"/>
    <dgm:cxn modelId="{E7D60D4E-69D7-4173-A765-A408C4041462}" type="presOf" srcId="{C71E4DE2-3CE3-7240-9D7E-BBC28E5CEA38}" destId="{6DEA228F-87EE-5E45-BB85-656A8ED5AA10}" srcOrd="0" destOrd="0" presId="urn:microsoft.com/office/officeart/2005/8/layout/process1"/>
    <dgm:cxn modelId="{DE86A8CE-E280-45E5-82AD-CC5CCFE84B98}" type="presOf" srcId="{CA12AF3E-9AA4-584E-B936-A66F48DC3A56}" destId="{5848870A-87BD-C347-836E-FF4D865363A5}" srcOrd="0" destOrd="0" presId="urn:microsoft.com/office/officeart/2005/8/layout/process1"/>
    <dgm:cxn modelId="{9FAC8C8E-50E0-4CD4-808E-D300121AA0FC}" type="presOf" srcId="{6172DC9C-4813-774D-A82F-0904A6878D77}" destId="{48958043-CBF4-8B48-9297-890EA024C73A}" srcOrd="0" destOrd="0" presId="urn:microsoft.com/office/officeart/2005/8/layout/process1"/>
    <dgm:cxn modelId="{AE3CF673-ED05-429C-BF9A-A5B97AF03D39}" type="presOf" srcId="{61CF7F56-E92B-C345-BCC3-A0223D27084D}" destId="{5B5DC0C5-9932-654A-9A53-EC68DE9C6C5F}" srcOrd="0" destOrd="0" presId="urn:microsoft.com/office/officeart/2005/8/layout/process1"/>
    <dgm:cxn modelId="{8279344E-69EC-431A-BEB7-5CB43D85F16E}" type="presOf" srcId="{CA12AF3E-9AA4-584E-B936-A66F48DC3A56}" destId="{14E0E559-88EE-E544-8AA0-DC547AAB1DDA}" srcOrd="1" destOrd="0" presId="urn:microsoft.com/office/officeart/2005/8/layout/process1"/>
    <dgm:cxn modelId="{5B14A5B7-1BC1-974E-978F-38FD44FECCC6}" srcId="{6172DC9C-4813-774D-A82F-0904A6878D77}" destId="{C71E4DE2-3CE3-7240-9D7E-BBC28E5CEA38}" srcOrd="2" destOrd="0" parTransId="{19E799CB-15BE-F743-92D4-A7AAD20576E6}" sibTransId="{1B76361D-3193-4148-83D3-BD1B9E676DDB}"/>
    <dgm:cxn modelId="{47A4FE3E-BCEC-42E1-912F-ECCCA951DA12}" type="presOf" srcId="{FCBD6B51-8E56-5247-ACF2-CAB457E7EC96}" destId="{D8968AE1-FC53-C94F-B9DF-069214AC02E0}" srcOrd="0" destOrd="0" presId="urn:microsoft.com/office/officeart/2005/8/layout/process1"/>
    <dgm:cxn modelId="{21E2DC02-99D8-4D43-B0F7-A99AE3AEEBB6}" srcId="{6172DC9C-4813-774D-A82F-0904A6878D77}" destId="{61CF7F56-E92B-C345-BCC3-A0223D27084D}" srcOrd="0" destOrd="0" parTransId="{9030FF9F-48E6-7C42-BE4D-4F232DC044EA}" sibTransId="{C6D479A8-777B-5046-B513-B40C8028EA43}"/>
    <dgm:cxn modelId="{3CF2FA2F-2E38-4C5C-A477-209D93B28ABA}" type="presOf" srcId="{C6D479A8-777B-5046-B513-B40C8028EA43}" destId="{87B64490-E119-2742-8738-DAE61B025287}" srcOrd="1" destOrd="0" presId="urn:microsoft.com/office/officeart/2005/8/layout/process1"/>
    <dgm:cxn modelId="{6C47B11F-0FF7-477E-9C50-0257034B4BB5}" type="presParOf" srcId="{48958043-CBF4-8B48-9297-890EA024C73A}" destId="{5B5DC0C5-9932-654A-9A53-EC68DE9C6C5F}" srcOrd="0" destOrd="0" presId="urn:microsoft.com/office/officeart/2005/8/layout/process1"/>
    <dgm:cxn modelId="{8BE2EC90-E070-42D3-AAE8-267622C5A51E}" type="presParOf" srcId="{48958043-CBF4-8B48-9297-890EA024C73A}" destId="{7AAD618B-FF35-C84F-9410-8369D0425833}" srcOrd="1" destOrd="0" presId="urn:microsoft.com/office/officeart/2005/8/layout/process1"/>
    <dgm:cxn modelId="{D6193940-D753-4C09-87DF-D68FF70F6AB3}" type="presParOf" srcId="{7AAD618B-FF35-C84F-9410-8369D0425833}" destId="{87B64490-E119-2742-8738-DAE61B025287}" srcOrd="0" destOrd="0" presId="urn:microsoft.com/office/officeart/2005/8/layout/process1"/>
    <dgm:cxn modelId="{32B39A6E-FCB8-4E4A-B24A-A03CD8571752}" type="presParOf" srcId="{48958043-CBF4-8B48-9297-890EA024C73A}" destId="{D8968AE1-FC53-C94F-B9DF-069214AC02E0}" srcOrd="2" destOrd="0" presId="urn:microsoft.com/office/officeart/2005/8/layout/process1"/>
    <dgm:cxn modelId="{F1325156-6B05-48AF-986E-241A0130DF66}" type="presParOf" srcId="{48958043-CBF4-8B48-9297-890EA024C73A}" destId="{5848870A-87BD-C347-836E-FF4D865363A5}" srcOrd="3" destOrd="0" presId="urn:microsoft.com/office/officeart/2005/8/layout/process1"/>
    <dgm:cxn modelId="{1F505069-85AD-4C85-9C0C-FB6B7098B72F}" type="presParOf" srcId="{5848870A-87BD-C347-836E-FF4D865363A5}" destId="{14E0E559-88EE-E544-8AA0-DC547AAB1DDA}" srcOrd="0" destOrd="0" presId="urn:microsoft.com/office/officeart/2005/8/layout/process1"/>
    <dgm:cxn modelId="{3A422639-BB03-4EBB-8D5B-753A7A53CC0C}" type="presParOf" srcId="{48958043-CBF4-8B48-9297-890EA024C73A}" destId="{6DEA228F-87EE-5E45-BB85-656A8ED5AA1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72DC9C-4813-774D-A82F-0904A6878D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1CF7F56-E92B-C345-BCC3-A0223D27084D}">
      <dgm:prSet custT="1"/>
      <dgm:spPr>
        <a:solidFill>
          <a:srgbClr val="00B0F0">
            <a:alpha val="61000"/>
          </a:srgbClr>
        </a:solidFill>
        <a:ln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i-FI" sz="2800" dirty="0" smtClean="0">
              <a:solidFill>
                <a:schemeClr val="tx1"/>
              </a:solidFill>
            </a:rPr>
            <a:t>Tutorverkostotapaaminen </a:t>
          </a:r>
        </a:p>
        <a:p>
          <a:r>
            <a:rPr lang="fi-FI" sz="2800" dirty="0" smtClean="0">
              <a:solidFill>
                <a:schemeClr val="tx1"/>
              </a:solidFill>
            </a:rPr>
            <a:t>Helmikuu 5.2. klo 13-16</a:t>
          </a:r>
        </a:p>
        <a:p>
          <a:r>
            <a:rPr lang="fi-FI" sz="2800" dirty="0" smtClean="0">
              <a:solidFill>
                <a:schemeClr val="tx1"/>
              </a:solidFill>
            </a:rPr>
            <a:t>Rehtoreiden ja tutoropettajien yhteistapahtuma</a:t>
          </a:r>
        </a:p>
      </dgm:t>
    </dgm:pt>
    <dgm:pt modelId="{9030FF9F-48E6-7C42-BE4D-4F232DC044EA}" type="parTrans" cxnId="{21E2DC02-99D8-4D43-B0F7-A99AE3AEEBB6}">
      <dgm:prSet/>
      <dgm:spPr/>
      <dgm:t>
        <a:bodyPr/>
        <a:lstStyle/>
        <a:p>
          <a:endParaRPr lang="fi-FI"/>
        </a:p>
      </dgm:t>
    </dgm:pt>
    <dgm:pt modelId="{C6D479A8-777B-5046-B513-B40C8028EA43}" type="sibTrans" cxnId="{21E2DC02-99D8-4D43-B0F7-A99AE3AEEBB6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FCBD6B51-8E56-5247-ACF2-CAB457E7EC96}">
      <dgm:prSet custT="1"/>
      <dgm:spPr>
        <a:solidFill>
          <a:schemeClr val="accent4">
            <a:alpha val="64000"/>
          </a:schemeClr>
        </a:solidFill>
        <a:ln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i-FI" sz="2800" dirty="0" smtClean="0">
              <a:solidFill>
                <a:schemeClr val="tx1"/>
              </a:solidFill>
            </a:rPr>
            <a:t>Tutorverkostotapaaminen</a:t>
          </a:r>
        </a:p>
        <a:p>
          <a:r>
            <a:rPr lang="fi-FI" sz="2800" dirty="0" smtClean="0">
              <a:solidFill>
                <a:schemeClr val="tx1"/>
              </a:solidFill>
            </a:rPr>
            <a:t>Huhtikuu 23.4.</a:t>
          </a:r>
        </a:p>
        <a:p>
          <a:r>
            <a:rPr lang="fi-FI" sz="2200" dirty="0" smtClean="0">
              <a:solidFill>
                <a:schemeClr val="tx1"/>
              </a:solidFill>
            </a:rPr>
            <a:t>- Uuden lukuvuoden yhteissuunnittelua</a:t>
          </a:r>
        </a:p>
        <a:p>
          <a:r>
            <a:rPr lang="fi-FI" sz="2800" dirty="0" smtClean="0">
              <a:solidFill>
                <a:schemeClr val="tx1"/>
              </a:solidFill>
            </a:rPr>
            <a:t>1.4. Hämeenlinnan valtakunnallinen tutoropettajapäivä</a:t>
          </a:r>
          <a:endParaRPr lang="fi-FI" sz="2800" dirty="0">
            <a:solidFill>
              <a:schemeClr val="tx1"/>
            </a:solidFill>
          </a:endParaRPr>
        </a:p>
      </dgm:t>
    </dgm:pt>
    <dgm:pt modelId="{A76CFD66-549C-FD48-ABB1-B23C49B9C4CE}" type="parTrans" cxnId="{A13CFB83-407B-614C-A9C4-33862255DFED}">
      <dgm:prSet/>
      <dgm:spPr/>
      <dgm:t>
        <a:bodyPr/>
        <a:lstStyle/>
        <a:p>
          <a:endParaRPr lang="fi-FI"/>
        </a:p>
      </dgm:t>
    </dgm:pt>
    <dgm:pt modelId="{CA12AF3E-9AA4-584E-B936-A66F48DC3A56}" type="sibTrans" cxnId="{A13CFB83-407B-614C-A9C4-33862255DFED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48958043-CBF4-8B48-9297-890EA024C73A}" type="pres">
      <dgm:prSet presAssocID="{6172DC9C-4813-774D-A82F-0904A6878D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B5DC0C5-9932-654A-9A53-EC68DE9C6C5F}" type="pres">
      <dgm:prSet presAssocID="{61CF7F56-E92B-C345-BCC3-A0223D27084D}" presName="node" presStyleLbl="node1" presStyleIdx="0" presStyleCnt="2" custScaleX="109635" custScaleY="10601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AAD618B-FF35-C84F-9410-8369D0425833}" type="pres">
      <dgm:prSet presAssocID="{C6D479A8-777B-5046-B513-B40C8028EA43}" presName="sibTrans" presStyleLbl="sibTrans2D1" presStyleIdx="0" presStyleCnt="1"/>
      <dgm:spPr/>
      <dgm:t>
        <a:bodyPr/>
        <a:lstStyle/>
        <a:p>
          <a:endParaRPr lang="fi-FI"/>
        </a:p>
      </dgm:t>
    </dgm:pt>
    <dgm:pt modelId="{87B64490-E119-2742-8738-DAE61B025287}" type="pres">
      <dgm:prSet presAssocID="{C6D479A8-777B-5046-B513-B40C8028EA43}" presName="connectorText" presStyleLbl="sibTrans2D1" presStyleIdx="0" presStyleCnt="1"/>
      <dgm:spPr/>
      <dgm:t>
        <a:bodyPr/>
        <a:lstStyle/>
        <a:p>
          <a:endParaRPr lang="fi-FI"/>
        </a:p>
      </dgm:t>
    </dgm:pt>
    <dgm:pt modelId="{D8968AE1-FC53-C94F-B9DF-069214AC02E0}" type="pres">
      <dgm:prSet presAssocID="{FCBD6B51-8E56-5247-ACF2-CAB457E7EC96}" presName="node" presStyleLbl="node1" presStyleIdx="1" presStyleCnt="2" custScaleX="130105" custScaleY="106855" custLinFactNeighborX="-1164" custLinFactNeighborY="-60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F132E5B-FFAE-4898-9854-4239120D6BE5}" type="presOf" srcId="{C6D479A8-777B-5046-B513-B40C8028EA43}" destId="{87B64490-E119-2742-8738-DAE61B025287}" srcOrd="1" destOrd="0" presId="urn:microsoft.com/office/officeart/2005/8/layout/process1"/>
    <dgm:cxn modelId="{1F4D0546-0B04-4A80-BF2E-148D88C8787B}" type="presOf" srcId="{C6D479A8-777B-5046-B513-B40C8028EA43}" destId="{7AAD618B-FF35-C84F-9410-8369D0425833}" srcOrd="0" destOrd="0" presId="urn:microsoft.com/office/officeart/2005/8/layout/process1"/>
    <dgm:cxn modelId="{21E2DC02-99D8-4D43-B0F7-A99AE3AEEBB6}" srcId="{6172DC9C-4813-774D-A82F-0904A6878D77}" destId="{61CF7F56-E92B-C345-BCC3-A0223D27084D}" srcOrd="0" destOrd="0" parTransId="{9030FF9F-48E6-7C42-BE4D-4F232DC044EA}" sibTransId="{C6D479A8-777B-5046-B513-B40C8028EA43}"/>
    <dgm:cxn modelId="{A13CFB83-407B-614C-A9C4-33862255DFED}" srcId="{6172DC9C-4813-774D-A82F-0904A6878D77}" destId="{FCBD6B51-8E56-5247-ACF2-CAB457E7EC96}" srcOrd="1" destOrd="0" parTransId="{A76CFD66-549C-FD48-ABB1-B23C49B9C4CE}" sibTransId="{CA12AF3E-9AA4-584E-B936-A66F48DC3A56}"/>
    <dgm:cxn modelId="{6511085E-DC6D-439F-989F-823BE9293109}" type="presOf" srcId="{6172DC9C-4813-774D-A82F-0904A6878D77}" destId="{48958043-CBF4-8B48-9297-890EA024C73A}" srcOrd="0" destOrd="0" presId="urn:microsoft.com/office/officeart/2005/8/layout/process1"/>
    <dgm:cxn modelId="{DC612818-0EC1-41B3-9133-A8D1B7E8EC36}" type="presOf" srcId="{61CF7F56-E92B-C345-BCC3-A0223D27084D}" destId="{5B5DC0C5-9932-654A-9A53-EC68DE9C6C5F}" srcOrd="0" destOrd="0" presId="urn:microsoft.com/office/officeart/2005/8/layout/process1"/>
    <dgm:cxn modelId="{BA6EF6EF-A060-49D6-9C13-A6BD91730D0D}" type="presOf" srcId="{FCBD6B51-8E56-5247-ACF2-CAB457E7EC96}" destId="{D8968AE1-FC53-C94F-B9DF-069214AC02E0}" srcOrd="0" destOrd="0" presId="urn:microsoft.com/office/officeart/2005/8/layout/process1"/>
    <dgm:cxn modelId="{B2D65962-FE90-40CD-9A0B-4431D3F52692}" type="presParOf" srcId="{48958043-CBF4-8B48-9297-890EA024C73A}" destId="{5B5DC0C5-9932-654A-9A53-EC68DE9C6C5F}" srcOrd="0" destOrd="0" presId="urn:microsoft.com/office/officeart/2005/8/layout/process1"/>
    <dgm:cxn modelId="{8C62B085-E700-4AF2-AAE8-D185D20288E8}" type="presParOf" srcId="{48958043-CBF4-8B48-9297-890EA024C73A}" destId="{7AAD618B-FF35-C84F-9410-8369D0425833}" srcOrd="1" destOrd="0" presId="urn:microsoft.com/office/officeart/2005/8/layout/process1"/>
    <dgm:cxn modelId="{AF5AF2F1-42D1-41F5-9C8B-EB390290BABB}" type="presParOf" srcId="{7AAD618B-FF35-C84F-9410-8369D0425833}" destId="{87B64490-E119-2742-8738-DAE61B025287}" srcOrd="0" destOrd="0" presId="urn:microsoft.com/office/officeart/2005/8/layout/process1"/>
    <dgm:cxn modelId="{91A49CFD-1808-44F7-8BBD-9680B117FA9B}" type="presParOf" srcId="{48958043-CBF4-8B48-9297-890EA024C73A}" destId="{D8968AE1-FC53-C94F-B9DF-069214AC02E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C9353-E834-E44B-97BD-1A472E725D09}">
      <dsp:nvSpPr>
        <dsp:cNvPr id="0" name=""/>
        <dsp:cNvSpPr/>
      </dsp:nvSpPr>
      <dsp:spPr>
        <a:xfrm>
          <a:off x="1412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Päijät-Hämeen tutoropettajaverkoston</a:t>
          </a:r>
          <a:endParaRPr lang="fi-FI" sz="1900" kern="1200" dirty="0"/>
        </a:p>
      </dsp:txBody>
      <dsp:txXfrm>
        <a:off x="1412" y="0"/>
        <a:ext cx="2515392" cy="1305401"/>
      </dsp:txXfrm>
    </dsp:sp>
    <dsp:sp modelId="{A3F702FF-5F8E-FA48-A1A9-C6D4082D0FCD}">
      <dsp:nvSpPr>
        <dsp:cNvPr id="0" name=""/>
        <dsp:cNvSpPr/>
      </dsp:nvSpPr>
      <dsp:spPr>
        <a:xfrm>
          <a:off x="252951" y="1306676"/>
          <a:ext cx="2012314" cy="13119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Tasapuolinen yhteistoiminnan voimistaminen</a:t>
          </a:r>
          <a:endParaRPr lang="fi-FI" sz="2000" kern="1200" dirty="0"/>
        </a:p>
      </dsp:txBody>
      <dsp:txXfrm>
        <a:off x="291378" y="1345103"/>
        <a:ext cx="1935460" cy="1235133"/>
      </dsp:txXfrm>
    </dsp:sp>
    <dsp:sp modelId="{813A7E5C-4A95-9148-8CC0-9651A640B280}">
      <dsp:nvSpPr>
        <dsp:cNvPr id="0" name=""/>
        <dsp:cNvSpPr/>
      </dsp:nvSpPr>
      <dsp:spPr>
        <a:xfrm>
          <a:off x="252951" y="2820508"/>
          <a:ext cx="2012314" cy="13119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Toiminnan vakiinnuttaminen ja laajentaminen</a:t>
          </a:r>
          <a:endParaRPr lang="fi-FI" sz="2000" kern="1200" dirty="0"/>
        </a:p>
      </dsp:txBody>
      <dsp:txXfrm>
        <a:off x="291378" y="2858935"/>
        <a:ext cx="1935460" cy="1235133"/>
      </dsp:txXfrm>
    </dsp:sp>
    <dsp:sp modelId="{AAC15CE1-3FBB-9B45-8FB2-FB154210F183}">
      <dsp:nvSpPr>
        <dsp:cNvPr id="0" name=""/>
        <dsp:cNvSpPr/>
      </dsp:nvSpPr>
      <dsp:spPr>
        <a:xfrm>
          <a:off x="2755566" y="0"/>
          <a:ext cx="2799279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Tutoropettajatoiminnan kehittämistyö kehittämistiimien avulla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 dirty="0"/>
        </a:p>
      </dsp:txBody>
      <dsp:txXfrm>
        <a:off x="2755566" y="0"/>
        <a:ext cx="2799279" cy="1305401"/>
      </dsp:txXfrm>
    </dsp:sp>
    <dsp:sp modelId="{C805B421-ACF1-594E-BAAE-1B6800CCB58D}">
      <dsp:nvSpPr>
        <dsp:cNvPr id="0" name=""/>
        <dsp:cNvSpPr/>
      </dsp:nvSpPr>
      <dsp:spPr>
        <a:xfrm>
          <a:off x="2921446" y="1505777"/>
          <a:ext cx="2334223" cy="26746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Seitsemän taitavaa sisarusta: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Toimintakulttuurin muutos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Pedagogiikan uudistaminen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Digitaalisuuden hyödyntäminen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000" kern="1200" dirty="0"/>
        </a:p>
      </dsp:txBody>
      <dsp:txXfrm>
        <a:off x="2989813" y="1574144"/>
        <a:ext cx="2197489" cy="2537913"/>
      </dsp:txXfrm>
    </dsp:sp>
    <dsp:sp modelId="{874CFB87-9922-834F-A275-746CF5AF17D5}">
      <dsp:nvSpPr>
        <dsp:cNvPr id="0" name=""/>
        <dsp:cNvSpPr/>
      </dsp:nvSpPr>
      <dsp:spPr>
        <a:xfrm>
          <a:off x="5693393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Tutoropettajaverkoston alueellinen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verkostoituminen</a:t>
          </a:r>
          <a:endParaRPr lang="fi-FI" sz="1900" kern="1200" dirty="0"/>
        </a:p>
      </dsp:txBody>
      <dsp:txXfrm>
        <a:off x="5693393" y="0"/>
        <a:ext cx="2515392" cy="1305401"/>
      </dsp:txXfrm>
    </dsp:sp>
    <dsp:sp modelId="{01DE0094-A22B-4C6E-BAC3-3159C009F1E6}">
      <dsp:nvSpPr>
        <dsp:cNvPr id="0" name=""/>
        <dsp:cNvSpPr/>
      </dsp:nvSpPr>
      <dsp:spPr>
        <a:xfrm>
          <a:off x="8397440" y="0"/>
          <a:ext cx="2515392" cy="4351338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900" kern="1200" dirty="0" smtClean="0">
            <a:cs typeface="Calibri Light" panose="020F0302020204030204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>
              <a:cs typeface="Calibri Light" panose="020F0302020204030204"/>
            </a:rPr>
            <a:t>Valtakunnallisten</a:t>
          </a:r>
          <a:r>
            <a:rPr lang="fi-FI" sz="1900" kern="1200" baseline="0" dirty="0" smtClean="0">
              <a:cs typeface="Calibri Light" panose="020F0302020204030204"/>
            </a:rPr>
            <a:t> verkostojen verkostoituminen</a:t>
          </a:r>
        </a:p>
      </dsp:txBody>
      <dsp:txXfrm>
        <a:off x="8397440" y="0"/>
        <a:ext cx="2515392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5DC0C5-9932-654A-9A53-EC68DE9C6C5F}">
      <dsp:nvSpPr>
        <dsp:cNvPr id="0" name=""/>
        <dsp:cNvSpPr/>
      </dsp:nvSpPr>
      <dsp:spPr>
        <a:xfrm>
          <a:off x="9242" y="150707"/>
          <a:ext cx="2762398" cy="2541798"/>
        </a:xfrm>
        <a:prstGeom prst="roundRect">
          <a:avLst>
            <a:gd name="adj" fmla="val 10000"/>
          </a:avLst>
        </a:prstGeom>
        <a:solidFill>
          <a:srgbClr val="00B050">
            <a:alpha val="61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Päijät-Hämeen tutoropettajaverkoston verkostoitumispäivä Pajulahdessa 3.9.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klo 9.00 - 14.30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800" kern="1200" dirty="0">
            <a:solidFill>
              <a:schemeClr val="tx1"/>
            </a:solidFill>
          </a:endParaRPr>
        </a:p>
      </dsp:txBody>
      <dsp:txXfrm>
        <a:off x="83689" y="225154"/>
        <a:ext cx="2613504" cy="2392904"/>
      </dsp:txXfrm>
    </dsp:sp>
    <dsp:sp modelId="{7AAD618B-FF35-C84F-9410-8369D0425833}">
      <dsp:nvSpPr>
        <dsp:cNvPr id="0" name=""/>
        <dsp:cNvSpPr/>
      </dsp:nvSpPr>
      <dsp:spPr>
        <a:xfrm>
          <a:off x="3047880" y="1079069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3047880" y="1216084"/>
        <a:ext cx="409940" cy="411044"/>
      </dsp:txXfrm>
    </dsp:sp>
    <dsp:sp modelId="{D8968AE1-FC53-C94F-B9DF-069214AC02E0}">
      <dsp:nvSpPr>
        <dsp:cNvPr id="0" name=""/>
        <dsp:cNvSpPr/>
      </dsp:nvSpPr>
      <dsp:spPr>
        <a:xfrm>
          <a:off x="3876600" y="150707"/>
          <a:ext cx="2762398" cy="2541798"/>
        </a:xfrm>
        <a:prstGeom prst="roundRect">
          <a:avLst>
            <a:gd name="adj" fmla="val 10000"/>
          </a:avLst>
        </a:prstGeom>
        <a:solidFill>
          <a:srgbClr val="FF0000">
            <a:alpha val="64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Tutoropettajamessut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- Tutorosaamiskortit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tai </a:t>
          </a:r>
          <a:r>
            <a:rPr lang="fi-FI" sz="1800" b="1" kern="1200" dirty="0" smtClean="0">
              <a:solidFill>
                <a:schemeClr val="tx1"/>
              </a:solidFill>
            </a:rPr>
            <a:t>Tampereen alueellinen tapahtuma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Loka-marraskuussa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16.10?</a:t>
          </a:r>
          <a:endParaRPr lang="fi-FI" sz="1800" b="1" kern="1200" dirty="0">
            <a:solidFill>
              <a:schemeClr val="tx1"/>
            </a:solidFill>
          </a:endParaRPr>
        </a:p>
      </dsp:txBody>
      <dsp:txXfrm>
        <a:off x="3951047" y="225154"/>
        <a:ext cx="2613504" cy="2392904"/>
      </dsp:txXfrm>
    </dsp:sp>
    <dsp:sp modelId="{5848870A-87BD-C347-836E-FF4D865363A5}">
      <dsp:nvSpPr>
        <dsp:cNvPr id="0" name=""/>
        <dsp:cNvSpPr/>
      </dsp:nvSpPr>
      <dsp:spPr>
        <a:xfrm>
          <a:off x="6915239" y="1079069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kern="1200"/>
        </a:p>
      </dsp:txBody>
      <dsp:txXfrm>
        <a:off x="6915239" y="1216084"/>
        <a:ext cx="409940" cy="411044"/>
      </dsp:txXfrm>
    </dsp:sp>
    <dsp:sp modelId="{6DEA228F-87EE-5E45-BB85-656A8ED5AA10}">
      <dsp:nvSpPr>
        <dsp:cNvPr id="0" name=""/>
        <dsp:cNvSpPr/>
      </dsp:nvSpPr>
      <dsp:spPr>
        <a:xfrm>
          <a:off x="7743958" y="150707"/>
          <a:ext cx="2762398" cy="2541798"/>
        </a:xfrm>
        <a:prstGeom prst="roundRect">
          <a:avLst>
            <a:gd name="adj" fmla="val 10000"/>
          </a:avLst>
        </a:prstGeom>
        <a:solidFill>
          <a:srgbClr val="7030A0">
            <a:alpha val="50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Tutorverkostotapaaminen 19.11.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Teemana pelillinen opetus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Alustus kouluttajilta ja toiminnallisia työpajoja, joissa pelataan uutta          7 sisaruksen pelikokonaisuutta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7818405" y="225154"/>
        <a:ext cx="2613504" cy="2392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5DC0C5-9932-654A-9A53-EC68DE9C6C5F}">
      <dsp:nvSpPr>
        <dsp:cNvPr id="0" name=""/>
        <dsp:cNvSpPr/>
      </dsp:nvSpPr>
      <dsp:spPr>
        <a:xfrm>
          <a:off x="6383" y="11168"/>
          <a:ext cx="4444749" cy="2805559"/>
        </a:xfrm>
        <a:prstGeom prst="roundRect">
          <a:avLst>
            <a:gd name="adj" fmla="val 10000"/>
          </a:avLst>
        </a:prstGeom>
        <a:solidFill>
          <a:srgbClr val="00B0F0">
            <a:alpha val="61000"/>
          </a:srgbClr>
        </a:solidFill>
        <a:ln w="12700" cap="flat" cmpd="sng" algn="ctr">
          <a:solidFill>
            <a:schemeClr val="tx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Tutorverkostotapaaminen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Helmikuu 5.2. klo 13-16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Rehtoreiden ja tutoropettajien yhteistapahtuma</a:t>
          </a:r>
        </a:p>
      </dsp:txBody>
      <dsp:txXfrm>
        <a:off x="88555" y="93340"/>
        <a:ext cx="4280405" cy="2641215"/>
      </dsp:txXfrm>
    </dsp:sp>
    <dsp:sp modelId="{7AAD618B-FF35-C84F-9410-8369D0425833}">
      <dsp:nvSpPr>
        <dsp:cNvPr id="0" name=""/>
        <dsp:cNvSpPr/>
      </dsp:nvSpPr>
      <dsp:spPr>
        <a:xfrm>
          <a:off x="4851827" y="911235"/>
          <a:ext cx="849471" cy="100542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4300" kern="1200"/>
        </a:p>
      </dsp:txBody>
      <dsp:txXfrm>
        <a:off x="4851827" y="1112320"/>
        <a:ext cx="594630" cy="603255"/>
      </dsp:txXfrm>
    </dsp:sp>
    <dsp:sp modelId="{D8968AE1-FC53-C94F-B9DF-069214AC02E0}">
      <dsp:nvSpPr>
        <dsp:cNvPr id="0" name=""/>
        <dsp:cNvSpPr/>
      </dsp:nvSpPr>
      <dsp:spPr>
        <a:xfrm>
          <a:off x="6053910" y="0"/>
          <a:ext cx="5274630" cy="2827896"/>
        </a:xfrm>
        <a:prstGeom prst="roundRect">
          <a:avLst>
            <a:gd name="adj" fmla="val 10000"/>
          </a:avLst>
        </a:prstGeom>
        <a:solidFill>
          <a:schemeClr val="accent4">
            <a:alpha val="64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Tutorverkostotapaaminen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Huhtikuu 23.4.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>
              <a:solidFill>
                <a:schemeClr val="tx1"/>
              </a:solidFill>
            </a:rPr>
            <a:t>- Uuden lukuvuoden yhteissuunnittelua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chemeClr val="tx1"/>
              </a:solidFill>
            </a:rPr>
            <a:t>1.4. Hämeenlinnan valtakunnallinen tutoropettajapäivä</a:t>
          </a:r>
          <a:endParaRPr lang="fi-FI" sz="2800" kern="1200" dirty="0">
            <a:solidFill>
              <a:schemeClr val="tx1"/>
            </a:solidFill>
          </a:endParaRPr>
        </a:p>
      </dsp:txBody>
      <dsp:txXfrm>
        <a:off x="6136736" y="82826"/>
        <a:ext cx="5108978" cy="2662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41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506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58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554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048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610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284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34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1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48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AC9D-30C2-4543-888A-549F30883E26}" type="datetimeFigureOut">
              <a:rPr lang="fi-FI" smtClean="0"/>
              <a:t>2.9.2019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D4D1-7DC3-414B-9FD3-8DD9B916B5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86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pic>
        <p:nvPicPr>
          <p:cNvPr id="6" name="Picture 2" descr="C:\DATA\Omat kuvatiedostot\Vanhuus\VS-Maaninka-2012.05.30-122b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3038" y="-1709589"/>
            <a:ext cx="13089924" cy="1027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orakulmio 6"/>
          <p:cNvSpPr/>
          <p:nvPr/>
        </p:nvSpPr>
        <p:spPr>
          <a:xfrm>
            <a:off x="234892" y="3105835"/>
            <a:ext cx="89091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  <a:p>
            <a:r>
              <a:rPr lang="fi-FI" sz="5400" dirty="0" smtClean="0">
                <a:solidFill>
                  <a:schemeClr val="tx1"/>
                </a:solidFill>
              </a:rPr>
              <a:t>Lukuvuosi 2019-2020</a:t>
            </a:r>
          </a:p>
        </p:txBody>
      </p:sp>
      <p:sp>
        <p:nvSpPr>
          <p:cNvPr id="8" name="Suorakulmio 7"/>
          <p:cNvSpPr/>
          <p:nvPr/>
        </p:nvSpPr>
        <p:spPr>
          <a:xfrm>
            <a:off x="423512" y="-221381"/>
            <a:ext cx="1199219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6600" dirty="0" smtClean="0"/>
              <a:t>Tutoropettajatoiminnan vakiinnuttaminen Päijät-Hämeessä</a:t>
            </a:r>
            <a:endParaRPr lang="fi-FI" sz="6600" dirty="0"/>
          </a:p>
        </p:txBody>
      </p:sp>
    </p:spTree>
    <p:extLst>
      <p:ext uri="{BB962C8B-B14F-4D97-AF65-F5344CB8AC3E}">
        <p14:creationId xmlns:p14="http://schemas.microsoft.com/office/powerpoint/2010/main" val="23370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Parhaat tutorkäytännöt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3232" y="1825625"/>
            <a:ext cx="440553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2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yöristetty kuvatekstisuorakulmio 7">
            <a:extLst>
              <a:ext uri="{FF2B5EF4-FFF2-40B4-BE49-F238E27FC236}">
                <a16:creationId xmlns="" xmlns:a16="http://schemas.microsoft.com/office/drawing/2014/main" id="{7573369A-BC08-EA4B-A426-E3494612A767}"/>
              </a:ext>
            </a:extLst>
          </p:cNvPr>
          <p:cNvSpPr/>
          <p:nvPr/>
        </p:nvSpPr>
        <p:spPr>
          <a:xfrm rot="10800000">
            <a:off x="296561" y="4471987"/>
            <a:ext cx="3346751" cy="2114550"/>
          </a:xfrm>
          <a:prstGeom prst="wedgeRoundRectCallout">
            <a:avLst>
              <a:gd name="adj1" fmla="val 14595"/>
              <a:gd name="adj2" fmla="val 168873"/>
              <a:gd name="adj3" fmla="val 16667"/>
            </a:avLst>
          </a:prstGeom>
          <a:solidFill>
            <a:schemeClr val="accent6">
              <a:lumMod val="60000"/>
              <a:lumOff val="40000"/>
              <a:alpha val="63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Pyöristetty kuvatekstisuorakulmio 5">
            <a:extLst>
              <a:ext uri="{FF2B5EF4-FFF2-40B4-BE49-F238E27FC236}">
                <a16:creationId xmlns="" xmlns:a16="http://schemas.microsoft.com/office/drawing/2014/main" id="{32EEA4BB-32B6-F144-807E-D4E1BD86ED31}"/>
              </a:ext>
            </a:extLst>
          </p:cNvPr>
          <p:cNvSpPr/>
          <p:nvPr/>
        </p:nvSpPr>
        <p:spPr>
          <a:xfrm rot="10800000">
            <a:off x="3995738" y="4783756"/>
            <a:ext cx="5494770" cy="1800318"/>
          </a:xfrm>
          <a:prstGeom prst="wedgeRoundRectCallout">
            <a:avLst>
              <a:gd name="adj1" fmla="val 31079"/>
              <a:gd name="adj2" fmla="val 124422"/>
              <a:gd name="adj3" fmla="val 16667"/>
            </a:avLst>
          </a:prstGeom>
          <a:solidFill>
            <a:schemeClr val="accent4">
              <a:lumMod val="75000"/>
              <a:alpha val="54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5818100E-9468-F048-853E-0E56A9DB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fi-FI" dirty="0" smtClean="0"/>
              <a:t>Syyslukukausi 2019</a:t>
            </a:r>
            <a:endParaRPr lang="fi-FI" dirty="0"/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="" xmlns:a16="http://schemas.microsoft.com/office/drawing/2014/main" id="{28C50ED6-7902-FC49-A06C-2D21BDA6C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124294"/>
              </p:ext>
            </p:extLst>
          </p:nvPr>
        </p:nvGraphicFramePr>
        <p:xfrm>
          <a:off x="838200" y="1628774"/>
          <a:ext cx="10515600" cy="284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="" xmlns:a16="http://schemas.microsoft.com/office/drawing/2014/main" id="{4FE92F84-BD82-D842-80A1-E12A6798E1E6}"/>
              </a:ext>
            </a:extLst>
          </p:cNvPr>
          <p:cNvSpPr txBox="1"/>
          <p:nvPr/>
        </p:nvSpPr>
        <p:spPr>
          <a:xfrm>
            <a:off x="4225491" y="4922899"/>
            <a:ext cx="5486400" cy="1477328"/>
          </a:xfrm>
          <a:prstGeom prst="rect">
            <a:avLst/>
          </a:prstGeom>
          <a:noFill/>
          <a:effectLst>
            <a:softEdge rad="12700"/>
          </a:effectLst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Hyvien osaamiskäytänteiden jakaminen vuorovaikutteisissa työpajoissa tietoiskumaisesti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="" xmlns:a16="http://schemas.microsoft.com/office/drawing/2014/main" id="{35FAEBC5-D9B6-774B-9310-B76133527E4E}"/>
              </a:ext>
            </a:extLst>
          </p:cNvPr>
          <p:cNvSpPr txBox="1"/>
          <p:nvPr/>
        </p:nvSpPr>
        <p:spPr>
          <a:xfrm>
            <a:off x="422032" y="4668838"/>
            <a:ext cx="3282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K</a:t>
            </a:r>
            <a:r>
              <a:rPr lang="fi-FI" b="1" dirty="0" smtClean="0"/>
              <a:t>ehittämistiimien</a:t>
            </a:r>
            <a:r>
              <a:rPr lang="fi-FI" dirty="0" smtClean="0"/>
              <a:t> </a:t>
            </a:r>
            <a:endParaRPr lang="fi-FI" dirty="0" smtClean="0"/>
          </a:p>
          <a:p>
            <a:r>
              <a:rPr lang="fi-FI" dirty="0"/>
              <a:t>m</a:t>
            </a:r>
            <a:r>
              <a:rPr lang="fi-FI" dirty="0" smtClean="0"/>
              <a:t>uodostaminen (tutorosaamiskortit) </a:t>
            </a:r>
            <a:r>
              <a:rPr lang="fi-FI" dirty="0" smtClean="0"/>
              <a:t>ja hyvien käytänteiden jakaminen liittyen 7 sisarukseen.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848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yöristetty kuvatekstisuorakulmio 7">
            <a:extLst>
              <a:ext uri="{FF2B5EF4-FFF2-40B4-BE49-F238E27FC236}">
                <a16:creationId xmlns="" xmlns:a16="http://schemas.microsoft.com/office/drawing/2014/main" id="{7573369A-BC08-EA4B-A426-E3494612A767}"/>
              </a:ext>
            </a:extLst>
          </p:cNvPr>
          <p:cNvSpPr/>
          <p:nvPr/>
        </p:nvSpPr>
        <p:spPr>
          <a:xfrm rot="10800000">
            <a:off x="-6826" y="4800170"/>
            <a:ext cx="4059061" cy="1677631"/>
          </a:xfrm>
          <a:prstGeom prst="wedgeRoundRectCallout">
            <a:avLst>
              <a:gd name="adj1" fmla="val 14595"/>
              <a:gd name="adj2" fmla="val 168873"/>
              <a:gd name="adj3" fmla="val 16667"/>
            </a:avLst>
          </a:prstGeom>
          <a:solidFill>
            <a:schemeClr val="accent6">
              <a:lumMod val="60000"/>
              <a:lumOff val="40000"/>
              <a:alpha val="63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Pyöristetty kuvatekstisuorakulmio 5">
            <a:extLst>
              <a:ext uri="{FF2B5EF4-FFF2-40B4-BE49-F238E27FC236}">
                <a16:creationId xmlns="" xmlns:a16="http://schemas.microsoft.com/office/drawing/2014/main" id="{32EEA4BB-32B6-F144-807E-D4E1BD86ED31}"/>
              </a:ext>
            </a:extLst>
          </p:cNvPr>
          <p:cNvSpPr/>
          <p:nvPr/>
        </p:nvSpPr>
        <p:spPr>
          <a:xfrm rot="10800000">
            <a:off x="6199106" y="4947138"/>
            <a:ext cx="5354594" cy="1910862"/>
          </a:xfrm>
          <a:prstGeom prst="wedgeRoundRectCallout">
            <a:avLst>
              <a:gd name="adj1" fmla="val 31079"/>
              <a:gd name="adj2" fmla="val 124422"/>
              <a:gd name="adj3" fmla="val 16667"/>
            </a:avLst>
          </a:prstGeom>
          <a:solidFill>
            <a:schemeClr val="accent4">
              <a:lumMod val="75000"/>
              <a:alpha val="54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5818100E-9468-F048-853E-0E56A9DB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fi-FI" dirty="0" smtClean="0"/>
              <a:t>Kevätlukukausi 2020</a:t>
            </a:r>
            <a:endParaRPr lang="fi-FI" dirty="0"/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="" xmlns:a16="http://schemas.microsoft.com/office/drawing/2014/main" id="{28C50ED6-7902-FC49-A06C-2D21BDA6C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819958"/>
              </p:ext>
            </p:extLst>
          </p:nvPr>
        </p:nvGraphicFramePr>
        <p:xfrm>
          <a:off x="145192" y="1658372"/>
          <a:ext cx="11353800" cy="28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="" xmlns:a16="http://schemas.microsoft.com/office/drawing/2014/main" id="{35FAEBC5-D9B6-774B-9310-B76133527E4E}"/>
              </a:ext>
            </a:extLst>
          </p:cNvPr>
          <p:cNvSpPr txBox="1"/>
          <p:nvPr/>
        </p:nvSpPr>
        <p:spPr>
          <a:xfrm>
            <a:off x="260131" y="5146680"/>
            <a:ext cx="36024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Koulutusaihe/alustus:</a:t>
            </a:r>
          </a:p>
          <a:p>
            <a:r>
              <a:rPr lang="fi-FI" sz="2800" b="1" dirty="0" smtClean="0"/>
              <a:t>Yhteisopettajuus</a:t>
            </a:r>
            <a:endParaRPr lang="fi-FI" sz="2800" dirty="0" smtClean="0"/>
          </a:p>
        </p:txBody>
      </p:sp>
      <p:sp>
        <p:nvSpPr>
          <p:cNvPr id="3" name="Tekstiruutu 2"/>
          <p:cNvSpPr txBox="1"/>
          <p:nvPr/>
        </p:nvSpPr>
        <p:spPr>
          <a:xfrm>
            <a:off x="6588369" y="5146680"/>
            <a:ext cx="395458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Mietittävää suunnitteluun: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smtClean="0"/>
              <a:t>Mitä </a:t>
            </a:r>
            <a:r>
              <a:rPr lang="fi-FI" sz="1400" dirty="0" smtClean="0"/>
              <a:t>asioita tulee sopia ja suunnitella?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smtClean="0"/>
              <a:t>Millaisia tapaamisia, tapahtumia ja tempauksia järjestetään?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smtClean="0"/>
              <a:t>Miten tutortapaamiset ja tapahtumat jaksotetaan?</a:t>
            </a:r>
          </a:p>
          <a:p>
            <a:endParaRPr lang="fi-FI" sz="1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630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Kehittämistiimien ja koulutuspakettien teemat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8757" y="1905802"/>
            <a:ext cx="9810582" cy="478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1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434962" y="44557"/>
            <a:ext cx="5295569" cy="672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8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/>
              <a:t>7 taitavaa sisarusta</a:t>
            </a:r>
            <a:endParaRPr lang="fi-FI" sz="5400" b="1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fi-FI" sz="4800" dirty="0" smtClean="0"/>
          </a:p>
          <a:p>
            <a:pPr marL="0" indent="0" algn="just">
              <a:buNone/>
            </a:pPr>
            <a:endParaRPr lang="fi-FI" sz="4800" dirty="0"/>
          </a:p>
          <a:p>
            <a:pPr marL="0" indent="0">
              <a:buNone/>
            </a:pPr>
            <a:endParaRPr lang="fi-FI" sz="4800" dirty="0" smtClean="0"/>
          </a:p>
          <a:p>
            <a:pPr marL="0" indent="0">
              <a:buNone/>
            </a:pPr>
            <a:r>
              <a:rPr lang="fi-FI" sz="4800" dirty="0" smtClean="0"/>
              <a:t>Hyviä käytäntöjä ja konkreettisia työkaluja, joita </a:t>
            </a:r>
            <a:r>
              <a:rPr lang="fi-FI" sz="4800" dirty="0"/>
              <a:t>olette kyseisen laaja-alaisen </a:t>
            </a:r>
            <a:r>
              <a:rPr lang="fi-FI" sz="4800" dirty="0" smtClean="0"/>
              <a:t>taidon kohdalla käyttäneet </a:t>
            </a:r>
            <a:endParaRPr lang="fi-FI" sz="4800" dirty="0" smtClean="0"/>
          </a:p>
          <a:p>
            <a:pPr marL="0" indent="0" algn="just">
              <a:buNone/>
            </a:pPr>
            <a:endParaRPr lang="fi-FI" sz="48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424" y="365124"/>
            <a:ext cx="3659380" cy="366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 err="1" smtClean="0"/>
              <a:t>Instargram</a:t>
            </a:r>
            <a:r>
              <a:rPr lang="fi-FI" dirty="0" smtClean="0"/>
              <a:t>-sovellus</a:t>
            </a:r>
            <a:br>
              <a:rPr lang="fi-FI" dirty="0" smtClean="0"/>
            </a:br>
            <a:r>
              <a:rPr lang="fi-FI" sz="2800" dirty="0" smtClean="0"/>
              <a:t>"Jos et ole </a:t>
            </a:r>
            <a:r>
              <a:rPr lang="fi-FI" sz="2800" dirty="0" err="1" smtClean="0"/>
              <a:t>somessa</a:t>
            </a:r>
            <a:r>
              <a:rPr lang="fi-FI" sz="2800" dirty="0" smtClean="0"/>
              <a:t>, et ole olemassa"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fi-FI" b="1" dirty="0" smtClean="0"/>
              <a:t>@</a:t>
            </a:r>
            <a:r>
              <a:rPr lang="fi-FI" b="1" dirty="0" err="1" smtClean="0"/>
              <a:t>tutoropet_paijathame</a:t>
            </a:r>
            <a:endParaRPr lang="fi-FI" b="1" dirty="0" smtClean="0"/>
          </a:p>
          <a:p>
            <a:r>
              <a:rPr lang="fi-FI" dirty="0" smtClean="0"/>
              <a:t>Päijät-Hämeen seudun tutoropettajilla on oma </a:t>
            </a:r>
            <a:r>
              <a:rPr lang="fi-FI" dirty="0" err="1" smtClean="0"/>
              <a:t>Instagram</a:t>
            </a:r>
            <a:r>
              <a:rPr lang="fi-FI" dirty="0" smtClean="0"/>
              <a:t>-tili käyttäjänimellä @</a:t>
            </a:r>
            <a:r>
              <a:rPr lang="fi-FI" dirty="0" err="1" smtClean="0"/>
              <a:t>tutoropet_paijathame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Kaikki Päijät-Hämeen seudun tutoropet pääsevät </a:t>
            </a:r>
            <a:r>
              <a:rPr lang="fi-FI" dirty="0" err="1" smtClean="0"/>
              <a:t>postaamaan</a:t>
            </a:r>
            <a:r>
              <a:rPr lang="fi-FI" dirty="0" smtClean="0"/>
              <a:t> kuvia omien koulujensa hyviksi havaituista käytänteistä ja koulun (</a:t>
            </a:r>
            <a:r>
              <a:rPr lang="fi-FI" dirty="0" err="1" smtClean="0"/>
              <a:t>tvt</a:t>
            </a:r>
            <a:r>
              <a:rPr lang="fi-FI" dirty="0" smtClean="0"/>
              <a:t>-)</a:t>
            </a:r>
            <a:r>
              <a:rPr lang="fi-FI" dirty="0" smtClean="0"/>
              <a:t>touhuista </a:t>
            </a:r>
            <a:r>
              <a:rPr lang="fi-FI" dirty="0" smtClean="0"/>
              <a:t>samoilla tunnuksilla koko muun tutoropettajatoiminnasta kiinnostuneen maailman nähtäväksi.</a:t>
            </a:r>
          </a:p>
          <a:p>
            <a:pPr marL="0" indent="0">
              <a:buNone/>
            </a:pPr>
            <a:r>
              <a:rPr lang="fi-FI" dirty="0" smtClean="0"/>
              <a:t>Kuvat ovat suureksi hyödyksi myös hankkeen loppuraportointia varten, joten kuvien </a:t>
            </a:r>
            <a:r>
              <a:rPr lang="fi-FI" dirty="0" err="1" smtClean="0"/>
              <a:t>postaaminen</a:t>
            </a:r>
            <a:r>
              <a:rPr lang="fi-FI" dirty="0" smtClean="0"/>
              <a:t> on enemmän kuin toivottavaa. Oman toimintamme näkyväksi tekemisen lisäksi pääset </a:t>
            </a:r>
            <a:r>
              <a:rPr lang="fi-FI" dirty="0" err="1" smtClean="0"/>
              <a:t>Instagram</a:t>
            </a:r>
            <a:r>
              <a:rPr lang="fi-FI" dirty="0" smtClean="0"/>
              <a:t>-profiililla myös seuraamaan muita kiinnostavia tahoja, jotka jakavat tietoa toiminnastaan kuvia ja videoita </a:t>
            </a:r>
            <a:r>
              <a:rPr lang="fi-FI" dirty="0" err="1" smtClean="0"/>
              <a:t>postaamalla</a:t>
            </a:r>
            <a:r>
              <a:rPr lang="fi-FI" dirty="0" smtClean="0"/>
              <a:t>. 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04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67"/>
            <a:ext cx="12191999" cy="6831633"/>
          </a:xfrm>
        </p:spPr>
      </p:pic>
      <p:sp>
        <p:nvSpPr>
          <p:cNvPr id="5" name="Tekstiruutu 4"/>
          <p:cNvSpPr txBox="1"/>
          <p:nvPr/>
        </p:nvSpPr>
        <p:spPr>
          <a:xfrm>
            <a:off x="171938" y="5720861"/>
            <a:ext cx="112619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/>
              <a:t>Mahtavaa, kun tulit! Ihanaa tutorvuotta!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0515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/>
              <a:t>Keskustelun herättelyä pienryhmissä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Mikä on mielestäsi </a:t>
            </a:r>
            <a:r>
              <a:rPr lang="fi-FI" sz="4000" dirty="0" err="1" smtClean="0"/>
              <a:t>OPS:n</a:t>
            </a:r>
            <a:r>
              <a:rPr lang="fi-FI" sz="4000" dirty="0" smtClean="0"/>
              <a:t> suurin muutos omassa työssäsi? Näyttäytyvätkö muutokset hyvinä vai huonoina?</a:t>
            </a:r>
          </a:p>
          <a:p>
            <a:r>
              <a:rPr lang="fi-FI" sz="4000" dirty="0" smtClean="0"/>
              <a:t>Onko koulullanne tavoitteet jaettu yhteisesti? Mennäänkö samaan suuntaan? Mihin suuntaan opetusta voisi mielestäsi kehittää?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38741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25815" y="221375"/>
            <a:ext cx="7740369" cy="1371600"/>
          </a:xfrm>
        </p:spPr>
        <p:txBody>
          <a:bodyPr/>
          <a:lstStyle/>
          <a:p>
            <a:r>
              <a:rPr lang="fi-FI" dirty="0"/>
              <a:t>Seudullinen kehittäminen</a:t>
            </a:r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185" y="2220466"/>
            <a:ext cx="8336692" cy="4447017"/>
          </a:xfr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8" name="Ellipsi 7"/>
          <p:cNvSpPr/>
          <p:nvPr/>
        </p:nvSpPr>
        <p:spPr>
          <a:xfrm flipH="1">
            <a:off x="4106561" y="5300709"/>
            <a:ext cx="3624648" cy="65666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rgbClr val="0070C0"/>
                </a:solidFill>
              </a:rPr>
              <a:t>Ohjausryhmä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2587385" y="3335979"/>
            <a:ext cx="1688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C00000"/>
                </a:solidFill>
              </a:rPr>
              <a:t>Varhaiskasvatuksen</a:t>
            </a:r>
          </a:p>
          <a:p>
            <a:r>
              <a:rPr lang="fi-FI" sz="1200" b="1" dirty="0">
                <a:solidFill>
                  <a:srgbClr val="C00000"/>
                </a:solidFill>
              </a:rPr>
              <a:t>kehittämisryhmä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4168346" y="3797644"/>
            <a:ext cx="1458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7030A0"/>
                </a:solidFill>
              </a:rPr>
              <a:t>Oppilashuollon- ja </a:t>
            </a:r>
          </a:p>
          <a:p>
            <a:r>
              <a:rPr lang="fi-FI" sz="1200" b="1" dirty="0">
                <a:solidFill>
                  <a:srgbClr val="7030A0"/>
                </a:solidFill>
              </a:rPr>
              <a:t>oppimisen tuen kehittämisryhmä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5626443" y="3896497"/>
            <a:ext cx="137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7030A0"/>
                </a:solidFill>
              </a:rPr>
              <a:t>OPS-työn</a:t>
            </a:r>
          </a:p>
          <a:p>
            <a:r>
              <a:rPr lang="fi-FI" sz="1200" b="1" dirty="0">
                <a:solidFill>
                  <a:srgbClr val="7030A0"/>
                </a:solidFill>
              </a:rPr>
              <a:t>kehittämisryhmä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7084539" y="3896497"/>
            <a:ext cx="137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7030A0"/>
                </a:solidFill>
              </a:rPr>
              <a:t>TVT-</a:t>
            </a:r>
          </a:p>
          <a:p>
            <a:r>
              <a:rPr lang="fi-FI" sz="1200" b="1" dirty="0">
                <a:solidFill>
                  <a:srgbClr val="7030A0"/>
                </a:solidFill>
              </a:rPr>
              <a:t>kehittämisryhmä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7002162" y="3220994"/>
            <a:ext cx="1458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00B0F0"/>
                </a:solidFill>
              </a:rPr>
              <a:t>2. asteen koulutuksen</a:t>
            </a:r>
          </a:p>
          <a:p>
            <a:r>
              <a:rPr lang="fi-FI" sz="1200" b="1" dirty="0">
                <a:solidFill>
                  <a:srgbClr val="00B0F0"/>
                </a:solidFill>
              </a:rPr>
              <a:t>kehittämisryhmä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825578" y="4596714"/>
            <a:ext cx="134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FF0000"/>
                </a:solidFill>
              </a:rPr>
              <a:t>Vapaa-aika ja </a:t>
            </a:r>
          </a:p>
          <a:p>
            <a:r>
              <a:rPr lang="fi-FI" sz="1200" b="1" dirty="0">
                <a:solidFill>
                  <a:srgbClr val="FF0000"/>
                </a:solidFill>
              </a:rPr>
              <a:t>liikuntapalvelujen</a:t>
            </a:r>
          </a:p>
          <a:p>
            <a:r>
              <a:rPr lang="fi-FI" sz="1200" b="1" dirty="0">
                <a:solidFill>
                  <a:srgbClr val="FF0000"/>
                </a:solidFill>
              </a:rPr>
              <a:t>kehittämisryhmä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4360185" y="4501639"/>
            <a:ext cx="1266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002060"/>
                </a:solidFill>
              </a:rPr>
              <a:t>Kirjasto- ja tietopalvelujen</a:t>
            </a:r>
          </a:p>
          <a:p>
            <a:r>
              <a:rPr lang="fi-FI" sz="1200" b="1" dirty="0">
                <a:solidFill>
                  <a:srgbClr val="002060"/>
                </a:solidFill>
              </a:rPr>
              <a:t>kehittämisryhmä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5840627" y="4596714"/>
            <a:ext cx="1356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dirty="0">
                <a:solidFill>
                  <a:srgbClr val="FF0000"/>
                </a:solidFill>
              </a:rPr>
              <a:t>Nuorisopalvelujen</a:t>
            </a:r>
          </a:p>
          <a:p>
            <a:r>
              <a:rPr lang="fi-FI" sz="1200" b="1" dirty="0">
                <a:solidFill>
                  <a:srgbClr val="FF0000"/>
                </a:solidFill>
              </a:rPr>
              <a:t>kehittämisryhmä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7323438" y="4501639"/>
            <a:ext cx="1425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002060"/>
                </a:solidFill>
              </a:rPr>
              <a:t>EFEKTI-lasten</a:t>
            </a:r>
          </a:p>
          <a:p>
            <a:r>
              <a:rPr lang="fi-FI" sz="1200" b="1" dirty="0">
                <a:solidFill>
                  <a:srgbClr val="002060"/>
                </a:solidFill>
              </a:rPr>
              <a:t>kulttuurin kehittämisryhmä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4085968" y="3335979"/>
            <a:ext cx="1754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00B050"/>
                </a:solidFill>
              </a:rPr>
              <a:t>Sivistyksen talous-</a:t>
            </a:r>
          </a:p>
          <a:p>
            <a:r>
              <a:rPr lang="fi-FI" sz="1200" b="1" dirty="0">
                <a:solidFill>
                  <a:srgbClr val="00B050"/>
                </a:solidFill>
              </a:rPr>
              <a:t>päällikköjen ryhmä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5511114" y="2684048"/>
            <a:ext cx="149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solidFill>
                  <a:srgbClr val="7030A0"/>
                </a:solidFill>
              </a:rPr>
              <a:t>ARVO-kehittämisryhmä</a:t>
            </a:r>
          </a:p>
        </p:txBody>
      </p:sp>
      <p:sp>
        <p:nvSpPr>
          <p:cNvPr id="22" name="Vuokaaviosymboli: Magneettilevy 21"/>
          <p:cNvSpPr/>
          <p:nvPr/>
        </p:nvSpPr>
        <p:spPr>
          <a:xfrm>
            <a:off x="1054443" y="1756935"/>
            <a:ext cx="2215979" cy="612648"/>
          </a:xfrm>
          <a:prstGeom prst="flowChartMagneticDisk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Yhteistoimintasopimus</a:t>
            </a:r>
          </a:p>
        </p:txBody>
      </p:sp>
      <p:sp>
        <p:nvSpPr>
          <p:cNvPr id="24" name="Vuokaaviosymboli: Magneettilevy 23"/>
          <p:cNvSpPr/>
          <p:nvPr/>
        </p:nvSpPr>
        <p:spPr>
          <a:xfrm>
            <a:off x="7850660" y="1834165"/>
            <a:ext cx="2215979" cy="612648"/>
          </a:xfrm>
          <a:prstGeom prst="flowChartMagneticDisk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Toimintakäsikirja</a:t>
            </a:r>
          </a:p>
        </p:txBody>
      </p:sp>
      <p:pic>
        <p:nvPicPr>
          <p:cNvPr id="28" name="Kuva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976" y="3362799"/>
            <a:ext cx="2305050" cy="1990725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9778314" y="3476368"/>
            <a:ext cx="1887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/>
              <a:t>Toimintaympäristön</a:t>
            </a:r>
          </a:p>
          <a:p>
            <a:r>
              <a:rPr lang="fi-FI" sz="1600" b="1" dirty="0"/>
              <a:t> muutokset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9415849" y="4917989"/>
            <a:ext cx="1553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/>
              <a:t>Lait ja asetukset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10898659" y="4110681"/>
            <a:ext cx="1112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Arvioinnin tulokset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9998580" y="5353524"/>
            <a:ext cx="1894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Kehittämishankkeet</a:t>
            </a:r>
          </a:p>
        </p:txBody>
      </p:sp>
      <p:pic>
        <p:nvPicPr>
          <p:cNvPr id="26" name="Kuva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6" y="5353524"/>
            <a:ext cx="1631917" cy="1584543"/>
          </a:xfrm>
          <a:prstGeom prst="rect">
            <a:avLst/>
          </a:prstGeom>
        </p:spPr>
      </p:pic>
      <p:sp>
        <p:nvSpPr>
          <p:cNvPr id="27" name="Puolivapaa piirto 26"/>
          <p:cNvSpPr/>
          <p:nvPr/>
        </p:nvSpPr>
        <p:spPr>
          <a:xfrm>
            <a:off x="1425146" y="5263978"/>
            <a:ext cx="610305" cy="329514"/>
          </a:xfrm>
          <a:custGeom>
            <a:avLst/>
            <a:gdLst>
              <a:gd name="connsiteX0" fmla="*/ 0 w 610305"/>
              <a:gd name="connsiteY0" fmla="*/ 329514 h 329514"/>
              <a:gd name="connsiteX1" fmla="*/ 41189 w 610305"/>
              <a:gd name="connsiteY1" fmla="*/ 321276 h 329514"/>
              <a:gd name="connsiteX2" fmla="*/ 65903 w 610305"/>
              <a:gd name="connsiteY2" fmla="*/ 313038 h 329514"/>
              <a:gd name="connsiteX3" fmla="*/ 98854 w 610305"/>
              <a:gd name="connsiteY3" fmla="*/ 263611 h 329514"/>
              <a:gd name="connsiteX4" fmla="*/ 189470 w 610305"/>
              <a:gd name="connsiteY4" fmla="*/ 238898 h 329514"/>
              <a:gd name="connsiteX5" fmla="*/ 271849 w 610305"/>
              <a:gd name="connsiteY5" fmla="*/ 222422 h 329514"/>
              <a:gd name="connsiteX6" fmla="*/ 296562 w 610305"/>
              <a:gd name="connsiteY6" fmla="*/ 214184 h 329514"/>
              <a:gd name="connsiteX7" fmla="*/ 362465 w 610305"/>
              <a:gd name="connsiteY7" fmla="*/ 197708 h 329514"/>
              <a:gd name="connsiteX8" fmla="*/ 411892 w 610305"/>
              <a:gd name="connsiteY8" fmla="*/ 164757 h 329514"/>
              <a:gd name="connsiteX9" fmla="*/ 436605 w 610305"/>
              <a:gd name="connsiteY9" fmla="*/ 140044 h 329514"/>
              <a:gd name="connsiteX10" fmla="*/ 486032 w 610305"/>
              <a:gd name="connsiteY10" fmla="*/ 107092 h 329514"/>
              <a:gd name="connsiteX11" fmla="*/ 551935 w 610305"/>
              <a:gd name="connsiteY11" fmla="*/ 65903 h 329514"/>
              <a:gd name="connsiteX12" fmla="*/ 576649 w 610305"/>
              <a:gd name="connsiteY12" fmla="*/ 57665 h 329514"/>
              <a:gd name="connsiteX13" fmla="*/ 601362 w 610305"/>
              <a:gd name="connsiteY13" fmla="*/ 49427 h 329514"/>
              <a:gd name="connsiteX14" fmla="*/ 609600 w 610305"/>
              <a:gd name="connsiteY14" fmla="*/ 24714 h 329514"/>
              <a:gd name="connsiteX15" fmla="*/ 560173 w 610305"/>
              <a:gd name="connsiteY15" fmla="*/ 0 h 329514"/>
              <a:gd name="connsiteX16" fmla="*/ 510746 w 610305"/>
              <a:gd name="connsiteY16" fmla="*/ 8238 h 329514"/>
              <a:gd name="connsiteX17" fmla="*/ 477795 w 610305"/>
              <a:gd name="connsiteY17" fmla="*/ 65903 h 329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10305" h="329514">
                <a:moveTo>
                  <a:pt x="0" y="329514"/>
                </a:moveTo>
                <a:cubicBezTo>
                  <a:pt x="13730" y="326768"/>
                  <a:pt x="27605" y="324672"/>
                  <a:pt x="41189" y="321276"/>
                </a:cubicBezTo>
                <a:cubicBezTo>
                  <a:pt x="49613" y="319170"/>
                  <a:pt x="59763" y="319178"/>
                  <a:pt x="65903" y="313038"/>
                </a:cubicBezTo>
                <a:cubicBezTo>
                  <a:pt x="79905" y="299036"/>
                  <a:pt x="81143" y="272466"/>
                  <a:pt x="98854" y="263611"/>
                </a:cubicBezTo>
                <a:cubicBezTo>
                  <a:pt x="150574" y="237752"/>
                  <a:pt x="117432" y="249981"/>
                  <a:pt x="189470" y="238898"/>
                </a:cubicBezTo>
                <a:cubicBezTo>
                  <a:pt x="224531" y="233504"/>
                  <a:pt x="240001" y="231522"/>
                  <a:pt x="271849" y="222422"/>
                </a:cubicBezTo>
                <a:cubicBezTo>
                  <a:pt x="280198" y="220036"/>
                  <a:pt x="288185" y="216469"/>
                  <a:pt x="296562" y="214184"/>
                </a:cubicBezTo>
                <a:cubicBezTo>
                  <a:pt x="318408" y="208226"/>
                  <a:pt x="362465" y="197708"/>
                  <a:pt x="362465" y="197708"/>
                </a:cubicBezTo>
                <a:cubicBezTo>
                  <a:pt x="378941" y="186724"/>
                  <a:pt x="397890" y="178759"/>
                  <a:pt x="411892" y="164757"/>
                </a:cubicBezTo>
                <a:cubicBezTo>
                  <a:pt x="420130" y="156519"/>
                  <a:pt x="427409" y="147196"/>
                  <a:pt x="436605" y="140044"/>
                </a:cubicBezTo>
                <a:cubicBezTo>
                  <a:pt x="452235" y="127887"/>
                  <a:pt x="486032" y="107092"/>
                  <a:pt x="486032" y="107092"/>
                </a:cubicBezTo>
                <a:cubicBezTo>
                  <a:pt x="512142" y="67929"/>
                  <a:pt x="493116" y="85510"/>
                  <a:pt x="551935" y="65903"/>
                </a:cubicBezTo>
                <a:lnTo>
                  <a:pt x="576649" y="57665"/>
                </a:lnTo>
                <a:lnTo>
                  <a:pt x="601362" y="49427"/>
                </a:lnTo>
                <a:cubicBezTo>
                  <a:pt x="604108" y="41189"/>
                  <a:pt x="612825" y="32776"/>
                  <a:pt x="609600" y="24714"/>
                </a:cubicBezTo>
                <a:cubicBezTo>
                  <a:pt x="604686" y="12430"/>
                  <a:pt x="570577" y="3468"/>
                  <a:pt x="560173" y="0"/>
                </a:cubicBezTo>
                <a:cubicBezTo>
                  <a:pt x="543697" y="2746"/>
                  <a:pt x="524430" y="-1341"/>
                  <a:pt x="510746" y="8238"/>
                </a:cubicBezTo>
                <a:cubicBezTo>
                  <a:pt x="476272" y="32370"/>
                  <a:pt x="477795" y="41688"/>
                  <a:pt x="477795" y="6590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/>
          <p:cNvSpPr txBox="1"/>
          <p:nvPr/>
        </p:nvSpPr>
        <p:spPr>
          <a:xfrm>
            <a:off x="1540476" y="6252519"/>
            <a:ext cx="2819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/>
              <a:t>Kehittämispäällikkö ja kehittämiskoordinaattori ja </a:t>
            </a:r>
            <a:r>
              <a:rPr lang="fi-FI" sz="1200" b="1" dirty="0" smtClean="0"/>
              <a:t>neljä </a:t>
            </a:r>
            <a:r>
              <a:rPr lang="fi-FI" sz="1200" b="1" dirty="0"/>
              <a:t>projektikoordinaattoria</a:t>
            </a:r>
          </a:p>
        </p:txBody>
      </p:sp>
      <p:sp>
        <p:nvSpPr>
          <p:cNvPr id="31" name="Tekstiruutu 30"/>
          <p:cNvSpPr txBox="1"/>
          <p:nvPr/>
        </p:nvSpPr>
        <p:spPr>
          <a:xfrm>
            <a:off x="138379" y="3338214"/>
            <a:ext cx="2251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Päijät-Häme on</a:t>
            </a:r>
          </a:p>
          <a:p>
            <a:r>
              <a:rPr lang="fi-FI" sz="1600" b="1" dirty="0"/>
              <a:t>opetuksen ja kulttuurin</a:t>
            </a:r>
          </a:p>
          <a:p>
            <a:r>
              <a:rPr lang="fi-FI" sz="1600" b="1" dirty="0"/>
              <a:t>kärkimaakunta</a:t>
            </a:r>
          </a:p>
        </p:txBody>
      </p:sp>
      <p:sp>
        <p:nvSpPr>
          <p:cNvPr id="32" name="Nuoli vasemmalle 31"/>
          <p:cNvSpPr/>
          <p:nvPr/>
        </p:nvSpPr>
        <p:spPr>
          <a:xfrm>
            <a:off x="1952367" y="3859439"/>
            <a:ext cx="849200" cy="4217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4090002" y="6157099"/>
            <a:ext cx="4217773" cy="4050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Vuosittainen itsearviointi</a:t>
            </a:r>
          </a:p>
        </p:txBody>
      </p:sp>
    </p:spTree>
    <p:extLst>
      <p:ext uri="{BB962C8B-B14F-4D97-AF65-F5344CB8AC3E}">
        <p14:creationId xmlns:p14="http://schemas.microsoft.com/office/powerpoint/2010/main" val="34571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8C19AA8-8746-4EEE-8C94-C9C03822D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9364" y="624842"/>
            <a:ext cx="8085364" cy="1119237"/>
          </a:xfrm>
        </p:spPr>
        <p:txBody>
          <a:bodyPr/>
          <a:lstStyle/>
          <a:p>
            <a:r>
              <a:rPr lang="fi-FI" dirty="0"/>
              <a:t>Seudullinen kehittäminen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xmlns="" id="{286230AD-853F-466A-8C71-5D7DCBF930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2737" y="4481092"/>
            <a:ext cx="1752066" cy="1752066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xmlns="" id="{7EA6EFD5-35DE-4798-844A-B550D8120F5B}"/>
              </a:ext>
            </a:extLst>
          </p:cNvPr>
          <p:cNvSpPr txBox="1"/>
          <p:nvPr/>
        </p:nvSpPr>
        <p:spPr>
          <a:xfrm>
            <a:off x="902737" y="1828800"/>
            <a:ext cx="92322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Vuonna 2019 menossa olevat seudullisesti koordinoitavat kehittämishankkeet</a:t>
            </a:r>
            <a:r>
              <a:rPr lang="fi-FI" dirty="0" smtClean="0"/>
              <a:t>: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Päijät-Hämeen tutoropettajatoiminnan kehittäminen alueellisesti, päättynyt 30.6.2019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Varhaiskasvatuksen oppimisympäristöjen kehittäminen, MUN PÄIVÄKOTI, päättynyt 30.6.2019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Hyvinvointia edistävät oppimisympäristöt NÄKYVÄKSI 2019-2021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Tutortoiminnan vakiinnuttaminen seudullisesti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Opetushenkilöstön täydennyskoulutus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A1-kielen opettajien täydennyskoulutus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Kielitutoreiden koulutusohjelma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#paraskoulu kehittämisohjelma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4AF44E07-86AA-4628-86B5-681A4E551C87}"/>
              </a:ext>
            </a:extLst>
          </p:cNvPr>
          <p:cNvSpPr txBox="1"/>
          <p:nvPr/>
        </p:nvSpPr>
        <p:spPr>
          <a:xfrm>
            <a:off x="2965396" y="4618461"/>
            <a:ext cx="6637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r>
              <a:rPr lang="fi-FI" dirty="0" smtClean="0"/>
              <a:t>Seudullisen </a:t>
            </a:r>
            <a:r>
              <a:rPr lang="fi-FI" dirty="0"/>
              <a:t>kehittämisen tiimi:</a:t>
            </a:r>
          </a:p>
          <a:p>
            <a:r>
              <a:rPr lang="fi-FI" dirty="0"/>
              <a:t>Kehittämispäällikkö Anjariitta Carlson</a:t>
            </a:r>
          </a:p>
          <a:p>
            <a:r>
              <a:rPr lang="fi-FI" dirty="0"/>
              <a:t>Kehittämiskoordinaattori Raisa Kujala</a:t>
            </a:r>
          </a:p>
          <a:p>
            <a:r>
              <a:rPr lang="fi-FI" dirty="0"/>
              <a:t>Projektikoordinaattorit Johanna Kivekäs, Pauliina Tuominen, Terhi Törnroos ja Kati Vähäkuopus </a:t>
            </a:r>
          </a:p>
        </p:txBody>
      </p:sp>
    </p:spTree>
    <p:extLst>
      <p:ext uri="{BB962C8B-B14F-4D97-AF65-F5344CB8AC3E}">
        <p14:creationId xmlns:p14="http://schemas.microsoft.com/office/powerpoint/2010/main" val="24310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z="6000" dirty="0"/>
              <a:t/>
            </a:r>
            <a:br>
              <a:rPr lang="fi-FI" sz="6000" dirty="0"/>
            </a:br>
            <a:r>
              <a:rPr lang="fi-FI" sz="4900" b="1" dirty="0" smtClean="0">
                <a:solidFill>
                  <a:schemeClr val="tx1"/>
                </a:solidFill>
              </a:rPr>
              <a:t>Tutoropettajatoiminnan                   vakiinnuttaminen Päijät-Hämeessä</a:t>
            </a:r>
            <a:r>
              <a:rPr lang="fi-FI" sz="6000" b="1" dirty="0" smtClean="0">
                <a:solidFill>
                  <a:schemeClr val="tx1"/>
                </a:solidFill>
              </a:rPr>
              <a:t/>
            </a:r>
            <a:br>
              <a:rPr lang="fi-FI" sz="6000" b="1" dirty="0" smtClean="0">
                <a:solidFill>
                  <a:schemeClr val="tx1"/>
                </a:solidFill>
              </a:rPr>
            </a:br>
            <a:r>
              <a:rPr lang="fi-FI" sz="3600" dirty="0"/>
              <a:t>Projektin toiminta-aika on </a:t>
            </a:r>
            <a:r>
              <a:rPr lang="fi-FI" sz="3600" dirty="0" smtClean="0"/>
              <a:t>1.7.2019-31.7.2021</a:t>
            </a:r>
            <a:endParaRPr lang="fi-FI" sz="6000" b="1" dirty="0">
              <a:solidFill>
                <a:schemeClr val="tx1"/>
              </a:solidFill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38200" y="2762450"/>
            <a:ext cx="11116377" cy="3955983"/>
          </a:xfrm>
          <a:gradFill>
            <a:gsLst>
              <a:gs pos="10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Kärkölä</a:t>
            </a:r>
            <a:r>
              <a:rPr lang="fi-FI" dirty="0" smtClean="0"/>
              <a:t>				</a:t>
            </a:r>
            <a:r>
              <a:rPr lang="fi-FI" b="1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Sysmä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	</a:t>
            </a:r>
            <a:r>
              <a:rPr lang="fi-FI" dirty="0" smtClean="0"/>
              <a:t>			</a:t>
            </a:r>
            <a:r>
              <a:rPr lang="fi-FI" dirty="0" smtClean="0">
                <a:solidFill>
                  <a:srgbClr val="93A1E5"/>
                </a:solidFill>
                <a:latin typeface="Comic Sans MS" panose="030F0702030302020204" pitchFamily="66" charset="0"/>
              </a:rPr>
              <a:t>Orimattila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  <a:latin typeface="Berlin Sans FB" panose="020E0602020502020306" pitchFamily="34" charset="0"/>
              </a:rPr>
              <a:t>Padasjoki</a:t>
            </a:r>
            <a:r>
              <a:rPr lang="fi-FI" dirty="0" smtClean="0"/>
              <a:t>				</a:t>
            </a:r>
            <a:r>
              <a:rPr lang="fi-FI" dirty="0" smtClean="0">
                <a:solidFill>
                  <a:srgbClr val="7030A0"/>
                </a:solidFill>
                <a:latin typeface="Britannic Bold" panose="020B0903060703020204" pitchFamily="34" charset="0"/>
              </a:rPr>
              <a:t>Asikkala				</a:t>
            </a:r>
            <a:r>
              <a:rPr lang="fi-FI" dirty="0" smtClean="0">
                <a:solidFill>
                  <a:srgbClr val="FF00FF"/>
                </a:solidFill>
              </a:rPr>
              <a:t>Hollola</a:t>
            </a:r>
          </a:p>
          <a:p>
            <a:pPr marL="0" indent="0">
              <a:buNone/>
            </a:pPr>
            <a:r>
              <a:rPr lang="fi-FI" dirty="0" smtClean="0"/>
              <a:t>			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C000"/>
                </a:solidFill>
                <a:latin typeface="Bauhaus 93" panose="04030905020B02020C02" pitchFamily="82" charset="0"/>
              </a:rPr>
              <a:t>Hartola</a:t>
            </a:r>
            <a:r>
              <a:rPr lang="fi-FI" dirty="0" smtClean="0"/>
              <a:t>				</a:t>
            </a:r>
            <a:r>
              <a:rPr lang="fi-FI" b="1" dirty="0" smtClean="0">
                <a:solidFill>
                  <a:srgbClr val="66CA80"/>
                </a:solidFill>
                <a:latin typeface="Bradley Hand ITC" panose="03070402050302030203" pitchFamily="66" charset="0"/>
              </a:rPr>
              <a:t>Heinola</a:t>
            </a:r>
            <a:r>
              <a:rPr lang="fi-FI" dirty="0" smtClean="0"/>
              <a:t>			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			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Lahti	</a:t>
            </a:r>
            <a:r>
              <a:rPr lang="fi-FI" dirty="0" smtClean="0"/>
              <a:t>			</a:t>
            </a:r>
            <a:r>
              <a:rPr lang="fi-FI" dirty="0" smtClean="0">
                <a:solidFill>
                  <a:srgbClr val="F78981"/>
                </a:solidFill>
              </a:rPr>
              <a:t>Iitti				</a:t>
            </a:r>
            <a:endParaRPr lang="fi-FI" dirty="0">
              <a:solidFill>
                <a:srgbClr val="F78981"/>
              </a:solidFill>
            </a:endParaRP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614" y="4664540"/>
            <a:ext cx="1945489" cy="188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1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F6CB47B5-B06E-B84B-B79D-0D3EFEAD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TAVOITTEET</a:t>
            </a:r>
            <a:endParaRPr lang="fi-FI" dirty="0"/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="" xmlns:a16="http://schemas.microsoft.com/office/drawing/2014/main" id="{D547EFB2-FBA2-E345-B1DF-C92883D08D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571193"/>
              </p:ext>
            </p:extLst>
          </p:nvPr>
        </p:nvGraphicFramePr>
        <p:xfrm>
          <a:off x="838200" y="1825625"/>
          <a:ext cx="1091424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="" xmlns:a16="http://schemas.microsoft.com/office/drawing/2014/main" id="{09748B4B-3196-6D4B-AC2D-656578E7C6AF}"/>
              </a:ext>
            </a:extLst>
          </p:cNvPr>
          <p:cNvSpPr txBox="1"/>
          <p:nvPr/>
        </p:nvSpPr>
        <p:spPr>
          <a:xfrm>
            <a:off x="5896763" y="5554005"/>
            <a:ext cx="21612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900"/>
          </a:p>
        </p:txBody>
      </p:sp>
      <p:sp>
        <p:nvSpPr>
          <p:cNvPr id="10" name="Pyöristetty suorakulmio 9"/>
          <p:cNvSpPr/>
          <p:nvPr/>
        </p:nvSpPr>
        <p:spPr>
          <a:xfrm>
            <a:off x="6692491" y="3301465"/>
            <a:ext cx="2141838" cy="2639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dirty="0" smtClean="0"/>
              <a:t>Päijät-Häme, Kanta-Häme ja Pirkanmaa</a:t>
            </a:r>
            <a:endParaRPr lang="fi-FI" sz="2000" dirty="0"/>
          </a:p>
        </p:txBody>
      </p:sp>
      <p:sp>
        <p:nvSpPr>
          <p:cNvPr id="11" name="Pyöristetty suorakulmio 10"/>
          <p:cNvSpPr/>
          <p:nvPr/>
        </p:nvSpPr>
        <p:spPr>
          <a:xfrm>
            <a:off x="9288380" y="3301465"/>
            <a:ext cx="2367814" cy="2639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400" baseline="0" dirty="0" smtClean="0">
                <a:cs typeface="Calibri Light" panose="020F0302020204030204"/>
              </a:rPr>
              <a:t>Aluekoordinaattoreiden tapaamisia</a:t>
            </a:r>
          </a:p>
          <a:p>
            <a:pPr lvl="0"/>
            <a:endParaRPr lang="fi-FI" sz="1400" baseline="0" dirty="0" smtClean="0">
              <a:cs typeface="Calibri Light" panose="020F0302020204030204"/>
            </a:endParaRPr>
          </a:p>
          <a:p>
            <a:pPr lvl="0"/>
            <a:r>
              <a:rPr lang="fi-FI" sz="1400" dirty="0" smtClean="0">
                <a:cs typeface="Calibri Light" panose="020F0302020204030204"/>
              </a:rPr>
              <a:t>Lappeenranta, Kuopio, Oulu, Hämeenlinna, Lahti, Vantaa ja Tampere</a:t>
            </a:r>
            <a:r>
              <a:rPr lang="fi-FI" sz="1400" baseline="0" dirty="0" smtClean="0">
                <a:cs typeface="Calibri Light" panose="020F0302020204030204"/>
              </a:rPr>
              <a:t>  </a:t>
            </a:r>
            <a:endParaRPr lang="fi-FI" sz="1400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310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4004" y="-752029"/>
            <a:ext cx="11199796" cy="2442718"/>
          </a:xfrm>
        </p:spPr>
        <p:txBody>
          <a:bodyPr/>
          <a:lstStyle/>
          <a:p>
            <a:r>
              <a:rPr lang="fi-FI" dirty="0" smtClean="0"/>
              <a:t>Päijät-Hämeen tutoropettajaverkosto lukuina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-1" y="0"/>
            <a:ext cx="12098215" cy="6858000"/>
          </a:xfrm>
        </p:spPr>
        <p:txBody>
          <a:bodyPr/>
          <a:lstStyle/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Ellipsi 3"/>
          <p:cNvSpPr/>
          <p:nvPr/>
        </p:nvSpPr>
        <p:spPr>
          <a:xfrm>
            <a:off x="3602892" y="2478966"/>
            <a:ext cx="4054562" cy="2768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>
                <a:solidFill>
                  <a:schemeClr val="tx1"/>
                </a:solidFill>
              </a:rPr>
              <a:t>Päijät-Häme</a:t>
            </a:r>
          </a:p>
          <a:p>
            <a:pPr algn="ctr"/>
            <a:endParaRPr lang="fi-FI" dirty="0" smtClean="0">
              <a:solidFill>
                <a:schemeClr val="bg1"/>
              </a:solidFill>
            </a:endParaRP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66 koulua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18 541 oppilasta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49 tutoropettajaa</a:t>
            </a:r>
          </a:p>
          <a:p>
            <a:pPr algn="ctr"/>
            <a:endParaRPr lang="fi-FI" dirty="0" smtClean="0">
              <a:solidFill>
                <a:srgbClr val="7030A0"/>
              </a:solidFill>
            </a:endParaRPr>
          </a:p>
          <a:p>
            <a:pPr algn="ctr"/>
            <a:endParaRPr lang="fi-FI" dirty="0">
              <a:solidFill>
                <a:srgbClr val="FFC000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8585895" y="3909389"/>
            <a:ext cx="2484119" cy="19507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002060"/>
                </a:solidFill>
              </a:rPr>
              <a:t>Padasjoki</a:t>
            </a:r>
          </a:p>
          <a:p>
            <a:pPr algn="ctr"/>
            <a:r>
              <a:rPr lang="fi-FI" dirty="0"/>
              <a:t>1</a:t>
            </a:r>
            <a:r>
              <a:rPr lang="fi-FI" dirty="0" smtClean="0"/>
              <a:t> koulu</a:t>
            </a:r>
          </a:p>
          <a:p>
            <a:pPr algn="ctr"/>
            <a:r>
              <a:rPr lang="fi-FI" dirty="0" smtClean="0"/>
              <a:t>246 oppilasta</a:t>
            </a:r>
          </a:p>
          <a:p>
            <a:pPr algn="ctr"/>
            <a:r>
              <a:rPr lang="fi-FI" dirty="0" smtClean="0"/>
              <a:t>2 tutoropettajaa</a:t>
            </a:r>
          </a:p>
        </p:txBody>
      </p:sp>
      <p:sp>
        <p:nvSpPr>
          <p:cNvPr id="6" name="Ellipsi 5"/>
          <p:cNvSpPr/>
          <p:nvPr/>
        </p:nvSpPr>
        <p:spPr>
          <a:xfrm>
            <a:off x="1982963" y="4066296"/>
            <a:ext cx="3281811" cy="22345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894337"/>
                </a:solidFill>
              </a:rPr>
              <a:t>Orimattila</a:t>
            </a:r>
          </a:p>
          <a:p>
            <a:pPr algn="ctr"/>
            <a:r>
              <a:rPr lang="fi-FI" dirty="0" smtClean="0"/>
              <a:t>10 koulua</a:t>
            </a:r>
          </a:p>
          <a:p>
            <a:pPr algn="ctr"/>
            <a:r>
              <a:rPr lang="fi-FI" dirty="0" smtClean="0"/>
              <a:t>1855 oppilasta </a:t>
            </a:r>
          </a:p>
          <a:p>
            <a:pPr algn="ctr"/>
            <a:r>
              <a:rPr lang="fi-FI" dirty="0" smtClean="0"/>
              <a:t>6 tutoropettajaa</a:t>
            </a:r>
          </a:p>
        </p:txBody>
      </p:sp>
      <p:sp>
        <p:nvSpPr>
          <p:cNvPr id="7" name="Ellipsi 6"/>
          <p:cNvSpPr/>
          <p:nvPr/>
        </p:nvSpPr>
        <p:spPr>
          <a:xfrm>
            <a:off x="7443537" y="2524378"/>
            <a:ext cx="2358993" cy="1851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accent4"/>
                </a:solidFill>
              </a:rPr>
              <a:t>Hartola</a:t>
            </a:r>
          </a:p>
          <a:p>
            <a:pPr algn="ctr"/>
            <a:r>
              <a:rPr lang="fi-FI" dirty="0" smtClean="0"/>
              <a:t>1 koulu</a:t>
            </a:r>
          </a:p>
          <a:p>
            <a:pPr algn="ctr"/>
            <a:r>
              <a:rPr lang="fi-FI" dirty="0" smtClean="0"/>
              <a:t>195 oppilasta</a:t>
            </a:r>
          </a:p>
          <a:p>
            <a:pPr algn="ctr"/>
            <a:r>
              <a:rPr lang="fi-FI" dirty="0" smtClean="0"/>
              <a:t>1 tutoropettaja</a:t>
            </a:r>
          </a:p>
        </p:txBody>
      </p:sp>
      <p:sp>
        <p:nvSpPr>
          <p:cNvPr id="8" name="Ellipsi 7"/>
          <p:cNvSpPr/>
          <p:nvPr/>
        </p:nvSpPr>
        <p:spPr>
          <a:xfrm>
            <a:off x="6899710" y="644776"/>
            <a:ext cx="2606840" cy="2207821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FF0000"/>
                </a:solidFill>
              </a:rPr>
              <a:t>Kärkölä</a:t>
            </a:r>
          </a:p>
          <a:p>
            <a:pPr algn="ctr"/>
            <a:r>
              <a:rPr lang="fi-FI" dirty="0" smtClean="0">
                <a:solidFill>
                  <a:schemeClr val="bg1"/>
                </a:solidFill>
              </a:rPr>
              <a:t>1 koulu</a:t>
            </a:r>
          </a:p>
          <a:p>
            <a:pPr algn="ctr"/>
            <a:r>
              <a:rPr lang="fi-FI" dirty="0" smtClean="0">
                <a:solidFill>
                  <a:schemeClr val="bg1"/>
                </a:solidFill>
              </a:rPr>
              <a:t>432 oppilasta</a:t>
            </a:r>
          </a:p>
          <a:p>
            <a:pPr algn="ctr"/>
            <a:r>
              <a:rPr lang="fi-FI" dirty="0" smtClean="0">
                <a:solidFill>
                  <a:schemeClr val="bg1"/>
                </a:solidFill>
              </a:rPr>
              <a:t>2 tutoropettajaa</a:t>
            </a:r>
          </a:p>
        </p:txBody>
      </p:sp>
      <p:sp>
        <p:nvSpPr>
          <p:cNvPr id="9" name="Ellipsi 8"/>
          <p:cNvSpPr/>
          <p:nvPr/>
        </p:nvSpPr>
        <p:spPr>
          <a:xfrm>
            <a:off x="4748463" y="696637"/>
            <a:ext cx="2695074" cy="20533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FFFF00"/>
                </a:solidFill>
              </a:rPr>
              <a:t>Lahti</a:t>
            </a:r>
          </a:p>
          <a:p>
            <a:pPr algn="ctr"/>
            <a:r>
              <a:rPr lang="fi-FI" dirty="0" smtClean="0"/>
              <a:t>25 koulua</a:t>
            </a:r>
          </a:p>
          <a:p>
            <a:pPr algn="ctr"/>
            <a:r>
              <a:rPr lang="fi-FI" dirty="0" smtClean="0"/>
              <a:t>11 320 oppilasta</a:t>
            </a:r>
          </a:p>
          <a:p>
            <a:pPr algn="ctr"/>
            <a:r>
              <a:rPr lang="fi-FI" dirty="0" smtClean="0"/>
              <a:t>12 tutoropettajaa</a:t>
            </a:r>
          </a:p>
        </p:txBody>
      </p:sp>
      <p:sp>
        <p:nvSpPr>
          <p:cNvPr id="10" name="Ellipsi 9"/>
          <p:cNvSpPr/>
          <p:nvPr/>
        </p:nvSpPr>
        <p:spPr>
          <a:xfrm>
            <a:off x="1121825" y="1848374"/>
            <a:ext cx="2652562" cy="22190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FF00FF"/>
                </a:solidFill>
              </a:rPr>
              <a:t>Hollola</a:t>
            </a:r>
          </a:p>
          <a:p>
            <a:pPr algn="ctr"/>
            <a:r>
              <a:rPr lang="fi-FI" dirty="0" smtClean="0"/>
              <a:t>10 koulua</a:t>
            </a:r>
          </a:p>
          <a:p>
            <a:pPr algn="ctr"/>
            <a:r>
              <a:rPr lang="fi-FI" dirty="0" smtClean="0"/>
              <a:t>2639 oppilasta </a:t>
            </a:r>
          </a:p>
          <a:p>
            <a:pPr algn="ctr"/>
            <a:r>
              <a:rPr lang="fi-FI" dirty="0" smtClean="0"/>
              <a:t>12 tutoropettajaa</a:t>
            </a:r>
          </a:p>
          <a:p>
            <a:pPr algn="ctr"/>
            <a:endParaRPr lang="fi-FI" dirty="0" smtClean="0"/>
          </a:p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2962878" y="709165"/>
            <a:ext cx="2257528" cy="2290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F78981"/>
                </a:solidFill>
              </a:rPr>
              <a:t>Iitti</a:t>
            </a:r>
          </a:p>
          <a:p>
            <a:pPr algn="ctr"/>
            <a:r>
              <a:rPr lang="fi-FI" dirty="0" smtClean="0"/>
              <a:t>5 koulua</a:t>
            </a:r>
          </a:p>
          <a:p>
            <a:pPr algn="ctr"/>
            <a:r>
              <a:rPr lang="fi-FI" dirty="0" smtClean="0"/>
              <a:t>750 oppilasta</a:t>
            </a:r>
          </a:p>
          <a:p>
            <a:pPr algn="ctr"/>
            <a:r>
              <a:rPr lang="fi-FI" dirty="0" smtClean="0"/>
              <a:t>1 tutoropettaja</a:t>
            </a:r>
          </a:p>
        </p:txBody>
      </p:sp>
      <p:sp>
        <p:nvSpPr>
          <p:cNvPr id="12" name="Ellipsi 11"/>
          <p:cNvSpPr/>
          <p:nvPr/>
        </p:nvSpPr>
        <p:spPr>
          <a:xfrm>
            <a:off x="0" y="3807001"/>
            <a:ext cx="2907991" cy="1843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rgbClr val="7030A0"/>
                </a:solidFill>
              </a:rPr>
              <a:t>Asikkala</a:t>
            </a:r>
          </a:p>
          <a:p>
            <a:pPr algn="ctr"/>
            <a:r>
              <a:rPr lang="fi-FI" dirty="0" smtClean="0"/>
              <a:t>5 koulua</a:t>
            </a:r>
          </a:p>
          <a:p>
            <a:pPr algn="ctr"/>
            <a:r>
              <a:rPr lang="fi-FI" dirty="0" smtClean="0"/>
              <a:t>891 oppilasta</a:t>
            </a:r>
          </a:p>
          <a:p>
            <a:pPr algn="ctr"/>
            <a:r>
              <a:rPr lang="fi-FI" dirty="0"/>
              <a:t>2</a:t>
            </a:r>
            <a:r>
              <a:rPr lang="fi-FI" dirty="0" smtClean="0"/>
              <a:t> tutoropettajaa</a:t>
            </a:r>
          </a:p>
        </p:txBody>
      </p:sp>
      <p:sp>
        <p:nvSpPr>
          <p:cNvPr id="13" name="Ellipsi 12"/>
          <p:cNvSpPr/>
          <p:nvPr/>
        </p:nvSpPr>
        <p:spPr>
          <a:xfrm>
            <a:off x="4355352" y="4976846"/>
            <a:ext cx="2771269" cy="1867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accent6">
                    <a:lumMod val="75000"/>
                  </a:schemeClr>
                </a:solidFill>
              </a:rPr>
              <a:t>Heinola</a:t>
            </a:r>
          </a:p>
          <a:p>
            <a:pPr algn="ctr"/>
            <a:r>
              <a:rPr lang="fi-FI" dirty="0" smtClean="0"/>
              <a:t>7 koulua</a:t>
            </a:r>
          </a:p>
          <a:p>
            <a:pPr algn="ctr"/>
            <a:r>
              <a:rPr lang="fi-FI" dirty="0" smtClean="0"/>
              <a:t>1533 oppilasta</a:t>
            </a:r>
          </a:p>
          <a:p>
            <a:pPr algn="ctr"/>
            <a:r>
              <a:rPr lang="fi-FI" dirty="0" smtClean="0"/>
              <a:t>10 tutoropettajaa</a:t>
            </a:r>
          </a:p>
          <a:p>
            <a:pPr algn="ctr"/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14" name="Ellipsi 13"/>
          <p:cNvSpPr/>
          <p:nvPr/>
        </p:nvSpPr>
        <p:spPr>
          <a:xfrm>
            <a:off x="6312507" y="4240149"/>
            <a:ext cx="2402712" cy="1938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Sysmä</a:t>
            </a:r>
          </a:p>
          <a:p>
            <a:pPr algn="ctr"/>
            <a:r>
              <a:rPr lang="fi-FI" dirty="0" smtClean="0"/>
              <a:t>1 koulu</a:t>
            </a:r>
          </a:p>
          <a:p>
            <a:pPr algn="ctr"/>
            <a:r>
              <a:rPr lang="fi-FI" dirty="0" smtClean="0"/>
              <a:t>220 oppilasta</a:t>
            </a:r>
          </a:p>
          <a:p>
            <a:pPr algn="ctr"/>
            <a:r>
              <a:rPr lang="fi-FI" dirty="0" smtClean="0"/>
              <a:t>1 tutoropettaja</a:t>
            </a:r>
          </a:p>
        </p:txBody>
      </p:sp>
    </p:spTree>
    <p:extLst>
      <p:ext uri="{BB962C8B-B14F-4D97-AF65-F5344CB8AC3E}">
        <p14:creationId xmlns:p14="http://schemas.microsoft.com/office/powerpoint/2010/main" val="6183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sz="6000" b="1" dirty="0" smtClean="0"/>
              <a:t>Tutoropettajatoiminnasta</a:t>
            </a:r>
            <a:r>
              <a:rPr lang="fi-FI" sz="4900" dirty="0" smtClean="0"/>
              <a:t/>
            </a:r>
            <a:br>
              <a:rPr lang="fi-FI" sz="4900" dirty="0" smtClean="0"/>
            </a:br>
            <a:r>
              <a:rPr lang="fi-FI" sz="4000" dirty="0"/>
              <a:t>Jatka lauseita</a:t>
            </a:r>
            <a:r>
              <a:rPr lang="fi-FI" sz="6000" dirty="0"/>
              <a:t/>
            </a:r>
            <a:br>
              <a:rPr lang="fi-FI" sz="6000" dirty="0"/>
            </a:br>
            <a:endParaRPr lang="fi-FI" sz="6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6392" y="1825625"/>
            <a:ext cx="10747408" cy="4825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/>
              <a:t>1. Erityisen </a:t>
            </a:r>
            <a:r>
              <a:rPr lang="fi-FI" sz="4800" dirty="0"/>
              <a:t>ilahtunut olin</a:t>
            </a:r>
            <a:r>
              <a:rPr lang="fi-FI" sz="4800" dirty="0" smtClean="0"/>
              <a:t>…</a:t>
            </a:r>
            <a:endParaRPr lang="fi-FI" sz="4800" dirty="0"/>
          </a:p>
          <a:p>
            <a:pPr marL="0" indent="0">
              <a:buNone/>
            </a:pPr>
            <a:r>
              <a:rPr lang="fi-FI" sz="4800" dirty="0" smtClean="0"/>
              <a:t>2. Olisin tarvinnut enemmän…</a:t>
            </a:r>
          </a:p>
          <a:p>
            <a:pPr marL="0" indent="0">
              <a:buNone/>
            </a:pPr>
            <a:r>
              <a:rPr lang="fi-FI" sz="4800" dirty="0" smtClean="0"/>
              <a:t>3. Jännittävintä oli…</a:t>
            </a:r>
          </a:p>
          <a:p>
            <a:pPr marL="0" indent="0">
              <a:buNone/>
            </a:pPr>
            <a:r>
              <a:rPr lang="fi-FI" sz="4800" dirty="0" smtClean="0"/>
              <a:t>4. Eniten minua auttoi…</a:t>
            </a:r>
          </a:p>
          <a:p>
            <a:pPr marL="0" indent="0">
              <a:buNone/>
            </a:pPr>
            <a:r>
              <a:rPr lang="fi-FI" sz="4800" dirty="0" smtClean="0"/>
              <a:t>5. Tutorverkostosta sain apua…</a:t>
            </a:r>
          </a:p>
          <a:p>
            <a:pPr marL="0" indent="0">
              <a:buNone/>
            </a:pPr>
            <a:r>
              <a:rPr lang="fi-FI" sz="4800" dirty="0" smtClean="0"/>
              <a:t>6. Päällimmäiseksi mieleeni jäi…</a:t>
            </a:r>
          </a:p>
        </p:txBody>
      </p:sp>
    </p:spTree>
    <p:extLst>
      <p:ext uri="{BB962C8B-B14F-4D97-AF65-F5344CB8AC3E}">
        <p14:creationId xmlns:p14="http://schemas.microsoft.com/office/powerpoint/2010/main" val="31728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-1" y="0"/>
            <a:ext cx="12192001" cy="6857999"/>
          </a:xfr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 </a:t>
            </a:r>
            <a:r>
              <a:rPr lang="fi-FI" sz="3200" dirty="0" smtClean="0"/>
              <a:t>”</a:t>
            </a:r>
            <a:r>
              <a:rPr lang="fi-FI" dirty="0"/>
              <a:t>Opin </a:t>
            </a:r>
            <a:r>
              <a:rPr lang="fi-FI" dirty="0" err="1"/>
              <a:t>tutoroinnista</a:t>
            </a:r>
            <a:r>
              <a:rPr lang="fi-FI" dirty="0"/>
              <a:t> yhteistyötaitoja, itseilmaisua ja johtamista. Tutorina oleminen opetti puhumaan itsevarmasti ja vakuuttavasti uusille ihmisille. Parasta tutorina olemisessa oli se, että sain kontakteja ja ystäviä myös muista kunnista kuin omastani.”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”Tutorina opin ymmärtämään erilaisia ihmisiä ja suunnittelemaan juttuja monenlaisille opettajille.” Sain myös aivan uudenlaista vastuuta ja sitä myötä varmuutta </a:t>
            </a:r>
            <a:r>
              <a:rPr lang="fi-FI" dirty="0" smtClean="0"/>
              <a:t>opettajana </a:t>
            </a:r>
            <a:r>
              <a:rPr lang="fi-FI" dirty="0"/>
              <a:t>toimimiseen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/>
              <a:t>Tärkeintä on halu auttaa ja oikea asenne</a:t>
            </a:r>
            <a:r>
              <a:rPr lang="fi-FI" dirty="0" smtClean="0"/>
              <a:t>.”</a:t>
            </a:r>
          </a:p>
          <a:p>
            <a:pPr marL="0" indent="0">
              <a:buNone/>
            </a:pPr>
            <a:endParaRPr lang="fi-FI" sz="3200" b="1" dirty="0" smtClean="0">
              <a:latin typeface="Tempus Sans ITC" panose="04020404030D07020202" pitchFamily="82" charset="0"/>
            </a:endParaRPr>
          </a:p>
          <a:p>
            <a:pPr marL="0" indent="0">
              <a:buNone/>
            </a:pPr>
            <a:r>
              <a:rPr lang="fi-FI" sz="3200" b="1" dirty="0" smtClean="0">
                <a:latin typeface="Tempus Sans ITC" panose="04020404030D07020202" pitchFamily="82" charset="0"/>
              </a:rPr>
              <a:t>Verkostoituminen </a:t>
            </a:r>
            <a:r>
              <a:rPr lang="fi-FI" sz="3200" b="1" dirty="0">
                <a:latin typeface="Tempus Sans ITC" panose="04020404030D07020202" pitchFamily="82" charset="0"/>
              </a:rPr>
              <a:t>on vastavuoroista, ylläpidä ja nauti verkostostasi. Kohtaamisista syntyy aina jotakin hyvää.</a:t>
            </a:r>
            <a:endParaRPr lang="fi-FI" sz="3200" dirty="0">
              <a:latin typeface="Tempus Sans ITC" panose="04020404030D07020202" pitchFamily="82" charset="0"/>
            </a:endParaRPr>
          </a:p>
          <a:p>
            <a:pPr marL="0" indent="0">
              <a:buNone/>
            </a:pPr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86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2798</TotalTime>
  <Words>575</Words>
  <Application>Microsoft Office PowerPoint</Application>
  <PresentationFormat>Laajakuva</PresentationFormat>
  <Paragraphs>194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30" baseType="lpstr">
      <vt:lpstr>Batang</vt:lpstr>
      <vt:lpstr>Arial</vt:lpstr>
      <vt:lpstr>Arial Black</vt:lpstr>
      <vt:lpstr>Arial Narrow</vt:lpstr>
      <vt:lpstr>Bauhaus 93</vt:lpstr>
      <vt:lpstr>Berlin Sans FB</vt:lpstr>
      <vt:lpstr>Bradley Hand ITC</vt:lpstr>
      <vt:lpstr>Britannic Bold</vt:lpstr>
      <vt:lpstr>Calibri</vt:lpstr>
      <vt:lpstr>Calibri Light</vt:lpstr>
      <vt:lpstr>Comic Sans MS</vt:lpstr>
      <vt:lpstr>Tempus Sans ITC</vt:lpstr>
      <vt:lpstr>Office-teema</vt:lpstr>
      <vt:lpstr>PowerPoint-esitys</vt:lpstr>
      <vt:lpstr>Keskustelun herättelyä pienryhmissä</vt:lpstr>
      <vt:lpstr>Seudullinen kehittäminen</vt:lpstr>
      <vt:lpstr>Seudullinen kehittäminen</vt:lpstr>
      <vt:lpstr> Tutoropettajatoiminnan                   vakiinnuttaminen Päijät-Hämeessä Projektin toiminta-aika on 1.7.2019-31.7.2021</vt:lpstr>
      <vt:lpstr>TAVOITTEET</vt:lpstr>
      <vt:lpstr>Päijät-Hämeen tutoropettajaverkosto lukuina</vt:lpstr>
      <vt:lpstr> Tutoropettajatoiminnasta Jatka lauseita </vt:lpstr>
      <vt:lpstr>PowerPoint-esitys</vt:lpstr>
      <vt:lpstr>Parhaat tutorkäytännöt</vt:lpstr>
      <vt:lpstr>Syyslukukausi 2019</vt:lpstr>
      <vt:lpstr>Kevätlukukausi 2020</vt:lpstr>
      <vt:lpstr>Kehittämistiimien ja koulutuspakettien teemat</vt:lpstr>
      <vt:lpstr>PowerPoint-esitys</vt:lpstr>
      <vt:lpstr>7 taitavaa sisarusta</vt:lpstr>
      <vt:lpstr>Instargram-sovellus "Jos et ole somessa, et ole olemassa"</vt:lpstr>
      <vt:lpstr>PowerPoint-esitys</vt:lpstr>
    </vt:vector>
  </TitlesOfParts>
  <Company>Lahden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Tutoropettajatoiminnan vakiinnuttaminen  Päijät-Hämeessä</dc:title>
  <dc:creator>Kivekäs Johanna</dc:creator>
  <cp:lastModifiedBy>Kivekäs Johanna</cp:lastModifiedBy>
  <cp:revision>86</cp:revision>
  <cp:lastPrinted>2019-09-02T10:36:21Z</cp:lastPrinted>
  <dcterms:created xsi:type="dcterms:W3CDTF">2019-06-06T07:01:23Z</dcterms:created>
  <dcterms:modified xsi:type="dcterms:W3CDTF">2019-09-02T11:13:07Z</dcterms:modified>
</cp:coreProperties>
</file>