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7" r:id="rId8"/>
    <p:sldId id="261" r:id="rId9"/>
    <p:sldId id="263" r:id="rId10"/>
    <p:sldId id="266" r:id="rId11"/>
    <p:sldId id="264" r:id="rId12"/>
    <p:sldId id="265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13" autoAdjust="0"/>
  </p:normalViewPr>
  <p:slideViewPr>
    <p:cSldViewPr snapToGrid="0" snapToObjects="1">
      <p:cViewPr>
        <p:scale>
          <a:sx n="50" d="100"/>
          <a:sy n="50" d="100"/>
        </p:scale>
        <p:origin x="-2408" y="-4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itl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9463" y="1597025"/>
            <a:ext cx="7583488" cy="1679575"/>
          </a:xfrm>
        </p:spPr>
        <p:txBody>
          <a:bodyPr anchor="b" anchorCtr="0"/>
          <a:lstStyle>
            <a:lvl1pPr>
              <a:defRPr sz="54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79463" y="3276600"/>
            <a:ext cx="7583487" cy="1752600"/>
          </a:xfr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Muokkaa alaotsikon perustyyliä naps.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27892" y="838200"/>
            <a:ext cx="3474720" cy="45720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25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uva ja kuvateksti, vaihtoeh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</p:spPr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3" y="1371600"/>
            <a:ext cx="7583488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2743200"/>
            <a:ext cx="4114800" cy="28194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65760" indent="-365760">
              <a:defRPr/>
            </a:lvl1pPr>
            <a:lvl2pPr marL="731520" indent="-365760">
              <a:defRPr/>
            </a:lvl2pPr>
            <a:lvl3pPr marL="1097280" indent="-365760">
              <a:defRPr/>
            </a:lvl3pPr>
            <a:lvl4pPr marL="1463040" indent="-365760">
              <a:defRPr/>
            </a:lvl4pPr>
            <a:lvl5pPr marL="1828800" indent="-365760">
              <a:defRPr/>
            </a:lvl5pPr>
            <a:lvl6pPr marL="2194560" indent="-365760">
              <a:defRPr/>
            </a:lvl6pPr>
            <a:lvl7pPr marL="2560320" indent="-365760">
              <a:defRPr/>
            </a:lvl7pPr>
            <a:lvl8pPr marL="2926080" indent="-365760">
              <a:defRPr/>
            </a:lvl8pPr>
            <a:lvl9pPr marL="3291840" indent="-365760">
              <a:defRPr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Vertic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838200"/>
            <a:ext cx="1676400" cy="5053013"/>
          </a:xfrm>
        </p:spPr>
        <p:txBody>
          <a:bodyPr vert="eaVert"/>
          <a:lstStyle>
            <a:lvl1pPr>
              <a:defRPr sz="3600"/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838200"/>
            <a:ext cx="6019800" cy="505301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kodia, jossa o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Tex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12" y="3254188"/>
            <a:ext cx="7580376" cy="168536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5400" b="1" kern="120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14600" y="457200"/>
            <a:ext cx="4114800" cy="2743200"/>
          </a:xfrm>
          <a:prstGeom prst="roundRect">
            <a:avLst>
              <a:gd name="adj" fmla="val 10888"/>
            </a:avLst>
          </a:prstGeom>
          <a:solidFill>
            <a:schemeClr val="bg1">
              <a:lumMod val="75000"/>
            </a:schemeClr>
          </a:solidFill>
          <a:effectLst>
            <a:reflection blurRad="6350" stA="20000" endA="300" endPos="38500" dist="50800" dir="5400000" sy="-10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Vedä kuva paikkamerkkiin tai lisää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12" y="4953000"/>
            <a:ext cx="7580376" cy="9144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1627188"/>
            <a:ext cx="7580376" cy="1682496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4400" b="1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6450" y="3309411"/>
            <a:ext cx="7580376" cy="1755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SzPct val="90000"/>
              <a:buFont typeface="Wingdings" pitchFamily="2" charset="2"/>
              <a:buNone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66788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529584" cy="4288536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defRPr sz="1800"/>
            </a:lvl6pPr>
            <a:lvl7pPr marL="1603375" indent="-231775">
              <a:defRPr sz="1800"/>
            </a:lvl7pPr>
            <a:lvl8pPr marL="1828800" indent="-231775">
              <a:defRPr sz="1800"/>
            </a:lvl8pPr>
            <a:lvl9pPr marL="2060575" indent="-231775"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Muokkaa perustyylejä naps.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6216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66216" y="2174875"/>
            <a:ext cx="3529584" cy="3716338"/>
          </a:xfrm>
        </p:spPr>
        <p:txBody>
          <a:bodyPr>
            <a:normAutofit/>
          </a:bodyPr>
          <a:lstStyle>
            <a:lvl1pPr marL="231775" indent="-231775">
              <a:defRPr sz="1800"/>
            </a:lvl1pPr>
            <a:lvl2pPr marL="457200" indent="-231775">
              <a:defRPr sz="1800"/>
            </a:lvl2pPr>
            <a:lvl3pPr marL="688975" indent="-231775">
              <a:defRPr sz="1800"/>
            </a:lvl3pPr>
            <a:lvl4pPr marL="914400" indent="-231775">
              <a:defRPr sz="1800"/>
            </a:lvl4pPr>
            <a:lvl5pPr marL="1146175" indent="-231775">
              <a:defRPr sz="1800"/>
            </a:lvl5pPr>
            <a:lvl6pPr marL="1371600" indent="-231775">
              <a:tabLst/>
              <a:defRPr sz="1800"/>
            </a:lvl6pPr>
            <a:lvl7pPr marL="1603375" indent="-231775">
              <a:tabLst/>
              <a:defRPr sz="1800"/>
            </a:lvl7pPr>
            <a:lvl8pPr marL="1828800" indent="-231775">
              <a:tabLst/>
              <a:defRPr sz="1800"/>
            </a:lvl8pPr>
            <a:lvl9pPr marL="2060575" indent="-231775">
              <a:tabLst/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2988"/>
            <a:ext cx="3529584" cy="879475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3529584" cy="3716338"/>
          </a:xfrm>
        </p:spPr>
        <p:txBody>
          <a:bodyPr>
            <a:noAutofit/>
          </a:bodyPr>
          <a:lstStyle>
            <a:lvl1pPr marL="2317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6889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9144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1461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13716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16033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1828800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060575" indent="-231775" algn="l" defTabSz="914400" rtl="0" eaLnBrk="1" latinLnBrk="0" hangingPunct="1">
              <a:buSzPct val="90000"/>
              <a:buFont typeface="Wingdings" pitchFamily="2" charset="2"/>
              <a:defRPr lang="en-US" sz="1800" kern="1200" dirty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Bla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787" y="838200"/>
            <a:ext cx="3474720" cy="1619250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lang="en-US" sz="3000" b="1" kern="1200" dirty="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7892" y="838200"/>
            <a:ext cx="3474720" cy="4572000"/>
          </a:xfrm>
        </p:spPr>
        <p:txBody>
          <a:bodyPr>
            <a:normAutofit/>
          </a:bodyPr>
          <a:lstStyle>
            <a:lvl1pPr marL="282575" indent="-282575">
              <a:defRPr sz="2400"/>
            </a:lvl1pPr>
            <a:lvl2pPr marL="573088" indent="-282575">
              <a:defRPr sz="2200"/>
            </a:lvl2pPr>
            <a:lvl3pPr marL="855663" indent="-282575">
              <a:defRPr sz="2000"/>
            </a:lvl3pPr>
            <a:lvl4pPr marL="1146175" indent="-282575">
              <a:defRPr sz="1800"/>
            </a:lvl4pPr>
            <a:lvl5pPr marL="1430338" indent="-282575">
              <a:defRPr sz="1800"/>
            </a:lvl5pPr>
            <a:lvl6pPr marL="1712913" indent="-282575">
              <a:defRPr sz="1800"/>
            </a:lvl6pPr>
            <a:lvl7pPr marL="2003425" indent="-282575">
              <a:defRPr sz="1800"/>
            </a:lvl7pPr>
            <a:lvl8pPr marL="2286000" indent="-282575">
              <a:defRPr sz="1800"/>
            </a:lvl8pPr>
            <a:lvl9pPr marL="2568575" indent="-282575">
              <a:defRPr sz="18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66787" y="2474258"/>
            <a:ext cx="3474720" cy="2743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lang="en-US" sz="1800" kern="1200" smtClean="0">
                <a:solidFill>
                  <a:schemeClr val="bg1"/>
                </a:solidFill>
                <a:effectLst>
                  <a:outerShdw blurRad="101600" dist="12700" dir="3600000" algn="tl" rotWithShape="0">
                    <a:prstClr val="black">
                      <a:alpha val="3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spcAft>
                <a:spcPts val="0"/>
              </a:spcAft>
              <a:buSzPct val="90000"/>
              <a:buFont typeface="Wingdings" pitchFamily="2" charset="2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verlayText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89647"/>
            <a:ext cx="75834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i-FI" smtClean="0"/>
              <a:t>Muokkaa perustyylejä naps.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55675" y="1600200"/>
            <a:ext cx="7232650" cy="42910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24.4.19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17220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</p:sldLayoutIdLst>
  <p:txStyles>
    <p:titleStyle>
      <a:lvl1pPr algn="ctr" defTabSz="914400" rtl="0" eaLnBrk="1" latinLnBrk="0" hangingPunct="1">
        <a:lnSpc>
          <a:spcPct val="95000"/>
        </a:lnSpc>
        <a:spcBef>
          <a:spcPct val="0"/>
        </a:spcBef>
        <a:buNone/>
        <a:defRPr sz="4800" b="1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spcAft>
          <a:spcPts val="0"/>
        </a:spcAft>
        <a:buSzPct val="90000"/>
        <a:buFont typeface="Wingdings" pitchFamily="2" charset="2"/>
        <a:buChar char=""/>
        <a:defRPr sz="24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22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20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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1000"/>
        </a:spcBef>
        <a:spcAft>
          <a:spcPts val="0"/>
        </a:spcAft>
        <a:buSzPct val="90000"/>
        <a:buFont typeface="Wingdings" pitchFamily="2" charset="2"/>
        <a:buChar char=""/>
        <a:defRPr sz="1800" kern="120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5pPr>
      <a:lvl6pPr marL="27432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6pPr>
      <a:lvl7pPr marL="32004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7pPr>
      <a:lvl8pPr marL="36576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{"/>
        <a:defRPr lang="en-US" sz="1800" kern="1200" baseline="0" dirty="0" smtClean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8pPr>
      <a:lvl9pPr marL="4114800" indent="-457200" algn="l" defTabSz="914400" rtl="0" eaLnBrk="1" latinLnBrk="0" hangingPunct="1">
        <a:spcBef>
          <a:spcPts val="1000"/>
        </a:spcBef>
        <a:buSzPct val="90000"/>
        <a:buFont typeface="Wingdings" pitchFamily="2" charset="2"/>
        <a:buChar char="|"/>
        <a:defRPr lang="en-US" sz="1800" kern="1200" dirty="0">
          <a:solidFill>
            <a:schemeClr val="bg1"/>
          </a:solidFill>
          <a:effectLst>
            <a:outerShdw blurRad="101600" dist="12700" dir="3600000" algn="tl" rotWithShape="0">
              <a:prstClr val="black">
                <a:alpha val="3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14.jpeg"/><Relationship Id="rId5" Type="http://schemas.openxmlformats.org/officeDocument/2006/relationships/image" Target="../media/image15.jpeg"/><Relationship Id="rId6" Type="http://schemas.openxmlformats.org/officeDocument/2006/relationships/image" Target="../media/image16.jpeg"/><Relationship Id="rId7" Type="http://schemas.openxmlformats.org/officeDocument/2006/relationships/image" Target="../media/image17.jpeg"/><Relationship Id="rId8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4601358" y="0"/>
            <a:ext cx="4542641" cy="6857999"/>
          </a:xfrm>
        </p:spPr>
        <p:txBody>
          <a:bodyPr/>
          <a:lstStyle/>
          <a:p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/>
              <a:t/>
            </a:r>
            <a:br>
              <a:rPr lang="fi-FI" dirty="0"/>
            </a:b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Arviointi</a:t>
            </a:r>
            <a:br>
              <a:rPr lang="fi-FI" dirty="0" smtClean="0"/>
            </a:br>
            <a:r>
              <a:rPr lang="fi-FI" sz="4400" dirty="0" smtClean="0"/>
              <a:t>opetus-</a:t>
            </a:r>
            <a:br>
              <a:rPr lang="fi-FI" sz="4400" dirty="0" smtClean="0"/>
            </a:br>
            <a:r>
              <a:rPr lang="fi-FI" sz="4400" dirty="0" smtClean="0"/>
              <a:t>suunnitelmassa</a:t>
            </a: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/>
              <a:t/>
            </a:r>
            <a:br>
              <a:rPr lang="fi-FI" sz="4000" dirty="0"/>
            </a:b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/>
              <a:t/>
            </a:r>
            <a:br>
              <a:rPr lang="fi-FI" sz="4000" dirty="0"/>
            </a:br>
            <a:r>
              <a:rPr lang="fi-FI" sz="1400" dirty="0" smtClean="0"/>
              <a:t>Annamari </a:t>
            </a:r>
            <a:r>
              <a:rPr lang="fi-FI" sz="1400" dirty="0" err="1" smtClean="0"/>
              <a:t>Saure</a:t>
            </a:r>
            <a:r>
              <a:rPr lang="fi-FI" sz="1400" dirty="0" smtClean="0"/>
              <a:t>,</a:t>
            </a:r>
            <a:br>
              <a:rPr lang="fi-FI" sz="1400" dirty="0" smtClean="0"/>
            </a:br>
            <a:r>
              <a:rPr lang="fi-FI" sz="1400" dirty="0" smtClean="0"/>
              <a:t>tutoropettaja,</a:t>
            </a:r>
            <a:br>
              <a:rPr lang="fi-FI" sz="1400" dirty="0" smtClean="0"/>
            </a:br>
            <a:r>
              <a:rPr lang="fi-FI" sz="1400" dirty="0" smtClean="0"/>
              <a:t>äidinkielen ja kirjallisuuden lehtori,</a:t>
            </a:r>
            <a:br>
              <a:rPr lang="fi-FI" sz="1400" dirty="0" smtClean="0"/>
            </a:br>
            <a:r>
              <a:rPr lang="fi-FI" sz="1400" dirty="0" smtClean="0"/>
              <a:t>oppi- ja tietokirjailija</a:t>
            </a:r>
            <a:endParaRPr lang="fi-FI" sz="1400" dirty="0"/>
          </a:p>
        </p:txBody>
      </p:sp>
      <p:pic>
        <p:nvPicPr>
          <p:cNvPr id="6" name="Kuva 5" descr="IMG_455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29079" y="1129079"/>
            <a:ext cx="6858000" cy="45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149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" y="89647"/>
            <a:ext cx="8959490" cy="1143000"/>
          </a:xfrm>
        </p:spPr>
        <p:txBody>
          <a:bodyPr/>
          <a:lstStyle/>
          <a:p>
            <a:r>
              <a:rPr lang="fi-FI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Kuinka auttaa vertaisarvioijaa?</a:t>
            </a:r>
            <a:endParaRPr lang="fi-FI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5092625"/>
          </a:xfrm>
        </p:spPr>
        <p:txBody>
          <a:bodyPr>
            <a:normAutofit/>
          </a:bodyPr>
          <a:lstStyle/>
          <a:p>
            <a:r>
              <a:rPr lang="fi-FI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Vertaisarvioijan lausepankki</a:t>
            </a:r>
          </a:p>
          <a:p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Yhdessä tehdyt työskentelyn tavoitteet, joihin oppimiskokonaisuuden </a:t>
            </a:r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aikana ja jälkeen </a:t>
            </a:r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palataan apukysymyksin: mikä tavoite saavutettiin parhaiten, kuka kunnostautui jonkin tietyn tavoitteen saavuttamisessa, kuka yllätti </a:t>
            </a:r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positiivisesti, mitä vahvistetaan edelleen</a:t>
            </a:r>
            <a:endParaRPr lang="fi-FI" sz="18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fi-FI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Ohjatut kysymykset (esim. kirjallisen tehtävän vertaispalautteen antoon</a:t>
            </a:r>
            <a:r>
              <a:rPr lang="fi-FI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r>
              <a:rPr lang="fi-FI" sz="1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Lomakkeet, kuviot, kuvat, mielikuvitukselliset keinot</a:t>
            </a:r>
            <a:endParaRPr lang="fi-FI" sz="1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Opettajan ryhmälle antama arvosana jaetaan työskentelyn perusteella jäsenien kesken (esim. arvosana 8, </a:t>
            </a:r>
            <a:r>
              <a:rPr lang="fi-FI" sz="18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j</a:t>
            </a:r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äseniä 4 = 32. Oppilaat jakavat arvosanan 32 mielestään oikeudenmukaisimmin (esim. 7,8, 8, 9</a:t>
            </a:r>
            <a:r>
              <a:rPr lang="fi-FI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endParaRPr lang="fi-FI" sz="1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Kuva 4" descr="IMG_001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259" y="0"/>
            <a:ext cx="1780741" cy="1335556"/>
          </a:xfrm>
          <a:prstGeom prst="rect">
            <a:avLst/>
          </a:prstGeom>
        </p:spPr>
      </p:pic>
      <p:pic>
        <p:nvPicPr>
          <p:cNvPr id="7" name="Kuva 6" descr="IMG_000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85031" cy="133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6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  <a:t>Itse- ja vertaisarvioinnin avulla</a:t>
            </a:r>
            <a:endParaRPr lang="fi-FI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4989658"/>
          </a:xfrm>
        </p:spPr>
        <p:txBody>
          <a:bodyPr>
            <a:normAutofit lnSpcReduction="10000"/>
          </a:bodyPr>
          <a:lstStyle/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ppilas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tulee kuulluksi omista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oppimiskokemuksistaan.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ma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identiteetti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rakentuu.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M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otivaatio kasvaa.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V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uorovaikutus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- ja tunnetaidot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kehittyvät.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V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ahvuudet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ja harjoiteltavat asiat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tunnistetaan.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lvl="0"/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pettaja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saa tärkeää tietoa oppilaan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kokemuksista.</a:t>
            </a:r>
          </a:p>
          <a:p>
            <a:pPr marL="0" lvl="0" indent="0">
              <a:buNone/>
            </a:pP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				(Lahden </a:t>
            </a:r>
            <a:r>
              <a:rPr lang="fi-FI" dirty="0" err="1" smtClean="0">
                <a:solidFill>
                  <a:schemeClr val="accent5">
                    <a:lumMod val="50000"/>
                  </a:schemeClr>
                </a:solidFill>
                <a:effectLst/>
              </a:rPr>
              <a:t>ops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)</a:t>
            </a:r>
            <a:endParaRPr lang="fi-FI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endParaRPr lang="fi-FI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" name="Kuva 3" descr="IMG_00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596" y="1600200"/>
            <a:ext cx="2793404" cy="20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98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  <a:t>Arviointi käytännössä</a:t>
            </a:r>
            <a:endParaRPr lang="fi-FI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" name="Sisällön paikkamerkki 3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5257800"/>
          </a:xfrm>
        </p:spPr>
        <p:txBody>
          <a:bodyPr>
            <a:normAutofit fontScale="92500" lnSpcReduction="20000"/>
          </a:bodyPr>
          <a:lstStyle/>
          <a:p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1. Tavoitteiden asettelu: opettaja (</a:t>
            </a:r>
            <a:r>
              <a:rPr lang="fi-FI" dirty="0" err="1" smtClean="0">
                <a:solidFill>
                  <a:schemeClr val="accent5">
                    <a:lumMod val="75000"/>
                  </a:schemeClr>
                </a:solidFill>
              </a:rPr>
              <a:t>ops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), oppilaat (esim. valikoimasta laaja-alaisia ja oppiaineen tavoitteita)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  <a:t>2. Suunnittelu: millä sisällöillä ja toiminnoilla tavoitteet saavutetaan</a:t>
            </a:r>
          </a:p>
          <a:p>
            <a:r>
              <a:rPr lang="fi-FI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3. Oppimisen aikainen arviointi: opettajan antama ohjaava palaute, itse- ja vertaisarviointia + toiminnan tarkistamista palautteen perusteella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  <a:t>4. Oppimiskokonaisuuden jälkeen: erilaisin menetelmin tarkastellaan, miten tavoitteet saavutettiin </a:t>
            </a:r>
          </a:p>
          <a:p>
            <a:r>
              <a:rPr lang="fi-FI" dirty="0" smtClean="0">
                <a:solidFill>
                  <a:schemeClr val="accent5">
                    <a:lumMod val="75000"/>
                  </a:schemeClr>
                </a:solidFill>
              </a:rPr>
              <a:t>5. Katse eteenpäin: mitä kannattaa ensi kerralla ottaa huomioon</a:t>
            </a:r>
          </a:p>
          <a:p>
            <a:endParaRPr lang="fi-FI" dirty="0" smtClean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3961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>
                <a:solidFill>
                  <a:schemeClr val="accent3"/>
                </a:solidFill>
              </a:rPr>
              <a:t>Arvioinnin käsitteitä</a:t>
            </a:r>
            <a:endParaRPr lang="fi-FI" dirty="0">
              <a:solidFill>
                <a:schemeClr val="accent3"/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0" y="1600200"/>
            <a:ext cx="8188325" cy="4291013"/>
          </a:xfrm>
        </p:spPr>
        <p:txBody>
          <a:bodyPr/>
          <a:lstStyle/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päättöarviointi</a:t>
            </a:r>
          </a:p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opintojen aikainen  arviointi </a:t>
            </a:r>
          </a:p>
          <a:p>
            <a:pPr lvl="1"/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työskentelyn </a:t>
            </a:r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arviointi</a:t>
            </a:r>
          </a:p>
          <a:p>
            <a:pPr lvl="1"/>
            <a:r>
              <a:rPr lang="fi-FI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itsearviointi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, </a:t>
            </a:r>
            <a:endParaRPr lang="fi-FI" dirty="0" smtClean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pPr lvl="1"/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vertaisarviointi</a:t>
            </a:r>
            <a:endParaRPr lang="fi-FI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endParaRPr lang="fi-FI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Kuva 7" descr="IMG_065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59542" y="2073543"/>
            <a:ext cx="5467950" cy="410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43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Opintojen aikainen arviointi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5675" y="1600200"/>
            <a:ext cx="7232650" cy="5092625"/>
          </a:xfrm>
        </p:spPr>
        <p:txBody>
          <a:bodyPr>
            <a:normAutofit/>
          </a:bodyPr>
          <a:lstStyle/>
          <a:p>
            <a:r>
              <a:rPr lang="fi-FI" dirty="0">
                <a:effectLst/>
              </a:rPr>
              <a:t>o</a:t>
            </a:r>
            <a:r>
              <a:rPr lang="fi-FI" dirty="0" smtClean="0">
                <a:effectLst/>
              </a:rPr>
              <a:t>n opettajan antamaa oppimista edistävää palautetta sekä itse- ja vertaisarviointia, joka tekee oppimisprosessia näkyväksi</a:t>
            </a:r>
          </a:p>
          <a:p>
            <a:r>
              <a:rPr lang="fi-FI" dirty="0" smtClean="0">
                <a:effectLst/>
              </a:rPr>
              <a:t>auttaa </a:t>
            </a:r>
            <a:r>
              <a:rPr lang="fi-FI" dirty="0">
                <a:effectLst/>
              </a:rPr>
              <a:t>oppilaita hahmottamaan ja ymmärtämään</a:t>
            </a:r>
          </a:p>
          <a:p>
            <a:pPr marL="0" lvl="0" indent="0">
              <a:buNone/>
            </a:pPr>
            <a:r>
              <a:rPr lang="fi-FI" dirty="0" smtClean="0">
                <a:effectLst/>
              </a:rPr>
              <a:t>	mitä </a:t>
            </a:r>
            <a:r>
              <a:rPr lang="fi-FI" dirty="0">
                <a:effectLst/>
              </a:rPr>
              <a:t>heidän on tarkoitus oppia</a:t>
            </a:r>
          </a:p>
          <a:p>
            <a:pPr marL="0" lvl="0" indent="0">
              <a:buNone/>
            </a:pPr>
            <a:r>
              <a:rPr lang="fi-FI" dirty="0" smtClean="0">
                <a:effectLst/>
              </a:rPr>
              <a:t>	mitä </a:t>
            </a:r>
            <a:r>
              <a:rPr lang="fi-FI" dirty="0">
                <a:effectLst/>
              </a:rPr>
              <a:t>he ovat jo oppineet</a:t>
            </a:r>
          </a:p>
          <a:p>
            <a:pPr marL="0" lvl="0" indent="0">
              <a:buNone/>
            </a:pPr>
            <a:r>
              <a:rPr lang="fi-FI" dirty="0" smtClean="0">
                <a:effectLst/>
              </a:rPr>
              <a:t>	miten </a:t>
            </a:r>
            <a:r>
              <a:rPr lang="fi-FI" dirty="0">
                <a:effectLst/>
              </a:rPr>
              <a:t>he voivat edistää omaa oppimistaan </a:t>
            </a:r>
            <a:r>
              <a:rPr lang="fi-FI" dirty="0" smtClean="0">
                <a:effectLst/>
              </a:rPr>
              <a:t>	ja </a:t>
            </a:r>
            <a:r>
              <a:rPr lang="fi-FI" dirty="0">
                <a:effectLst/>
              </a:rPr>
              <a:t>parantaa </a:t>
            </a:r>
            <a:r>
              <a:rPr lang="fi-FI" dirty="0" smtClean="0">
                <a:effectLst/>
              </a:rPr>
              <a:t>suoriutumistaan</a:t>
            </a:r>
            <a:endParaRPr lang="fi-FI" dirty="0">
              <a:effectLst/>
            </a:endParaRPr>
          </a:p>
          <a:p>
            <a:endParaRPr lang="fi-FI" dirty="0"/>
          </a:p>
        </p:txBody>
      </p:sp>
      <p:pic>
        <p:nvPicPr>
          <p:cNvPr id="5" name="Kuva 4" descr="IMG_06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5090" y="2952072"/>
            <a:ext cx="1991417" cy="149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543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17984" y="1028700"/>
            <a:ext cx="7583488" cy="1143000"/>
          </a:xfrm>
        </p:spPr>
        <p:txBody>
          <a:bodyPr/>
          <a:lstStyle/>
          <a:p>
            <a:r>
              <a:rPr lang="fi-FI" dirty="0" smtClean="0"/>
              <a:t>Mitä ja miten opintojen aikaisessa arvioinnissa arvioi</a:t>
            </a:r>
            <a:br>
              <a:rPr lang="fi-FI" dirty="0" smtClean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 smtClean="0"/>
          </a:p>
          <a:p>
            <a:endParaRPr lang="fi-FI" dirty="0"/>
          </a:p>
          <a:p>
            <a:r>
              <a:rPr lang="fi-FI" dirty="0" smtClean="0"/>
              <a:t>opettaja</a:t>
            </a:r>
          </a:p>
          <a:p>
            <a:endParaRPr lang="fi-FI" dirty="0" smtClean="0"/>
          </a:p>
          <a:p>
            <a:r>
              <a:rPr lang="fi-FI" dirty="0"/>
              <a:t>o</a:t>
            </a:r>
            <a:r>
              <a:rPr lang="fi-FI" dirty="0" smtClean="0"/>
              <a:t>ppilas </a:t>
            </a:r>
            <a:r>
              <a:rPr lang="fi-FI" dirty="0" err="1" smtClean="0"/>
              <a:t>itsearviointina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/>
              <a:t>o</a:t>
            </a:r>
            <a:r>
              <a:rPr lang="fi-FI" dirty="0" smtClean="0"/>
              <a:t>ppilas vertaisarvioijana</a:t>
            </a:r>
            <a:endParaRPr lang="fi-FI" dirty="0"/>
          </a:p>
        </p:txBody>
      </p:sp>
      <p:pic>
        <p:nvPicPr>
          <p:cNvPr id="6" name="Kuva 5" descr="IMG_0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869" y="3638151"/>
            <a:ext cx="1499726" cy="1124795"/>
          </a:xfrm>
          <a:prstGeom prst="rect">
            <a:avLst/>
          </a:prstGeom>
        </p:spPr>
      </p:pic>
      <p:pic>
        <p:nvPicPr>
          <p:cNvPr id="8" name="Kuva 7" descr="IMG_001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984" y="5337099"/>
            <a:ext cx="1487294" cy="1115470"/>
          </a:xfrm>
          <a:prstGeom prst="rect">
            <a:avLst/>
          </a:prstGeom>
        </p:spPr>
      </p:pic>
      <p:pic>
        <p:nvPicPr>
          <p:cNvPr id="9" name="Kuva 8" descr="IMG_991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483" y="2660222"/>
            <a:ext cx="1290859" cy="96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538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Työskentelyn taidot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" y="1510179"/>
            <a:ext cx="5200622" cy="4290269"/>
          </a:xfrm>
        </p:spPr>
        <p:txBody>
          <a:bodyPr/>
          <a:lstStyle/>
          <a:p>
            <a:pPr lvl="0"/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itsenäisen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ja yhdessä työskentelyn taidot</a:t>
            </a:r>
          </a:p>
          <a:p>
            <a:pPr lvl="0"/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taidot suunnitella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,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säädellä 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ja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arvioida omaa työtä</a:t>
            </a:r>
          </a:p>
          <a:p>
            <a:pPr lvl="0"/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taito toimia </a:t>
            </a:r>
            <a:r>
              <a:rPr lang="fi-FI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vastuullisesti ja </a:t>
            </a:r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parhaansa yrittäen</a:t>
            </a:r>
          </a:p>
          <a:p>
            <a:pPr lvl="0"/>
            <a:r>
              <a:rPr lang="fi-FI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taito toimia rakentavassa vuorovaikutuksessa.</a:t>
            </a:r>
          </a:p>
          <a:p>
            <a:endParaRPr lang="fi-FI" dirty="0"/>
          </a:p>
        </p:txBody>
      </p:sp>
      <p:pic>
        <p:nvPicPr>
          <p:cNvPr id="5" name="Kuva 4" descr="IMG_050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91404" y="2119398"/>
            <a:ext cx="4873751" cy="36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13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79463" y="1"/>
            <a:ext cx="7287510" cy="1804146"/>
          </a:xfrm>
        </p:spPr>
        <p:txBody>
          <a:bodyPr/>
          <a:lstStyle/>
          <a:p>
            <a:r>
              <a:rPr lang="fi-FI" dirty="0" err="1" smtClean="0"/>
              <a:t>Itsearviointi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54474" y="1390049"/>
            <a:ext cx="9113963" cy="4501164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51C2A9"/>
                </a:solidFill>
                <a:effectLst/>
              </a:rPr>
              <a:t>		</a:t>
            </a:r>
            <a:r>
              <a:rPr lang="fi-FI" b="1" dirty="0" smtClean="0">
                <a:solidFill>
                  <a:srgbClr val="FFFFFF"/>
                </a:solidFill>
                <a:effectLst/>
              </a:rPr>
              <a:t>on vaativa </a:t>
            </a:r>
            <a:r>
              <a:rPr lang="fi-FI" b="1" dirty="0">
                <a:solidFill>
                  <a:srgbClr val="FFFFFF"/>
                </a:solidFill>
                <a:effectLst/>
              </a:rPr>
              <a:t>taito, jota on </a:t>
            </a:r>
            <a:r>
              <a:rPr lang="fi-FI" b="1" dirty="0" smtClean="0">
                <a:solidFill>
                  <a:srgbClr val="FFFFFF"/>
                </a:solidFill>
                <a:effectLst/>
              </a:rPr>
              <a:t>opeteltava.</a:t>
            </a:r>
            <a:endParaRPr lang="fi-FI" b="1" dirty="0">
              <a:solidFill>
                <a:srgbClr val="FFFFFF"/>
              </a:solidFill>
              <a:effectLst/>
            </a:endParaRPr>
          </a:p>
          <a:p>
            <a:pPr marL="0" indent="0">
              <a:buNone/>
            </a:pPr>
            <a:endParaRPr lang="fi-FI" dirty="0" smtClean="0"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Edellyttää oppilaalta</a:t>
            </a:r>
          </a:p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tavoitteiden tunnistamista</a:t>
            </a:r>
            <a:endParaRPr lang="fi-FI" dirty="0"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oman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oppimisen edistymisen ymmärtämistä </a:t>
            </a:r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tavoitteiden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suuntaisesti</a:t>
            </a:r>
          </a:p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ymmärrystä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omien tietojen ja taitojen </a:t>
            </a:r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kehittymisestä</a:t>
            </a:r>
          </a:p>
          <a:p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kykyä tehdä havaintoja omista toimintatavoista eri tilanteissa</a:t>
            </a:r>
          </a:p>
          <a:p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y</a:t>
            </a:r>
            <a:r>
              <a:rPr lang="fi-FI" dirty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mmärrystä vuorovaikutustilanteissa </a:t>
            </a:r>
            <a:r>
              <a:rPr lang="fi-FI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toimimisesta ja niihin liittyvistä tunteista.</a:t>
            </a:r>
          </a:p>
          <a:p>
            <a:endParaRPr lang="fi-FI" dirty="0"/>
          </a:p>
        </p:txBody>
      </p:sp>
      <p:pic>
        <p:nvPicPr>
          <p:cNvPr id="4" name="Kuva 3" descr="IMG_001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1" y="0"/>
            <a:ext cx="1853397" cy="1390048"/>
          </a:xfrm>
          <a:prstGeom prst="rect">
            <a:avLst/>
          </a:prstGeom>
        </p:spPr>
      </p:pic>
      <p:pic>
        <p:nvPicPr>
          <p:cNvPr id="5" name="Kuva 4" descr="IMG_000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835" y="1"/>
            <a:ext cx="1853398" cy="139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18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Kuinka auttaa </a:t>
            </a:r>
            <a:r>
              <a:rPr lang="fi-FI" dirty="0" err="1" smtClean="0"/>
              <a:t>itsearvioijaa</a:t>
            </a:r>
            <a:r>
              <a:rPr lang="fi-FI" dirty="0" smtClean="0"/>
              <a:t>?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5675" y="1385622"/>
            <a:ext cx="5880047" cy="5298996"/>
          </a:xfrm>
        </p:spPr>
        <p:txBody>
          <a:bodyPr>
            <a:normAutofit/>
          </a:bodyPr>
          <a:lstStyle/>
          <a:p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Mitä sinussa on tapahtunut suhteessa asetettuiin tavoitteisiin?</a:t>
            </a:r>
            <a:endParaRPr lang="fi-FI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Lomakkeet (ei liian usein, sopiva määrä kysymyksiä ja kysymyksillä rajattu fokus)</a:t>
            </a:r>
          </a:p>
          <a:p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Mielikuvitus: Mihin annetuista kuvista voit verrata itseäsi oppijana? Mikä väri olet ollut tässä jaksossa? Mitä eläintä oppimistyylisi muistuttaa?</a:t>
            </a:r>
          </a:p>
          <a:p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Kuvaile </a:t>
            </a:r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oppimiskokonaisuus uutisen, </a:t>
            </a:r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sadun tai tarinan muotoon: Olipa kerran oppilas, joka halusi oppia</a:t>
            </a:r>
            <a:r>
              <a:rPr lang="mr-IN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endParaRPr lang="fi-FI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fi-FI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Tunnekortit, taitoportaat, portfoliot, liikennevalot</a:t>
            </a:r>
            <a:r>
              <a:rPr lang="mr-IN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…</a:t>
            </a:r>
            <a:endParaRPr lang="fi-FI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fi-FI" sz="2000" dirty="0"/>
          </a:p>
        </p:txBody>
      </p:sp>
      <p:pic>
        <p:nvPicPr>
          <p:cNvPr id="8" name="Kuva 7" descr="IMG_088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124934" y="4846753"/>
            <a:ext cx="1193669" cy="895252"/>
          </a:xfrm>
          <a:prstGeom prst="rect">
            <a:avLst/>
          </a:prstGeom>
        </p:spPr>
      </p:pic>
      <p:pic>
        <p:nvPicPr>
          <p:cNvPr id="9" name="Kuva 8" descr="IMG_063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54386" y="1250169"/>
            <a:ext cx="1181104" cy="885828"/>
          </a:xfrm>
          <a:prstGeom prst="rect">
            <a:avLst/>
          </a:prstGeom>
        </p:spPr>
      </p:pic>
      <p:pic>
        <p:nvPicPr>
          <p:cNvPr id="10" name="Kuva 9" descr="IMG_9798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27823" y="2449461"/>
            <a:ext cx="1326604" cy="994953"/>
          </a:xfrm>
          <a:prstGeom prst="rect">
            <a:avLst/>
          </a:prstGeom>
        </p:spPr>
      </p:pic>
      <p:pic>
        <p:nvPicPr>
          <p:cNvPr id="11" name="Kuva 10" descr="IMG_064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233726" y="4196320"/>
            <a:ext cx="1336597" cy="1002448"/>
          </a:xfrm>
          <a:prstGeom prst="rect">
            <a:avLst/>
          </a:prstGeom>
        </p:spPr>
      </p:pic>
      <p:pic>
        <p:nvPicPr>
          <p:cNvPr id="12" name="Kuva 11" descr="IMG_0813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45043" y="3353499"/>
            <a:ext cx="1168663" cy="876497"/>
          </a:xfrm>
          <a:prstGeom prst="rect">
            <a:avLst/>
          </a:prstGeom>
        </p:spPr>
      </p:pic>
      <p:pic>
        <p:nvPicPr>
          <p:cNvPr id="13" name="Kuva 12" descr="IMG_0876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772263" y="5949671"/>
            <a:ext cx="1038090" cy="778568"/>
          </a:xfrm>
          <a:prstGeom prst="rect">
            <a:avLst/>
          </a:prstGeom>
        </p:spPr>
      </p:pic>
      <p:pic>
        <p:nvPicPr>
          <p:cNvPr id="14" name="Kuva 13" descr="IMG_0962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88246" y="21382"/>
            <a:ext cx="1235599" cy="926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20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Työskentelyn osataitoja (Lahden </a:t>
            </a:r>
            <a:r>
              <a:rPr lang="fi-FI" dirty="0" err="1" smtClean="0"/>
              <a:t>ops</a:t>
            </a:r>
            <a:r>
              <a:rPr lang="fi-FI" dirty="0" smtClean="0"/>
              <a:t>)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55675" y="1372887"/>
            <a:ext cx="7232650" cy="5285615"/>
          </a:xfrm>
        </p:spPr>
        <p:txBody>
          <a:bodyPr numCol="2">
            <a:normAutofit fontScale="55000" lnSpcReduction="20000"/>
          </a:bodyPr>
          <a:lstStyle/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ohjeiden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kuuntelemiseen/lukemiseen keskittyminen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suullisten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ja kirjallisten työskentely- ja toimintaohjeiden noudattaminen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oman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toiminnan ohjaaminen saatujen ohjeiden mukaan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vastuullisuus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koulutyössä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läksyistä huolehtiminen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työvälineistä huolehtiminen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aikatauluissa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pysyminen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parin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kanssa ja erilaisissa kokoonpanoissa työskentely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kunnioittava ja ystävällinen vuorovaikutus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omien ajatusten ja ideoiden esille tuominen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muiden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ajatusten ja ideoiden huomioiminen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aktiivinen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osallistuminen ja tilan antaminen muille</a:t>
            </a:r>
          </a:p>
          <a:p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vastuun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ottaminen ja jakaminen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yrittäminen ja sinnikäs harjoittelu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kysyminen ja avun pyytäminen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toiminnan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aloittaminen, ylläpitäminen ja loppuunsaattaminen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halu ottaa vastaan oppimishaasteita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työskentelyn ideointi ja suunnittelu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 err="1">
                <a:solidFill>
                  <a:schemeClr val="accent5">
                    <a:lumMod val="50000"/>
                  </a:schemeClr>
                </a:solidFill>
                <a:effectLst/>
              </a:rPr>
              <a:t>itsearviointi-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 ja vertaisarviointitaidot</a:t>
            </a:r>
          </a:p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palautteen vastaanottaminen ja </a:t>
            </a:r>
            <a:r>
              <a:rPr lang="fi-FI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hyödyntäminen </a:t>
            </a:r>
            <a:r>
              <a:rPr lang="fi-FI" dirty="0">
                <a:solidFill>
                  <a:schemeClr val="accent5">
                    <a:lumMod val="50000"/>
                  </a:schemeClr>
                </a:solidFill>
                <a:effectLst/>
              </a:rPr>
              <a:t>oma-aloitteisuus, omaehtoinen tiedon hankinta</a:t>
            </a:r>
          </a:p>
          <a:p>
            <a:endParaRPr lang="fi-FI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445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493249" y="89647"/>
            <a:ext cx="13198941" cy="1143000"/>
          </a:xfrm>
        </p:spPr>
        <p:txBody>
          <a:bodyPr/>
          <a:lstStyle/>
          <a:p>
            <a: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  <a:t>Vertaisarviointi</a:t>
            </a:r>
            <a:br>
              <a:rPr lang="fi-FI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fi-FI" sz="2400" dirty="0" smtClean="0">
                <a:solidFill>
                  <a:schemeClr val="accent5">
                    <a:lumMod val="50000"/>
                  </a:schemeClr>
                </a:solidFill>
              </a:rPr>
              <a:t>on toisen oppilaan tukemista.</a:t>
            </a:r>
            <a:endParaRPr lang="fi-FI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33015" y="1956364"/>
            <a:ext cx="7232650" cy="4736461"/>
          </a:xfrm>
        </p:spPr>
        <p:txBody>
          <a:bodyPr>
            <a:normAutofit fontScale="40000" lnSpcReduction="20000"/>
          </a:bodyPr>
          <a:lstStyle/>
          <a:p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ohjaa </a:t>
            </a:r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yhteiseen oppimiseen ja oman toiminnan pohtimiseen</a:t>
            </a:r>
          </a:p>
          <a:p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on </a:t>
            </a:r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rakentavaa ja </a:t>
            </a:r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eettistä</a:t>
            </a:r>
            <a:endParaRPr lang="fi-FI" sz="5000" dirty="0">
              <a:solidFill>
                <a:schemeClr val="accent5">
                  <a:lumMod val="75000"/>
                </a:schemeClr>
              </a:solidFill>
              <a:effectLst/>
            </a:endParaRPr>
          </a:p>
          <a:p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o</a:t>
            </a:r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pettaa  </a:t>
            </a:r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antamaan ja vastaanottamaan palautetta </a:t>
            </a:r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toisilta </a:t>
            </a:r>
          </a:p>
          <a:p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a</a:t>
            </a:r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uttaa huomaamaan </a:t>
            </a:r>
            <a:r>
              <a:rPr lang="fi-FI" sz="5000" dirty="0">
                <a:solidFill>
                  <a:schemeClr val="accent5">
                    <a:lumMod val="75000"/>
                  </a:schemeClr>
                </a:solidFill>
                <a:effectLst/>
              </a:rPr>
              <a:t>oman toimintansa vaikutuksen </a:t>
            </a:r>
            <a:r>
              <a:rPr lang="fi-FI" sz="5000" dirty="0" smtClean="0">
                <a:solidFill>
                  <a:schemeClr val="accent5">
                    <a:lumMod val="75000"/>
                  </a:schemeClr>
                </a:solidFill>
                <a:effectLst/>
              </a:rPr>
              <a:t>muihin</a:t>
            </a:r>
            <a:endParaRPr lang="fi-FI" sz="4200" dirty="0" smtClean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marL="0" indent="0">
              <a:buNone/>
            </a:pPr>
            <a:r>
              <a:rPr lang="fi-FI" sz="50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Vertaisarviointi </a:t>
            </a:r>
            <a:r>
              <a:rPr lang="fi-FI" sz="5000" dirty="0">
                <a:solidFill>
                  <a:schemeClr val="accent5">
                    <a:lumMod val="50000"/>
                  </a:schemeClr>
                </a:solidFill>
                <a:effectLst/>
              </a:rPr>
              <a:t>kohdistuu vuoroin yksilöön, pienryhmään tai koko opetusryhmään</a:t>
            </a:r>
            <a:r>
              <a:rPr lang="fi-FI" sz="50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.</a:t>
            </a:r>
          </a:p>
          <a:p>
            <a:pPr marL="0" indent="0">
              <a:buNone/>
            </a:pPr>
            <a:r>
              <a:rPr lang="fi-FI" sz="5000" dirty="0" smtClean="0">
                <a:solidFill>
                  <a:schemeClr val="accent5">
                    <a:lumMod val="50000"/>
                  </a:schemeClr>
                </a:solidFill>
                <a:effectLst/>
              </a:rPr>
              <a:t>Vertaisarviointi vaatii </a:t>
            </a:r>
            <a:r>
              <a:rPr lang="fi-FI" sz="5000" dirty="0">
                <a:solidFill>
                  <a:schemeClr val="accent5">
                    <a:lumMod val="50000"/>
                  </a:schemeClr>
                </a:solidFill>
                <a:effectLst/>
              </a:rPr>
              <a:t>opettajan ohjausta, muttei puuttumista oppilaiden havaintoihin ja tuntemuksiin.</a:t>
            </a:r>
          </a:p>
          <a:p>
            <a:pPr marL="0" indent="0">
              <a:buNone/>
            </a:pPr>
            <a:endParaRPr lang="fi-FI" dirty="0">
              <a:effectLst/>
            </a:endParaRPr>
          </a:p>
          <a:p>
            <a:pPr marL="0" indent="0">
              <a:buNone/>
            </a:pPr>
            <a:endParaRPr lang="fi-FI" dirty="0" smtClean="0">
              <a:effectLst/>
            </a:endParaRPr>
          </a:p>
          <a:p>
            <a:endParaRPr lang="fi-FI" dirty="0"/>
          </a:p>
        </p:txBody>
      </p:sp>
      <p:pic>
        <p:nvPicPr>
          <p:cNvPr id="4" name="Kuva 3" descr="IMG_001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0" y="89647"/>
            <a:ext cx="2186419" cy="1639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47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esä">
  <a:themeElements>
    <a:clrScheme name="Summer">
      <a:dk1>
        <a:sysClr val="windowText" lastClr="000000"/>
      </a:dk1>
      <a:lt1>
        <a:sysClr val="window" lastClr="FFFFFF"/>
      </a:lt1>
      <a:dk2>
        <a:srgbClr val="D16207"/>
      </a:dk2>
      <a:lt2>
        <a:srgbClr val="F0B31E"/>
      </a:lt2>
      <a:accent1>
        <a:srgbClr val="51A6C2"/>
      </a:accent1>
      <a:accent2>
        <a:srgbClr val="51C2A9"/>
      </a:accent2>
      <a:accent3>
        <a:srgbClr val="7EC251"/>
      </a:accent3>
      <a:accent4>
        <a:srgbClr val="E1DC53"/>
      </a:accent4>
      <a:accent5>
        <a:srgbClr val="B54721"/>
      </a:accent5>
      <a:accent6>
        <a:srgbClr val="A16BB1"/>
      </a:accent6>
      <a:hlink>
        <a:srgbClr val="A40A06"/>
      </a:hlink>
      <a:folHlink>
        <a:srgbClr val="837F16"/>
      </a:folHlink>
    </a:clrScheme>
    <a:fontScheme name="Summer">
      <a:maj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ajorFont>
      <a:minorFont>
        <a:latin typeface="Century Gothic"/>
        <a:ea typeface=""/>
        <a:cs typeface=""/>
        <a:font script="Jpan" typeface="ヒラギノ丸ゴ Pro W4"/>
        <a:font script="Hans" typeface="宋体"/>
        <a:font script="Hant" typeface="新細明體"/>
      </a:minorFont>
    </a:fontScheme>
    <a:fmtScheme name="Summer">
      <a:fillStyleLst>
        <a:solidFill>
          <a:schemeClr val="phClr"/>
        </a:solidFill>
        <a:solidFill>
          <a:schemeClr val="phClr">
            <a:tint val="90000"/>
            <a:satMod val="135000"/>
          </a:schemeClr>
        </a:solidFill>
        <a:solidFill>
          <a:schemeClr val="phClr">
            <a:shade val="80000"/>
            <a:satMod val="110000"/>
          </a:schemeClr>
        </a:solidFill>
      </a:fillStyleLst>
      <a:lnStyleLst>
        <a:ln w="9525" cap="flat" cmpd="sng" algn="ctr">
          <a:solidFill>
            <a:schemeClr val="phClr">
              <a:satMod val="135000"/>
            </a:schemeClr>
          </a:solidFill>
          <a:prstDash val="solid"/>
        </a:ln>
        <a:ln w="25400" cap="flat" cmpd="sng" algn="ctr">
          <a:solidFill>
            <a:schemeClr val="phClr">
              <a:satMod val="150000"/>
            </a:schemeClr>
          </a:solidFill>
          <a:prstDash val="solid"/>
        </a:ln>
        <a:ln w="38100" cap="flat" cmpd="sng" algn="ctr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76200" sx="101000" sy="101000" algn="ctr" rotWithShape="0">
              <a:srgbClr val="000000">
                <a:alpha val="50000"/>
              </a:srgbClr>
            </a:outerShdw>
            <a:reflection blurRad="12700" stA="20000" endPos="35000" dist="63500" dir="5400000" sy="-100000" rotWithShape="0"/>
          </a:effectLst>
        </a:effectStyle>
        <a:effectStyle>
          <a:effectLst>
            <a:outerShdw blurRad="127000" sx="103000" sy="103000" algn="ctr" rotWithShape="0">
              <a:srgbClr val="FFFFFF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morning" dir="t">
              <a:rot lat="0" lon="0" rev="1200000"/>
            </a:lightRig>
          </a:scene3d>
          <a:sp3d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/>
            </a:gs>
            <a:gs pos="100000">
              <a:schemeClr val="tx2"/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Kesä.thmx</Template>
  <TotalTime>461</TotalTime>
  <Words>518</Words>
  <Application>Microsoft Macintosh PowerPoint</Application>
  <PresentationFormat>Näytössä katseltava diaesitys (4:3)</PresentationFormat>
  <Paragraphs>90</Paragraphs>
  <Slides>12</Slides>
  <Notes>0</Notes>
  <HiddenSlides>0</HiddenSlides>
  <MMClips>0</MMClip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12</vt:i4>
      </vt:variant>
    </vt:vector>
  </HeadingPairs>
  <TitlesOfParts>
    <vt:vector size="13" baseType="lpstr">
      <vt:lpstr>Kesä</vt:lpstr>
      <vt:lpstr>              Arviointi opetus- suunnitelmassa    Annamari Saure, tutoropettaja, äidinkielen ja kirjallisuuden lehtori, oppi- ja tietokirjailija</vt:lpstr>
      <vt:lpstr>Arvioinnin käsitteitä</vt:lpstr>
      <vt:lpstr>Opintojen aikainen arviointi</vt:lpstr>
      <vt:lpstr>Mitä ja miten opintojen aikaisessa arvioinnissa arvioi </vt:lpstr>
      <vt:lpstr>Työskentelyn taidot</vt:lpstr>
      <vt:lpstr>Itsearviointi</vt:lpstr>
      <vt:lpstr>Kuinka auttaa itsearvioijaa?</vt:lpstr>
      <vt:lpstr>Työskentelyn osataitoja (Lahden ops)</vt:lpstr>
      <vt:lpstr>Vertaisarviointi on toisen oppilaan tukemista.</vt:lpstr>
      <vt:lpstr>Kuinka auttaa vertaisarvioijaa?</vt:lpstr>
      <vt:lpstr>Itse- ja vertaisarvioinnin avulla</vt:lpstr>
      <vt:lpstr>Arviointi käytännössä</vt:lpstr>
    </vt:vector>
  </TitlesOfParts>
  <Company>Koti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Arviointi opetus-suunni-telmassa</dc:title>
  <dc:creator>Annamari Saure</dc:creator>
  <cp:lastModifiedBy>Annamari Saure</cp:lastModifiedBy>
  <cp:revision>37</cp:revision>
  <dcterms:created xsi:type="dcterms:W3CDTF">2019-04-18T06:48:32Z</dcterms:created>
  <dcterms:modified xsi:type="dcterms:W3CDTF">2019-04-24T15:38:53Z</dcterms:modified>
</cp:coreProperties>
</file>