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</p:sldMasterIdLst>
  <p:sldIdLst>
    <p:sldId id="257" r:id="rId4"/>
    <p:sldId id="262" r:id="rId5"/>
    <p:sldId id="266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1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2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2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6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7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317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9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0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4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825-5C01-4E77-9748-815FC8994FEC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E258-51C0-4756-BBDC-B3D22DFC4A64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23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08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98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6305273"/>
            <a:ext cx="10515598" cy="51077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3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=""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7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392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9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38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548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63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58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48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6305273"/>
            <a:ext cx="10515598" cy="51077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892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6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91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0525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0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07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46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825-5C01-4E77-9748-815FC8994FEC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E258-51C0-4756-BBDC-B3D22DFC4A64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95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3CAFBA-2457-0E41-8151-0C9EDEEB7E6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53089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30743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01D4218-42F2-E148-91DB-682AD9E2A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6966" y="3881708"/>
            <a:ext cx="1788028" cy="2312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F9E1BB-6DF6-834B-A355-E7A9513EC7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10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30F3B-141A-4C4D-B0CD-9AA2EB23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D6110F-385F-644C-9E29-88DFEDE4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C4A5B8F-940E-2E4F-AF87-59CF7F0913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31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pohj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6F438-2082-F948-936E-974CF26A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305069-CBC3-1E41-85F0-83125578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AE11AA-75AF-CD4B-B5E5-F33BCCC2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BA9A1C2-A3AC-9047-877F-FAD70F2C90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6305273"/>
            <a:ext cx="10515598" cy="51077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8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=""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26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="" xmlns:a16="http://schemas.microsoft.com/office/drawing/2014/main" id="{7F8D02FC-C83E-464B-8FFC-732388BC0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16965" y="3881707"/>
            <a:ext cx="1788029" cy="231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FDA7BF-0FCD-E749-8B40-A2B08897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907" y="4870023"/>
            <a:ext cx="7824893" cy="577653"/>
          </a:xfrm>
        </p:spPr>
        <p:txBody>
          <a:bodyPr anchor="t" anchorCtr="0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B0C921-2328-8D4C-9B3A-2174D95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907" y="5447677"/>
            <a:ext cx="7824893" cy="54437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C0CD5-BF3B-FC4A-BDC7-DD33442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11C9-1641-5145-9C3F-782C3287AA42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2DA0FE-D8C8-B14E-BA13-A6E9F81C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6C92EE-DC5E-9142-B105-E379F319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470276B-9D6C-874B-92AA-C4017436BB2C}"/>
              </a:ext>
            </a:extLst>
          </p:cNvPr>
          <p:cNvSpPr/>
          <p:nvPr userDrawn="1"/>
        </p:nvSpPr>
        <p:spPr>
          <a:xfrm>
            <a:off x="401654" y="6194662"/>
            <a:ext cx="4238079" cy="58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CF0F4B5-1464-954C-86C9-A63E5E55D2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781" y="92607"/>
            <a:ext cx="7567342" cy="450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45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81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71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7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70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1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sin pohja ty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F99BB97-3E19-E844-A5C1-83C405A0F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29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206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vanhuk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8ADA04-EB76-384B-846E-FA172318B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26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 lap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539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957ADDF-5AF1-4D43-A44A-E6F538817A41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34AB4F-C50E-1844-9CBF-7328E7EE66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7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valk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5282BEEE-8B9B-7144-8BB7-E734A2C142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333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2FDB207-A2AE-4641-811C-293FC860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7D344B-699C-834A-B62D-7F51A51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D8BE77-5A33-2D44-8433-166D840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E09779B3-056A-B34E-8860-A19B1C6F279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" y="-2"/>
            <a:ext cx="7189695" cy="68580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715791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pojat ran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57136DE-60E7-8C4C-BBB1-08DDF1F1F0ED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D4D224-CCDC-EA46-97B6-306426B090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76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liotsikkodia festarip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A52B8D-87A4-8E40-B503-315CCD323A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1A4B0A3-35F1-B04F-88BE-C6543FAFB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916759-23FE-3B4F-ADCC-FD470A971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DD61BD8-D0D8-3149-94DF-053F8C30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02" y="1897786"/>
            <a:ext cx="3126516" cy="1063511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1EE873F4-27D3-D842-97C6-911DAB90B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0802" y="2961297"/>
            <a:ext cx="4094703" cy="14563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D60E8A3-5909-9E4C-A6B2-32D91FA7BA6C}"/>
              </a:ext>
            </a:extLst>
          </p:cNvPr>
          <p:cNvSpPr/>
          <p:nvPr userDrawn="1"/>
        </p:nvSpPr>
        <p:spPr>
          <a:xfrm>
            <a:off x="-1" y="6230203"/>
            <a:ext cx="10010634" cy="62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8F2D1E-80B9-5343-BC8E-6EE83AE0C3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717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13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64944A1-1EBB-1148-A842-A8D361BEAAD9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F5584E3-541C-7149-9746-8378EEB13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C2555-3AF2-4C47-ADCF-C20F7F29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161311-916D-B14C-928A-72B5F8C6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CDD22-87EA-7B43-9A2B-F80910F4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3FEF9FF-525B-7B4B-B87D-3371C9946A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09E4BB5-BE3E-6942-8612-D59621E6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A26588EA-426C-124E-9E66-CFE4F7BC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7052733" cy="43418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5209BF1-523F-4447-85D8-D036BE9E7C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908" r="8591" b="547"/>
          <a:stretch/>
        </p:blipFill>
        <p:spPr>
          <a:xfrm>
            <a:off x="7660955" y="0"/>
            <a:ext cx="4531045" cy="29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81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825-5C01-4E77-9748-815FC8994FEC}" type="datetimeFigureOut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E258-51C0-4756-BBDC-B3D22DFC4A64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4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valk pohja nau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1E115E-9B16-9446-9632-F6D8937418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ja teksti poika uim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EBC601-8BB9-754D-BDAF-092FB436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91171C-9153-6044-AFD1-62202D8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C80212-7EBB-3341-9082-9D9986E7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170EC77-5F95-8349-98D2-6A27C33F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4729188-496A-4C46-A94A-2C3B8361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0966F5E-9425-FA42-907B-74CA2B1514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7EF89B-EBDB-A745-924E-7EB058F99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8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sin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9F4A2FFB-0CAB-AA4F-8EE9-2717F5AE1E0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3175"/>
            <a:ext cx="4006608" cy="6356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3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ja teksti sin pohja iroke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750F472-9316-4E45-972A-74E812E15B75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53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D844AB-5DFF-6B45-B581-9F232164C1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6633" y="4778519"/>
            <a:ext cx="1386000" cy="17929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4118712-EC7A-EA44-B75E-280D247A7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FFFFFF"/>
                </a:solidFill>
              </a:rPr>
              <a:pPr/>
              <a:t>2.5.2019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C1D286-6EED-3640-B034-A7D0F601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www.lempaala.fi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4838F8-1BE8-3345-A7DA-781B4EA64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DC951D9-70B9-4444-B9B0-6D35BC43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787" y="528319"/>
            <a:ext cx="5467954" cy="11342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20F99F7-C7C8-4442-9957-381ECC14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87" y="1649410"/>
            <a:ext cx="5467954" cy="4437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A95BE3E-1E2E-4B49-9667-564872F7B846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56350"/>
            <a:ext cx="983974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325B5E-CA41-E147-92CA-FDF9A9C806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987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=""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5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=""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5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D62828B-6922-8744-BE2E-EF7D4712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20"/>
            <a:ext cx="7052733" cy="112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756F45-7214-F44E-8FE7-23D05D8A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411"/>
            <a:ext cx="7052733" cy="434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56F601-0676-EB4A-8C83-2C3F435A8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6107" y="6356350"/>
            <a:ext cx="1383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120612-9D9F-E941-8D29-81AF8DFC6C0C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F54168-8D3A-3548-9E74-C9A287F90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29173" y="6356350"/>
            <a:ext cx="1286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FBB11E-0472-564C-908E-752DCBACB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9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="" xmlns:a16="http://schemas.microsoft.com/office/drawing/2014/main" id="{E184364A-7490-A04E-A760-DE753AA48C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35259" y="4751865"/>
            <a:ext cx="1384300" cy="1790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EE839E1-8595-654B-A805-685E2F2FCE0F}"/>
              </a:ext>
            </a:extLst>
          </p:cNvPr>
          <p:cNvCxnSpPr/>
          <p:nvPr userDrawn="1"/>
        </p:nvCxnSpPr>
        <p:spPr>
          <a:xfrm flipH="1">
            <a:off x="838200" y="6356350"/>
            <a:ext cx="9001539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7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0053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53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mpaala.fi/kasvatus-ja-opetus/esi-ja-perusopetus/opetussuunnitelma/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609601" y="4475018"/>
            <a:ext cx="8797636" cy="184265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Arviointikulttuurin kehittäminen Lempäälässä</a:t>
            </a:r>
            <a:br>
              <a:rPr lang="fi-FI" dirty="0" smtClean="0"/>
            </a:br>
            <a:r>
              <a:rPr lang="fi-FI" sz="3100" dirty="0" smtClean="0"/>
              <a:t>Tutor 2019</a:t>
            </a:r>
            <a:br>
              <a:rPr lang="fi-FI" sz="3100" dirty="0" smtClean="0"/>
            </a:br>
            <a:r>
              <a:rPr lang="fi-FI" sz="3100" dirty="0" smtClean="0"/>
              <a:t>Kolmen alueen verkostotapaaminen</a:t>
            </a:r>
            <a:br>
              <a:rPr lang="fi-FI" sz="3100" dirty="0" smtClean="0"/>
            </a:br>
            <a:r>
              <a:rPr lang="fi-FI" sz="3100" dirty="0" smtClean="0"/>
              <a:t>24.4.2019 Lahti</a:t>
            </a:r>
            <a:endParaRPr lang="fi-FI" sz="3100" dirty="0"/>
          </a:p>
        </p:txBody>
      </p:sp>
    </p:spTree>
    <p:extLst>
      <p:ext uri="{BB962C8B-B14F-4D97-AF65-F5344CB8AC3E}">
        <p14:creationId xmlns:p14="http://schemas.microsoft.com/office/powerpoint/2010/main" val="2620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5744" y="327336"/>
            <a:ext cx="7052733" cy="1121091"/>
          </a:xfrm>
        </p:spPr>
        <p:txBody>
          <a:bodyPr>
            <a:normAutofit/>
          </a:bodyPr>
          <a:lstStyle/>
          <a:p>
            <a:r>
              <a:rPr lang="fi-FI" sz="4800" dirty="0" smtClean="0"/>
              <a:t>Arviointi Lempäälässä</a:t>
            </a:r>
            <a:endParaRPr lang="fi-FI" sz="4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00">
                    <a:tint val="75000"/>
                  </a:srgbClr>
                </a:solidFill>
              </a:rPr>
              <a:t>24.4.2019</a:t>
            </a:r>
            <a:endParaRPr lang="fi-FI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482662"/>
              </p:ext>
            </p:extLst>
          </p:nvPr>
        </p:nvGraphicFramePr>
        <p:xfrm>
          <a:off x="595744" y="1448426"/>
          <a:ext cx="9240983" cy="4907924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4687763"/>
                <a:gridCol w="4553220"/>
              </a:tblGrid>
              <a:tr h="1417343">
                <a:tc>
                  <a:txBody>
                    <a:bodyPr/>
                    <a:lstStyle/>
                    <a:p>
                      <a:r>
                        <a:rPr lang="fi-F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ARVIOINTIKULTTUURI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arvioinnin johtaminen: rakenteet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arvioinnin kehittämisilmapiiri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arviointiyhteistyö  </a:t>
                      </a:r>
                    </a:p>
                  </a:txBody>
                  <a:tcPr/>
                </a:tc>
              </a:tr>
              <a:tr h="1862805">
                <a:tc>
                  <a:txBody>
                    <a:bodyPr/>
                    <a:lstStyle/>
                    <a:p>
                      <a:r>
                        <a:rPr lang="fi-FI" sz="3200" kern="1200" dirty="0" smtClean="0">
                          <a:effectLst/>
                        </a:rPr>
                        <a:t>ARVIOINTIKÄYTÄNTEET   </a:t>
                      </a:r>
                      <a:r>
                        <a:rPr lang="fi-FI" sz="1800" kern="1200" dirty="0" smtClean="0">
                          <a:effectLst/>
                        </a:rPr>
                        <a:t>  </a:t>
                      </a:r>
                      <a:endParaRPr lang="fi-FI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arvioinnin</a:t>
                      </a:r>
                      <a:r>
                        <a:rPr lang="fi-FI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yhtenäistäminen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vuosikello</a:t>
                      </a:r>
                      <a:endParaRPr lang="fi-F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arviointikriteerit ja tavoitteellisuus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oppimisen ohjaaminen ja</a:t>
                      </a:r>
                      <a:r>
                        <a:rPr lang="fi-FI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opintojen aikainen </a:t>
                      </a: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arviointi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summatiivinen arviointi</a:t>
                      </a:r>
                    </a:p>
                  </a:txBody>
                  <a:tcPr/>
                </a:tc>
              </a:tr>
              <a:tr h="1627776">
                <a:tc>
                  <a:txBody>
                    <a:bodyPr/>
                    <a:lstStyle/>
                    <a:p>
                      <a:r>
                        <a:rPr lang="fi-F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ARVIOINTIOSAAMINEN</a:t>
                      </a:r>
                      <a:endParaRPr lang="fi-F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arvioinnin (täydennys)koulutus ja perehdyttäminen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kunnalliset</a:t>
                      </a:r>
                      <a:r>
                        <a:rPr lang="fi-FI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tukimateriaalit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tutor-toiminta</a:t>
                      </a:r>
                      <a:endParaRPr lang="fi-F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i-FI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9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7600" y="246287"/>
            <a:ext cx="6979920" cy="576249"/>
          </a:xfrm>
        </p:spPr>
        <p:txBody>
          <a:bodyPr>
            <a:normAutofit fontScale="90000"/>
          </a:bodyPr>
          <a:lstStyle/>
          <a:p>
            <a:r>
              <a:rPr lang="fi-FI" sz="4400" dirty="0" smtClean="0"/>
              <a:t/>
            </a:r>
            <a:br>
              <a:rPr lang="fi-FI" sz="4400" dirty="0" smtClean="0"/>
            </a:br>
            <a:r>
              <a:rPr lang="fi-FI" sz="4400" dirty="0" smtClean="0"/>
              <a:t>ARVIOINTIKULTTUURI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9775" y="1019594"/>
            <a:ext cx="9014460" cy="460565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dirty="0" smtClean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231247" y="6398557"/>
            <a:ext cx="1383453" cy="365125"/>
          </a:xfrm>
        </p:spPr>
        <p:txBody>
          <a:bodyPr/>
          <a:lstStyle/>
          <a:p>
            <a:fld id="{14C91373-0667-4247-A3FF-E6F7521193C4}" type="datetime1">
              <a:rPr lang="fi-FI" smtClean="0"/>
              <a:t>2.5.2019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www.lempaala.fi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/>
              <a:t>3</a:t>
            </a:fld>
            <a:endParaRPr lang="fi-FI"/>
          </a:p>
        </p:txBody>
      </p:sp>
      <p:grpSp>
        <p:nvGrpSpPr>
          <p:cNvPr id="41" name="Ryhmä 40"/>
          <p:cNvGrpSpPr/>
          <p:nvPr/>
        </p:nvGrpSpPr>
        <p:grpSpPr>
          <a:xfrm>
            <a:off x="617600" y="2560320"/>
            <a:ext cx="8617841" cy="3063355"/>
            <a:chOff x="617600" y="2560320"/>
            <a:chExt cx="8617841" cy="3063355"/>
          </a:xfrm>
        </p:grpSpPr>
        <p:sp>
          <p:nvSpPr>
            <p:cNvPr id="42" name="Puolivapaa piirto 41"/>
            <p:cNvSpPr/>
            <p:nvPr/>
          </p:nvSpPr>
          <p:spPr>
            <a:xfrm>
              <a:off x="649775" y="2560320"/>
              <a:ext cx="8585666" cy="913180"/>
            </a:xfrm>
            <a:custGeom>
              <a:avLst/>
              <a:gdLst>
                <a:gd name="connsiteX0" fmla="*/ 0 w 8585666"/>
                <a:gd name="connsiteY0" fmla="*/ 0 h 913180"/>
                <a:gd name="connsiteX1" fmla="*/ 8585666 w 8585666"/>
                <a:gd name="connsiteY1" fmla="*/ 0 h 913180"/>
                <a:gd name="connsiteX2" fmla="*/ 8585666 w 8585666"/>
                <a:gd name="connsiteY2" fmla="*/ 913180 h 913180"/>
                <a:gd name="connsiteX3" fmla="*/ 0 w 8585666"/>
                <a:gd name="connsiteY3" fmla="*/ 913180 h 913180"/>
                <a:gd name="connsiteX4" fmla="*/ 0 w 8585666"/>
                <a:gd name="connsiteY4" fmla="*/ 0 h 91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5666" h="913180">
                  <a:moveTo>
                    <a:pt x="0" y="0"/>
                  </a:moveTo>
                  <a:lnTo>
                    <a:pt x="8585666" y="0"/>
                  </a:lnTo>
                  <a:lnTo>
                    <a:pt x="8585666" y="913180"/>
                  </a:lnTo>
                  <a:lnTo>
                    <a:pt x="0" y="9131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4200" kern="1200" dirty="0" smtClean="0"/>
                <a:t>OPETUKSEN OHJAUSTIIMI</a:t>
              </a:r>
              <a:endParaRPr lang="fi-FI" sz="4200" kern="1200" dirty="0"/>
            </a:p>
          </p:txBody>
        </p:sp>
        <p:sp>
          <p:nvSpPr>
            <p:cNvPr id="43" name="Puolivapaa piirto 42"/>
            <p:cNvSpPr/>
            <p:nvPr/>
          </p:nvSpPr>
          <p:spPr>
            <a:xfrm>
              <a:off x="617600" y="3478223"/>
              <a:ext cx="2859093" cy="1930905"/>
            </a:xfrm>
            <a:custGeom>
              <a:avLst/>
              <a:gdLst>
                <a:gd name="connsiteX0" fmla="*/ 0 w 2859093"/>
                <a:gd name="connsiteY0" fmla="*/ 0 h 1930905"/>
                <a:gd name="connsiteX1" fmla="*/ 2859093 w 2859093"/>
                <a:gd name="connsiteY1" fmla="*/ 0 h 1930905"/>
                <a:gd name="connsiteX2" fmla="*/ 2859093 w 2859093"/>
                <a:gd name="connsiteY2" fmla="*/ 1930905 h 1930905"/>
                <a:gd name="connsiteX3" fmla="*/ 0 w 2859093"/>
                <a:gd name="connsiteY3" fmla="*/ 1930905 h 1930905"/>
                <a:gd name="connsiteX4" fmla="*/ 0 w 2859093"/>
                <a:gd name="connsiteY4" fmla="*/ 0 h 193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93" h="1930905">
                  <a:moveTo>
                    <a:pt x="0" y="0"/>
                  </a:moveTo>
                  <a:lnTo>
                    <a:pt x="2859093" y="0"/>
                  </a:lnTo>
                  <a:lnTo>
                    <a:pt x="2859093" y="1930905"/>
                  </a:lnTo>
                  <a:lnTo>
                    <a:pt x="0" y="19309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3200" kern="1200" dirty="0" smtClean="0"/>
                <a:t>Arviointitiimi</a:t>
              </a:r>
              <a:endParaRPr lang="fi-FI" sz="3200" kern="1200" dirty="0"/>
            </a:p>
          </p:txBody>
        </p:sp>
        <p:sp>
          <p:nvSpPr>
            <p:cNvPr id="44" name="Puolivapaa piirto 43"/>
            <p:cNvSpPr/>
            <p:nvPr/>
          </p:nvSpPr>
          <p:spPr>
            <a:xfrm>
              <a:off x="3494877" y="3478222"/>
              <a:ext cx="2859093" cy="1930905"/>
            </a:xfrm>
            <a:custGeom>
              <a:avLst/>
              <a:gdLst>
                <a:gd name="connsiteX0" fmla="*/ 0 w 2859093"/>
                <a:gd name="connsiteY0" fmla="*/ 0 h 1930905"/>
                <a:gd name="connsiteX1" fmla="*/ 2859093 w 2859093"/>
                <a:gd name="connsiteY1" fmla="*/ 0 h 1930905"/>
                <a:gd name="connsiteX2" fmla="*/ 2859093 w 2859093"/>
                <a:gd name="connsiteY2" fmla="*/ 1930905 h 1930905"/>
                <a:gd name="connsiteX3" fmla="*/ 0 w 2859093"/>
                <a:gd name="connsiteY3" fmla="*/ 1930905 h 1930905"/>
                <a:gd name="connsiteX4" fmla="*/ 0 w 2859093"/>
                <a:gd name="connsiteY4" fmla="*/ 0 h 193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93" h="1930905">
                  <a:moveTo>
                    <a:pt x="0" y="0"/>
                  </a:moveTo>
                  <a:lnTo>
                    <a:pt x="2859093" y="0"/>
                  </a:lnTo>
                  <a:lnTo>
                    <a:pt x="2859093" y="1930905"/>
                  </a:lnTo>
                  <a:lnTo>
                    <a:pt x="0" y="19309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3200" kern="1200" dirty="0" smtClean="0"/>
                <a:t>Hanketiimi</a:t>
              </a:r>
              <a:endParaRPr lang="fi-FI" sz="3200" kern="1200" dirty="0"/>
            </a:p>
          </p:txBody>
        </p:sp>
        <p:sp>
          <p:nvSpPr>
            <p:cNvPr id="45" name="Puolivapaa piirto 44"/>
            <p:cNvSpPr/>
            <p:nvPr/>
          </p:nvSpPr>
          <p:spPr>
            <a:xfrm>
              <a:off x="6372154" y="3478224"/>
              <a:ext cx="2859093" cy="1930905"/>
            </a:xfrm>
            <a:custGeom>
              <a:avLst/>
              <a:gdLst>
                <a:gd name="connsiteX0" fmla="*/ 0 w 2859093"/>
                <a:gd name="connsiteY0" fmla="*/ 0 h 1930905"/>
                <a:gd name="connsiteX1" fmla="*/ 2859093 w 2859093"/>
                <a:gd name="connsiteY1" fmla="*/ 0 h 1930905"/>
                <a:gd name="connsiteX2" fmla="*/ 2859093 w 2859093"/>
                <a:gd name="connsiteY2" fmla="*/ 1930905 h 1930905"/>
                <a:gd name="connsiteX3" fmla="*/ 0 w 2859093"/>
                <a:gd name="connsiteY3" fmla="*/ 1930905 h 1930905"/>
                <a:gd name="connsiteX4" fmla="*/ 0 w 2859093"/>
                <a:gd name="connsiteY4" fmla="*/ 0 h 193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093" h="1930905">
                  <a:moveTo>
                    <a:pt x="0" y="0"/>
                  </a:moveTo>
                  <a:lnTo>
                    <a:pt x="2859093" y="0"/>
                  </a:lnTo>
                  <a:lnTo>
                    <a:pt x="2859093" y="1930905"/>
                  </a:lnTo>
                  <a:lnTo>
                    <a:pt x="0" y="19309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3200" kern="1200" dirty="0" smtClean="0"/>
                <a:t>Tukipalvelutiimi</a:t>
              </a:r>
              <a:endParaRPr lang="fi-FI" sz="3200" kern="1200" dirty="0"/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649775" y="5409130"/>
              <a:ext cx="8585666" cy="214545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0" name="Otsikko 1"/>
          <p:cNvSpPr txBox="1">
            <a:spLocks/>
          </p:cNvSpPr>
          <p:nvPr/>
        </p:nvSpPr>
        <p:spPr>
          <a:xfrm>
            <a:off x="649775" y="1272114"/>
            <a:ext cx="8581472" cy="922656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>
                <a:solidFill>
                  <a:srgbClr val="0053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sz="4400" dirty="0" smtClean="0"/>
          </a:p>
          <a:p>
            <a:pPr algn="ctr"/>
            <a:r>
              <a:rPr lang="fi-FI" sz="6900" dirty="0" smtClean="0">
                <a:solidFill>
                  <a:schemeClr val="bg1"/>
                </a:solidFill>
              </a:rPr>
              <a:t>SIVISTYKSEN PALVELUALUE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12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ARVIOINTIKÄYTÄNTEET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1107" y="1510866"/>
            <a:ext cx="9802094" cy="4845484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Tampereen seudulla on käytössä seutukunnallinen </a:t>
            </a:r>
            <a:r>
              <a:rPr lang="fi-FI" dirty="0" err="1" smtClean="0">
                <a:solidFill>
                  <a:schemeClr val="tx1"/>
                </a:solidFill>
              </a:rPr>
              <a:t>ops</a:t>
            </a:r>
            <a:r>
              <a:rPr lang="fi-FI" dirty="0">
                <a:solidFill>
                  <a:schemeClr val="tx1"/>
                </a:solidFill>
              </a:rPr>
              <a:t>.</a:t>
            </a:r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Seutukunnallinen työryhmä on laatinut seudullisen </a:t>
            </a:r>
            <a:r>
              <a:rPr lang="fi-FI" dirty="0" err="1" smtClean="0">
                <a:solidFill>
                  <a:schemeClr val="tx1"/>
                </a:solidFill>
              </a:rPr>
              <a:t>opsin</a:t>
            </a:r>
            <a:r>
              <a:rPr lang="fi-FI" dirty="0" smtClean="0">
                <a:solidFill>
                  <a:schemeClr val="tx1"/>
                </a:solidFill>
              </a:rPr>
              <a:t> mukaiset arviointikriteerit summatiivisen arvioinnin tueksi.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Lempäälän kunnallisissa täydennyksissä tärkeänä lähtökohtana on ollut oppilaiden arvioinnin yhdenvertaisuus kunnan sisällä.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Arvioinnin vuosikelloon on koottu kaikille Lempäälän kouluille yhteiset arviointikäytänteet: Tavoitekeskustelu, arviointikeskustelu sekä kevättodistus.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Vuosikellon mukaiseen arviointiin on tehty yhteiset ohjeistukset ja kaavakkeet.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Tavoitekeskustelussa oppilas ja opettaja keskustelevat oppilaan koulunkäynnistä ja asettavat tavoitteita erityisesti käyttäytymiselle ja työskentelylle. 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Arviointikeskustelussa oppilas, opettaja ja huoltajat tapaavat ja yhdessä päivitetään, missä mennään.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Summatiivinen arviointi pohjautuu seutukunnallisiin tavoitteisiin ja kriteereihin sekä paikallisiin käyttäytymisen kriteereihin. Lisäksi todistukseen kirjataan vahvuuksia ja kehittämisen kohteita.</a:t>
            </a:r>
          </a:p>
          <a:p>
            <a:endParaRPr lang="fi-FI" dirty="0" smtClean="0"/>
          </a:p>
          <a:p>
            <a:pPr marL="457200" lvl="1" indent="0">
              <a:buNone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ARVIOINTIOSAAMINEN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1107" y="1510866"/>
            <a:ext cx="9802094" cy="4845484"/>
          </a:xfrm>
        </p:spPr>
        <p:txBody>
          <a:bodyPr>
            <a:normAutofit/>
          </a:bodyPr>
          <a:lstStyle/>
          <a:p>
            <a:pPr marL="3200400" lvl="7" indent="0">
              <a:buNone/>
            </a:pPr>
            <a:endParaRPr lang="fi-FI" dirty="0"/>
          </a:p>
          <a:p>
            <a:r>
              <a:rPr lang="fi-FI" sz="2200" dirty="0" smtClean="0">
                <a:solidFill>
                  <a:schemeClr val="tx1"/>
                </a:solidFill>
              </a:rPr>
              <a:t>Kunnallinen arviointiryhmä kartoittaa opettajien arviointiosaamista ja suunnittelee toimintaa, joka tukee opettajia </a:t>
            </a:r>
            <a:r>
              <a:rPr lang="fi-FI" sz="2200" dirty="0" err="1" smtClean="0">
                <a:solidFill>
                  <a:schemeClr val="tx1"/>
                </a:solidFill>
              </a:rPr>
              <a:t>opsin</a:t>
            </a:r>
            <a:r>
              <a:rPr lang="fi-FI" sz="2200" dirty="0" smtClean="0">
                <a:solidFill>
                  <a:schemeClr val="tx1"/>
                </a:solidFill>
              </a:rPr>
              <a:t> mukaisessa arvioinnissa.</a:t>
            </a:r>
          </a:p>
          <a:p>
            <a:r>
              <a:rPr lang="fi-FI" sz="2200" dirty="0" smtClean="0">
                <a:solidFill>
                  <a:schemeClr val="tx1"/>
                </a:solidFill>
              </a:rPr>
              <a:t>Tutor-toiminta</a:t>
            </a:r>
          </a:p>
          <a:p>
            <a:r>
              <a:rPr lang="fi-FI" sz="2200" dirty="0" smtClean="0">
                <a:solidFill>
                  <a:schemeClr val="tx1"/>
                </a:solidFill>
              </a:rPr>
              <a:t>Kunnalliset vesot</a:t>
            </a:r>
          </a:p>
          <a:p>
            <a:r>
              <a:rPr lang="fi-FI" sz="2200" dirty="0" err="1" smtClean="0">
                <a:solidFill>
                  <a:schemeClr val="tx1"/>
                </a:solidFill>
              </a:rPr>
              <a:t>Kiky</a:t>
            </a:r>
            <a:r>
              <a:rPr lang="fi-FI" sz="2200" dirty="0" smtClean="0">
                <a:solidFill>
                  <a:schemeClr val="tx1"/>
                </a:solidFill>
              </a:rPr>
              <a:t>- ja </a:t>
            </a:r>
            <a:r>
              <a:rPr lang="fi-FI" sz="2200" dirty="0" err="1" smtClean="0">
                <a:solidFill>
                  <a:schemeClr val="tx1"/>
                </a:solidFill>
              </a:rPr>
              <a:t>Ys</a:t>
            </a:r>
            <a:r>
              <a:rPr lang="fi-FI" sz="2200" dirty="0" smtClean="0">
                <a:solidFill>
                  <a:schemeClr val="tx1"/>
                </a:solidFill>
              </a:rPr>
              <a:t>-ajan käyttö arvioinnin asioihin</a:t>
            </a:r>
          </a:p>
          <a:p>
            <a:r>
              <a:rPr lang="fi-FI" sz="2200" dirty="0" smtClean="0">
                <a:solidFill>
                  <a:schemeClr val="tx1"/>
                </a:solidFill>
              </a:rPr>
              <a:t>Pedagogiset kahvilat, kunnalliset arviointipajat</a:t>
            </a:r>
          </a:p>
          <a:p>
            <a:r>
              <a:rPr lang="fi-FI" sz="2200" dirty="0" smtClean="0">
                <a:solidFill>
                  <a:schemeClr val="tx1"/>
                </a:solidFill>
              </a:rPr>
              <a:t>Koulujen arviointivastaavat</a:t>
            </a:r>
          </a:p>
          <a:p>
            <a:r>
              <a:rPr lang="fi-FI" sz="2200" dirty="0" smtClean="0">
                <a:solidFill>
                  <a:schemeClr val="tx1"/>
                </a:solidFill>
              </a:rPr>
              <a:t>Arviointikansiot joka koululla sekä sähköisenä (Office 365)</a:t>
            </a:r>
          </a:p>
          <a:p>
            <a:r>
              <a:rPr lang="fi-FI" sz="2200" dirty="0" err="1" smtClean="0">
                <a:solidFill>
                  <a:schemeClr val="tx1"/>
                </a:solidFill>
              </a:rPr>
              <a:t>Karvin</a:t>
            </a:r>
            <a:r>
              <a:rPr lang="fi-FI" sz="2200" dirty="0" smtClean="0">
                <a:solidFill>
                  <a:schemeClr val="tx1"/>
                </a:solidFill>
              </a:rPr>
              <a:t> valtakunnallisen ja seutukunnallisen arvioinnin </a:t>
            </a:r>
            <a:r>
              <a:rPr lang="fi-FI" sz="2200" dirty="0" err="1" smtClean="0">
                <a:solidFill>
                  <a:schemeClr val="tx1"/>
                </a:solidFill>
              </a:rPr>
              <a:t>arvioinnin</a:t>
            </a:r>
            <a:r>
              <a:rPr lang="fi-FI" sz="2200" dirty="0" smtClean="0">
                <a:solidFill>
                  <a:schemeClr val="tx1"/>
                </a:solidFill>
              </a:rPr>
              <a:t> tutkimusten tulokset toimivat pohjana kehittämistyölle.</a:t>
            </a:r>
          </a:p>
          <a:p>
            <a:endParaRPr lang="fi-FI" sz="2200" dirty="0">
              <a:solidFill>
                <a:schemeClr val="tx1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1373-0667-4247-A3FF-E6F7521193C4}" type="datetime1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2.5.2019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000000">
                    <a:tint val="75000"/>
                  </a:srgbClr>
                </a:solidFill>
              </a:rPr>
              <a:t>www.lempaala.fi</a:t>
            </a:r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EDEB-1447-2245-AC24-1810F05F8ECB}" type="slidenum">
              <a:rPr lang="fi-FI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fi-FI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F45090-A7C6-FC4E-85D2-26C8CBF1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 Lempäälän arvioinnista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12AE4A-B58B-2B4B-B1CC-6548E646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1"/>
            <a:ext cx="8416636" cy="4341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700" dirty="0">
                <a:hlinkClick r:id="rId2"/>
              </a:rPr>
              <a:t>https://www.lempaala.fi/kasvatus-ja-opetus/esi-ja-perusopetus/opetussuunnitelma</a:t>
            </a:r>
            <a:r>
              <a:rPr lang="fi-FI" dirty="0">
                <a:hlinkClick r:id="rId2"/>
              </a:rPr>
              <a:t>/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Lempäälän arviointiryhmän tutor-opettajat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Katja Savinainen</a:t>
            </a:r>
          </a:p>
          <a:p>
            <a:pPr marL="0" indent="0">
              <a:buNone/>
            </a:pPr>
            <a:r>
              <a:rPr lang="fi-FI" dirty="0" smtClean="0"/>
              <a:t>katja.savinainen@lempaala.fi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Salla Ruohonen </a:t>
            </a:r>
          </a:p>
          <a:p>
            <a:pPr marL="0" indent="0">
              <a:buNone/>
            </a:pPr>
            <a:r>
              <a:rPr lang="fi-FI" dirty="0" smtClean="0"/>
              <a:t>salla.ruohonen@lempaala.fi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Katri Alho (yläkoulu)</a:t>
            </a:r>
          </a:p>
          <a:p>
            <a:pPr marL="0" indent="0">
              <a:buNone/>
            </a:pPr>
            <a:r>
              <a:rPr lang="fi-FI" dirty="0" smtClean="0"/>
              <a:t>katri.alho@lempaala.fi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693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3147F912-4C46-473E-9B27-29C5F7F9F236}" vid="{A777EE59-A1D9-4228-88E4-D5FAE7034233}"/>
    </a:ext>
  </a:extLst>
</a:theme>
</file>

<file path=ppt/theme/theme2.xml><?xml version="1.0" encoding="utf-8"?>
<a:theme xmlns:a="http://schemas.openxmlformats.org/drawingml/2006/main" name="2_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3147F912-4C46-473E-9B27-29C5F7F9F236}" vid="{A777EE59-A1D9-4228-88E4-D5FAE7034233}"/>
    </a:ext>
  </a:extLst>
</a:theme>
</file>

<file path=ppt/theme/theme3.xml><?xml version="1.0" encoding="utf-8"?>
<a:theme xmlns:a="http://schemas.openxmlformats.org/drawingml/2006/main" name="3_Office-teema">
  <a:themeElements>
    <a:clrScheme name="Lempaala_vari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493"/>
      </a:accent1>
      <a:accent2>
        <a:srgbClr val="00AED9"/>
      </a:accent2>
      <a:accent3>
        <a:srgbClr val="7BBF4F"/>
      </a:accent3>
      <a:accent4>
        <a:srgbClr val="0080BB"/>
      </a:accent4>
      <a:accent5>
        <a:srgbClr val="ADD0EA"/>
      </a:accent5>
      <a:accent6>
        <a:srgbClr val="A9D89C"/>
      </a:accent6>
      <a:hlink>
        <a:srgbClr val="0563C1"/>
      </a:hlink>
      <a:folHlink>
        <a:srgbClr val="D6752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3147F912-4C46-473E-9B27-29C5F7F9F236}" vid="{A777EE59-A1D9-4228-88E4-D5FAE70342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240</Words>
  <Application>Microsoft Office PowerPoint</Application>
  <PresentationFormat>Laajakuva</PresentationFormat>
  <Paragraphs>68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1_Office-teema</vt:lpstr>
      <vt:lpstr>2_Office-teema</vt:lpstr>
      <vt:lpstr>3_Office-teema</vt:lpstr>
      <vt:lpstr>Arviointikulttuurin kehittäminen Lempäälässä Tutor 2019 Kolmen alueen verkostotapaaminen 24.4.2019 Lahti</vt:lpstr>
      <vt:lpstr>Arviointi Lempäälässä</vt:lpstr>
      <vt:lpstr> ARVIOINTIKULTTUURI </vt:lpstr>
      <vt:lpstr>ARVIOINTIKÄYTÄNTEET</vt:lpstr>
      <vt:lpstr>ARVIOINTIOSAAMINEN</vt:lpstr>
      <vt:lpstr>Lisätietoja Lempäälän arvioinnista</vt:lpstr>
    </vt:vector>
  </TitlesOfParts>
  <Company>Pirnet Opetus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Salla Ruohonen</dc:creator>
  <cp:lastModifiedBy>Turtiainen Simo T</cp:lastModifiedBy>
  <cp:revision>36</cp:revision>
  <dcterms:created xsi:type="dcterms:W3CDTF">2019-04-23T17:04:06Z</dcterms:created>
  <dcterms:modified xsi:type="dcterms:W3CDTF">2019-05-02T11:47:11Z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285978410</vt:i4>
  </property>
  <property fmtid="{D5CDD505-2E9C-101B-9397-08002B2CF9AE}" pid="3" name="_NewReviewCycle">
    <vt:lpwstr/>
  </property>
  <property fmtid="{D5CDD505-2E9C-101B-9397-08002B2CF9AE}" pid="4" name="_EmailSubject">
    <vt:lpwstr>Sibeliustalon materiaalit</vt:lpwstr>
  </property>
  <property fmtid="{D5CDD505-2E9C-101B-9397-08002B2CF9AE}" pid="5" name="_AuthorEmail">
    <vt:lpwstr>Simo.Turtiainen@tampere.fi</vt:lpwstr>
  </property>
  <property fmtid="{D5CDD505-2E9C-101B-9397-08002B2CF9AE}" pid="6" name="_AuthorEmailDisplayName">
    <vt:lpwstr>Turtiainen Simo T</vt:lpwstr>
  </property>
</Properties>
</file>