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58" r:id="rId4"/>
    <p:sldId id="262" r:id="rId5"/>
    <p:sldId id="263" r:id="rId6"/>
    <p:sldId id="256" r:id="rId7"/>
    <p:sldId id="265" r:id="rId8"/>
    <p:sldId id="264" r:id="rId9"/>
    <p:sldId id="266" r:id="rId10"/>
  </p:sldIdLst>
  <p:sldSz cx="12192000" cy="6858000"/>
  <p:notesSz cx="6797675" cy="9926638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F58E9-3EFF-453E-A4DA-0AA52794719E}" type="datetimeFigureOut">
              <a:rPr lang="fi-FI" smtClean="0"/>
              <a:t>19.3.2019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A1B2A-A46D-4AE5-98D7-D34C7EE8C9C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63552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F58E9-3EFF-453E-A4DA-0AA52794719E}" type="datetimeFigureOut">
              <a:rPr lang="fi-FI" smtClean="0"/>
              <a:t>19.3.2019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A1B2A-A46D-4AE5-98D7-D34C7EE8C9C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1694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F58E9-3EFF-453E-A4DA-0AA52794719E}" type="datetimeFigureOut">
              <a:rPr lang="fi-FI" smtClean="0"/>
              <a:t>19.3.2019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A1B2A-A46D-4AE5-98D7-D34C7EE8C9C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14187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F58E9-3EFF-453E-A4DA-0AA52794719E}" type="datetimeFigureOut">
              <a:rPr lang="fi-FI" smtClean="0"/>
              <a:t>19.3.2019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A1B2A-A46D-4AE5-98D7-D34C7EE8C9C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00182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F58E9-3EFF-453E-A4DA-0AA52794719E}" type="datetimeFigureOut">
              <a:rPr lang="fi-FI" smtClean="0"/>
              <a:t>19.3.2019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A1B2A-A46D-4AE5-98D7-D34C7EE8C9C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21632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F58E9-3EFF-453E-A4DA-0AA52794719E}" type="datetimeFigureOut">
              <a:rPr lang="fi-FI" smtClean="0"/>
              <a:t>19.3.2019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A1B2A-A46D-4AE5-98D7-D34C7EE8C9C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0830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F58E9-3EFF-453E-A4DA-0AA52794719E}" type="datetimeFigureOut">
              <a:rPr lang="fi-FI" smtClean="0"/>
              <a:t>19.3.2019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A1B2A-A46D-4AE5-98D7-D34C7EE8C9C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05882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F58E9-3EFF-453E-A4DA-0AA52794719E}" type="datetimeFigureOut">
              <a:rPr lang="fi-FI" smtClean="0"/>
              <a:t>19.3.2019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A1B2A-A46D-4AE5-98D7-D34C7EE8C9C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38236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F58E9-3EFF-453E-A4DA-0AA52794719E}" type="datetimeFigureOut">
              <a:rPr lang="fi-FI" smtClean="0"/>
              <a:t>19.3.2019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A1B2A-A46D-4AE5-98D7-D34C7EE8C9C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1333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F58E9-3EFF-453E-A4DA-0AA52794719E}" type="datetimeFigureOut">
              <a:rPr lang="fi-FI" smtClean="0"/>
              <a:t>19.3.2019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A1B2A-A46D-4AE5-98D7-D34C7EE8C9C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13695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F58E9-3EFF-453E-A4DA-0AA52794719E}" type="datetimeFigureOut">
              <a:rPr lang="fi-FI" smtClean="0"/>
              <a:t>19.3.2019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A1B2A-A46D-4AE5-98D7-D34C7EE8C9C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42623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5F58E9-3EFF-453E-A4DA-0AA52794719E}" type="datetimeFigureOut">
              <a:rPr lang="fi-FI" smtClean="0"/>
              <a:t>19.3.2019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1B2A-A46D-4AE5-98D7-D34C7EE8C9C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95822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hyvatkaytannot.oph.fi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6474" y="0"/>
            <a:ext cx="4865526" cy="6858000"/>
          </a:xfrm>
          <a:prstGeom prst="rect">
            <a:avLst/>
          </a:prstGeom>
        </p:spPr>
      </p:pic>
      <p:sp>
        <p:nvSpPr>
          <p:cNvPr id="3" name="Tekstiruutu 2"/>
          <p:cNvSpPr txBox="1"/>
          <p:nvPr/>
        </p:nvSpPr>
        <p:spPr>
          <a:xfrm>
            <a:off x="202130" y="490888"/>
            <a:ext cx="991942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000" b="1" dirty="0" smtClean="0">
                <a:solidFill>
                  <a:srgbClr val="FF0000"/>
                </a:solidFill>
              </a:rPr>
              <a:t>Laaja-alaisen osaamisen taitojen </a:t>
            </a:r>
          </a:p>
          <a:p>
            <a:r>
              <a:rPr lang="fi-FI" sz="4000" b="1" dirty="0">
                <a:solidFill>
                  <a:srgbClr val="FF0000"/>
                </a:solidFill>
              </a:rPr>
              <a:t>e</a:t>
            </a:r>
            <a:r>
              <a:rPr lang="fi-FI" sz="4000" b="1" dirty="0" smtClean="0">
                <a:solidFill>
                  <a:srgbClr val="FF0000"/>
                </a:solidFill>
              </a:rPr>
              <a:t>distämispaketti</a:t>
            </a:r>
          </a:p>
          <a:p>
            <a:r>
              <a:rPr lang="fi-FI" sz="8000" b="1" dirty="0" smtClean="0">
                <a:solidFill>
                  <a:srgbClr val="0070C0"/>
                </a:solidFill>
              </a:rPr>
              <a:t>Seitsemän </a:t>
            </a:r>
          </a:p>
          <a:p>
            <a:r>
              <a:rPr lang="fi-FI" sz="8000" b="1" dirty="0" smtClean="0">
                <a:solidFill>
                  <a:srgbClr val="0070C0"/>
                </a:solidFill>
              </a:rPr>
              <a:t>taitavaa </a:t>
            </a:r>
          </a:p>
          <a:p>
            <a:r>
              <a:rPr lang="fi-FI" sz="8000" b="1" dirty="0" smtClean="0">
                <a:solidFill>
                  <a:srgbClr val="0070C0"/>
                </a:solidFill>
              </a:rPr>
              <a:t>sisarusta</a:t>
            </a:r>
            <a:endParaRPr lang="fi-FI" sz="8000" b="1" dirty="0">
              <a:solidFill>
                <a:srgbClr val="0070C0"/>
              </a:solidFill>
            </a:endParaRPr>
          </a:p>
        </p:txBody>
      </p:sp>
      <p:sp>
        <p:nvSpPr>
          <p:cNvPr id="4" name="Tekstiruutu 3"/>
          <p:cNvSpPr txBox="1"/>
          <p:nvPr/>
        </p:nvSpPr>
        <p:spPr>
          <a:xfrm>
            <a:off x="0" y="4659705"/>
            <a:ext cx="718044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sz="3200" dirty="0" smtClean="0">
              <a:solidFill>
                <a:schemeClr val="accent6"/>
              </a:solidFill>
            </a:endParaRPr>
          </a:p>
          <a:p>
            <a:endParaRPr lang="fi-FI" sz="3200" dirty="0" smtClean="0">
              <a:solidFill>
                <a:schemeClr val="accent6"/>
              </a:solidFill>
            </a:endParaRPr>
          </a:p>
          <a:p>
            <a:r>
              <a:rPr lang="fi-FI" sz="2800" dirty="0" smtClean="0">
                <a:solidFill>
                  <a:schemeClr val="accent6">
                    <a:lumMod val="50000"/>
                  </a:schemeClr>
                </a:solidFill>
              </a:rPr>
              <a:t>Päijät-Hämeen sivistyspalvelujen seudullinen kehittäminen: Tutoropettajaverkosto</a:t>
            </a:r>
            <a:endParaRPr lang="fi-FI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2876" y="4206074"/>
            <a:ext cx="1346454" cy="1301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68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1020278" y="365125"/>
            <a:ext cx="10376034" cy="1531051"/>
          </a:xfrm>
        </p:spPr>
        <p:txBody>
          <a:bodyPr>
            <a:noAutofit/>
          </a:bodyPr>
          <a:lstStyle/>
          <a:p>
            <a:r>
              <a:rPr lang="fi-FI" sz="7200" b="1" dirty="0" smtClean="0"/>
              <a:t>Tavoitteet</a:t>
            </a:r>
            <a:endParaRPr lang="fi-FI" sz="7200" b="1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182078" y="1671621"/>
            <a:ext cx="12009922" cy="4897293"/>
          </a:xfrm>
        </p:spPr>
        <p:txBody>
          <a:bodyPr>
            <a:normAutofit fontScale="25000" lnSpcReduction="20000"/>
          </a:bodyPr>
          <a:lstStyle/>
          <a:p>
            <a:endParaRPr lang="fi-FI" sz="12800" dirty="0" smtClean="0">
              <a:solidFill>
                <a:prstClr val="black"/>
              </a:solidFill>
            </a:endParaRPr>
          </a:p>
          <a:p>
            <a:endParaRPr lang="fi-FI" sz="12800" dirty="0">
              <a:solidFill>
                <a:prstClr val="black"/>
              </a:solidFill>
            </a:endParaRPr>
          </a:p>
          <a:p>
            <a:r>
              <a:rPr lang="fi-FI" sz="12800" dirty="0" smtClean="0">
                <a:solidFill>
                  <a:prstClr val="black"/>
                </a:solidFill>
              </a:rPr>
              <a:t>Varmistetaan </a:t>
            </a:r>
            <a:r>
              <a:rPr lang="fi-FI" sz="12800" dirty="0">
                <a:solidFill>
                  <a:prstClr val="black"/>
                </a:solidFill>
              </a:rPr>
              <a:t>laaja-alaisen osaamisen tavoitteiden toteutuminen </a:t>
            </a:r>
            <a:r>
              <a:rPr lang="fi-FI" sz="12800" dirty="0" smtClean="0">
                <a:solidFill>
                  <a:prstClr val="black"/>
                </a:solidFill>
              </a:rPr>
              <a:t>seudullisesti</a:t>
            </a:r>
          </a:p>
          <a:p>
            <a:r>
              <a:rPr lang="fi-FI" sz="12800" dirty="0" smtClean="0"/>
              <a:t>Tehdään näkyväksi laaja-alaisen osaamisen taidot koulutyössä </a:t>
            </a:r>
          </a:p>
          <a:p>
            <a:r>
              <a:rPr lang="fi-FI" sz="12800" dirty="0" smtClean="0">
                <a:solidFill>
                  <a:prstClr val="black"/>
                </a:solidFill>
              </a:rPr>
              <a:t>Huolehditaan </a:t>
            </a:r>
            <a:r>
              <a:rPr lang="fi-FI" sz="12800" dirty="0">
                <a:solidFill>
                  <a:prstClr val="black"/>
                </a:solidFill>
              </a:rPr>
              <a:t>että jokainen opettaja kiinnittää huomiota laaja-alaisten tavoitteiden toteutumiseen omassa opetuksessaan kunkin oppiaineen tavoitteisiin sidottujen laaja-alaisten painotusten mukaisesti</a:t>
            </a:r>
          </a:p>
          <a:p>
            <a:r>
              <a:rPr lang="fi-FI" sz="12800" dirty="0" smtClean="0">
                <a:solidFill>
                  <a:prstClr val="black"/>
                </a:solidFill>
              </a:rPr>
              <a:t>Tehdään </a:t>
            </a:r>
            <a:r>
              <a:rPr lang="fi-FI" sz="12800" dirty="0">
                <a:solidFill>
                  <a:prstClr val="black"/>
                </a:solidFill>
              </a:rPr>
              <a:t>näkyväksi jo olemassa olevat laaja-alaista osaamista tukevat käytänteet ja valitaan kehittämiskohteet kouluittain/kunnittain</a:t>
            </a:r>
            <a:r>
              <a:rPr lang="fi-FI" sz="12800" dirty="0" smtClean="0">
                <a:solidFill>
                  <a:prstClr val="black"/>
                </a:solidFill>
              </a:rPr>
              <a:t>.</a:t>
            </a:r>
          </a:p>
          <a:p>
            <a:r>
              <a:rPr lang="fi-FI" sz="12800" dirty="0" smtClean="0"/>
              <a:t>Oppilaalle, opettajalle ja huoltajille selkiytyvät tulevaisuuden taidot</a:t>
            </a:r>
            <a:endParaRPr lang="fi-FI" sz="12800" dirty="0" smtClean="0">
              <a:solidFill>
                <a:schemeClr val="bg1"/>
              </a:solidFill>
            </a:endParaRPr>
          </a:p>
          <a:p>
            <a:endParaRPr lang="fi-FI" dirty="0"/>
          </a:p>
        </p:txBody>
      </p:sp>
      <p:pic>
        <p:nvPicPr>
          <p:cNvPr id="7" name="Sisällön paikkamerkki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8898" y="0"/>
            <a:ext cx="2340507" cy="2274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2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861" y="0"/>
            <a:ext cx="5082139" cy="6765410"/>
          </a:xfrm>
          <a:prstGeom prst="rect">
            <a:avLst/>
          </a:prstGeom>
        </p:spPr>
      </p:pic>
      <p:sp>
        <p:nvSpPr>
          <p:cNvPr id="9" name="Tekstiruutu 8"/>
          <p:cNvSpPr txBox="1"/>
          <p:nvPr/>
        </p:nvSpPr>
        <p:spPr>
          <a:xfrm>
            <a:off x="67377" y="741145"/>
            <a:ext cx="6660681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 smtClean="0"/>
              <a:t>OPS-uudistuksen myötä opetussuunnitelmaan lisättiin vahvemmin mukaan seitsemän laaja-alaisen osaamisen taitoa, joiden tulisi näkyä opetuksessa. </a:t>
            </a:r>
          </a:p>
          <a:p>
            <a:endParaRPr lang="fi-FI" sz="2800" dirty="0"/>
          </a:p>
          <a:p>
            <a:r>
              <a:rPr lang="fi-FI" sz="2800" dirty="0" smtClean="0"/>
              <a:t>Edistämispaketissa laaja-alaisen osaamisen taitojen konkretisointi tapahtuu Seitsemän taitavan sisaruksen avulla. Jokainen hahmo konkretisoi yhtä laaja-alaista taitoa. </a:t>
            </a:r>
          </a:p>
          <a:p>
            <a:endParaRPr lang="fi-FI" sz="2800" dirty="0"/>
          </a:p>
          <a:p>
            <a:r>
              <a:rPr lang="fi-FI" sz="2800" dirty="0" smtClean="0"/>
              <a:t>Edistämispaketin avulla oppilaan on helppo samaistua Seitsemän taitavan sisaruksen hahmoihin ja löytää näin myös omia vahvuuksiaan.</a:t>
            </a:r>
          </a:p>
          <a:p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70677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ruutu 3"/>
          <p:cNvSpPr txBox="1"/>
          <p:nvPr/>
        </p:nvSpPr>
        <p:spPr>
          <a:xfrm>
            <a:off x="818148" y="394635"/>
            <a:ext cx="11258349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/>
            </a:r>
            <a:br>
              <a:rPr lang="fi-FI" dirty="0" smtClean="0"/>
            </a:br>
            <a:r>
              <a:rPr lang="fi-FI" sz="3200" dirty="0" smtClean="0"/>
              <a:t>Edistämispaketti sisältää pääjulisteen, laaja-alaisten taitojen kakkujulisteen, opettajan vinkkikortit sekä oppilaan työvihon. </a:t>
            </a:r>
            <a:br>
              <a:rPr lang="fi-FI" sz="3200" dirty="0" smtClean="0"/>
            </a:br>
            <a:r>
              <a:rPr lang="fi-FI" sz="3200" dirty="0" smtClean="0"/>
              <a:t/>
            </a:r>
            <a:br>
              <a:rPr lang="fi-FI" sz="3200" dirty="0" smtClean="0"/>
            </a:br>
            <a:r>
              <a:rPr lang="fi-FI" sz="3200" dirty="0" smtClean="0"/>
              <a:t>Materiaali on helppo työväline kaikille </a:t>
            </a:r>
            <a:r>
              <a:rPr lang="fi-FI" sz="3200" dirty="0" err="1" smtClean="0"/>
              <a:t>esi</a:t>
            </a:r>
            <a:r>
              <a:rPr lang="fi-FI" sz="3200" dirty="0" smtClean="0"/>
              <a:t>- ja peruskouluikäisten kanssa toimiville.</a:t>
            </a:r>
            <a:endParaRPr lang="fi-FI" sz="3200" dirty="0"/>
          </a:p>
        </p:txBody>
      </p:sp>
      <p:pic>
        <p:nvPicPr>
          <p:cNvPr id="5" name="Sisällön paikkamerkki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8" y="3787421"/>
            <a:ext cx="2141348" cy="2767454"/>
          </a:xfrm>
          <a:prstGeom prst="rect">
            <a:avLst/>
          </a:prstGeom>
        </p:spPr>
      </p:pic>
      <p:pic>
        <p:nvPicPr>
          <p:cNvPr id="6" name="Sisällön paikkamerkki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290" y="3815685"/>
            <a:ext cx="2009981" cy="2738875"/>
          </a:xfrm>
          <a:prstGeom prst="rect">
            <a:avLst/>
          </a:prstGeom>
        </p:spPr>
      </p:pic>
      <p:pic>
        <p:nvPicPr>
          <p:cNvPr id="7" name="Kuva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791" y="3787420"/>
            <a:ext cx="2078661" cy="2767140"/>
          </a:xfrm>
          <a:prstGeom prst="rect">
            <a:avLst/>
          </a:prstGeom>
        </p:spPr>
      </p:pic>
      <p:pic>
        <p:nvPicPr>
          <p:cNvPr id="8" name="Kuva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8783" y="3787420"/>
            <a:ext cx="2405482" cy="2738875"/>
          </a:xfrm>
          <a:prstGeom prst="rect">
            <a:avLst/>
          </a:prstGeom>
        </p:spPr>
      </p:pic>
      <p:pic>
        <p:nvPicPr>
          <p:cNvPr id="9" name="Kuva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0778" y="3734703"/>
            <a:ext cx="1982994" cy="279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3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5567" y="93039"/>
            <a:ext cx="5012930" cy="667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01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isällön paikkamerkki 8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1487" y="0"/>
            <a:ext cx="4793754" cy="6759095"/>
          </a:xfrm>
        </p:spPr>
      </p:pic>
    </p:spTree>
    <p:extLst>
      <p:ext uri="{BB962C8B-B14F-4D97-AF65-F5344CB8AC3E}">
        <p14:creationId xmlns:p14="http://schemas.microsoft.com/office/powerpoint/2010/main" val="180409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2079" y="101012"/>
            <a:ext cx="5844557" cy="6654597"/>
          </a:xfrm>
          <a:prstGeom prst="rect">
            <a:avLst/>
          </a:prstGeom>
        </p:spPr>
      </p:pic>
      <p:pic>
        <p:nvPicPr>
          <p:cNvPr id="2" name="Kuva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87" y="1823"/>
            <a:ext cx="5560810" cy="6852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537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124" y="-16539"/>
            <a:ext cx="5931244" cy="6874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70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i-FI" sz="10700" b="1" dirty="0" smtClean="0">
                <a:latin typeface="Bradley Hand ITC" panose="03070402050302030203" pitchFamily="66" charset="0"/>
              </a:rPr>
              <a:t/>
            </a:r>
            <a:br>
              <a:rPr lang="fi-FI" sz="10700" b="1" dirty="0" smtClean="0">
                <a:latin typeface="Bradley Hand ITC" panose="03070402050302030203" pitchFamily="66" charset="0"/>
              </a:rPr>
            </a:br>
            <a:r>
              <a:rPr lang="fi-FI" sz="11100" b="1" dirty="0" smtClean="0">
                <a:latin typeface="Bradley Hand ITC" panose="03070402050302030203" pitchFamily="66" charset="0"/>
              </a:rPr>
              <a:t>KIITOS!</a:t>
            </a:r>
            <a:r>
              <a:rPr lang="fi-FI" b="0" dirty="0" smtClean="0">
                <a:effectLst/>
              </a:rPr>
              <a:t/>
            </a:r>
            <a:br>
              <a:rPr lang="fi-FI" b="0" dirty="0" smtClean="0">
                <a:effectLst/>
              </a:rPr>
            </a:br>
            <a:endParaRPr lang="fi-FI" dirty="0">
              <a:latin typeface="Segoe Script" panose="020B0504020000000003" pitchFamily="34" charset="0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r>
              <a:rPr lang="fi-FI" dirty="0" smtClean="0"/>
              <a:t>Johanna Kivekäs, projektikoordinaattori</a:t>
            </a:r>
            <a:endParaRPr lang="fi-FI" dirty="0"/>
          </a:p>
          <a:p>
            <a:pPr marL="0" indent="0">
              <a:buNone/>
            </a:pPr>
            <a:r>
              <a:rPr lang="fi-FI" dirty="0" smtClean="0"/>
              <a:t>Lahden kaupunki, sivistyspalveluiden </a:t>
            </a:r>
            <a:r>
              <a:rPr lang="fi-FI" dirty="0"/>
              <a:t>seudullinen kehittäminen</a:t>
            </a:r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r>
              <a:rPr lang="fi-FI" dirty="0" smtClean="0"/>
              <a:t>Sari Kähkönen, muutosagentti</a:t>
            </a:r>
          </a:p>
          <a:p>
            <a:pPr marL="0" indent="0">
              <a:buNone/>
            </a:pPr>
            <a:r>
              <a:rPr lang="fi-FI" dirty="0" smtClean="0"/>
              <a:t>Hollolan kunta</a:t>
            </a:r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r>
              <a:rPr lang="fi-FI" dirty="0" smtClean="0">
                <a:solidFill>
                  <a:srgbClr val="002060"/>
                </a:solidFill>
                <a:hlinkClick r:id="rId2"/>
              </a:rPr>
              <a:t>https://hyvatkaytannot.oph.fi</a:t>
            </a:r>
            <a:endParaRPr lang="fi-FI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fi-FI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17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136</Words>
  <Application>Microsoft Office PowerPoint</Application>
  <PresentationFormat>Laajakuva</PresentationFormat>
  <Paragraphs>31</Paragraphs>
  <Slides>9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5" baseType="lpstr">
      <vt:lpstr>Arial</vt:lpstr>
      <vt:lpstr>Bradley Hand ITC</vt:lpstr>
      <vt:lpstr>Calibri</vt:lpstr>
      <vt:lpstr>Calibri Light</vt:lpstr>
      <vt:lpstr>Segoe Script</vt:lpstr>
      <vt:lpstr>Office-teema</vt:lpstr>
      <vt:lpstr>PowerPoint-esitys</vt:lpstr>
      <vt:lpstr>Tavoitteet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 KIITOS! </vt:lpstr>
    </vt:vector>
  </TitlesOfParts>
  <Company>Lahden kaupunki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Kivekäs Johanna</dc:creator>
  <cp:lastModifiedBy>Kivekäs Johanna</cp:lastModifiedBy>
  <cp:revision>14</cp:revision>
  <cp:lastPrinted>2019-03-19T13:36:28Z</cp:lastPrinted>
  <dcterms:created xsi:type="dcterms:W3CDTF">2019-03-15T09:45:52Z</dcterms:created>
  <dcterms:modified xsi:type="dcterms:W3CDTF">2019-03-19T13:42:02Z</dcterms:modified>
</cp:coreProperties>
</file>