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neljä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/>
              <a:t>DIAN LYHYT OTSIKKO</a:t>
            </a:r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7" name="Kuvan paikkamerkki 2"/>
          <p:cNvSpPr>
            <a:spLocks noGrp="1"/>
          </p:cNvSpPr>
          <p:nvPr>
            <p:ph type="pic" idx="14"/>
          </p:nvPr>
        </p:nvSpPr>
        <p:spPr>
          <a:xfrm>
            <a:off x="0" y="2300539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8" name="Kuvan paikkamerkki 2"/>
          <p:cNvSpPr>
            <a:spLocks noGrp="1"/>
          </p:cNvSpPr>
          <p:nvPr>
            <p:ph type="pic" idx="16"/>
          </p:nvPr>
        </p:nvSpPr>
        <p:spPr>
          <a:xfrm>
            <a:off x="0" y="5369227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9" name="Kuvan paikkamerkki 2"/>
          <p:cNvSpPr>
            <a:spLocks noGrp="1"/>
          </p:cNvSpPr>
          <p:nvPr>
            <p:ph type="pic" idx="20"/>
          </p:nvPr>
        </p:nvSpPr>
        <p:spPr>
          <a:xfrm>
            <a:off x="0" y="3839075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>
                <a:solidFill>
                  <a:srgbClr val="8BB836"/>
                </a:solidFill>
              </a:rPr>
              <a:t>&gt; Lisää &gt; alatunniste: lisää oma nimi</a:t>
            </a:r>
            <a:endParaRPr lang="fi-FI" dirty="0">
              <a:solidFill>
                <a:srgbClr val="8BB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0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-omalla-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3676264" cy="2163014"/>
          </a:xfrm>
        </p:spPr>
        <p:txBody>
          <a:bodyPr anchor="b">
            <a:noAutofit/>
          </a:bodyPr>
          <a:lstStyle>
            <a:lvl1pPr algn="l">
              <a:defRPr sz="4500" baseline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 </a:t>
            </a:r>
            <a:br>
              <a:rPr lang="fi-FI" dirty="0"/>
            </a:br>
            <a:r>
              <a:rPr lang="fi-FI" dirty="0"/>
              <a:t>ytimekkäästi </a:t>
            </a:r>
            <a:br>
              <a:rPr lang="fi-FI" dirty="0"/>
            </a:br>
            <a:r>
              <a:rPr lang="fi-FI" dirty="0"/>
              <a:t>tähän</a:t>
            </a:r>
          </a:p>
        </p:txBody>
      </p:sp>
    </p:spTree>
    <p:extLst>
      <p:ext uri="{BB962C8B-B14F-4D97-AF65-F5344CB8AC3E}">
        <p14:creationId xmlns:p14="http://schemas.microsoft.com/office/powerpoint/2010/main" val="83158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tös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4501260" y="2946366"/>
            <a:ext cx="4335332" cy="320308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fi-FI" b="1" dirty="0">
                <a:latin typeface="Myriad Pro" charset="0"/>
                <a:ea typeface="Myriad Pro" charset="0"/>
                <a:cs typeface="Myriad Pro" charset="0"/>
              </a:rPr>
              <a:t>ANNE</a:t>
            </a:r>
            <a:r>
              <a:rPr lang="fi-FI" b="1" baseline="0" dirty="0">
                <a:latin typeface="Myriad Pro" charset="0"/>
                <a:ea typeface="Myriad Pro" charset="0"/>
                <a:cs typeface="Myriad Pro" charset="0"/>
              </a:rPr>
              <a:t> KONKKALAINEN</a:t>
            </a:r>
            <a:br>
              <a:rPr lang="fi-FI" b="1" baseline="0" dirty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 err="1">
                <a:latin typeface="Myriad Pro" charset="0"/>
                <a:ea typeface="Myriad Pro" charset="0"/>
                <a:cs typeface="Myriad Pro" charset="0"/>
              </a:rPr>
              <a:t>anne.konkkalainen@stm.fi</a:t>
            </a:r>
            <a:endParaRPr lang="fi-FI" b="1" baseline="0" dirty="0">
              <a:latin typeface="Myriad Pro" charset="0"/>
              <a:ea typeface="Myriad Pro" charset="0"/>
              <a:cs typeface="Myriad Pro" charset="0"/>
            </a:endParaRPr>
          </a:p>
          <a:p>
            <a:r>
              <a:rPr lang="fi-FI" b="1" baseline="0" dirty="0" err="1">
                <a:latin typeface="Myriad Pro" charset="0"/>
                <a:ea typeface="Myriad Pro" charset="0"/>
                <a:cs typeface="Myriad Pro" charset="0"/>
              </a:rPr>
              <a:t>stm.fi</a:t>
            </a:r>
            <a:r>
              <a:rPr lang="fi-FI" b="1" baseline="0" dirty="0">
                <a:latin typeface="Myriad Pro" charset="0"/>
                <a:ea typeface="Myriad Pro" charset="0"/>
                <a:cs typeface="Myriad Pro" charset="0"/>
              </a:rPr>
              <a:t>/hankkeet/terveys ja hyvinvointi</a:t>
            </a:r>
            <a:br>
              <a:rPr lang="fi-FI" b="1" baseline="0" dirty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>
                <a:latin typeface="Myriad Pro" charset="0"/>
                <a:ea typeface="Myriad Pro" charset="0"/>
                <a:cs typeface="Myriad Pro" charset="0"/>
              </a:rPr>
              <a:t>#lapemuutos</a:t>
            </a:r>
            <a:br>
              <a:rPr lang="fi-FI" b="1" baseline="0" dirty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>
                <a:latin typeface="Myriad Pro" charset="0"/>
                <a:ea typeface="Myriad Pro" charset="0"/>
                <a:cs typeface="Myriad Pro" charset="0"/>
              </a:rPr>
              <a:t>#kärkihanke</a:t>
            </a:r>
          </a:p>
        </p:txBody>
      </p:sp>
      <p:sp>
        <p:nvSpPr>
          <p:cNvPr id="3" name="Otsikko 1"/>
          <p:cNvSpPr>
            <a:spLocks noGrp="1"/>
          </p:cNvSpPr>
          <p:nvPr>
            <p:ph type="ctrTitle" hasCustomPrompt="1"/>
          </p:nvPr>
        </p:nvSpPr>
        <p:spPr>
          <a:xfrm>
            <a:off x="4501260" y="457167"/>
            <a:ext cx="4335332" cy="2387600"/>
          </a:xfrm>
        </p:spPr>
        <p:txBody>
          <a:bodyPr anchor="b">
            <a:noAutofit/>
          </a:bodyPr>
          <a:lstStyle>
            <a:lvl1pPr algn="l"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NAPAKKA ESITYKSEN </a:t>
            </a:r>
            <a:br>
              <a:rPr lang="fi-FI" dirty="0"/>
            </a:br>
            <a:r>
              <a:rPr lang="fi-FI" dirty="0"/>
              <a:t>OTSIKKO TÄHÄN</a:t>
            </a:r>
          </a:p>
        </p:txBody>
      </p:sp>
      <p:grpSp>
        <p:nvGrpSpPr>
          <p:cNvPr id="33" name="Ryhmitä 32"/>
          <p:cNvGrpSpPr/>
          <p:nvPr userDrawn="1"/>
        </p:nvGrpSpPr>
        <p:grpSpPr>
          <a:xfrm>
            <a:off x="5147094" y="6284383"/>
            <a:ext cx="3979686" cy="519873"/>
            <a:chOff x="5147094" y="6284383"/>
            <a:chExt cx="3979686" cy="519873"/>
          </a:xfrm>
        </p:grpSpPr>
        <p:pic>
          <p:nvPicPr>
            <p:cNvPr id="34" name="Kuva 3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640" y="6378045"/>
              <a:ext cx="1514140" cy="372857"/>
            </a:xfrm>
            <a:prstGeom prst="rect">
              <a:avLst/>
            </a:prstGeom>
          </p:spPr>
        </p:pic>
        <p:pic>
          <p:nvPicPr>
            <p:cNvPr id="35" name="Kuva 3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9621" y="6284383"/>
              <a:ext cx="803005" cy="519873"/>
            </a:xfrm>
            <a:prstGeom prst="rect">
              <a:avLst/>
            </a:prstGeom>
          </p:spPr>
        </p:pic>
        <p:pic>
          <p:nvPicPr>
            <p:cNvPr id="36" name="Kuva 3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094" y="6427853"/>
              <a:ext cx="1326668" cy="315023"/>
            </a:xfrm>
            <a:prstGeom prst="rect">
              <a:avLst/>
            </a:prstGeom>
          </p:spPr>
        </p:pic>
        <p:cxnSp>
          <p:nvCxnSpPr>
            <p:cNvPr id="37" name="Suora yhdysviiva 36"/>
            <p:cNvCxnSpPr/>
            <p:nvPr userDrawn="1"/>
          </p:nvCxnSpPr>
          <p:spPr>
            <a:xfrm>
              <a:off x="6602855" y="6308087"/>
              <a:ext cx="0" cy="43560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uora yhdysviiva 37"/>
            <p:cNvCxnSpPr/>
            <p:nvPr userDrawn="1"/>
          </p:nvCxnSpPr>
          <p:spPr>
            <a:xfrm>
              <a:off x="7608315" y="6307138"/>
              <a:ext cx="0" cy="43560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378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yhde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DIAN LYHYT OTSIKKO</a:t>
            </a:r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>
                <a:solidFill>
                  <a:srgbClr val="8BB836"/>
                </a:solidFill>
              </a:rPr>
              <a:t>&gt; Lisää &gt; alatunniste: lisää oma nimi</a:t>
            </a:r>
            <a:endParaRPr lang="fi-FI" dirty="0">
              <a:solidFill>
                <a:srgbClr val="8BB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9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/>
              <a:t>DIAN LYHYT 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>
                <a:solidFill>
                  <a:srgbClr val="8BB836"/>
                </a:solidFill>
              </a:rPr>
              <a:t>&gt; Lisää &gt; alatunniste: lisää oma nimi</a:t>
            </a:r>
            <a:endParaRPr lang="fi-FI" dirty="0">
              <a:solidFill>
                <a:srgbClr val="8BB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64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tu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551330" y="2779040"/>
            <a:ext cx="6858000" cy="2387600"/>
          </a:xfrm>
        </p:spPr>
        <p:txBody>
          <a:bodyPr anchor="b">
            <a:noAutofit/>
          </a:bodyPr>
          <a:lstStyle>
            <a:lvl1pPr algn="l">
              <a:lnSpc>
                <a:spcPts val="46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NAPAKKA </a:t>
            </a:r>
            <a:br>
              <a:rPr lang="fi-FI" dirty="0"/>
            </a:br>
            <a:r>
              <a:rPr lang="fi-FI" dirty="0"/>
              <a:t>ESITYKSEN OTSIKKO </a:t>
            </a:r>
            <a:br>
              <a:rPr lang="fi-FI" dirty="0"/>
            </a:br>
            <a:r>
              <a:rPr lang="fi-FI" dirty="0"/>
              <a:t>TÄHÄN</a:t>
            </a:r>
          </a:p>
        </p:txBody>
      </p:sp>
    </p:spTree>
    <p:extLst>
      <p:ext uri="{BB962C8B-B14F-4D97-AF65-F5344CB8AC3E}">
        <p14:creationId xmlns:p14="http://schemas.microsoft.com/office/powerpoint/2010/main" val="262283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hankkeen aloitus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551329" y="1818041"/>
            <a:ext cx="6858000" cy="358569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ALAHANKKEEN NIMI</a:t>
            </a:r>
          </a:p>
        </p:txBody>
      </p: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551329" y="2553130"/>
            <a:ext cx="6858000" cy="2387600"/>
          </a:xfrm>
        </p:spPr>
        <p:txBody>
          <a:bodyPr anchor="b">
            <a:noAutofit/>
          </a:bodyPr>
          <a:lstStyle>
            <a:lvl1pPr algn="l">
              <a:defRPr sz="4000"/>
            </a:lvl1pPr>
          </a:lstStyle>
          <a:p>
            <a:r>
              <a:rPr lang="fi-FI" dirty="0"/>
              <a:t>NAPAKKA</a:t>
            </a:r>
            <a:br>
              <a:rPr lang="fi-FI" dirty="0"/>
            </a:br>
            <a:r>
              <a:rPr lang="fi-FI" dirty="0"/>
              <a:t>ESITYKSEN OTSIKKO</a:t>
            </a:r>
            <a:br>
              <a:rPr lang="fi-FI" dirty="0"/>
            </a:br>
            <a:r>
              <a:rPr lang="fi-FI" dirty="0"/>
              <a:t>TÄHÄN</a:t>
            </a:r>
          </a:p>
        </p:txBody>
      </p:sp>
    </p:spTree>
    <p:extLst>
      <p:ext uri="{BB962C8B-B14F-4D97-AF65-F5344CB8AC3E}">
        <p14:creationId xmlns:p14="http://schemas.microsoft.com/office/powerpoint/2010/main" val="135243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, kuvallinen sisältö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707727"/>
            <a:ext cx="4937760" cy="615027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5696693" y="1971339"/>
            <a:ext cx="2949178" cy="220262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elit. </a:t>
            </a:r>
            <a:r>
              <a:rPr lang="fi-FI" dirty="0" err="1"/>
              <a:t>Aenean</a:t>
            </a:r>
            <a:r>
              <a:rPr lang="fi-FI" dirty="0"/>
              <a:t> </a:t>
            </a:r>
            <a:r>
              <a:rPr lang="fi-FI" dirty="0" err="1"/>
              <a:t>mollis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ligula</a:t>
            </a:r>
            <a:r>
              <a:rPr lang="fi-FI" dirty="0"/>
              <a:t>, id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blandit</a:t>
            </a:r>
            <a:r>
              <a:rPr lang="fi-FI" dirty="0"/>
              <a:t> a.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eget</a:t>
            </a:r>
            <a:r>
              <a:rPr lang="fi-FI" dirty="0"/>
              <a:t> tellus </a:t>
            </a:r>
            <a:r>
              <a:rPr lang="fi-FI" dirty="0" err="1"/>
              <a:t>neque</a:t>
            </a:r>
            <a:r>
              <a:rPr lang="fi-FI" dirty="0"/>
              <a:t>.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condimentum</a:t>
            </a:r>
            <a:r>
              <a:rPr lang="fi-FI" dirty="0"/>
              <a:t> </a:t>
            </a:r>
            <a:r>
              <a:rPr lang="fi-FI" dirty="0" err="1"/>
              <a:t>ullamcorper</a:t>
            </a:r>
            <a:r>
              <a:rPr lang="fi-FI" dirty="0"/>
              <a:t> </a:t>
            </a:r>
            <a:r>
              <a:rPr lang="fi-FI" dirty="0" err="1"/>
              <a:t>tincidunt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af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208186" y="214490"/>
            <a:ext cx="7886700" cy="348296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DIAN OTSIKKO</a:t>
            </a:r>
          </a:p>
        </p:txBody>
      </p:sp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711201"/>
            <a:ext cx="9144000" cy="614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86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 dian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046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leh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3887" y="1709740"/>
            <a:ext cx="8294201" cy="2163014"/>
          </a:xfrm>
        </p:spPr>
        <p:txBody>
          <a:bodyPr anchor="b">
            <a:noAutofit/>
          </a:bodyPr>
          <a:lstStyle>
            <a:lvl1pPr algn="ctr">
              <a:defRPr sz="4500" baseline="0"/>
            </a:lvl1pPr>
          </a:lstStyle>
          <a:p>
            <a:r>
              <a:rPr lang="fi-FI" dirty="0"/>
              <a:t>Väliotsikko </a:t>
            </a:r>
            <a:br>
              <a:rPr lang="fi-FI" dirty="0"/>
            </a:br>
            <a:r>
              <a:rPr lang="fi-FI" dirty="0"/>
              <a:t>ytimekkäästi tähän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8294200" cy="1500187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Välilehdet rytmittävät ja jäsentävät esityksen. </a:t>
            </a:r>
          </a:p>
          <a:p>
            <a:pPr lvl="0"/>
            <a:r>
              <a:rPr lang="fi-FI" dirty="0"/>
              <a:t>Samalla ne muodostavat hengähdystauon aiheiden välille.</a:t>
            </a:r>
          </a:p>
          <a:p>
            <a:pPr lvl="0"/>
            <a:r>
              <a:rPr lang="fi-FI" dirty="0"/>
              <a:t>Kannattaa käyttää!</a:t>
            </a:r>
          </a:p>
        </p:txBody>
      </p:sp>
    </p:spTree>
    <p:extLst>
      <p:ext uri="{BB962C8B-B14F-4D97-AF65-F5344CB8AC3E}">
        <p14:creationId xmlns:p14="http://schemas.microsoft.com/office/powerpoint/2010/main" val="20280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746996" y="143439"/>
            <a:ext cx="7886700" cy="618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968452" y="1214798"/>
            <a:ext cx="7092205" cy="476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2132894" y="6526135"/>
            <a:ext cx="760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C70104-4F76-CD4E-AAFC-71B053DEA09B}" type="datetime1">
              <a:rPr lang="fi-FI" sz="900" b="1">
                <a:solidFill>
                  <a:srgbClr val="8BB836"/>
                </a:solidFill>
                <a:latin typeface="Myriad Pro" charset="0"/>
                <a:ea typeface="Myriad Pro" charset="0"/>
                <a:cs typeface="Myriad Pro" charset="0"/>
              </a:rPr>
              <a:pPr/>
              <a:t>10.4.2018</a:t>
            </a:fld>
            <a:endParaRPr lang="fi-FI" sz="900" b="1" dirty="0">
              <a:solidFill>
                <a:srgbClr val="8BB836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4" name="Tekstiruutu 13"/>
          <p:cNvSpPr txBox="1"/>
          <p:nvPr userDrawn="1"/>
        </p:nvSpPr>
        <p:spPr>
          <a:xfrm>
            <a:off x="1842794" y="6519019"/>
            <a:ext cx="37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A640C5-57A0-984F-B85C-018A32660E87}" type="slidenum">
              <a:rPr lang="fi-FI" sz="900" b="1">
                <a:solidFill>
                  <a:srgbClr val="797979"/>
                </a:solidFill>
              </a:rPr>
              <a:pPr/>
              <a:t>‹#›</a:t>
            </a:fld>
            <a:endParaRPr lang="fi-FI" sz="900" b="1" dirty="0">
              <a:solidFill>
                <a:srgbClr val="797979"/>
              </a:solidFill>
            </a:endParaRPr>
          </a:p>
        </p:txBody>
      </p:sp>
      <p:grpSp>
        <p:nvGrpSpPr>
          <p:cNvPr id="30" name="Ryhmitä 29"/>
          <p:cNvGrpSpPr/>
          <p:nvPr userDrawn="1"/>
        </p:nvGrpSpPr>
        <p:grpSpPr>
          <a:xfrm>
            <a:off x="5147094" y="6284383"/>
            <a:ext cx="3979686" cy="519873"/>
            <a:chOff x="5147094" y="6284383"/>
            <a:chExt cx="3979686" cy="519873"/>
          </a:xfrm>
        </p:grpSpPr>
        <p:pic>
          <p:nvPicPr>
            <p:cNvPr id="21" name="Kuva 2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640" y="6378045"/>
              <a:ext cx="1514140" cy="372857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9621" y="6284383"/>
              <a:ext cx="803005" cy="519873"/>
            </a:xfrm>
            <a:prstGeom prst="rect">
              <a:avLst/>
            </a:prstGeom>
          </p:spPr>
        </p:pic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094" y="6427853"/>
              <a:ext cx="1326668" cy="315023"/>
            </a:xfrm>
            <a:prstGeom prst="rect">
              <a:avLst/>
            </a:prstGeom>
          </p:spPr>
        </p:pic>
        <p:cxnSp>
          <p:nvCxnSpPr>
            <p:cNvPr id="28" name="Suora yhdysviiva 27"/>
            <p:cNvCxnSpPr/>
            <p:nvPr userDrawn="1"/>
          </p:nvCxnSpPr>
          <p:spPr>
            <a:xfrm>
              <a:off x="6602855" y="6308087"/>
              <a:ext cx="0" cy="43560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uora yhdysviiva 28"/>
            <p:cNvCxnSpPr/>
            <p:nvPr userDrawn="1"/>
          </p:nvCxnSpPr>
          <p:spPr>
            <a:xfrm>
              <a:off x="7608315" y="6307138"/>
              <a:ext cx="0" cy="43560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>
                <a:solidFill>
                  <a:srgbClr val="8BB836"/>
                </a:solidFill>
              </a:rPr>
              <a:t>&gt; Lisää &gt; alatunniste: lisää oma nimi</a:t>
            </a:r>
            <a:endParaRPr lang="fi-FI" dirty="0">
              <a:solidFill>
                <a:srgbClr val="8BB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0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5000"/>
        <a:buFontTx/>
        <a:buBlip>
          <a:blip r:embed="rId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>
                <a:solidFill>
                  <a:srgbClr val="000000">
                    <a:tint val="75000"/>
                  </a:srgbClr>
                </a:solidFill>
              </a:rPr>
              <a:t>&gt; Lisää &gt; alatunniste: lisää oma nimi</a:t>
            </a:r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6D91-149E-9E4A-8EA6-630E54DCC7D9}" type="slidenum">
              <a:rPr lang="fi-F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fi-F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3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150000"/>
        <a:buFont typeface="Arial"/>
        <a:buChar char="•"/>
        <a:defRPr sz="21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34520" cy="2805929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4800" dirty="0" smtClean="0"/>
              <a:t>NÄKÖKULMIA PÄÄTÖKSENTEKOON JA TULOSTEN JULKISTAMISEEN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485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63E6CF50-630C-4E1F-A3AC-60BF4CE7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TIEDOT KOOTAAN?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F090625C-FFA7-482C-B509-7A971238B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324" y="1138518"/>
            <a:ext cx="7689476" cy="5038445"/>
          </a:xfrm>
        </p:spPr>
        <p:txBody>
          <a:bodyPr/>
          <a:lstStyle/>
          <a:p>
            <a:pPr lvl="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fi-FI" sz="2400" dirty="0" err="1" smtClean="0">
                <a:latin typeface="Myriad Pro"/>
              </a:rPr>
              <a:t>LAVAssa</a:t>
            </a:r>
            <a:r>
              <a:rPr lang="fi-FI" sz="2400" dirty="0" smtClean="0">
                <a:latin typeface="Myriad Pro"/>
              </a:rPr>
              <a:t> saadut tiedot kirjataan sellaiseen muotoon, että päätöksenteko helpottuu</a:t>
            </a:r>
            <a:endParaRPr lang="fi-FI" sz="2400" dirty="0">
              <a:latin typeface="Myriad Pro"/>
            </a:endParaRPr>
          </a:p>
          <a:p>
            <a:pPr lvl="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Myriad Pro"/>
              </a:rPr>
              <a:t>Tuodaan esiin millaisia vaikutuksia on arvioinnissa tunnistettu</a:t>
            </a:r>
          </a:p>
          <a:p>
            <a:pPr lvl="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Myriad Pro"/>
              </a:rPr>
              <a:t>Tuodaan myös esiin, jos joitain näkökulmia ei esim. ehditty käsitellä tai joista ei ole tietoa tässä kontekstissa</a:t>
            </a:r>
            <a:endParaRPr lang="fi-FI" sz="2400" dirty="0">
              <a:latin typeface="Myriad Pro"/>
            </a:endParaRPr>
          </a:p>
          <a:p>
            <a:pPr lvl="0">
              <a:lnSpc>
                <a:spcPts val="3200"/>
              </a:lnSpc>
              <a:buFont typeface="Arial" panose="020B0604020202020204" pitchFamily="34" charset="0"/>
              <a:buChar char="•"/>
            </a:pPr>
            <a:endParaRPr lang="fi-FI" sz="2400" dirty="0">
              <a:latin typeface="Myriad Pro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="" xmlns:a16="http://schemas.microsoft.com/office/drawing/2014/main" id="{9795D562-A304-4ED6-BCA2-0F34E438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BB836"/>
                </a:solidFill>
              </a:rPr>
              <a:t>Kati Honkanen, THL</a:t>
            </a:r>
            <a:endParaRPr lang="fi-FI" dirty="0">
              <a:solidFill>
                <a:srgbClr val="8BB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6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02522025-DC7F-4F33-902B-092F085A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KOONTILOMAKE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62479241-56E1-4636-BB64-E0C8F7C23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1" y="1304925"/>
            <a:ext cx="7721974" cy="4872038"/>
          </a:xfrm>
        </p:spPr>
        <p:txBody>
          <a:bodyPr/>
          <a:lstStyle/>
          <a:p>
            <a:pPr lvl="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Koontilomakkeita on olemassa erilaisia</a:t>
            </a:r>
            <a:endParaRPr lang="fi-FI" sz="2400" dirty="0"/>
          </a:p>
          <a:p>
            <a:pPr lvl="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fi-FI" sz="2400" dirty="0"/>
          </a:p>
          <a:p>
            <a:pPr lvl="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Voit muokata omaan asiasisältöösi sopivan koontilomakkeen hyödyntäen olemassa olevia pohjia, </a:t>
            </a:r>
            <a:r>
              <a:rPr lang="fi-FI" sz="2400" dirty="0" err="1" smtClean="0"/>
              <a:t>esim</a:t>
            </a:r>
            <a:r>
              <a:rPr lang="fi-FI" sz="2400" dirty="0" smtClean="0"/>
              <a:t>:</a:t>
            </a:r>
          </a:p>
          <a:p>
            <a:pPr lvl="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Lahden malli</a:t>
            </a:r>
          </a:p>
          <a:p>
            <a:pPr lvl="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Hämeenlinnan malli</a:t>
            </a:r>
          </a:p>
          <a:p>
            <a:pPr lvl="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Satakunnan malli</a:t>
            </a:r>
          </a:p>
          <a:p>
            <a:pPr lvl="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Huittisen malli</a:t>
            </a:r>
          </a:p>
          <a:p>
            <a:pPr marL="0" lvl="0" indent="0">
              <a:lnSpc>
                <a:spcPts val="3000"/>
              </a:lnSpc>
              <a:buNone/>
            </a:pPr>
            <a:endParaRPr lang="fi-FI" sz="24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="" xmlns:a16="http://schemas.microsoft.com/office/drawing/2014/main" id="{D0DF3499-215A-42D6-9399-8E2749EED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BB836"/>
                </a:solidFill>
              </a:rPr>
              <a:t>Kati Honkanen, THL</a:t>
            </a:r>
            <a:endParaRPr lang="fi-FI" dirty="0">
              <a:solidFill>
                <a:srgbClr val="8BB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6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02522025-DC7F-4F33-902B-092F085A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TULOSTEN JULKISTAMINEN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62479241-56E1-4636-BB64-E0C8F7C23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1" y="1304925"/>
            <a:ext cx="7721974" cy="4872038"/>
          </a:xfrm>
        </p:spPr>
        <p:txBody>
          <a:bodyPr/>
          <a:lstStyle/>
          <a:p>
            <a:pPr marL="0" lvl="0" indent="0">
              <a:lnSpc>
                <a:spcPts val="3000"/>
              </a:lnSpc>
              <a:buNone/>
            </a:pPr>
            <a:endParaRPr lang="fi-FI" sz="2400" dirty="0"/>
          </a:p>
          <a:p>
            <a:pPr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Tulosten julkistamisessa dialogi jatkuu kohderyhmän kanssa</a:t>
            </a:r>
          </a:p>
          <a:p>
            <a:pPr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fi-FI" sz="2400" dirty="0"/>
          </a:p>
          <a:p>
            <a:pPr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fi-FI" sz="2400" dirty="0" smtClean="0"/>
              <a:t>Pohtikaa, miten tämä dialogi toteutetaan omassa </a:t>
            </a:r>
            <a:r>
              <a:rPr lang="fi-FI" sz="2400" dirty="0" err="1" smtClean="0"/>
              <a:t>casessa</a:t>
            </a:r>
            <a:endParaRPr lang="fi-FI" sz="2400" dirty="0" smtClean="0"/>
          </a:p>
          <a:p>
            <a:pPr marL="0" indent="0">
              <a:lnSpc>
                <a:spcPts val="3000"/>
              </a:lnSpc>
              <a:buNone/>
            </a:pPr>
            <a:endParaRPr lang="fi-FI" sz="24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="" xmlns:a16="http://schemas.microsoft.com/office/drawing/2014/main" id="{D0DF3499-215A-42D6-9399-8E2749EED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>
                <a:solidFill>
                  <a:srgbClr val="8BB836"/>
                </a:solidFill>
              </a:rPr>
              <a:t>Kati Honkanen, THL</a:t>
            </a:r>
            <a:endParaRPr lang="fi-FI" dirty="0">
              <a:solidFill>
                <a:srgbClr val="8BB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93499"/>
      </p:ext>
    </p:extLst>
  </p:cSld>
  <p:clrMapOvr>
    <a:masterClrMapping/>
  </p:clrMapOvr>
</p:sld>
</file>

<file path=ppt/theme/theme1.xml><?xml version="1.0" encoding="utf-8"?>
<a:theme xmlns:a="http://schemas.openxmlformats.org/drawingml/2006/main" name="3_LAPE-sisältösivut">
  <a:themeElements>
    <a:clrScheme name="LAP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BB836"/>
      </a:accent1>
      <a:accent2>
        <a:srgbClr val="797979"/>
      </a:accent2>
      <a:accent3>
        <a:srgbClr val="FEFFFF"/>
      </a:accent3>
      <a:accent4>
        <a:srgbClr val="9BC145"/>
      </a:accent4>
      <a:accent5>
        <a:srgbClr val="797979"/>
      </a:accent5>
      <a:accent6>
        <a:srgbClr val="FEFFFF"/>
      </a:accent6>
      <a:hlink>
        <a:srgbClr val="8BB836"/>
      </a:hlink>
      <a:folHlink>
        <a:srgbClr val="79797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PE">
  <a:themeElements>
    <a:clrScheme name="LAP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BB836"/>
      </a:accent1>
      <a:accent2>
        <a:srgbClr val="797979"/>
      </a:accent2>
      <a:accent3>
        <a:srgbClr val="FEFFFF"/>
      </a:accent3>
      <a:accent4>
        <a:srgbClr val="9BC145"/>
      </a:accent4>
      <a:accent5>
        <a:srgbClr val="797979"/>
      </a:accent5>
      <a:accent6>
        <a:srgbClr val="FEFFFF"/>
      </a:accent6>
      <a:hlink>
        <a:srgbClr val="8BB836"/>
      </a:hlink>
      <a:folHlink>
        <a:srgbClr val="79797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</Words>
  <Application>Microsoft Office PowerPoint</Application>
  <PresentationFormat>Näytössä katseltava diaesitys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6" baseType="lpstr">
      <vt:lpstr>3_LAPE-sisältösivut</vt:lpstr>
      <vt:lpstr>1_LAPE</vt:lpstr>
      <vt:lpstr>       NÄKÖKULMIA PÄÄTÖKSENTEKOON JA TULOSTEN JULKISTAMISEEN </vt:lpstr>
      <vt:lpstr>MITEN TIEDOT KOOTAAN?</vt:lpstr>
      <vt:lpstr>KOONTILOMAKE</vt:lpstr>
      <vt:lpstr>TULOSTEN JULKISTAMINEN</vt:lpstr>
    </vt:vector>
  </TitlesOfParts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LAPSIVAIKUTUSTEN ARVIOINNIN VAIHEET</dc:title>
  <dc:creator>Honkanen Kati</dc:creator>
  <cp:lastModifiedBy>Kemppi Hilkka</cp:lastModifiedBy>
  <cp:revision>3</cp:revision>
  <dcterms:created xsi:type="dcterms:W3CDTF">2018-03-28T13:39:54Z</dcterms:created>
  <dcterms:modified xsi:type="dcterms:W3CDTF">2018-04-10T08:01:32Z</dcterms:modified>
</cp:coreProperties>
</file>