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sldIdLst>
    <p:sldId id="256" r:id="rId5"/>
    <p:sldId id="257" r:id="rId6"/>
    <p:sldId id="258" r:id="rId7"/>
    <p:sldId id="259" r:id="rId8"/>
    <p:sldId id="261" r:id="rId9"/>
    <p:sldId id="260" r:id="rId10"/>
    <p:sldId id="263" r:id="rId11"/>
    <p:sldId id="265" r:id="rId12"/>
    <p:sldId id="268" r:id="rId13"/>
    <p:sldId id="262" r:id="rId14"/>
    <p:sldId id="266"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EDEEC-A39A-4974-934F-C90F408B61DA}" v="3" dt="2025-08-21T07:39:10.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25193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9912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17556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64426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4857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56756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09690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19761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39151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20679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8/21/2025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4876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8/21/2025</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479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tv.fi/lyhyet/99159a0a068d16e957e2/video-diabeteksen-hoidon-harppaukset"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mtv.fi/lyhyet/32685c9d7c12247d3ea1/video-oppositio-aikoo-esittaa-epaluottamusta-elinkeinoministeri-junnilalle-diabetes-yleistyy-suomessa-tulevaisuudess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mtv.fi/lyhyet/88327962d1968e219df0/video-miksi-tyypin-1-diabetes-on-suomessa-yleisempi-kuin-missaan-muussa-maass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iabeteslehti.diabetes.fi/blog/2019/07/05/diabeteksen-lyhyt-pitka-historia/"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512BDA-5E1E-5D73-67DB-969F5E184A2D}"/>
              </a:ext>
            </a:extLst>
          </p:cNvPr>
          <p:cNvPicPr>
            <a:picLocks noChangeAspect="1"/>
          </p:cNvPicPr>
          <p:nvPr/>
        </p:nvPicPr>
        <p:blipFill rotWithShape="1">
          <a:blip r:embed="rId2"/>
          <a:srcRect t="18773"/>
          <a:stretch/>
        </p:blipFill>
        <p:spPr>
          <a:xfrm>
            <a:off x="47219" y="0"/>
            <a:ext cx="12191979" cy="6857989"/>
          </a:xfrm>
          <a:prstGeom prst="rect">
            <a:avLst/>
          </a:prstGeom>
        </p:spPr>
      </p:pic>
      <p:sp>
        <p:nvSpPr>
          <p:cNvPr id="11" name="Rectangle 10">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99581B4-AB1B-C1A0-6694-F6FBE6443422}"/>
              </a:ext>
            </a:extLst>
          </p:cNvPr>
          <p:cNvSpPr>
            <a:spLocks noGrp="1"/>
          </p:cNvSpPr>
          <p:nvPr>
            <p:ph type="ctrTitle"/>
          </p:nvPr>
        </p:nvSpPr>
        <p:spPr>
          <a:xfrm>
            <a:off x="306916" y="842009"/>
            <a:ext cx="4892948" cy="3427867"/>
          </a:xfrm>
        </p:spPr>
        <p:txBody>
          <a:bodyPr anchor="t">
            <a:normAutofit/>
          </a:bodyPr>
          <a:lstStyle/>
          <a:p>
            <a:r>
              <a:rPr lang="fi-FI" sz="6000" dirty="0">
                <a:solidFill>
                  <a:srgbClr val="FFFFFF"/>
                </a:solidFill>
              </a:rPr>
              <a:t>9. DIABETES</a:t>
            </a:r>
          </a:p>
        </p:txBody>
      </p:sp>
      <p:sp>
        <p:nvSpPr>
          <p:cNvPr id="3" name="Alaotsikko 2">
            <a:extLst>
              <a:ext uri="{FF2B5EF4-FFF2-40B4-BE49-F238E27FC236}">
                <a16:creationId xmlns:a16="http://schemas.microsoft.com/office/drawing/2014/main" id="{7CE89507-2FE7-FE83-335E-A450AF6FCA28}"/>
              </a:ext>
            </a:extLst>
          </p:cNvPr>
          <p:cNvSpPr>
            <a:spLocks noGrp="1"/>
          </p:cNvSpPr>
          <p:nvPr>
            <p:ph type="subTitle" idx="1"/>
          </p:nvPr>
        </p:nvSpPr>
        <p:spPr>
          <a:xfrm>
            <a:off x="306916" y="5111885"/>
            <a:ext cx="3703860" cy="1495425"/>
          </a:xfrm>
        </p:spPr>
        <p:txBody>
          <a:bodyPr anchor="t">
            <a:normAutofit/>
          </a:bodyPr>
          <a:lstStyle/>
          <a:p>
            <a:r>
              <a:rPr lang="fi-FI" dirty="0">
                <a:solidFill>
                  <a:srgbClr val="FFFFFF"/>
                </a:solidFill>
              </a:rPr>
              <a:t>Yksi maailman nopeimmin yleistyvistä taudeista </a:t>
            </a:r>
          </a:p>
          <a:p>
            <a:endParaRPr lang="fi-FI" dirty="0">
              <a:solidFill>
                <a:srgbClr val="FFFFFF"/>
              </a:solidFill>
            </a:endParaRP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kstiruutu 5">
            <a:extLst>
              <a:ext uri="{FF2B5EF4-FFF2-40B4-BE49-F238E27FC236}">
                <a16:creationId xmlns:a16="http://schemas.microsoft.com/office/drawing/2014/main" id="{04978715-C781-D03E-31AF-3115BB92A7AA}"/>
              </a:ext>
            </a:extLst>
          </p:cNvPr>
          <p:cNvSpPr txBox="1"/>
          <p:nvPr/>
        </p:nvSpPr>
        <p:spPr>
          <a:xfrm>
            <a:off x="5459561" y="518843"/>
            <a:ext cx="6150990" cy="923330"/>
          </a:xfrm>
          <a:prstGeom prst="rect">
            <a:avLst/>
          </a:prstGeom>
          <a:noFill/>
        </p:spPr>
        <p:txBody>
          <a:bodyPr wrap="square">
            <a:spAutoFit/>
          </a:bodyPr>
          <a:lstStyle/>
          <a:p>
            <a:r>
              <a:rPr lang="fi-FI" dirty="0">
                <a:hlinkClick r:id="rId3"/>
              </a:rPr>
              <a:t>https://www.mtv.fi/lyhyet/99159a0a068d16e957e2/video-diabeteksen-hoidon-harppaukset</a:t>
            </a:r>
            <a:endParaRPr lang="fi-FI" dirty="0"/>
          </a:p>
          <a:p>
            <a:endParaRPr lang="fi-FI" dirty="0"/>
          </a:p>
        </p:txBody>
      </p:sp>
      <p:sp>
        <p:nvSpPr>
          <p:cNvPr id="8" name="Tekstiruutu 7">
            <a:extLst>
              <a:ext uri="{FF2B5EF4-FFF2-40B4-BE49-F238E27FC236}">
                <a16:creationId xmlns:a16="http://schemas.microsoft.com/office/drawing/2014/main" id="{9594A88C-9026-6FFE-C0AD-EDCA27A72DDB}"/>
              </a:ext>
            </a:extLst>
          </p:cNvPr>
          <p:cNvSpPr txBox="1"/>
          <p:nvPr/>
        </p:nvSpPr>
        <p:spPr>
          <a:xfrm>
            <a:off x="4838307" y="1684017"/>
            <a:ext cx="6150990" cy="1477328"/>
          </a:xfrm>
          <a:prstGeom prst="rect">
            <a:avLst/>
          </a:prstGeom>
          <a:noFill/>
        </p:spPr>
        <p:txBody>
          <a:bodyPr wrap="square">
            <a:spAutoFit/>
          </a:bodyPr>
          <a:lstStyle/>
          <a:p>
            <a:r>
              <a:rPr lang="fi-FI" dirty="0">
                <a:hlinkClick r:id="rId4"/>
              </a:rPr>
              <a:t>https://www.mtv.fi/lyhyet/32685c9d7c12247d3ea1/video-oppositio-aikoo-esittaa-epaluottamusta-elinkeinoministeri-junnilalle-diabetes-yleistyy-suomessa-tulevaisuudessa</a:t>
            </a:r>
            <a:endParaRPr lang="fi-FI" dirty="0"/>
          </a:p>
          <a:p>
            <a:endParaRPr lang="fi-FI" dirty="0"/>
          </a:p>
        </p:txBody>
      </p:sp>
    </p:spTree>
    <p:extLst>
      <p:ext uri="{BB962C8B-B14F-4D97-AF65-F5344CB8AC3E}">
        <p14:creationId xmlns:p14="http://schemas.microsoft.com/office/powerpoint/2010/main" val="94683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562D43-CAD9-4514-F39E-153B10C81B20}"/>
              </a:ext>
            </a:extLst>
          </p:cNvPr>
          <p:cNvSpPr>
            <a:spLocks noGrp="1"/>
          </p:cNvSpPr>
          <p:nvPr>
            <p:ph type="title"/>
          </p:nvPr>
        </p:nvSpPr>
        <p:spPr>
          <a:xfrm>
            <a:off x="561975" y="0"/>
            <a:ext cx="10582275" cy="640624"/>
          </a:xfrm>
        </p:spPr>
        <p:txBody>
          <a:bodyPr>
            <a:normAutofit/>
          </a:bodyPr>
          <a:lstStyle/>
          <a:p>
            <a:r>
              <a:rPr lang="fi-FI" sz="2800" b="1" dirty="0"/>
              <a:t>Terveillä elintavoilla voi ehkäistä tyypin 2 diabetesta</a:t>
            </a:r>
          </a:p>
        </p:txBody>
      </p:sp>
      <p:sp>
        <p:nvSpPr>
          <p:cNvPr id="3" name="Sisällön paikkamerkki 2">
            <a:extLst>
              <a:ext uri="{FF2B5EF4-FFF2-40B4-BE49-F238E27FC236}">
                <a16:creationId xmlns:a16="http://schemas.microsoft.com/office/drawing/2014/main" id="{33454463-83C0-1F92-A01A-0C8C697E9067}"/>
              </a:ext>
            </a:extLst>
          </p:cNvPr>
          <p:cNvSpPr>
            <a:spLocks noGrp="1"/>
          </p:cNvSpPr>
          <p:nvPr>
            <p:ph sz="half" idx="1"/>
          </p:nvPr>
        </p:nvSpPr>
        <p:spPr>
          <a:xfrm>
            <a:off x="422623" y="563615"/>
            <a:ext cx="6924675" cy="5461726"/>
          </a:xfrm>
        </p:spPr>
        <p:txBody>
          <a:bodyPr>
            <a:normAutofit/>
          </a:bodyPr>
          <a:lstStyle/>
          <a:p>
            <a:pPr marL="0" indent="0">
              <a:buNone/>
            </a:pPr>
            <a:r>
              <a:rPr lang="fi-FI" b="1" dirty="0"/>
              <a:t>Jokainen voi vaikuttaa omaan sairastumisriskiinsä.</a:t>
            </a:r>
          </a:p>
          <a:p>
            <a:r>
              <a:rPr lang="fi-FI" sz="2400" b="1" dirty="0"/>
              <a:t>Säännöllinen liikunta </a:t>
            </a:r>
          </a:p>
          <a:p>
            <a:pPr>
              <a:buFontTx/>
              <a:buChar char="-"/>
            </a:pPr>
            <a:r>
              <a:rPr lang="fi-FI" dirty="0"/>
              <a:t>parantaa lihasten energiankäyttöä </a:t>
            </a:r>
          </a:p>
          <a:p>
            <a:pPr>
              <a:buFontTx/>
              <a:buChar char="-"/>
            </a:pPr>
            <a:r>
              <a:rPr lang="fi-FI" dirty="0"/>
              <a:t>parantaa kehon sokeriaineenvaihduntaa</a:t>
            </a:r>
          </a:p>
          <a:p>
            <a:pPr>
              <a:buFontTx/>
              <a:buChar char="-"/>
            </a:pPr>
            <a:r>
              <a:rPr lang="fi-FI" dirty="0"/>
              <a:t>helpottaa painonhallintaa</a:t>
            </a:r>
          </a:p>
          <a:p>
            <a:r>
              <a:rPr lang="fi-FI" sz="2400" b="1" dirty="0"/>
              <a:t>Vältä riskitekijöitä</a:t>
            </a:r>
          </a:p>
          <a:p>
            <a:pPr>
              <a:buFontTx/>
              <a:buChar char="-"/>
            </a:pPr>
            <a:r>
              <a:rPr lang="fi-FI" dirty="0"/>
              <a:t>runsasrasvaista ja -sokerista sekä vähäkuituista ravintoa</a:t>
            </a:r>
          </a:p>
          <a:p>
            <a:pPr>
              <a:buFontTx/>
              <a:buChar char="-"/>
            </a:pPr>
            <a:r>
              <a:rPr lang="fi-FI" dirty="0"/>
              <a:t>tupakointia ja nuuskan käyttöä</a:t>
            </a:r>
          </a:p>
          <a:p>
            <a:pPr>
              <a:buFontTx/>
              <a:buChar char="-"/>
            </a:pPr>
            <a:r>
              <a:rPr lang="fi-FI" dirty="0"/>
              <a:t>runsasta alkoholin käyttöä</a:t>
            </a:r>
          </a:p>
          <a:p>
            <a:pPr>
              <a:buFontTx/>
              <a:buChar char="-"/>
            </a:pPr>
            <a:r>
              <a:rPr lang="fi-FI" dirty="0"/>
              <a:t>ylipainoa</a:t>
            </a:r>
          </a:p>
        </p:txBody>
      </p:sp>
      <p:pic>
        <p:nvPicPr>
          <p:cNvPr id="6" name="Sisällön paikkamerkki 5" descr="Kuva, joka sisältää kohteen ruoho, ulko, urheilu, sumea&#10;&#10;Kuvaus luotu automaattisesti">
            <a:extLst>
              <a:ext uri="{FF2B5EF4-FFF2-40B4-BE49-F238E27FC236}">
                <a16:creationId xmlns:a16="http://schemas.microsoft.com/office/drawing/2014/main" id="{A388E080-90CC-DA32-4E21-B6FFD0C29D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10525" y="640624"/>
            <a:ext cx="3133725" cy="5461726"/>
          </a:xfrm>
        </p:spPr>
      </p:pic>
      <p:sp>
        <p:nvSpPr>
          <p:cNvPr id="9" name="Tekstiruutu 8">
            <a:extLst>
              <a:ext uri="{FF2B5EF4-FFF2-40B4-BE49-F238E27FC236}">
                <a16:creationId xmlns:a16="http://schemas.microsoft.com/office/drawing/2014/main" id="{A1D551E3-E644-8592-0FA0-C634BF99001D}"/>
              </a:ext>
            </a:extLst>
          </p:cNvPr>
          <p:cNvSpPr txBox="1"/>
          <p:nvPr/>
        </p:nvSpPr>
        <p:spPr>
          <a:xfrm rot="5400000">
            <a:off x="9565541" y="3700924"/>
            <a:ext cx="3633667" cy="307777"/>
          </a:xfrm>
          <a:prstGeom prst="rect">
            <a:avLst/>
          </a:prstGeom>
          <a:noFill/>
        </p:spPr>
        <p:txBody>
          <a:bodyPr wrap="square" rtlCol="0">
            <a:spAutoFit/>
          </a:bodyPr>
          <a:lstStyle/>
          <a:p>
            <a:r>
              <a:rPr lang="fi-FI" sz="1400" dirty="0"/>
              <a:t>Kuva: Unsplash.com: Andrew </a:t>
            </a:r>
            <a:r>
              <a:rPr lang="fi-FI" sz="1400" dirty="0" err="1"/>
              <a:t>Dinh</a:t>
            </a:r>
            <a:endParaRPr lang="fi-FI" sz="1400" dirty="0"/>
          </a:p>
        </p:txBody>
      </p:sp>
    </p:spTree>
    <p:extLst>
      <p:ext uri="{BB962C8B-B14F-4D97-AF65-F5344CB8AC3E}">
        <p14:creationId xmlns:p14="http://schemas.microsoft.com/office/powerpoint/2010/main" val="398036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B7CA36-D848-A1D1-7DD7-50E1E261904F}"/>
              </a:ext>
            </a:extLst>
          </p:cNvPr>
          <p:cNvSpPr>
            <a:spLocks noGrp="1"/>
          </p:cNvSpPr>
          <p:nvPr>
            <p:ph type="title"/>
          </p:nvPr>
        </p:nvSpPr>
        <p:spPr>
          <a:xfrm>
            <a:off x="0" y="0"/>
            <a:ext cx="12065000" cy="1734532"/>
          </a:xfrm>
        </p:spPr>
        <p:txBody>
          <a:bodyPr>
            <a:normAutofit/>
          </a:bodyPr>
          <a:lstStyle/>
          <a:p>
            <a:r>
              <a:rPr lang="fi-FI" sz="3200" b="1" dirty="0">
                <a:solidFill>
                  <a:srgbClr val="7030A0"/>
                </a:solidFill>
              </a:rPr>
              <a:t>Esimerkkejä yhteiskunnan keinoista ehkäistä diabetesta</a:t>
            </a:r>
            <a:br>
              <a:rPr lang="fi-FI" sz="3200" dirty="0">
                <a:solidFill>
                  <a:srgbClr val="7030A0"/>
                </a:solidFill>
              </a:rPr>
            </a:br>
            <a:br>
              <a:rPr lang="fi-FI" sz="3200" dirty="0">
                <a:solidFill>
                  <a:srgbClr val="7030A0"/>
                </a:solidFill>
              </a:rPr>
            </a:br>
            <a:r>
              <a:rPr lang="fi-FI" sz="2000" b="1" dirty="0">
                <a:solidFill>
                  <a:srgbClr val="7030A0"/>
                </a:solidFill>
              </a:rPr>
              <a:t>Inhimillisten tavoitteiden lisäksi preventiolla pyritään vähentämään yhteiskunnalle koituvia kustannuksia.</a:t>
            </a:r>
          </a:p>
        </p:txBody>
      </p:sp>
      <p:sp>
        <p:nvSpPr>
          <p:cNvPr id="3" name="Sisällön paikkamerkki 2">
            <a:extLst>
              <a:ext uri="{FF2B5EF4-FFF2-40B4-BE49-F238E27FC236}">
                <a16:creationId xmlns:a16="http://schemas.microsoft.com/office/drawing/2014/main" id="{12B8D7A7-AC63-70A8-2E04-AE9AB5639256}"/>
              </a:ext>
            </a:extLst>
          </p:cNvPr>
          <p:cNvSpPr>
            <a:spLocks noGrp="1"/>
          </p:cNvSpPr>
          <p:nvPr>
            <p:ph sz="half" idx="1"/>
          </p:nvPr>
        </p:nvSpPr>
        <p:spPr>
          <a:xfrm>
            <a:off x="200133" y="1473026"/>
            <a:ext cx="5105400" cy="4485207"/>
          </a:xfrm>
        </p:spPr>
        <p:txBody>
          <a:bodyPr>
            <a:normAutofit lnSpcReduction="10000"/>
          </a:bodyPr>
          <a:lstStyle/>
          <a:p>
            <a:pPr marL="0" indent="0">
              <a:buNone/>
            </a:pPr>
            <a:r>
              <a:rPr lang="fi-FI" sz="2400" b="1" u="sng" dirty="0">
                <a:solidFill>
                  <a:srgbClr val="7030A0"/>
                </a:solidFill>
              </a:rPr>
              <a:t>Primaariprevention keinoja</a:t>
            </a:r>
          </a:p>
          <a:p>
            <a:r>
              <a:rPr lang="fi-FI" dirty="0"/>
              <a:t>tiedottaa ja kannustaa kaikkia tekemään omatoiminen diabeteksen riskitesti.</a:t>
            </a:r>
          </a:p>
          <a:p>
            <a:r>
              <a:rPr lang="fi-FI" dirty="0"/>
              <a:t>terveystarkastusten yhteydessä kertoa ruokavalion, liikunnan ja  painonhallinnan merkityksestä diabeteksen ehkäisyssä.</a:t>
            </a:r>
          </a:p>
          <a:p>
            <a:r>
              <a:rPr lang="fi-FI" dirty="0"/>
              <a:t>liikuntaharrastuksia tukevat hankkeet</a:t>
            </a:r>
          </a:p>
          <a:p>
            <a:r>
              <a:rPr lang="fi-FI" dirty="0"/>
              <a:t>ympäristösuunnittelu, esim. lähiliikuntapaikat, pyörätiet</a:t>
            </a:r>
          </a:p>
          <a:p>
            <a:r>
              <a:rPr lang="fi-FI" dirty="0"/>
              <a:t>lainsäädäntö, esim. tupakkalaki</a:t>
            </a:r>
          </a:p>
        </p:txBody>
      </p:sp>
      <p:sp>
        <p:nvSpPr>
          <p:cNvPr id="4" name="Sisällön paikkamerkki 3">
            <a:extLst>
              <a:ext uri="{FF2B5EF4-FFF2-40B4-BE49-F238E27FC236}">
                <a16:creationId xmlns:a16="http://schemas.microsoft.com/office/drawing/2014/main" id="{09F02C60-3E84-D848-3F62-4E09B8F91F34}"/>
              </a:ext>
            </a:extLst>
          </p:cNvPr>
          <p:cNvSpPr>
            <a:spLocks noGrp="1"/>
          </p:cNvSpPr>
          <p:nvPr>
            <p:ph sz="half" idx="2"/>
          </p:nvPr>
        </p:nvSpPr>
        <p:spPr>
          <a:xfrm>
            <a:off x="5934446" y="1531315"/>
            <a:ext cx="5501640" cy="4586806"/>
          </a:xfrm>
        </p:spPr>
        <p:txBody>
          <a:bodyPr>
            <a:normAutofit lnSpcReduction="10000"/>
          </a:bodyPr>
          <a:lstStyle/>
          <a:p>
            <a:pPr marL="0" indent="0">
              <a:buNone/>
            </a:pPr>
            <a:r>
              <a:rPr lang="fi-FI" sz="2400" b="1" u="sng" dirty="0">
                <a:solidFill>
                  <a:srgbClr val="7030A0"/>
                </a:solidFill>
              </a:rPr>
              <a:t>Sekundaariprevention keinoja</a:t>
            </a:r>
          </a:p>
          <a:p>
            <a:r>
              <a:rPr lang="fi-FI" dirty="0"/>
              <a:t>estää esidiabeteksen kehittyminen tyypin 2 diabetekseksi, esim. omatoimiset riskitestit</a:t>
            </a:r>
          </a:p>
          <a:p>
            <a:r>
              <a:rPr lang="fi-FI" dirty="0"/>
              <a:t>yksilöllisesti kohdennettu tuki ja elintapaohjaus riskiryhmille</a:t>
            </a:r>
          </a:p>
          <a:p>
            <a:pPr marL="0" indent="0">
              <a:buNone/>
            </a:pPr>
            <a:r>
              <a:rPr lang="fi-FI" sz="2400" b="1" u="sng" dirty="0" err="1">
                <a:solidFill>
                  <a:srgbClr val="7030A0"/>
                </a:solidFill>
              </a:rPr>
              <a:t>Tertiaariprevention</a:t>
            </a:r>
            <a:r>
              <a:rPr lang="fi-FI" sz="2400" b="1" u="sng" dirty="0">
                <a:solidFill>
                  <a:srgbClr val="7030A0"/>
                </a:solidFill>
              </a:rPr>
              <a:t> keinoja</a:t>
            </a:r>
          </a:p>
          <a:p>
            <a:r>
              <a:rPr lang="fi-FI" dirty="0"/>
              <a:t>pyrkimys taata diabeetikoille mahdollisimman terve ja laadukas elämä</a:t>
            </a:r>
          </a:p>
          <a:p>
            <a:r>
              <a:rPr lang="fi-FI" dirty="0"/>
              <a:t>lisäsairauksien ehkäiseminen</a:t>
            </a:r>
          </a:p>
          <a:p>
            <a:r>
              <a:rPr lang="fi-FI" dirty="0"/>
              <a:t>omahoidon ohjaus ja kuntoutus </a:t>
            </a:r>
          </a:p>
          <a:p>
            <a:pPr marL="0" indent="0">
              <a:buNone/>
            </a:pPr>
            <a:endParaRPr lang="fi-FI" dirty="0"/>
          </a:p>
          <a:p>
            <a:endParaRPr lang="fi-FI" dirty="0"/>
          </a:p>
        </p:txBody>
      </p:sp>
    </p:spTree>
    <p:extLst>
      <p:ext uri="{BB962C8B-B14F-4D97-AF65-F5344CB8AC3E}">
        <p14:creationId xmlns:p14="http://schemas.microsoft.com/office/powerpoint/2010/main" val="45817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60F897-395E-5114-7984-5CCF48073D8D}"/>
              </a:ext>
            </a:extLst>
          </p:cNvPr>
          <p:cNvSpPr>
            <a:spLocks noGrp="1"/>
          </p:cNvSpPr>
          <p:nvPr>
            <p:ph type="title"/>
          </p:nvPr>
        </p:nvSpPr>
        <p:spPr>
          <a:xfrm>
            <a:off x="220768" y="0"/>
            <a:ext cx="5427557" cy="714375"/>
          </a:xfrm>
        </p:spPr>
        <p:txBody>
          <a:bodyPr/>
          <a:lstStyle/>
          <a:p>
            <a:r>
              <a:rPr lang="fi-FI" dirty="0"/>
              <a:t>DIABETES</a:t>
            </a:r>
          </a:p>
        </p:txBody>
      </p:sp>
      <p:sp>
        <p:nvSpPr>
          <p:cNvPr id="3" name="Sisällön paikkamerkki 2">
            <a:extLst>
              <a:ext uri="{FF2B5EF4-FFF2-40B4-BE49-F238E27FC236}">
                <a16:creationId xmlns:a16="http://schemas.microsoft.com/office/drawing/2014/main" id="{70C5036B-D5C6-7E73-F283-9524BC416C83}"/>
              </a:ext>
            </a:extLst>
          </p:cNvPr>
          <p:cNvSpPr>
            <a:spLocks noGrp="1"/>
          </p:cNvSpPr>
          <p:nvPr>
            <p:ph sz="half" idx="1"/>
          </p:nvPr>
        </p:nvSpPr>
        <p:spPr>
          <a:xfrm>
            <a:off x="100579" y="1009650"/>
            <a:ext cx="5200650" cy="4838699"/>
          </a:xfrm>
        </p:spPr>
        <p:txBody>
          <a:bodyPr>
            <a:normAutofit/>
          </a:bodyPr>
          <a:lstStyle/>
          <a:p>
            <a:r>
              <a:rPr lang="fi-FI" sz="2400" b="1" dirty="0"/>
              <a:t>Aineenvaihduntasairaus</a:t>
            </a:r>
          </a:p>
          <a:p>
            <a:pPr>
              <a:buFontTx/>
              <a:buChar char="-"/>
            </a:pPr>
            <a:r>
              <a:rPr lang="fi-FI" dirty="0"/>
              <a:t>biologinen syy: häiriö haiman insuliinituotannossa</a:t>
            </a:r>
          </a:p>
          <a:p>
            <a:pPr>
              <a:buFontTx/>
              <a:buChar char="-"/>
            </a:pPr>
            <a:r>
              <a:rPr lang="fi-FI" dirty="0"/>
              <a:t>biologinen seuraus: pitkäaikaisesti kohonnut verensokeri</a:t>
            </a:r>
          </a:p>
          <a:p>
            <a:pPr>
              <a:buFontTx/>
              <a:buChar char="-"/>
            </a:pPr>
            <a:r>
              <a:rPr lang="fi-FI" dirty="0"/>
              <a:t>useita eri muotoja</a:t>
            </a:r>
          </a:p>
          <a:p>
            <a:pPr marL="0" indent="0">
              <a:buNone/>
            </a:pPr>
            <a:endParaRPr lang="fi-FI" sz="1000" dirty="0"/>
          </a:p>
          <a:p>
            <a:r>
              <a:rPr lang="fi-FI" sz="2400" b="1" dirty="0"/>
              <a:t>Tyypin 1 diabetes</a:t>
            </a:r>
          </a:p>
          <a:p>
            <a:pPr marL="0" indent="0">
              <a:buNone/>
            </a:pPr>
            <a:r>
              <a:rPr lang="fi-FI" dirty="0"/>
              <a:t>- Suomessa yleisempi kuin muualla</a:t>
            </a:r>
          </a:p>
          <a:p>
            <a:pPr marL="0" indent="0">
              <a:buNone/>
            </a:pPr>
            <a:r>
              <a:rPr lang="fi-FI" dirty="0"/>
              <a:t>- noin  50 000 sairastunutta	</a:t>
            </a:r>
          </a:p>
        </p:txBody>
      </p:sp>
      <p:sp>
        <p:nvSpPr>
          <p:cNvPr id="8" name="Sisällön paikkamerkki 7">
            <a:extLst>
              <a:ext uri="{FF2B5EF4-FFF2-40B4-BE49-F238E27FC236}">
                <a16:creationId xmlns:a16="http://schemas.microsoft.com/office/drawing/2014/main" id="{BE8217D0-AAB6-40E0-250B-624BD089FDCB}"/>
              </a:ext>
            </a:extLst>
          </p:cNvPr>
          <p:cNvSpPr>
            <a:spLocks noGrp="1"/>
          </p:cNvSpPr>
          <p:nvPr>
            <p:ph sz="half" idx="2"/>
          </p:nvPr>
        </p:nvSpPr>
        <p:spPr>
          <a:xfrm>
            <a:off x="5427557" y="242484"/>
            <a:ext cx="6543675" cy="4991099"/>
          </a:xfrm>
        </p:spPr>
        <p:txBody>
          <a:bodyPr>
            <a:normAutofit/>
          </a:bodyPr>
          <a:lstStyle/>
          <a:p>
            <a:r>
              <a:rPr lang="fi-FI" sz="2400" b="1" dirty="0"/>
              <a:t>Tyypin 2 diabetes </a:t>
            </a:r>
          </a:p>
          <a:p>
            <a:pPr>
              <a:buFontTx/>
              <a:buChar char="-"/>
            </a:pPr>
            <a:r>
              <a:rPr lang="fi-FI" dirty="0"/>
              <a:t>Suomessa diagnosoituja tapauksia noin 400 000</a:t>
            </a:r>
          </a:p>
          <a:p>
            <a:pPr>
              <a:buFontTx/>
              <a:buChar char="-"/>
            </a:pPr>
            <a:r>
              <a:rPr lang="fi-FI" dirty="0"/>
              <a:t>lisäksi noin 50 000–100 000 sairastaa tietämättään</a:t>
            </a:r>
          </a:p>
          <a:p>
            <a:r>
              <a:rPr lang="fi-FI" sz="2400" b="1" dirty="0"/>
              <a:t>Raskausdiabetes</a:t>
            </a:r>
          </a:p>
          <a:p>
            <a:pPr>
              <a:buFontTx/>
              <a:buChar char="-"/>
            </a:pPr>
            <a:r>
              <a:rPr lang="fi-FI" dirty="0"/>
              <a:t>puhkeaa odotusaikana, jolloin hormonimuutokset ja rasvakudoksen määrän kasvu lisäävät insuliinin tarvetta</a:t>
            </a:r>
          </a:p>
          <a:p>
            <a:pPr>
              <a:buFontTx/>
              <a:buChar char="-"/>
            </a:pPr>
            <a:r>
              <a:rPr lang="fi-FI" dirty="0"/>
              <a:t>tavallisesti paranee lapsen syntymän jälkeen</a:t>
            </a:r>
          </a:p>
          <a:p>
            <a:pPr>
              <a:buFontTx/>
              <a:buChar char="-"/>
            </a:pPr>
            <a:r>
              <a:rPr lang="fi-FI" dirty="0"/>
              <a:t>merkki kasvaneesta riskistä sairastua tyypin 2 diabetekseen myöhemmin elämässä</a:t>
            </a:r>
          </a:p>
          <a:p>
            <a:pPr marL="0" indent="0">
              <a:buNone/>
            </a:pPr>
            <a:endParaRPr lang="fi-FI" dirty="0"/>
          </a:p>
        </p:txBody>
      </p:sp>
      <p:sp>
        <p:nvSpPr>
          <p:cNvPr id="5" name="Tekstiruutu 4">
            <a:extLst>
              <a:ext uri="{FF2B5EF4-FFF2-40B4-BE49-F238E27FC236}">
                <a16:creationId xmlns:a16="http://schemas.microsoft.com/office/drawing/2014/main" id="{41E52B78-DBC8-133F-F593-4BA10B3BA1CC}"/>
              </a:ext>
            </a:extLst>
          </p:cNvPr>
          <p:cNvSpPr txBox="1"/>
          <p:nvPr/>
        </p:nvSpPr>
        <p:spPr>
          <a:xfrm>
            <a:off x="3942762" y="5307539"/>
            <a:ext cx="6094428" cy="1200329"/>
          </a:xfrm>
          <a:prstGeom prst="rect">
            <a:avLst/>
          </a:prstGeom>
          <a:noFill/>
        </p:spPr>
        <p:txBody>
          <a:bodyPr wrap="square">
            <a:spAutoFit/>
          </a:bodyPr>
          <a:lstStyle/>
          <a:p>
            <a:r>
              <a:rPr lang="fi-FI" dirty="0">
                <a:hlinkClick r:id="rId2"/>
              </a:rPr>
              <a:t>https://www.mtv.fi/lyhyet/88327962d1968e219df0/video-miksi-tyypin-1-diabetes-on-suomessa-yleisempi-kuin-missaan-muussa-maassa</a:t>
            </a:r>
            <a:endParaRPr lang="fi-FI" dirty="0"/>
          </a:p>
          <a:p>
            <a:endParaRPr lang="fi-FI" dirty="0"/>
          </a:p>
        </p:txBody>
      </p:sp>
    </p:spTree>
    <p:extLst>
      <p:ext uri="{BB962C8B-B14F-4D97-AF65-F5344CB8AC3E}">
        <p14:creationId xmlns:p14="http://schemas.microsoft.com/office/powerpoint/2010/main" val="90970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p:cTn id="5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 calcmode="lin" valueType="num">
                                      <p:cBhvr>
                                        <p:cTn id="6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65" dur="500"/>
                                        <p:tgtEl>
                                          <p:spTgt spid="8">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8">
                                            <p:txEl>
                                              <p:pRg st="2" end="2"/>
                                            </p:txEl>
                                          </p:spTgt>
                                        </p:tgtEl>
                                        <p:attrNameLst>
                                          <p:attrName>style.visibility</p:attrName>
                                        </p:attrNameLst>
                                      </p:cBhvr>
                                      <p:to>
                                        <p:strVal val="visible"/>
                                      </p:to>
                                    </p:set>
                                    <p:anim calcmode="lin" valueType="num">
                                      <p:cBhvr>
                                        <p:cTn id="7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71"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72" dur="500"/>
                                        <p:tgtEl>
                                          <p:spTgt spid="8">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anim calcmode="lin" valueType="num">
                                      <p:cBhvr>
                                        <p:cTn id="7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7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79" dur="500"/>
                                        <p:tgtEl>
                                          <p:spTgt spid="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8">
                                            <p:txEl>
                                              <p:pRg st="4" end="4"/>
                                            </p:txEl>
                                          </p:spTgt>
                                        </p:tgtEl>
                                        <p:attrNameLst>
                                          <p:attrName>style.visibility</p:attrName>
                                        </p:attrNameLst>
                                      </p:cBhvr>
                                      <p:to>
                                        <p:strVal val="visible"/>
                                      </p:to>
                                    </p:set>
                                    <p:anim calcmode="lin" valueType="num">
                                      <p:cBhvr>
                                        <p:cTn id="84"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5"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86" dur="500"/>
                                        <p:tgtEl>
                                          <p:spTgt spid="8">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8">
                                            <p:txEl>
                                              <p:pRg st="5" end="5"/>
                                            </p:txEl>
                                          </p:spTgt>
                                        </p:tgtEl>
                                        <p:attrNameLst>
                                          <p:attrName>style.visibility</p:attrName>
                                        </p:attrNameLst>
                                      </p:cBhvr>
                                      <p:to>
                                        <p:strVal val="visible"/>
                                      </p:to>
                                    </p:set>
                                    <p:anim calcmode="lin" valueType="num">
                                      <p:cBhvr>
                                        <p:cTn id="91"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92"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93" dur="500"/>
                                        <p:tgtEl>
                                          <p:spTgt spid="8">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8">
                                            <p:txEl>
                                              <p:pRg st="6" end="6"/>
                                            </p:txEl>
                                          </p:spTgt>
                                        </p:tgtEl>
                                        <p:attrNameLst>
                                          <p:attrName>style.visibility</p:attrName>
                                        </p:attrNameLst>
                                      </p:cBhvr>
                                      <p:to>
                                        <p:strVal val="visible"/>
                                      </p:to>
                                    </p:set>
                                    <p:anim calcmode="lin" valueType="num">
                                      <p:cBhvr>
                                        <p:cTn id="98"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99"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10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AB5025-0FCB-F069-099D-7442C65BD6B8}"/>
              </a:ext>
            </a:extLst>
          </p:cNvPr>
          <p:cNvSpPr>
            <a:spLocks noGrp="1"/>
          </p:cNvSpPr>
          <p:nvPr>
            <p:ph type="title"/>
          </p:nvPr>
        </p:nvSpPr>
        <p:spPr>
          <a:xfrm>
            <a:off x="74658" y="0"/>
            <a:ext cx="10363200" cy="838200"/>
          </a:xfrm>
        </p:spPr>
        <p:txBody>
          <a:bodyPr>
            <a:normAutofit/>
          </a:bodyPr>
          <a:lstStyle/>
          <a:p>
            <a:r>
              <a:rPr lang="fi-FI" sz="3200" b="1" dirty="0"/>
              <a:t>Insuliini on elintärkeä hormoni</a:t>
            </a:r>
          </a:p>
        </p:txBody>
      </p:sp>
      <p:sp>
        <p:nvSpPr>
          <p:cNvPr id="3" name="Sisällön paikkamerkki 2">
            <a:extLst>
              <a:ext uri="{FF2B5EF4-FFF2-40B4-BE49-F238E27FC236}">
                <a16:creationId xmlns:a16="http://schemas.microsoft.com/office/drawing/2014/main" id="{C0F07A17-E308-C2A7-78DF-2300D538868B}"/>
              </a:ext>
            </a:extLst>
          </p:cNvPr>
          <p:cNvSpPr>
            <a:spLocks noGrp="1"/>
          </p:cNvSpPr>
          <p:nvPr>
            <p:ph sz="half" idx="1"/>
          </p:nvPr>
        </p:nvSpPr>
        <p:spPr>
          <a:xfrm>
            <a:off x="0" y="566741"/>
            <a:ext cx="5918232" cy="4288063"/>
          </a:xfrm>
        </p:spPr>
        <p:txBody>
          <a:bodyPr>
            <a:noAutofit/>
          </a:bodyPr>
          <a:lstStyle/>
          <a:p>
            <a:r>
              <a:rPr lang="fi-FI" sz="2400" dirty="0"/>
              <a:t>Terveen ihmisen haima tuottaa insuliinia.</a:t>
            </a:r>
          </a:p>
          <a:p>
            <a:r>
              <a:rPr lang="fi-FI" sz="2400" dirty="0"/>
              <a:t>Insuliini kiinnittyy soluissa olevaan reseptoriin, jolloin glukoosi pääsee siirtymään soluun eräänlaisen portin kautta.</a:t>
            </a:r>
          </a:p>
          <a:p>
            <a:r>
              <a:rPr lang="fi-FI" sz="2400" dirty="0"/>
              <a:t>Näin solut saavat energiaa ja veren sokeripitoisuus ei pääse nousemaan liian korkeaksi.</a:t>
            </a:r>
          </a:p>
        </p:txBody>
      </p:sp>
      <p:pic>
        <p:nvPicPr>
          <p:cNvPr id="14" name="Sisällön paikkamerkki 13">
            <a:extLst>
              <a:ext uri="{FF2B5EF4-FFF2-40B4-BE49-F238E27FC236}">
                <a16:creationId xmlns:a16="http://schemas.microsoft.com/office/drawing/2014/main" id="{488BC5F1-CE7F-CA99-45E6-B20B8BA8E505}"/>
              </a:ext>
            </a:extLst>
          </p:cNvPr>
          <p:cNvPicPr>
            <a:picLocks noGrp="1" noChangeAspect="1"/>
          </p:cNvPicPr>
          <p:nvPr>
            <p:ph sz="half" idx="2"/>
          </p:nvPr>
        </p:nvPicPr>
        <p:blipFill>
          <a:blip r:embed="rId2"/>
          <a:stretch>
            <a:fillRect/>
          </a:stretch>
        </p:blipFill>
        <p:spPr>
          <a:xfrm>
            <a:off x="5918232" y="291884"/>
            <a:ext cx="6199110" cy="5232400"/>
          </a:xfrm>
        </p:spPr>
      </p:pic>
    </p:spTree>
    <p:extLst>
      <p:ext uri="{BB962C8B-B14F-4D97-AF65-F5344CB8AC3E}">
        <p14:creationId xmlns:p14="http://schemas.microsoft.com/office/powerpoint/2010/main" val="264205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5">
            <a:extLst>
              <a:ext uri="{FF2B5EF4-FFF2-40B4-BE49-F238E27FC236}">
                <a16:creationId xmlns:a16="http://schemas.microsoft.com/office/drawing/2014/main" id="{5E70DB00-A6C2-8EC0-1C7E-DF97C86CFD64}"/>
              </a:ext>
            </a:extLst>
          </p:cNvPr>
          <p:cNvPicPr>
            <a:picLocks noGrp="1" noChangeAspect="1"/>
          </p:cNvPicPr>
          <p:nvPr>
            <p:ph sz="half" idx="2"/>
          </p:nvPr>
        </p:nvPicPr>
        <p:blipFill>
          <a:blip r:embed="rId2"/>
          <a:stretch>
            <a:fillRect/>
          </a:stretch>
        </p:blipFill>
        <p:spPr>
          <a:xfrm>
            <a:off x="6433555" y="801091"/>
            <a:ext cx="5606852" cy="4693920"/>
          </a:xfrm>
        </p:spPr>
      </p:pic>
      <p:sp>
        <p:nvSpPr>
          <p:cNvPr id="2" name="Otsikko 1">
            <a:extLst>
              <a:ext uri="{FF2B5EF4-FFF2-40B4-BE49-F238E27FC236}">
                <a16:creationId xmlns:a16="http://schemas.microsoft.com/office/drawing/2014/main" id="{24DD73C7-BA2D-5051-5DD4-84703AA0FB8C}"/>
              </a:ext>
            </a:extLst>
          </p:cNvPr>
          <p:cNvSpPr>
            <a:spLocks noGrp="1"/>
          </p:cNvSpPr>
          <p:nvPr>
            <p:ph type="title"/>
          </p:nvPr>
        </p:nvSpPr>
        <p:spPr>
          <a:xfrm>
            <a:off x="142875" y="207969"/>
            <a:ext cx="10363200" cy="885818"/>
          </a:xfrm>
        </p:spPr>
        <p:txBody>
          <a:bodyPr>
            <a:normAutofit/>
          </a:bodyPr>
          <a:lstStyle/>
          <a:p>
            <a:r>
              <a:rPr lang="fi-FI" sz="3200" b="1" dirty="0"/>
              <a:t>Tyypin 1 diabetes on autoimmuunisairaus</a:t>
            </a:r>
          </a:p>
        </p:txBody>
      </p:sp>
      <p:sp>
        <p:nvSpPr>
          <p:cNvPr id="3" name="Sisällön paikkamerkki 2">
            <a:extLst>
              <a:ext uri="{FF2B5EF4-FFF2-40B4-BE49-F238E27FC236}">
                <a16:creationId xmlns:a16="http://schemas.microsoft.com/office/drawing/2014/main" id="{29E557DF-7FD4-7902-A827-94C6811E6744}"/>
              </a:ext>
            </a:extLst>
          </p:cNvPr>
          <p:cNvSpPr>
            <a:spLocks noGrp="1"/>
          </p:cNvSpPr>
          <p:nvPr>
            <p:ph sz="half" idx="1"/>
          </p:nvPr>
        </p:nvSpPr>
        <p:spPr>
          <a:xfrm>
            <a:off x="-1" y="981909"/>
            <a:ext cx="6433555" cy="4900417"/>
          </a:xfrm>
        </p:spPr>
        <p:txBody>
          <a:bodyPr>
            <a:normAutofit/>
          </a:bodyPr>
          <a:lstStyle/>
          <a:p>
            <a:r>
              <a:rPr lang="fi-FI" dirty="0"/>
              <a:t>Haiman insuliinia tuottavat solut tuhoutuvat.</a:t>
            </a:r>
          </a:p>
          <a:p>
            <a:r>
              <a:rPr lang="fi-FI" dirty="0"/>
              <a:t>Kun insuliinin tuotanto loppuu, glukoosi ei enää pääse soluihin ja verensokeripitoisuus nousee.</a:t>
            </a:r>
          </a:p>
          <a:p>
            <a:r>
              <a:rPr lang="fi-FI" dirty="0"/>
              <a:t>Sairaus puhkeaa tavallisesti alle 40–vuotiaana, usein jo lapsuudessa.</a:t>
            </a:r>
          </a:p>
          <a:p>
            <a:r>
              <a:rPr lang="fi-FI" dirty="0"/>
              <a:t>Taudin syntyyn vaikuttavat perinnöllisen alttiuden lisäksi myös elintavat ja ympäristötekijät.</a:t>
            </a:r>
          </a:p>
          <a:p>
            <a:r>
              <a:rPr lang="fi-FI" dirty="0"/>
              <a:t>Koska riskitekijöitä ei tunneta, tautia ei osata ennaltaehkäistä.</a:t>
            </a:r>
          </a:p>
          <a:p>
            <a:endParaRPr lang="fi-FI" dirty="0"/>
          </a:p>
        </p:txBody>
      </p:sp>
    </p:spTree>
    <p:extLst>
      <p:ext uri="{BB962C8B-B14F-4D97-AF65-F5344CB8AC3E}">
        <p14:creationId xmlns:p14="http://schemas.microsoft.com/office/powerpoint/2010/main" val="11242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66DCFB-AAD8-3FD4-9FAB-9921DFBDBF11}"/>
              </a:ext>
            </a:extLst>
          </p:cNvPr>
          <p:cNvSpPr>
            <a:spLocks noGrp="1"/>
          </p:cNvSpPr>
          <p:nvPr>
            <p:ph type="title"/>
          </p:nvPr>
        </p:nvSpPr>
        <p:spPr>
          <a:xfrm>
            <a:off x="225227" y="39443"/>
            <a:ext cx="9324975" cy="657225"/>
          </a:xfrm>
        </p:spPr>
        <p:txBody>
          <a:bodyPr>
            <a:normAutofit/>
          </a:bodyPr>
          <a:lstStyle/>
          <a:p>
            <a:r>
              <a:rPr lang="fi-FI" sz="3200" b="1" dirty="0"/>
              <a:t>Tyypin 1 diabetes vaatii elinikäistä insuliinihoitoa</a:t>
            </a:r>
          </a:p>
        </p:txBody>
      </p:sp>
      <p:sp>
        <p:nvSpPr>
          <p:cNvPr id="3" name="Sisällön paikkamerkki 2">
            <a:extLst>
              <a:ext uri="{FF2B5EF4-FFF2-40B4-BE49-F238E27FC236}">
                <a16:creationId xmlns:a16="http://schemas.microsoft.com/office/drawing/2014/main" id="{87F0C729-9CAC-4FA1-657F-5A8108A50E21}"/>
              </a:ext>
            </a:extLst>
          </p:cNvPr>
          <p:cNvSpPr>
            <a:spLocks noGrp="1"/>
          </p:cNvSpPr>
          <p:nvPr>
            <p:ph sz="half" idx="1"/>
          </p:nvPr>
        </p:nvSpPr>
        <p:spPr>
          <a:xfrm>
            <a:off x="0" y="662384"/>
            <a:ext cx="7050143" cy="4606252"/>
          </a:xfrm>
        </p:spPr>
        <p:txBody>
          <a:bodyPr>
            <a:normAutofit lnSpcReduction="10000"/>
          </a:bodyPr>
          <a:lstStyle/>
          <a:p>
            <a:r>
              <a:rPr lang="fi-FI" dirty="0"/>
              <a:t>Sairauden oireet alkavat, kun haiman insuliinia tuottavista soluista on jäljellä vain viidesosa.</a:t>
            </a:r>
          </a:p>
          <a:p>
            <a:r>
              <a:rPr lang="fi-FI" dirty="0"/>
              <a:t>Tyypillisiä ensioireita ennen diagnoosia</a:t>
            </a:r>
          </a:p>
          <a:p>
            <a:pPr marL="560070" lvl="1" indent="-285750">
              <a:buFontTx/>
              <a:buChar char="-"/>
            </a:pPr>
            <a:r>
              <a:rPr lang="fi-FI" dirty="0"/>
              <a:t>jatkuva jano</a:t>
            </a:r>
          </a:p>
          <a:p>
            <a:pPr marL="560070" lvl="1" indent="-285750">
              <a:buFontTx/>
              <a:buChar char="-"/>
            </a:pPr>
            <a:r>
              <a:rPr lang="fi-FI" dirty="0"/>
              <a:t>lisääntynyt virtsaneritys</a:t>
            </a:r>
          </a:p>
          <a:p>
            <a:pPr marL="560070" lvl="1" indent="-285750">
              <a:buFontTx/>
              <a:buChar char="-"/>
            </a:pPr>
            <a:r>
              <a:rPr lang="fi-FI" dirty="0"/>
              <a:t>voimakas väsymys</a:t>
            </a:r>
          </a:p>
          <a:p>
            <a:pPr marL="560070" lvl="1" indent="-285750">
              <a:buFontTx/>
              <a:buChar char="-"/>
            </a:pPr>
            <a:r>
              <a:rPr lang="fi-FI" dirty="0"/>
              <a:t>tahaton laihtuminen</a:t>
            </a:r>
          </a:p>
          <a:p>
            <a:r>
              <a:rPr lang="fi-FI" dirty="0"/>
              <a:t>Päivittäinen insuliinihoito on aloitettava välittömästi </a:t>
            </a:r>
          </a:p>
          <a:p>
            <a:pPr marL="560070" lvl="1" indent="-285750">
              <a:buFontTx/>
              <a:buChar char="-"/>
            </a:pPr>
            <a:r>
              <a:rPr lang="fi-FI" dirty="0"/>
              <a:t>pistoksina insuliinikynällä tai</a:t>
            </a:r>
          </a:p>
          <a:p>
            <a:pPr marL="560070" lvl="1" indent="-285750">
              <a:buFontTx/>
              <a:buChar char="-"/>
            </a:pPr>
            <a:r>
              <a:rPr lang="fi-FI" dirty="0"/>
              <a:t>ihon alle kiinnitetyn insuliinipumpun avulla</a:t>
            </a:r>
          </a:p>
          <a:p>
            <a:r>
              <a:rPr lang="fi-FI" dirty="0"/>
              <a:t>Ilman hoitoa sairaus johtaa kuolemaan.</a:t>
            </a:r>
          </a:p>
          <a:p>
            <a:endParaRPr lang="fi-FI" dirty="0"/>
          </a:p>
          <a:p>
            <a:pPr lvl="1"/>
            <a:endParaRPr lang="fi-FI" dirty="0"/>
          </a:p>
        </p:txBody>
      </p:sp>
      <p:pic>
        <p:nvPicPr>
          <p:cNvPr id="6" name="Sisällön paikkamerkki 5" descr="Kuva, joka sisältää kohteen sisä, paperi, hammasharja, kirjoitusvälineet&#10;&#10;Kuvaus luotu automaattisesti">
            <a:extLst>
              <a:ext uri="{FF2B5EF4-FFF2-40B4-BE49-F238E27FC236}">
                <a16:creationId xmlns:a16="http://schemas.microsoft.com/office/drawing/2014/main" id="{CACB9BED-A03B-817C-EE0F-D48E842E98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94540" y="3866827"/>
            <a:ext cx="3197460" cy="2991173"/>
          </a:xfrm>
        </p:spPr>
      </p:pic>
      <p:sp>
        <p:nvSpPr>
          <p:cNvPr id="7" name="Tekstiruutu 6">
            <a:extLst>
              <a:ext uri="{FF2B5EF4-FFF2-40B4-BE49-F238E27FC236}">
                <a16:creationId xmlns:a16="http://schemas.microsoft.com/office/drawing/2014/main" id="{9CFF1F4C-E138-3E25-D7EF-699E30DE03DD}"/>
              </a:ext>
            </a:extLst>
          </p:cNvPr>
          <p:cNvSpPr txBox="1"/>
          <p:nvPr/>
        </p:nvSpPr>
        <p:spPr>
          <a:xfrm rot="5400000" flipH="1">
            <a:off x="9689404" y="4839856"/>
            <a:ext cx="4697414" cy="307777"/>
          </a:xfrm>
          <a:prstGeom prst="rect">
            <a:avLst/>
          </a:prstGeom>
          <a:noFill/>
        </p:spPr>
        <p:txBody>
          <a:bodyPr wrap="square" rtlCol="0">
            <a:spAutoFit/>
          </a:bodyPr>
          <a:lstStyle/>
          <a:p>
            <a:pPr algn="ctr"/>
            <a:r>
              <a:rPr lang="fi-FI" sz="1400" dirty="0"/>
              <a:t>Kuva: Unsplash.com </a:t>
            </a:r>
            <a:r>
              <a:rPr lang="fi-FI" sz="1400" dirty="0" err="1"/>
              <a:t>Towfigu</a:t>
            </a:r>
            <a:r>
              <a:rPr lang="fi-FI" sz="1400" dirty="0"/>
              <a:t> </a:t>
            </a:r>
            <a:r>
              <a:rPr lang="fi-FI" sz="1400" dirty="0" err="1"/>
              <a:t>barbhuiya</a:t>
            </a:r>
            <a:endParaRPr lang="fi-FI" sz="1400" dirty="0"/>
          </a:p>
        </p:txBody>
      </p:sp>
      <p:sp>
        <p:nvSpPr>
          <p:cNvPr id="5" name="Tekstiruutu 4">
            <a:extLst>
              <a:ext uri="{FF2B5EF4-FFF2-40B4-BE49-F238E27FC236}">
                <a16:creationId xmlns:a16="http://schemas.microsoft.com/office/drawing/2014/main" id="{72663335-C43D-2851-9286-1EC683183917}"/>
              </a:ext>
            </a:extLst>
          </p:cNvPr>
          <p:cNvSpPr txBox="1"/>
          <p:nvPr/>
        </p:nvSpPr>
        <p:spPr>
          <a:xfrm>
            <a:off x="7050143" y="509781"/>
            <a:ext cx="5080862" cy="2308324"/>
          </a:xfrm>
          <a:prstGeom prst="rect">
            <a:avLst/>
          </a:prstGeom>
          <a:noFill/>
        </p:spPr>
        <p:txBody>
          <a:bodyPr wrap="square">
            <a:spAutoFit/>
          </a:bodyPr>
          <a:lstStyle/>
          <a:p>
            <a:pPr algn="l"/>
            <a:r>
              <a:rPr lang="fi-FI" sz="1200" i="0" dirty="0">
                <a:solidFill>
                  <a:srgbClr val="262626"/>
                </a:solidFill>
                <a:effectLst/>
                <a:latin typeface="Verdana" panose="020B0604030504040204" pitchFamily="34" charset="0"/>
              </a:rPr>
              <a:t>Diabetes on tunnistettu jo pari tuhatta vuotta sitten. Kauan on myös tiedetty, että diabetesta on kahta lajia. Nykyään jaottelu on niin tarkkaa, että voidaan tunnistaa useita erilaisia diabetestyyppejä, jotka vaativat myös erilaista hoitoa. </a:t>
            </a:r>
          </a:p>
          <a:p>
            <a:pPr algn="l"/>
            <a:r>
              <a:rPr lang="fi-FI" sz="1200" i="0" dirty="0">
                <a:solidFill>
                  <a:srgbClr val="262626"/>
                </a:solidFill>
                <a:effectLst/>
                <a:latin typeface="Verdana" panose="020B0604030504040204" pitchFamily="34" charset="0"/>
              </a:rPr>
              <a:t>Saksalainen Paul </a:t>
            </a:r>
            <a:r>
              <a:rPr lang="fi-FI" sz="1200" i="0" dirty="0" err="1">
                <a:solidFill>
                  <a:srgbClr val="262626"/>
                </a:solidFill>
                <a:effectLst/>
                <a:latin typeface="Verdana" panose="020B0604030504040204" pitchFamily="34" charset="0"/>
              </a:rPr>
              <a:t>Langerhans</a:t>
            </a:r>
            <a:r>
              <a:rPr lang="fi-FI" sz="1200" i="0" dirty="0">
                <a:solidFill>
                  <a:srgbClr val="262626"/>
                </a:solidFill>
                <a:effectLst/>
                <a:latin typeface="Verdana" panose="020B0604030504040204" pitchFamily="34" charset="0"/>
              </a:rPr>
              <a:t> löysi 1869 haiman saarekesolut, </a:t>
            </a:r>
            <a:r>
              <a:rPr lang="fi-FI" sz="1200" i="0" dirty="0" err="1">
                <a:solidFill>
                  <a:srgbClr val="262626"/>
                </a:solidFill>
                <a:effectLst/>
                <a:latin typeface="Verdana" panose="020B0604030504040204" pitchFamily="34" charset="0"/>
              </a:rPr>
              <a:t>Langerhansin</a:t>
            </a:r>
            <a:r>
              <a:rPr lang="fi-FI" sz="1200" i="0" dirty="0">
                <a:solidFill>
                  <a:srgbClr val="262626"/>
                </a:solidFill>
                <a:effectLst/>
                <a:latin typeface="Verdana" panose="020B0604030504040204" pitchFamily="34" charset="0"/>
              </a:rPr>
              <a:t> saarekkeet. Vasta 1909 skotlantilainen Edward </a:t>
            </a:r>
            <a:r>
              <a:rPr lang="fi-FI" sz="1200" i="0" dirty="0" err="1">
                <a:solidFill>
                  <a:srgbClr val="262626"/>
                </a:solidFill>
                <a:effectLst/>
                <a:latin typeface="Verdana" panose="020B0604030504040204" pitchFamily="34" charset="0"/>
              </a:rPr>
              <a:t>Sharpey</a:t>
            </a:r>
            <a:r>
              <a:rPr lang="fi-FI" sz="1200" i="0" dirty="0">
                <a:solidFill>
                  <a:srgbClr val="262626"/>
                </a:solidFill>
                <a:effectLst/>
                <a:latin typeface="Verdana" panose="020B0604030504040204" pitchFamily="34" charset="0"/>
              </a:rPr>
              <a:t>-Schäfer ymmärsi, että saarekesolut tuottavat hiilihydraattien aineenvaihdunnalle välttämätöntä ainetta, joka kulkeutuu haimasta suoraan verenkiertoon. Hän nimesi aineen insuliiniksi (kantasana latinan </a:t>
            </a:r>
            <a:r>
              <a:rPr lang="fi-FI" sz="1200" i="0" dirty="0" err="1">
                <a:solidFill>
                  <a:srgbClr val="262626"/>
                </a:solidFill>
                <a:effectLst/>
                <a:latin typeface="Verdana" panose="020B0604030504040204" pitchFamily="34" charset="0"/>
              </a:rPr>
              <a:t>insula</a:t>
            </a:r>
            <a:r>
              <a:rPr lang="fi-FI" sz="1200" i="0" dirty="0">
                <a:solidFill>
                  <a:srgbClr val="262626"/>
                </a:solidFill>
                <a:effectLst/>
                <a:latin typeface="Verdana" panose="020B0604030504040204" pitchFamily="34" charset="0"/>
              </a:rPr>
              <a:t>, saari). Diabeteksen syy oli selvinnyt: </a:t>
            </a:r>
            <a:r>
              <a:rPr lang="fi-FI" sz="1200" i="0" dirty="0" err="1">
                <a:solidFill>
                  <a:srgbClr val="262626"/>
                </a:solidFill>
                <a:effectLst/>
                <a:latin typeface="Verdana" panose="020B0604030504040204" pitchFamily="34" charset="0"/>
              </a:rPr>
              <a:t>Langerhansin</a:t>
            </a:r>
            <a:r>
              <a:rPr lang="fi-FI" sz="1200" i="0" dirty="0">
                <a:solidFill>
                  <a:srgbClr val="262626"/>
                </a:solidFill>
                <a:effectLst/>
                <a:latin typeface="Verdana" panose="020B0604030504040204" pitchFamily="34" charset="0"/>
              </a:rPr>
              <a:t> solusaarekkeissa oli vika, joka aiheutti insuliinin tuotannon loppumisen.</a:t>
            </a:r>
          </a:p>
        </p:txBody>
      </p:sp>
      <p:sp>
        <p:nvSpPr>
          <p:cNvPr id="11" name="Tekstiruutu 10">
            <a:extLst>
              <a:ext uri="{FF2B5EF4-FFF2-40B4-BE49-F238E27FC236}">
                <a16:creationId xmlns:a16="http://schemas.microsoft.com/office/drawing/2014/main" id="{BC9AC172-9B65-1F7D-B214-59CE12B06285}"/>
              </a:ext>
            </a:extLst>
          </p:cNvPr>
          <p:cNvSpPr txBox="1"/>
          <p:nvPr/>
        </p:nvSpPr>
        <p:spPr>
          <a:xfrm>
            <a:off x="6227982" y="2778623"/>
            <a:ext cx="3711843" cy="2800767"/>
          </a:xfrm>
          <a:prstGeom prst="rect">
            <a:avLst/>
          </a:prstGeom>
          <a:noFill/>
        </p:spPr>
        <p:txBody>
          <a:bodyPr wrap="square">
            <a:spAutoFit/>
          </a:bodyPr>
          <a:lstStyle/>
          <a:p>
            <a:pPr algn="l"/>
            <a:r>
              <a:rPr lang="fi-FI" sz="1100" i="0" dirty="0">
                <a:solidFill>
                  <a:srgbClr val="262626"/>
                </a:solidFill>
                <a:effectLst/>
                <a:latin typeface="Verdana" panose="020B0604030504040204" pitchFamily="34" charset="0"/>
              </a:rPr>
              <a:t>1800-luvulta alkaen, ennen insuliinin keksimistä, diabetesta hoidettiin joko nälkäkuurilla tai rasvakuurilla. Ideana oli, että mitä vähemmän potilas söi, sitä pidempään hän eli, mutta kuoli lopulta nälkään. Rasvakuuri oli nälkäkuuria yleisempi hoitomuoto Euroopassa. Rasvakuurissa rajoitettiin hiilihydraatteja mahdollisimman tiukasti, ja ne korvattiin rasvalla, niukkahiilihydraattisilla kasviksilla, alkoholilla ja joissakin dieeteissä oopiumilla. Lisäksi pidettiin ravinnottomia paastopäiviä.</a:t>
            </a:r>
          </a:p>
          <a:p>
            <a:pPr algn="l"/>
            <a:r>
              <a:rPr lang="fi-FI" sz="1100" i="0" dirty="0">
                <a:solidFill>
                  <a:srgbClr val="262626"/>
                </a:solidFill>
                <a:effectLst/>
                <a:latin typeface="Verdana" panose="020B0604030504040204" pitchFamily="34" charset="0"/>
              </a:rPr>
              <a:t>Diabetekseen sairastunut lapsi tai nuori eli vain vuoden, puolitoista, vaikka olisi noudattanut hyvin tiukkaa dieettiä. Aikuisena tyypin 1 diabetekseen sairastunut saattoi elää nelisen vuotta. </a:t>
            </a:r>
          </a:p>
        </p:txBody>
      </p:sp>
      <p:sp>
        <p:nvSpPr>
          <p:cNvPr id="13" name="Tekstiruutu 12">
            <a:extLst>
              <a:ext uri="{FF2B5EF4-FFF2-40B4-BE49-F238E27FC236}">
                <a16:creationId xmlns:a16="http://schemas.microsoft.com/office/drawing/2014/main" id="{0C9D2453-FF10-E30E-FBAE-A320D03BBE8B}"/>
              </a:ext>
            </a:extLst>
          </p:cNvPr>
          <p:cNvSpPr txBox="1"/>
          <p:nvPr/>
        </p:nvSpPr>
        <p:spPr>
          <a:xfrm>
            <a:off x="2657959" y="5895529"/>
            <a:ext cx="6121830" cy="923330"/>
          </a:xfrm>
          <a:prstGeom prst="rect">
            <a:avLst/>
          </a:prstGeom>
          <a:noFill/>
        </p:spPr>
        <p:txBody>
          <a:bodyPr wrap="square">
            <a:spAutoFit/>
          </a:bodyPr>
          <a:lstStyle/>
          <a:p>
            <a:r>
              <a:rPr lang="fi-FI" dirty="0">
                <a:hlinkClick r:id="rId3"/>
              </a:rPr>
              <a:t>https://diabeteslehti.diabetes.fi/blog/2019/07/05/diabeteksen-lyhyt-pitka-historia/</a:t>
            </a:r>
            <a:endParaRPr lang="fi-FI" dirty="0"/>
          </a:p>
          <a:p>
            <a:endParaRPr lang="fi-FI" dirty="0"/>
          </a:p>
        </p:txBody>
      </p:sp>
    </p:spTree>
    <p:extLst>
      <p:ext uri="{BB962C8B-B14F-4D97-AF65-F5344CB8AC3E}">
        <p14:creationId xmlns:p14="http://schemas.microsoft.com/office/powerpoint/2010/main" val="6445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a:extLst>
              <a:ext uri="{FF2B5EF4-FFF2-40B4-BE49-F238E27FC236}">
                <a16:creationId xmlns:a16="http://schemas.microsoft.com/office/drawing/2014/main" id="{692A1184-445E-D11E-2658-6C49770C8299}"/>
              </a:ext>
            </a:extLst>
          </p:cNvPr>
          <p:cNvPicPr>
            <a:picLocks noGrp="1" noChangeAspect="1"/>
          </p:cNvPicPr>
          <p:nvPr>
            <p:ph sz="half" idx="2"/>
          </p:nvPr>
        </p:nvPicPr>
        <p:blipFill>
          <a:blip r:embed="rId2"/>
          <a:stretch>
            <a:fillRect/>
          </a:stretch>
        </p:blipFill>
        <p:spPr>
          <a:xfrm>
            <a:off x="7113722" y="325140"/>
            <a:ext cx="5005208" cy="4301096"/>
          </a:xfrm>
        </p:spPr>
      </p:pic>
      <p:sp>
        <p:nvSpPr>
          <p:cNvPr id="2" name="Otsikko 1">
            <a:extLst>
              <a:ext uri="{FF2B5EF4-FFF2-40B4-BE49-F238E27FC236}">
                <a16:creationId xmlns:a16="http://schemas.microsoft.com/office/drawing/2014/main" id="{F08EBAE8-49C5-2D79-D034-2E41A4F0990C}"/>
              </a:ext>
            </a:extLst>
          </p:cNvPr>
          <p:cNvSpPr>
            <a:spLocks noGrp="1"/>
          </p:cNvSpPr>
          <p:nvPr>
            <p:ph type="title"/>
          </p:nvPr>
        </p:nvSpPr>
        <p:spPr>
          <a:xfrm>
            <a:off x="148202" y="18768"/>
            <a:ext cx="10658475" cy="742950"/>
          </a:xfrm>
        </p:spPr>
        <p:txBody>
          <a:bodyPr>
            <a:normAutofit/>
          </a:bodyPr>
          <a:lstStyle/>
          <a:p>
            <a:r>
              <a:rPr lang="fi-FI" sz="3200" b="1" dirty="0"/>
              <a:t>Tyypin 2 diabetes kehittyy hitaasti</a:t>
            </a:r>
          </a:p>
        </p:txBody>
      </p:sp>
      <p:sp>
        <p:nvSpPr>
          <p:cNvPr id="3" name="Sisällön paikkamerkki 2">
            <a:extLst>
              <a:ext uri="{FF2B5EF4-FFF2-40B4-BE49-F238E27FC236}">
                <a16:creationId xmlns:a16="http://schemas.microsoft.com/office/drawing/2014/main" id="{1C6A4337-3C31-9F4A-F6A5-A312183605AF}"/>
              </a:ext>
            </a:extLst>
          </p:cNvPr>
          <p:cNvSpPr>
            <a:spLocks noGrp="1"/>
          </p:cNvSpPr>
          <p:nvPr>
            <p:ph sz="half" idx="1"/>
          </p:nvPr>
        </p:nvSpPr>
        <p:spPr>
          <a:xfrm>
            <a:off x="73070" y="607577"/>
            <a:ext cx="7262684" cy="4618626"/>
          </a:xfrm>
        </p:spPr>
        <p:txBody>
          <a:bodyPr>
            <a:normAutofit fontScale="92500" lnSpcReduction="10000"/>
          </a:bodyPr>
          <a:lstStyle/>
          <a:p>
            <a:r>
              <a:rPr lang="fi-FI" dirty="0"/>
              <a:t>Puhkeaa usein vasta aikuisiällä</a:t>
            </a:r>
          </a:p>
          <a:p>
            <a:r>
              <a:rPr lang="fi-FI" dirty="0"/>
              <a:t>Tyypin 2 diabeteksen aiheuttaa </a:t>
            </a:r>
            <a:r>
              <a:rPr lang="fi-FI" b="1" dirty="0"/>
              <a:t>insuliiniresistenssi.</a:t>
            </a:r>
          </a:p>
          <a:p>
            <a:pPr>
              <a:buFontTx/>
              <a:buChar char="-"/>
            </a:pPr>
            <a:r>
              <a:rPr lang="fi-FI" dirty="0"/>
              <a:t>Solujen kyky reagoida insuliiniin on heikentynyt.</a:t>
            </a:r>
          </a:p>
          <a:p>
            <a:pPr>
              <a:buFontTx/>
              <a:buChar char="-"/>
            </a:pPr>
            <a:r>
              <a:rPr lang="fi-FI" dirty="0"/>
              <a:t>Insuliinin alentunut teho lisää insuliinin tarvetta.</a:t>
            </a:r>
          </a:p>
          <a:p>
            <a:r>
              <a:rPr lang="fi-FI" b="1" dirty="0"/>
              <a:t>Diabeteksen esiaste</a:t>
            </a:r>
          </a:p>
          <a:p>
            <a:pPr>
              <a:buFontTx/>
              <a:buChar char="-"/>
            </a:pPr>
            <a:r>
              <a:rPr lang="fi-FI" dirty="0"/>
              <a:t>Haima tuottaa yhä enemmän insuliinia, mutta siitä huolimatta solut eivät saa riittävästi glukoosia ja verensokeripitoisuus nousee etenkin aterioiden jälkeen.</a:t>
            </a:r>
          </a:p>
          <a:p>
            <a:r>
              <a:rPr lang="fi-FI" b="1" dirty="0"/>
              <a:t>Tyypin 2 diabetes puhkeaa</a:t>
            </a:r>
          </a:p>
          <a:p>
            <a:pPr>
              <a:buFontTx/>
              <a:buChar char="-"/>
            </a:pPr>
            <a:r>
              <a:rPr lang="fi-FI" dirty="0"/>
              <a:t>Vähitellen solut eivät enää tunnista insuliinia, haiman insuliinin tuotanto pysähtyy ja verensokeri jää korkealle.</a:t>
            </a:r>
          </a:p>
        </p:txBody>
      </p:sp>
    </p:spTree>
    <p:extLst>
      <p:ext uri="{BB962C8B-B14F-4D97-AF65-F5344CB8AC3E}">
        <p14:creationId xmlns:p14="http://schemas.microsoft.com/office/powerpoint/2010/main" val="4847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25D9C4-41B5-A7A2-F6ED-E4512FC12085}"/>
              </a:ext>
            </a:extLst>
          </p:cNvPr>
          <p:cNvSpPr>
            <a:spLocks noGrp="1"/>
          </p:cNvSpPr>
          <p:nvPr>
            <p:ph type="title"/>
          </p:nvPr>
        </p:nvSpPr>
        <p:spPr>
          <a:xfrm>
            <a:off x="124437" y="214178"/>
            <a:ext cx="10363200" cy="733425"/>
          </a:xfrm>
        </p:spPr>
        <p:txBody>
          <a:bodyPr>
            <a:normAutofit/>
          </a:bodyPr>
          <a:lstStyle/>
          <a:p>
            <a:r>
              <a:rPr lang="fi-FI" sz="3200" b="1" dirty="0"/>
              <a:t>Diabeteksen esiaste jää usein huomaamatta</a:t>
            </a:r>
          </a:p>
        </p:txBody>
      </p:sp>
      <p:pic>
        <p:nvPicPr>
          <p:cNvPr id="6" name="Kuva 5">
            <a:extLst>
              <a:ext uri="{FF2B5EF4-FFF2-40B4-BE49-F238E27FC236}">
                <a16:creationId xmlns:a16="http://schemas.microsoft.com/office/drawing/2014/main" id="{D01985B5-07A3-B0F7-D4C8-505E275FC472}"/>
              </a:ext>
            </a:extLst>
          </p:cNvPr>
          <p:cNvPicPr>
            <a:picLocks noChangeAspect="1"/>
          </p:cNvPicPr>
          <p:nvPr/>
        </p:nvPicPr>
        <p:blipFill>
          <a:blip r:embed="rId2"/>
          <a:stretch>
            <a:fillRect/>
          </a:stretch>
        </p:blipFill>
        <p:spPr>
          <a:xfrm>
            <a:off x="0" y="828789"/>
            <a:ext cx="7978275" cy="5200422"/>
          </a:xfrm>
          <a:prstGeom prst="rect">
            <a:avLst/>
          </a:prstGeom>
        </p:spPr>
      </p:pic>
      <p:sp>
        <p:nvSpPr>
          <p:cNvPr id="7" name="Tekstiruutu 6">
            <a:extLst>
              <a:ext uri="{FF2B5EF4-FFF2-40B4-BE49-F238E27FC236}">
                <a16:creationId xmlns:a16="http://schemas.microsoft.com/office/drawing/2014/main" id="{1E84CEE3-0030-051B-D237-8F9798EF1619}"/>
              </a:ext>
            </a:extLst>
          </p:cNvPr>
          <p:cNvSpPr txBox="1"/>
          <p:nvPr/>
        </p:nvSpPr>
        <p:spPr>
          <a:xfrm>
            <a:off x="6332900" y="1241638"/>
            <a:ext cx="5800112" cy="4493538"/>
          </a:xfrm>
          <a:prstGeom prst="rect">
            <a:avLst/>
          </a:prstGeom>
          <a:noFill/>
        </p:spPr>
        <p:txBody>
          <a:bodyPr wrap="square" rtlCol="0">
            <a:spAutoFit/>
          </a:bodyPr>
          <a:lstStyle/>
          <a:p>
            <a:pPr marL="285750" indent="-285750">
              <a:buFontTx/>
              <a:buChar char="-"/>
            </a:pPr>
            <a:r>
              <a:rPr lang="fi-FI" sz="2000" b="1" dirty="0"/>
              <a:t>Terveellä ihmisellä </a:t>
            </a:r>
            <a:r>
              <a:rPr lang="fi-FI" sz="2000" dirty="0"/>
              <a:t>insuliini estää verensokerin liiallisen nousun.</a:t>
            </a:r>
          </a:p>
          <a:p>
            <a:endParaRPr lang="fi-FI" sz="900" b="1" dirty="0"/>
          </a:p>
          <a:p>
            <a:pPr marL="285750" indent="-285750">
              <a:buFontTx/>
              <a:buChar char="-"/>
            </a:pPr>
            <a:r>
              <a:rPr lang="fi-FI" sz="2000" b="1" dirty="0"/>
              <a:t>Diabeteksen esiaste </a:t>
            </a:r>
            <a:r>
              <a:rPr lang="fi-FI" sz="2000" dirty="0"/>
              <a:t>saattaa olla täysin oireeton.</a:t>
            </a:r>
          </a:p>
          <a:p>
            <a:pPr marL="285750" indent="-285750">
              <a:buFontTx/>
              <a:buChar char="-"/>
            </a:pPr>
            <a:r>
              <a:rPr lang="fi-FI" sz="2000" dirty="0"/>
              <a:t>Ruokailun jälkeen verensokeri on muutaman tunnin koholla, mutta palautuu vielä normaalille tasolle.</a:t>
            </a:r>
          </a:p>
          <a:p>
            <a:pPr marL="285750" indent="-285750">
              <a:buFontTx/>
              <a:buChar char="-"/>
            </a:pPr>
            <a:endParaRPr lang="fi-FI" sz="900" dirty="0"/>
          </a:p>
          <a:p>
            <a:pPr marL="285750" indent="-285750">
              <a:buFontTx/>
              <a:buChar char="-"/>
            </a:pPr>
            <a:r>
              <a:rPr lang="fi-FI" sz="2000" b="1" dirty="0"/>
              <a:t>Tyypin 2 diabeteksessa </a:t>
            </a:r>
            <a:r>
              <a:rPr lang="fi-FI" sz="2000" dirty="0"/>
              <a:t>verensokeri pysyy korkealla.</a:t>
            </a:r>
          </a:p>
          <a:p>
            <a:endParaRPr lang="fi-FI" sz="800" dirty="0"/>
          </a:p>
          <a:p>
            <a:pPr marL="285750" indent="-285750">
              <a:buFontTx/>
              <a:buChar char="-"/>
            </a:pPr>
            <a:r>
              <a:rPr lang="fi-FI" sz="2000" b="1" dirty="0"/>
              <a:t>Lääkehoidolla pyritään</a:t>
            </a:r>
          </a:p>
          <a:p>
            <a:pPr marL="742950" lvl="1" indent="-285750">
              <a:buFontTx/>
              <a:buChar char="-"/>
            </a:pPr>
            <a:r>
              <a:rPr lang="fi-FI" sz="2000" dirty="0"/>
              <a:t>parantamaan solujen insuliiniherkkyyttä</a:t>
            </a:r>
          </a:p>
          <a:p>
            <a:pPr marL="742950" lvl="1" indent="-285750">
              <a:buFontTx/>
              <a:buChar char="-"/>
            </a:pPr>
            <a:r>
              <a:rPr lang="fi-FI" sz="2000" dirty="0"/>
              <a:t>elvyttämään haiman insuliinituotantoa</a:t>
            </a:r>
          </a:p>
          <a:p>
            <a:pPr marL="742950" lvl="1" indent="-285750">
              <a:buFontTx/>
              <a:buChar char="-"/>
            </a:pPr>
            <a:r>
              <a:rPr lang="fi-FI" sz="2000" dirty="0"/>
              <a:t>hillitsemään glukoosin imeytymistä ohutsuolesta verenkiertoon.</a:t>
            </a:r>
            <a:endParaRPr lang="fi-FI" dirty="0"/>
          </a:p>
        </p:txBody>
      </p:sp>
    </p:spTree>
    <p:extLst>
      <p:ext uri="{BB962C8B-B14F-4D97-AF65-F5344CB8AC3E}">
        <p14:creationId xmlns:p14="http://schemas.microsoft.com/office/powerpoint/2010/main" val="214256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AC1F9BD9-0F55-3F66-B7B4-5B01CA9E1B87}"/>
              </a:ext>
            </a:extLst>
          </p:cNvPr>
          <p:cNvSpPr>
            <a:spLocks noGrp="1"/>
          </p:cNvSpPr>
          <p:nvPr>
            <p:ph type="title"/>
          </p:nvPr>
        </p:nvSpPr>
        <p:spPr>
          <a:xfrm>
            <a:off x="143607" y="0"/>
            <a:ext cx="7582978" cy="2344315"/>
          </a:xfrm>
        </p:spPr>
        <p:txBody>
          <a:bodyPr vert="horz" lIns="91440" tIns="45720" rIns="91440" bIns="45720" rtlCol="0" anchor="t">
            <a:normAutofit fontScale="90000"/>
          </a:bodyPr>
          <a:lstStyle/>
          <a:p>
            <a:r>
              <a:rPr lang="en-US" sz="2700" b="1" kern="1200" dirty="0" err="1">
                <a:solidFill>
                  <a:schemeClr val="tx1"/>
                </a:solidFill>
                <a:latin typeface="+mj-lt"/>
                <a:ea typeface="+mj-ea"/>
                <a:cs typeface="+mj-cs"/>
              </a:rPr>
              <a:t>P</a:t>
            </a:r>
            <a:r>
              <a:rPr lang="en-US" sz="2700" b="1" dirty="0" err="1"/>
              <a:t>itkään</a:t>
            </a:r>
            <a:r>
              <a:rPr lang="en-US" sz="2700" b="1" dirty="0"/>
              <a:t> </a:t>
            </a:r>
            <a:r>
              <a:rPr lang="en-US" sz="2700" b="1" dirty="0" err="1"/>
              <a:t>koholla</a:t>
            </a:r>
            <a:r>
              <a:rPr lang="en-US" sz="2700" b="1" dirty="0"/>
              <a:t> </a:t>
            </a:r>
            <a:r>
              <a:rPr lang="en-US" sz="2700" b="1" dirty="0" err="1"/>
              <a:t>pysynyt</a:t>
            </a:r>
            <a:r>
              <a:rPr lang="en-US" sz="2700" b="1" dirty="0"/>
              <a:t> </a:t>
            </a:r>
            <a:r>
              <a:rPr lang="en-US" sz="2700" b="1" dirty="0" err="1"/>
              <a:t>verensokeri</a:t>
            </a:r>
            <a:r>
              <a:rPr lang="en-US" sz="2700" b="1" dirty="0"/>
              <a:t> </a:t>
            </a:r>
            <a:r>
              <a:rPr lang="en-US" sz="2700" b="1" dirty="0" err="1"/>
              <a:t>vaurioittaa</a:t>
            </a:r>
            <a:br>
              <a:rPr lang="en-US" sz="2400" dirty="0"/>
            </a:br>
            <a:r>
              <a:rPr lang="en-US" sz="2400" dirty="0"/>
              <a:t>- </a:t>
            </a:r>
            <a:r>
              <a:rPr lang="en-US" sz="2700" dirty="0" err="1"/>
              <a:t>sisäelimiä</a:t>
            </a:r>
            <a:br>
              <a:rPr lang="en-US" sz="2700" dirty="0"/>
            </a:br>
            <a:r>
              <a:rPr lang="en-US" sz="2700" dirty="0"/>
              <a:t>- </a:t>
            </a:r>
            <a:r>
              <a:rPr lang="en-US" sz="2700" dirty="0" err="1"/>
              <a:t>verisuonia</a:t>
            </a:r>
            <a:r>
              <a:rPr lang="en-US" sz="2700" dirty="0"/>
              <a:t> </a:t>
            </a:r>
            <a:br>
              <a:rPr lang="en-US" sz="2700" dirty="0"/>
            </a:br>
            <a:r>
              <a:rPr lang="en-US" sz="2700" dirty="0"/>
              <a:t>- </a:t>
            </a:r>
            <a:r>
              <a:rPr lang="en-US" sz="2700" dirty="0" err="1"/>
              <a:t>hermostoa</a:t>
            </a:r>
            <a:br>
              <a:rPr lang="en-US" sz="2700" dirty="0"/>
            </a:br>
            <a:br>
              <a:rPr lang="en-US" sz="2700" dirty="0"/>
            </a:br>
            <a:r>
              <a:rPr lang="en-US" sz="2700" b="1" dirty="0" err="1"/>
              <a:t>Vakavien</a:t>
            </a:r>
            <a:r>
              <a:rPr lang="en-US" sz="2700" b="1" dirty="0"/>
              <a:t> </a:t>
            </a:r>
            <a:r>
              <a:rPr lang="en-US" sz="2700" b="1" dirty="0" err="1"/>
              <a:t>lisätautien</a:t>
            </a:r>
            <a:r>
              <a:rPr lang="en-US" sz="2700" b="1" dirty="0"/>
              <a:t> </a:t>
            </a:r>
            <a:r>
              <a:rPr lang="en-US" sz="2700" b="1" dirty="0" err="1"/>
              <a:t>riski</a:t>
            </a:r>
            <a:r>
              <a:rPr lang="en-US" sz="2700" b="1" dirty="0"/>
              <a:t> </a:t>
            </a:r>
            <a:r>
              <a:rPr lang="en-US" sz="2700" b="1" dirty="0" err="1"/>
              <a:t>kasvaa</a:t>
            </a:r>
            <a:r>
              <a:rPr lang="en-US" sz="2700" b="1" dirty="0"/>
              <a:t>.</a:t>
            </a:r>
            <a:br>
              <a:rPr lang="en-US" sz="2700" dirty="0"/>
            </a:br>
            <a:br>
              <a:rPr lang="en-US" sz="2400" dirty="0"/>
            </a:br>
            <a:br>
              <a:rPr lang="en-US" sz="2400" dirty="0"/>
            </a:br>
            <a:br>
              <a:rPr lang="en-US" sz="2400" dirty="0"/>
            </a:br>
            <a:br>
              <a:rPr lang="en-US" sz="2000" dirty="0"/>
            </a:br>
            <a:endParaRPr lang="en-US" sz="2000" kern="1200" dirty="0">
              <a:solidFill>
                <a:schemeClr val="tx1"/>
              </a:solidFill>
              <a:latin typeface="+mj-lt"/>
              <a:ea typeface="+mj-ea"/>
              <a:cs typeface="+mj-cs"/>
            </a:endParaRPr>
          </a:p>
        </p:txBody>
      </p:sp>
      <p:pic>
        <p:nvPicPr>
          <p:cNvPr id="10" name="Kuva 9" descr="Kuva, joka sisältää kohteen sisä, koristeltu&#10;&#10;Kuvaus luotu automaattisesti">
            <a:extLst>
              <a:ext uri="{FF2B5EF4-FFF2-40B4-BE49-F238E27FC236}">
                <a16:creationId xmlns:a16="http://schemas.microsoft.com/office/drawing/2014/main" id="{BEB83B4B-7995-DA6B-3CC4-B4E57787B393}"/>
              </a:ext>
            </a:extLst>
          </p:cNvPr>
          <p:cNvPicPr>
            <a:picLocks noChangeAspect="1"/>
          </p:cNvPicPr>
          <p:nvPr/>
        </p:nvPicPr>
        <p:blipFill rotWithShape="1">
          <a:blip r:embed="rId2">
            <a:extLst>
              <a:ext uri="{28A0092B-C50C-407E-A947-70E740481C1C}">
                <a14:useLocalDpi xmlns:a14="http://schemas.microsoft.com/office/drawing/2010/main" val="0"/>
              </a:ext>
            </a:extLst>
          </a:blip>
          <a:srcRect l="1031" r="1122"/>
          <a:stretch/>
        </p:blipFill>
        <p:spPr>
          <a:xfrm>
            <a:off x="1954235" y="3391489"/>
            <a:ext cx="1927107" cy="2875186"/>
          </a:xfrm>
          <a:prstGeom prst="rect">
            <a:avLst/>
          </a:prstGeom>
        </p:spPr>
      </p:pic>
      <p:pic>
        <p:nvPicPr>
          <p:cNvPr id="8" name="Sisällön paikkamerkki 7" descr="Kuva, joka sisältää kohteen sisä, koristeltu, sulje&#10;&#10;Kuvaus luotu automaattisesti">
            <a:extLst>
              <a:ext uri="{FF2B5EF4-FFF2-40B4-BE49-F238E27FC236}">
                <a16:creationId xmlns:a16="http://schemas.microsoft.com/office/drawing/2014/main" id="{8D34BEB5-FDDD-DD8D-497B-6C0AE4D0BCA9}"/>
              </a:ext>
            </a:extLst>
          </p:cNvPr>
          <p:cNvPicPr>
            <a:picLocks noChangeAspect="1"/>
          </p:cNvPicPr>
          <p:nvPr/>
        </p:nvPicPr>
        <p:blipFill rotWithShape="1">
          <a:blip r:embed="rId3">
            <a:extLst>
              <a:ext uri="{28A0092B-C50C-407E-A947-70E740481C1C}">
                <a14:useLocalDpi xmlns:a14="http://schemas.microsoft.com/office/drawing/2010/main" val="0"/>
              </a:ext>
            </a:extLst>
          </a:blip>
          <a:srcRect l="26690" r="11760" b="-4"/>
          <a:stretch/>
        </p:blipFill>
        <p:spPr>
          <a:xfrm>
            <a:off x="40737" y="3391488"/>
            <a:ext cx="1928725" cy="2875186"/>
          </a:xfrm>
          <a:prstGeom prst="rect">
            <a:avLst/>
          </a:prstGeom>
        </p:spPr>
      </p:pic>
      <p:pic>
        <p:nvPicPr>
          <p:cNvPr id="12" name="Kuva 11">
            <a:extLst>
              <a:ext uri="{FF2B5EF4-FFF2-40B4-BE49-F238E27FC236}">
                <a16:creationId xmlns:a16="http://schemas.microsoft.com/office/drawing/2014/main" id="{9A7C32E1-6E17-EDB5-09E5-55A2A6B75643}"/>
              </a:ext>
            </a:extLst>
          </p:cNvPr>
          <p:cNvPicPr>
            <a:picLocks noChangeAspect="1"/>
          </p:cNvPicPr>
          <p:nvPr/>
        </p:nvPicPr>
        <p:blipFill rotWithShape="1">
          <a:blip r:embed="rId4">
            <a:extLst>
              <a:ext uri="{28A0092B-C50C-407E-A947-70E740481C1C}">
                <a14:useLocalDpi xmlns:a14="http://schemas.microsoft.com/office/drawing/2010/main" val="0"/>
              </a:ext>
            </a:extLst>
          </a:blip>
          <a:srcRect l="21333" r="25754"/>
          <a:stretch/>
        </p:blipFill>
        <p:spPr>
          <a:xfrm>
            <a:off x="3830667" y="3391489"/>
            <a:ext cx="1956714" cy="2875186"/>
          </a:xfrm>
          <a:prstGeom prst="rect">
            <a:avLst/>
          </a:prstGeom>
        </p:spPr>
      </p:pic>
      <p:pic>
        <p:nvPicPr>
          <p:cNvPr id="6" name="Sisällön paikkamerkki 5" descr="Kuva, joka sisältää kohteen teksti, maa&#10;&#10;Kuvaus luotu automaattisesti">
            <a:extLst>
              <a:ext uri="{FF2B5EF4-FFF2-40B4-BE49-F238E27FC236}">
                <a16:creationId xmlns:a16="http://schemas.microsoft.com/office/drawing/2014/main" id="{7D190BB4-08FE-8961-799F-26D3B19DFFB2}"/>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r="3809"/>
          <a:stretch/>
        </p:blipFill>
        <p:spPr>
          <a:xfrm>
            <a:off x="5801160" y="3391489"/>
            <a:ext cx="1956713" cy="2875186"/>
          </a:xfrm>
          <a:prstGeom prst="rect">
            <a:avLst/>
          </a:prstGeom>
        </p:spPr>
      </p:pic>
      <p:cxnSp>
        <p:nvCxnSpPr>
          <p:cNvPr id="23" name="Straight Connector 22">
            <a:extLst>
              <a:ext uri="{FF2B5EF4-FFF2-40B4-BE49-F238E27FC236}">
                <a16:creationId xmlns:a16="http://schemas.microsoft.com/office/drawing/2014/main" id="{BA2659E8-8B99-46BE-91DD-757EEC3881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936" y="3006812"/>
            <a:ext cx="0" cy="28751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41988D1-5380-2D9A-3EC2-9DB8F5D07C96}"/>
              </a:ext>
            </a:extLst>
          </p:cNvPr>
          <p:cNvSpPr>
            <a:spLocks noGrp="1"/>
          </p:cNvSpPr>
          <p:nvPr>
            <p:ph sz="half" idx="1"/>
          </p:nvPr>
        </p:nvSpPr>
        <p:spPr>
          <a:xfrm>
            <a:off x="7870191" y="364"/>
            <a:ext cx="4033517" cy="5177034"/>
          </a:xfrm>
        </p:spPr>
        <p:txBody>
          <a:bodyPr vert="horz" lIns="91440" tIns="45720" rIns="91440" bIns="45720" rtlCol="0" anchor="b">
            <a:normAutofit lnSpcReduction="10000"/>
          </a:bodyPr>
          <a:lstStyle/>
          <a:p>
            <a:pPr marL="0" indent="0">
              <a:buNone/>
            </a:pPr>
            <a:r>
              <a:rPr lang="en-US" sz="2600" b="1" dirty="0" err="1"/>
              <a:t>Esimerkkejä</a:t>
            </a:r>
            <a:r>
              <a:rPr lang="en-US" sz="2600" b="1" dirty="0"/>
              <a:t> </a:t>
            </a:r>
            <a:r>
              <a:rPr lang="en-US" sz="2600" b="1" dirty="0" err="1"/>
              <a:t>lisätaudeista</a:t>
            </a:r>
            <a:r>
              <a:rPr lang="en-US" sz="2600" b="1" dirty="0"/>
              <a:t> </a:t>
            </a:r>
          </a:p>
          <a:p>
            <a:r>
              <a:rPr lang="en-US" sz="2400" dirty="0" err="1"/>
              <a:t>Munuaistauti</a:t>
            </a:r>
            <a:endParaRPr lang="en-US" sz="2400" dirty="0"/>
          </a:p>
          <a:p>
            <a:r>
              <a:rPr lang="en-US" sz="2400" dirty="0" err="1"/>
              <a:t>Sydän</a:t>
            </a:r>
            <a:r>
              <a:rPr lang="en-US" sz="2400" dirty="0"/>
              <a:t>- ja </a:t>
            </a:r>
            <a:r>
              <a:rPr lang="en-US" sz="2400" dirty="0" err="1"/>
              <a:t>verisuonitaudit</a:t>
            </a:r>
            <a:endParaRPr lang="en-US" sz="2400" dirty="0"/>
          </a:p>
          <a:p>
            <a:r>
              <a:rPr lang="en-US" sz="2400" dirty="0" err="1"/>
              <a:t>Aivoinfarkti</a:t>
            </a:r>
            <a:endParaRPr lang="en-US" sz="2400" dirty="0"/>
          </a:p>
          <a:p>
            <a:r>
              <a:rPr lang="en-US" sz="2400" dirty="0" err="1"/>
              <a:t>Sokeutuminen</a:t>
            </a:r>
            <a:endParaRPr lang="en-US" sz="2400" dirty="0"/>
          </a:p>
          <a:p>
            <a:r>
              <a:rPr lang="en-US" sz="2400" dirty="0" err="1"/>
              <a:t>Hermostossa</a:t>
            </a:r>
            <a:r>
              <a:rPr lang="en-US" sz="2400" dirty="0"/>
              <a:t> ja </a:t>
            </a:r>
            <a:r>
              <a:rPr lang="en-US" sz="2400" dirty="0" err="1"/>
              <a:t>verisuonissa</a:t>
            </a:r>
            <a:r>
              <a:rPr lang="en-US" sz="2400" dirty="0"/>
              <a:t> </a:t>
            </a:r>
            <a:r>
              <a:rPr lang="en-US" sz="2400" dirty="0" err="1"/>
              <a:t>tapahtuneet</a:t>
            </a:r>
            <a:r>
              <a:rPr lang="en-US" sz="2400" dirty="0"/>
              <a:t> </a:t>
            </a:r>
            <a:r>
              <a:rPr lang="en-US" sz="2400" dirty="0" err="1"/>
              <a:t>muutokset</a:t>
            </a:r>
            <a:r>
              <a:rPr lang="en-US" sz="2400" dirty="0"/>
              <a:t> </a:t>
            </a:r>
            <a:r>
              <a:rPr lang="en-US" sz="2400" dirty="0" err="1"/>
              <a:t>voivat</a:t>
            </a:r>
            <a:r>
              <a:rPr lang="en-US" sz="2400" dirty="0"/>
              <a:t> </a:t>
            </a:r>
            <a:r>
              <a:rPr lang="en-US" sz="2400" dirty="0" err="1"/>
              <a:t>johtaa</a:t>
            </a:r>
            <a:r>
              <a:rPr lang="en-US" sz="2400" dirty="0"/>
              <a:t> </a:t>
            </a:r>
            <a:r>
              <a:rPr lang="en-US" sz="2400" dirty="0" err="1"/>
              <a:t>tilanteeseen</a:t>
            </a:r>
            <a:r>
              <a:rPr lang="en-US" sz="2400" dirty="0"/>
              <a:t>, </a:t>
            </a:r>
            <a:r>
              <a:rPr lang="en-US" sz="2400" dirty="0" err="1"/>
              <a:t>jossa</a:t>
            </a:r>
            <a:r>
              <a:rPr lang="en-US" sz="2400" dirty="0"/>
              <a:t> </a:t>
            </a:r>
            <a:r>
              <a:rPr lang="en-US" sz="2400" dirty="0" err="1"/>
              <a:t>raajan</a:t>
            </a:r>
            <a:r>
              <a:rPr lang="en-US" sz="2400" dirty="0"/>
              <a:t> </a:t>
            </a:r>
            <a:r>
              <a:rPr lang="en-US" sz="2400" dirty="0" err="1"/>
              <a:t>amputoiminen</a:t>
            </a:r>
            <a:r>
              <a:rPr lang="en-US" sz="2400" dirty="0"/>
              <a:t> on </a:t>
            </a:r>
            <a:r>
              <a:rPr lang="en-US" sz="2400" dirty="0" err="1"/>
              <a:t>välttämätöntä</a:t>
            </a:r>
            <a:r>
              <a:rPr lang="en-US" sz="2400" dirty="0"/>
              <a:t>.</a:t>
            </a:r>
            <a:endParaRPr lang="en-US" dirty="0"/>
          </a:p>
        </p:txBody>
      </p:sp>
      <p:sp>
        <p:nvSpPr>
          <p:cNvPr id="13" name="Tekstiruutu 12">
            <a:extLst>
              <a:ext uri="{FF2B5EF4-FFF2-40B4-BE49-F238E27FC236}">
                <a16:creationId xmlns:a16="http://schemas.microsoft.com/office/drawing/2014/main" id="{40AF9629-CD78-43C1-0EB5-83A5F3FF83EB}"/>
              </a:ext>
            </a:extLst>
          </p:cNvPr>
          <p:cNvSpPr txBox="1"/>
          <p:nvPr/>
        </p:nvSpPr>
        <p:spPr>
          <a:xfrm>
            <a:off x="146004" y="6371450"/>
            <a:ext cx="7627932" cy="276999"/>
          </a:xfrm>
          <a:prstGeom prst="rect">
            <a:avLst/>
          </a:prstGeom>
          <a:noFill/>
        </p:spPr>
        <p:txBody>
          <a:bodyPr wrap="square" rtlCol="0">
            <a:spAutoFit/>
          </a:bodyPr>
          <a:lstStyle/>
          <a:p>
            <a:r>
              <a:rPr lang="fi-FI" sz="1200" dirty="0"/>
              <a:t>Kolme ensimmäistä kuvaa Unsplash.com Robina </a:t>
            </a:r>
            <a:r>
              <a:rPr lang="fi-FI" sz="1200" dirty="0" err="1"/>
              <a:t>Weermeijer</a:t>
            </a:r>
            <a:r>
              <a:rPr lang="fi-FI" sz="1200" dirty="0"/>
              <a:t>, viimeinen kuva Unsplash.com: marianne </a:t>
            </a:r>
            <a:r>
              <a:rPr lang="fi-FI" sz="1200" dirty="0" err="1"/>
              <a:t>bos</a:t>
            </a:r>
            <a:r>
              <a:rPr lang="fi-FI" sz="1200" dirty="0"/>
              <a:t> </a:t>
            </a:r>
          </a:p>
        </p:txBody>
      </p:sp>
    </p:spTree>
    <p:extLst>
      <p:ext uri="{BB962C8B-B14F-4D97-AF65-F5344CB8AC3E}">
        <p14:creationId xmlns:p14="http://schemas.microsoft.com/office/powerpoint/2010/main" val="295958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9FEDC6-B492-60D0-D1E4-4A8261D04EE4}"/>
              </a:ext>
            </a:extLst>
          </p:cNvPr>
          <p:cNvSpPr>
            <a:spLocks noGrp="1"/>
          </p:cNvSpPr>
          <p:nvPr>
            <p:ph type="title"/>
          </p:nvPr>
        </p:nvSpPr>
        <p:spPr>
          <a:xfrm>
            <a:off x="21747" y="85725"/>
            <a:ext cx="9620093" cy="704850"/>
          </a:xfrm>
        </p:spPr>
        <p:txBody>
          <a:bodyPr>
            <a:normAutofit/>
          </a:bodyPr>
          <a:lstStyle/>
          <a:p>
            <a:r>
              <a:rPr lang="fi-FI" sz="3200" b="1" dirty="0"/>
              <a:t>Tyypin 2 diabetekselle altistavia tekijöitä</a:t>
            </a:r>
          </a:p>
        </p:txBody>
      </p:sp>
      <p:pic>
        <p:nvPicPr>
          <p:cNvPr id="6" name="Kuva 5">
            <a:extLst>
              <a:ext uri="{FF2B5EF4-FFF2-40B4-BE49-F238E27FC236}">
                <a16:creationId xmlns:a16="http://schemas.microsoft.com/office/drawing/2014/main" id="{1A3BA252-2B8C-FA17-FCE7-25D243AB961E}"/>
              </a:ext>
            </a:extLst>
          </p:cNvPr>
          <p:cNvPicPr>
            <a:picLocks noChangeAspect="1"/>
          </p:cNvPicPr>
          <p:nvPr/>
        </p:nvPicPr>
        <p:blipFill>
          <a:blip r:embed="rId2"/>
          <a:stretch>
            <a:fillRect/>
          </a:stretch>
        </p:blipFill>
        <p:spPr>
          <a:xfrm>
            <a:off x="9974010" y="6343650"/>
            <a:ext cx="1979084" cy="514350"/>
          </a:xfrm>
          <a:prstGeom prst="rect">
            <a:avLst/>
          </a:prstGeom>
        </p:spPr>
      </p:pic>
      <p:pic>
        <p:nvPicPr>
          <p:cNvPr id="13" name="Sisällön paikkamerkki 12">
            <a:extLst>
              <a:ext uri="{FF2B5EF4-FFF2-40B4-BE49-F238E27FC236}">
                <a16:creationId xmlns:a16="http://schemas.microsoft.com/office/drawing/2014/main" id="{543153E4-03CC-192C-8327-B22FE058B128}"/>
              </a:ext>
            </a:extLst>
          </p:cNvPr>
          <p:cNvPicPr>
            <a:picLocks noGrp="1" noChangeAspect="1"/>
          </p:cNvPicPr>
          <p:nvPr>
            <p:ph idx="1"/>
          </p:nvPr>
        </p:nvPicPr>
        <p:blipFill>
          <a:blip r:embed="rId3"/>
          <a:stretch>
            <a:fillRect/>
          </a:stretch>
        </p:blipFill>
        <p:spPr>
          <a:xfrm>
            <a:off x="332" y="790575"/>
            <a:ext cx="11974976" cy="5981700"/>
          </a:xfrm>
        </p:spPr>
      </p:pic>
    </p:spTree>
    <p:extLst>
      <p:ext uri="{BB962C8B-B14F-4D97-AF65-F5344CB8AC3E}">
        <p14:creationId xmlns:p14="http://schemas.microsoft.com/office/powerpoint/2010/main" val="3463526869"/>
      </p:ext>
    </p:extLst>
  </p:cSld>
  <p:clrMapOvr>
    <a:masterClrMapping/>
  </p:clrMapOvr>
</p:sld>
</file>

<file path=ppt/theme/theme1.xml><?xml version="1.0" encoding="utf-8"?>
<a:theme xmlns:a="http://schemas.openxmlformats.org/drawingml/2006/main" name="DashVTI">
  <a:themeElements>
    <a:clrScheme name="AnalogousFromLightSeedRightStep">
      <a:dk1>
        <a:srgbClr val="000000"/>
      </a:dk1>
      <a:lt1>
        <a:srgbClr val="FFFFFF"/>
      </a:lt1>
      <a:dk2>
        <a:srgbClr val="412624"/>
      </a:dk2>
      <a:lt2>
        <a:srgbClr val="E2E8E8"/>
      </a:lt2>
      <a:accent1>
        <a:srgbClr val="C69996"/>
      </a:accent1>
      <a:accent2>
        <a:srgbClr val="BA9B7F"/>
      </a:accent2>
      <a:accent3>
        <a:srgbClr val="A9A580"/>
      </a:accent3>
      <a:accent4>
        <a:srgbClr val="99AA74"/>
      </a:accent4>
      <a:accent5>
        <a:srgbClr val="8DAC82"/>
      </a:accent5>
      <a:accent6>
        <a:srgbClr val="78AF80"/>
      </a:accent6>
      <a:hlink>
        <a:srgbClr val="578D91"/>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FA0A3B0D7763A428C603A9965B631F3" ma:contentTypeVersion="15" ma:contentTypeDescription="Luo uusi asiakirja." ma:contentTypeScope="" ma:versionID="e9a2ac6108e975ea09913b3359f7f9cb">
  <xsd:schema xmlns:xsd="http://www.w3.org/2001/XMLSchema" xmlns:xs="http://www.w3.org/2001/XMLSchema" xmlns:p="http://schemas.microsoft.com/office/2006/metadata/properties" xmlns:ns2="48e8df33-a090-4ce7-a58b-5234ff1e67e3" xmlns:ns3="f5e6c97b-5595-4ee7-8a83-973ec926e39b" xmlns:ns4="f0974581-4bbf-443e-902f-14073e9fb4f6" targetNamespace="http://schemas.microsoft.com/office/2006/metadata/properties" ma:root="true" ma:fieldsID="5ba9bd7a23d351f6b90a87768955468a" ns2:_="" ns3:_="" ns4:_="">
    <xsd:import namespace="48e8df33-a090-4ce7-a58b-5234ff1e67e3"/>
    <xsd:import namespace="f5e6c97b-5595-4ee7-8a83-973ec926e39b"/>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8df33-a090-4ce7-a58b-5234ff1e6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e6c97b-5595-4ee7-8a83-973ec926e39b"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47c3ecc-9e27-4d18-ad78-bf79d5fad879}" ma:internalName="TaxCatchAll" ma:showField="CatchAllData" ma:web="f5e6c97b-5595-4ee7-8a83-973ec926e3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e8df33-a090-4ce7-a58b-5234ff1e67e3">
      <Terms xmlns="http://schemas.microsoft.com/office/infopath/2007/PartnerControls"/>
    </lcf76f155ced4ddcb4097134ff3c332f>
    <TaxCatchAll xmlns="f0974581-4bbf-443e-902f-14073e9fb4f6" xsi:nil="true"/>
  </documentManagement>
</p:properties>
</file>

<file path=customXml/itemProps1.xml><?xml version="1.0" encoding="utf-8"?>
<ds:datastoreItem xmlns:ds="http://schemas.openxmlformats.org/officeDocument/2006/customXml" ds:itemID="{792B6AB8-26DD-401B-B8CA-4E970D0A1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8df33-a090-4ce7-a58b-5234ff1e67e3"/>
    <ds:schemaRef ds:uri="f5e6c97b-5595-4ee7-8a83-973ec926e39b"/>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A89A88-AF90-4172-A201-4544FE9AED47}">
  <ds:schemaRefs>
    <ds:schemaRef ds:uri="http://schemas.microsoft.com/sharepoint/v3/contenttype/forms"/>
  </ds:schemaRefs>
</ds:datastoreItem>
</file>

<file path=customXml/itemProps3.xml><?xml version="1.0" encoding="utf-8"?>
<ds:datastoreItem xmlns:ds="http://schemas.openxmlformats.org/officeDocument/2006/customXml" ds:itemID="{C851B942-B9C7-4641-9140-A449A2AADCC8}">
  <ds:schemaRefs>
    <ds:schemaRef ds:uri="http://schemas.microsoft.com/office/2006/metadata/properties"/>
    <ds:schemaRef ds:uri="http://schemas.microsoft.com/office/infopath/2007/PartnerControls"/>
    <ds:schemaRef ds:uri="48e8df33-a090-4ce7-a58b-5234ff1e67e3"/>
    <ds:schemaRef ds:uri="f0974581-4bbf-443e-902f-14073e9fb4f6"/>
  </ds:schemaRefs>
</ds:datastoreItem>
</file>

<file path=docProps/app.xml><?xml version="1.0" encoding="utf-8"?>
<Properties xmlns="http://schemas.openxmlformats.org/officeDocument/2006/extended-properties" xmlns:vt="http://schemas.openxmlformats.org/officeDocument/2006/docPropsVTypes">
  <Template/>
  <TotalTime>1074</TotalTime>
  <Words>816</Words>
  <Application>Microsoft Office PowerPoint</Application>
  <PresentationFormat>Laajakuva</PresentationFormat>
  <Paragraphs>104</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Grandview Display</vt:lpstr>
      <vt:lpstr>Verdana</vt:lpstr>
      <vt:lpstr>DashVTI</vt:lpstr>
      <vt:lpstr>9. DIABETES</vt:lpstr>
      <vt:lpstr>DIABETES</vt:lpstr>
      <vt:lpstr>Insuliini on elintärkeä hormoni</vt:lpstr>
      <vt:lpstr>Tyypin 1 diabetes on autoimmuunisairaus</vt:lpstr>
      <vt:lpstr>Tyypin 1 diabetes vaatii elinikäistä insuliinihoitoa</vt:lpstr>
      <vt:lpstr>Tyypin 2 diabetes kehittyy hitaasti</vt:lpstr>
      <vt:lpstr>Diabeteksen esiaste jää usein huomaamatta</vt:lpstr>
      <vt:lpstr>Pitkään koholla pysynyt verensokeri vaurioittaa - sisäelimiä - verisuonia  - hermostoa  Vakavien lisätautien riski kasvaa.     </vt:lpstr>
      <vt:lpstr>Tyypin 2 diabetekselle altistavia tekijöitä</vt:lpstr>
      <vt:lpstr>Terveillä elintavoilla voi ehkäistä tyypin 2 diabetesta</vt:lpstr>
      <vt:lpstr>Esimerkkejä yhteiskunnan keinoista ehkäistä diabetesta  Inhimillisten tavoitteiden lisäksi preventiolla pyritään vähentämään yhteiskunnalle koituvia kustannuksia.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dc:title>
  <dc:creator>Paula</dc:creator>
  <cp:lastModifiedBy>Anitta Marttila</cp:lastModifiedBy>
  <cp:revision>50</cp:revision>
  <dcterms:created xsi:type="dcterms:W3CDTF">2022-06-20T14:05:44Z</dcterms:created>
  <dcterms:modified xsi:type="dcterms:W3CDTF">2025-08-21T10:27:30Z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0x010100BFA0A3B0D7763A428C603A9965B631F3</vt:lpwstr>
  </property>
</Properties>
</file>