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3" r:id="rId7"/>
    <p:sldId id="273" r:id="rId8"/>
    <p:sldId id="260" r:id="rId9"/>
    <p:sldId id="267" r:id="rId10"/>
    <p:sldId id="266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4D1563-C3E1-00A3-35E7-727F49F60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D986A00-B9CA-F953-9471-F3AB7812A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85C7F6-3380-5FA1-B3DB-CF575438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E55BC6-CCB4-57AD-E74D-794BF57E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FAD09C-27AC-9EBC-2B52-8ACED19E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59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D89347-309A-10D0-BA22-3242B783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10AB523-55EA-89D5-A31E-0DF0B7798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8495F4-3904-459C-B35B-FED19351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F15913-8E98-3348-40BA-AF600D66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580C06-CE06-065E-33D3-8DDD8FDC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17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1B0CE43-0986-018D-74B6-28E7D201F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40BE5CF-0E62-60D9-0553-03C5F1BFD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28F38B-D7B1-52F3-A1F8-A9F21879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A2200E-6556-8561-6027-ABA7B074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45D1EF-1F8A-9833-0B9F-48D8EF1F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237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9DE8C8-EA7E-5A40-DF66-6149714A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F838F3-3B22-061C-9784-4F74C9F58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41706B-D596-9479-6F82-DEF51D37A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90694F-6566-7C12-002E-50026C77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D03E40-D83E-9013-6EF7-0D50782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05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9A2D8E-42A8-C768-35AC-FAEED50D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F75CBE-FD0B-16DB-3D45-0951236A2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64086E-0C4C-0500-85E2-CE89D5697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A6E86E-F58E-98C4-2AD7-60018123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239669-8434-38E9-FAEE-F8BDCA48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01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D1B836-B89A-6613-AA2D-7C3D9EEE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FA3501-830E-8D5D-477F-54C41071E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569624-6F23-6299-1579-D2E997C3C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F0A530-D374-B500-5FA9-846DB498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9DC2F6-E2CA-7B12-2C9E-528A4E0C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F530B7E-F8E3-8A28-68B0-24FFE14E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063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1C609E-4CEA-44C5-88AB-98F582FAF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D9AEF11-4600-20BB-E856-4D4490C8F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0511892-F71F-1279-0670-811FA1854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10BCF-A5DB-6992-559E-3414E26FA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4233553-172A-3A89-9CB7-CF8AED6BD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37F87BA-451B-9321-29D4-F5D40541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9938D64-7654-E151-916C-7D2D75DC5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9261A84-1858-5BFC-F730-29F89A99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513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BBAFDF-F7F7-07AB-5C5D-CA77E9CC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FC45389-D322-6BA7-1F1A-B668BFFF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0B3202-29E2-91BD-4F56-9A73EDEC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9720A5-83E8-FD23-9A98-50892740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51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58408BD-1041-EE8D-6B15-76A11DD2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342C2A-7F5F-2AA4-6EE3-D158053DE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CE416A4-22D9-B28B-CF48-7DA71599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72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4C3FC1-132D-961A-77E3-3D03E329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443FB1-099A-3532-82B0-2C45FC84F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13B12C7-3C54-5FC8-A4F0-6ABB48563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1618BF-A2C1-97C7-5ADF-0D039132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5BC8B63-D2C4-4926-1AB3-F582DA2C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AE1148A-6C06-7C02-F312-8684E1F1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093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59B7AF-4077-EA21-39DA-46574A5C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05B2819-F430-2588-5759-AFD53B5CE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6F7B5EE-6852-7729-254C-75AB6D100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1252034-EF5B-6567-B074-8DE2B55D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EA8C2BD-4104-62A0-82B1-53EBFF95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360949F-D8F1-4BD0-19A6-E743754E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56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BD5F804-65D0-D1FB-D8FE-B3E5A458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20649B-B8FB-4A6E-2D05-49B1E6263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209D9E-C4C7-0B50-BD51-B1D19345A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E2D45-F054-4F07-9057-2A53CD4938F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46BE76-6697-9F66-2200-68BC99A70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0E20D5-15F3-CA04-41CD-9E96C5F9D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024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triplet.io/uutiset/nain-opit-nopeammin-uutt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areena.yle.fi/1-71665634" TargetMode="External"/><Relationship Id="rId4" Type="http://schemas.openxmlformats.org/officeDocument/2006/relationships/hyperlink" Target="https://www.mtv.fi/video/2d485bce7939350dd03a/sunnuntai-18-elokuu-19-0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reena.yle.fi/1-67084788" TargetMode="External"/><Relationship Id="rId5" Type="http://schemas.openxmlformats.org/officeDocument/2006/relationships/hyperlink" Target="https://www.mtv.fi/video/f61a42454d7375519529/tiistaina-30-heinakuu" TargetMode="External"/><Relationship Id="rId4" Type="http://schemas.openxmlformats.org/officeDocument/2006/relationships/hyperlink" Target="https://www.mtv.fi/video/28140ab869ff92b72dd7/tiistaina-6-eloku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tv.fi/lyhyet/90998e7c565000adc56e/video-korona-jyllaa-apinarokko-vaijyy-pitaako-olla-huolissaan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s://areena.yle.fi/1-71657452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tv.fi/lyhyet/c75e6e66e6fa3a8b6ea9/video-voiko-apinarokko-levita-suomeen-thl-n-ylilaakari-kommentoi?first=c608497e486568722e3b&amp;section=klipp&amp;pnc=true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tv.fi/sarja/huomenta-suomi-1487/monet-kamppailevat-paalle-jaaneen-lomatissuttelun-kanssa-tasta-tunnistat-etta-juomisesta-on-tullut-ongelmallista-2067156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82C40CF-3470-5DDC-6884-EC82459E6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0" y="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D5B2BAF-39DA-AF71-5435-E08200DB4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6724" y="1038011"/>
            <a:ext cx="3646232" cy="199072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fi-FI" sz="4800" dirty="0">
                <a:solidFill>
                  <a:schemeClr val="accent1"/>
                </a:solidFill>
              </a:rPr>
              <a:t>5. Terveyden edistäminen </a:t>
            </a:r>
            <a:br>
              <a:rPr lang="fi-FI" sz="4800" dirty="0">
                <a:solidFill>
                  <a:schemeClr val="accent1"/>
                </a:solidFill>
              </a:rPr>
            </a:br>
            <a:r>
              <a:rPr lang="fi-FI" sz="4800" dirty="0">
                <a:solidFill>
                  <a:schemeClr val="accent1"/>
                </a:solidFill>
              </a:rPr>
              <a:t>nyky-Suomessa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C95C8CD-4D39-1D43-385D-F95EE0F83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4821" y="29688"/>
            <a:ext cx="3445766" cy="428938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1400" dirty="0"/>
              <a:t>Kuva: Unsplash.com Joakim Honkasalo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65D2D9C-B863-A513-6D17-44A13F406377}"/>
              </a:ext>
            </a:extLst>
          </p:cNvPr>
          <p:cNvSpPr txBox="1"/>
          <p:nvPr/>
        </p:nvSpPr>
        <p:spPr>
          <a:xfrm>
            <a:off x="6209008" y="4589494"/>
            <a:ext cx="5616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https://yle.triplet.io/uutiset/nain-opit-nopeammin-uutta</a:t>
            </a:r>
            <a:endParaRPr lang="fi-FI" dirty="0"/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42603DA-55DD-C3F0-4E0E-A9585FFC8D4E}"/>
              </a:ext>
            </a:extLst>
          </p:cNvPr>
          <p:cNvSpPr txBox="1"/>
          <p:nvPr/>
        </p:nvSpPr>
        <p:spPr>
          <a:xfrm>
            <a:off x="5871052" y="534855"/>
            <a:ext cx="6094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4"/>
              </a:rPr>
              <a:t>https://www.mtv.fi/video/2d485bce7939350dd03a/sunnuntai-18-elokuu-19-00</a:t>
            </a:r>
            <a:endParaRPr lang="fi-FI" dirty="0"/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500B3F3-E353-195F-C624-5F60374CE817}"/>
              </a:ext>
            </a:extLst>
          </p:cNvPr>
          <p:cNvSpPr txBox="1"/>
          <p:nvPr/>
        </p:nvSpPr>
        <p:spPr>
          <a:xfrm>
            <a:off x="217265" y="290592"/>
            <a:ext cx="60940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 dirty="0">
                <a:solidFill>
                  <a:srgbClr val="F8F9FA"/>
                </a:solidFill>
                <a:effectLst/>
                <a:highlight>
                  <a:srgbClr val="131415"/>
                </a:highlight>
                <a:latin typeface="Yle Next"/>
              </a:rPr>
              <a:t>Koululuokkien arkea värittää tänä vuonna kasvava tuen tarve niin oppimisvaikeuksissa kuin käyttäytymisen haasteissa. Opettajat joutuvat soveltamaan opetusta erilaisten tuen tarpeiden mukaan. Kuopiossa moninaisen tuen tarpeeseen yritetään vastata niin sanotuilla satelliittiluokilla.</a:t>
            </a:r>
          </a:p>
          <a:p>
            <a:r>
              <a:rPr lang="fi-FI" dirty="0">
                <a:hlinkClick r:id="rId5"/>
              </a:rPr>
              <a:t>https://areena.yle.fi/1-71665634</a:t>
            </a:r>
            <a:endParaRPr lang="fi-FI" dirty="0"/>
          </a:p>
          <a:p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7A5BB91-4E84-3943-AAA8-DA699606D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3781" y="2179864"/>
            <a:ext cx="4156891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70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981674E-4BF4-A730-7C5E-E75ED9C04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5" y="65326"/>
            <a:ext cx="11993277" cy="617703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E58EAF3-AF95-E143-1566-09C6644D3A45}"/>
              </a:ext>
            </a:extLst>
          </p:cNvPr>
          <p:cNvSpPr txBox="1"/>
          <p:nvPr/>
        </p:nvSpPr>
        <p:spPr>
          <a:xfrm>
            <a:off x="79865" y="6350280"/>
            <a:ext cx="9957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bg1"/>
                </a:solidFill>
              </a:rPr>
              <a:t>Antibioottiresistenssi : bakteeri kykenee vastustamaan antibioottia eli tulee sille resistentiksi</a:t>
            </a:r>
          </a:p>
        </p:txBody>
      </p:sp>
    </p:spTree>
    <p:extLst>
      <p:ext uri="{BB962C8B-B14F-4D97-AF65-F5344CB8AC3E}">
        <p14:creationId xmlns:p14="http://schemas.microsoft.com/office/powerpoint/2010/main" val="189428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70BF51-69BA-1852-6E3D-CE99B12F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573" y="32201"/>
            <a:ext cx="5909244" cy="15796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Terveysteknologia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lääketieteelliseen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tarkoitukseen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käytettäviä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lääkinnällisiä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laitteita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isällön paikkamerkki 5" descr="Kuva, joka sisältää kohteen henkilö, sairaalahuone, huone&#10;&#10;Kuvaus luotu automaattisesti">
            <a:extLst>
              <a:ext uri="{FF2B5EF4-FFF2-40B4-BE49-F238E27FC236}">
                <a16:creationId xmlns:a16="http://schemas.microsoft.com/office/drawing/2014/main" id="{80C17EB2-1A83-166E-E0CB-92AE115718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8" r="5" b="15576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0" name="Kuva 9" descr="Kuva, joka sisältää kohteen kannettava, keittiölaite&#10;&#10;Kuvaus luotu automaattisesti">
            <a:extLst>
              <a:ext uri="{FF2B5EF4-FFF2-40B4-BE49-F238E27FC236}">
                <a16:creationId xmlns:a16="http://schemas.microsoft.com/office/drawing/2014/main" id="{267C5935-F819-13D5-8CCA-8143B0263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7" r="1" b="20042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8" name="Kuva 7" descr="Kuva, joka sisältää kohteen sisä&#10;&#10;Kuvaus luotu automaattisesti">
            <a:extLst>
              <a:ext uri="{FF2B5EF4-FFF2-40B4-BE49-F238E27FC236}">
                <a16:creationId xmlns:a16="http://schemas.microsoft.com/office/drawing/2014/main" id="{D359FE41-D2BF-73AE-1CDD-2BD554F4D8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4" r="5" b="1645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C936A0-199E-7E2E-C0AD-8B0AB0F0E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4891" y="1630623"/>
            <a:ext cx="3998712" cy="37293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Terveysteknologian</a:t>
            </a:r>
            <a:r>
              <a:rPr lang="en-US" sz="2400" dirty="0"/>
              <a:t> </a:t>
            </a:r>
            <a:r>
              <a:rPr lang="en-US" sz="2400" dirty="0" err="1"/>
              <a:t>avulla</a:t>
            </a:r>
            <a:r>
              <a:rPr lang="en-US" sz="2400" dirty="0"/>
              <a:t> </a:t>
            </a:r>
            <a:r>
              <a:rPr lang="en-US" sz="2400" dirty="0" err="1"/>
              <a:t>voidaan</a:t>
            </a:r>
            <a:r>
              <a:rPr lang="en-US" sz="2400" dirty="0"/>
              <a:t> </a:t>
            </a:r>
            <a:r>
              <a:rPr lang="en-US" sz="2400" dirty="0" err="1"/>
              <a:t>esim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ehkäistä</a:t>
            </a:r>
            <a:r>
              <a:rPr lang="en-US" sz="2400" dirty="0"/>
              <a:t> </a:t>
            </a:r>
            <a:r>
              <a:rPr lang="en-US" sz="2400" dirty="0" err="1"/>
              <a:t>sairauksia</a:t>
            </a:r>
            <a:endParaRPr lang="en-US" sz="2400" dirty="0"/>
          </a:p>
          <a:p>
            <a:r>
              <a:rPr lang="en-US" sz="2400" dirty="0" err="1"/>
              <a:t>tehdä</a:t>
            </a:r>
            <a:r>
              <a:rPr lang="en-US" sz="2400" dirty="0"/>
              <a:t> </a:t>
            </a:r>
            <a:r>
              <a:rPr lang="en-US" sz="2400" dirty="0" err="1"/>
              <a:t>diagnooseja</a:t>
            </a:r>
            <a:endParaRPr lang="en-US" sz="2400" dirty="0"/>
          </a:p>
          <a:p>
            <a:r>
              <a:rPr lang="en-US" sz="2400" dirty="0" err="1"/>
              <a:t>kuvantaa</a:t>
            </a:r>
            <a:endParaRPr lang="en-US" sz="2400" dirty="0"/>
          </a:p>
          <a:p>
            <a:r>
              <a:rPr lang="en-US" sz="2400" dirty="0" err="1"/>
              <a:t>hoitaa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tarkkailla</a:t>
            </a:r>
            <a:endParaRPr lang="en-US" sz="2400" dirty="0"/>
          </a:p>
          <a:p>
            <a:r>
              <a:rPr lang="en-US" sz="2400" dirty="0" err="1"/>
              <a:t>kuntouttaa</a:t>
            </a:r>
            <a:endParaRPr lang="en-US" sz="2400" dirty="0"/>
          </a:p>
          <a:p>
            <a:endParaRPr lang="en-US" sz="18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76B13DE-CFAB-A688-CF62-A9ECE7125181}"/>
              </a:ext>
            </a:extLst>
          </p:cNvPr>
          <p:cNvSpPr txBox="1"/>
          <p:nvPr/>
        </p:nvSpPr>
        <p:spPr>
          <a:xfrm>
            <a:off x="3370463" y="6445186"/>
            <a:ext cx="670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</a:t>
            </a:r>
            <a:r>
              <a:rPr lang="fi-FI" sz="1400" dirty="0" err="1"/>
              <a:t>Ntional</a:t>
            </a:r>
            <a:r>
              <a:rPr lang="fi-FI" sz="1400" dirty="0"/>
              <a:t> </a:t>
            </a:r>
            <a:r>
              <a:rPr lang="fi-FI" sz="1400" dirty="0" err="1"/>
              <a:t>Cancer</a:t>
            </a:r>
            <a:r>
              <a:rPr lang="fi-FI" sz="1400" dirty="0"/>
              <a:t> Institute, Olga </a:t>
            </a:r>
            <a:r>
              <a:rPr lang="fi-FI" sz="1400" dirty="0" err="1"/>
              <a:t>Guryanova</a:t>
            </a:r>
            <a:r>
              <a:rPr lang="fi-FI" sz="1400" dirty="0"/>
              <a:t>, </a:t>
            </a:r>
            <a:r>
              <a:rPr lang="fi-FI" sz="1400" dirty="0" err="1"/>
              <a:t>Possessed</a:t>
            </a:r>
            <a:r>
              <a:rPr lang="fi-FI" sz="1400" dirty="0"/>
              <a:t> </a:t>
            </a:r>
            <a:r>
              <a:rPr lang="fi-FI" sz="1400" dirty="0" err="1"/>
              <a:t>Photography</a:t>
            </a:r>
            <a:r>
              <a:rPr lang="fi-FI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525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6580D9C1-039F-25E7-0ADA-215F08FE99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" b="10265"/>
          <a:stretch/>
        </p:blipFill>
        <p:spPr>
          <a:xfrm>
            <a:off x="2869547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6F5EEE-66B1-C483-E19B-7D2A029D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19" y="0"/>
            <a:ext cx="3969509" cy="19811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</a:rPr>
              <a:t>Hyvinvointiteknologia</a:t>
            </a:r>
            <a:br>
              <a:rPr lang="en-US" sz="2500" b="1" dirty="0">
                <a:solidFill>
                  <a:schemeClr val="accent1"/>
                </a:solidFill>
              </a:rPr>
            </a:br>
            <a:r>
              <a:rPr lang="en-US" sz="2500" dirty="0">
                <a:solidFill>
                  <a:schemeClr val="accent1"/>
                </a:solidFill>
              </a:rPr>
              <a:t>- </a:t>
            </a:r>
            <a:r>
              <a:rPr lang="en-US" sz="2500" dirty="0" err="1">
                <a:solidFill>
                  <a:schemeClr val="accent1"/>
                </a:solidFill>
              </a:rPr>
              <a:t>laitteita</a:t>
            </a:r>
            <a:r>
              <a:rPr lang="en-US" sz="2500" dirty="0">
                <a:solidFill>
                  <a:schemeClr val="accent1"/>
                </a:solidFill>
              </a:rPr>
              <a:t> ja </a:t>
            </a:r>
            <a:r>
              <a:rPr lang="en-US" sz="2500" dirty="0" err="1">
                <a:solidFill>
                  <a:schemeClr val="accent1"/>
                </a:solidFill>
              </a:rPr>
              <a:t>ratkaisuja,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joiden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avulla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voidaan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edistää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terveyttä</a:t>
            </a:r>
            <a:r>
              <a:rPr lang="en-US" sz="2500" dirty="0">
                <a:solidFill>
                  <a:schemeClr val="accent1"/>
                </a:solidFill>
              </a:rPr>
              <a:t>, </a:t>
            </a:r>
            <a:r>
              <a:rPr lang="en-US" sz="2500" dirty="0" err="1">
                <a:solidFill>
                  <a:schemeClr val="accent1"/>
                </a:solidFill>
              </a:rPr>
              <a:t>turvallisuutta</a:t>
            </a:r>
            <a:r>
              <a:rPr lang="en-US" sz="2500" dirty="0">
                <a:solidFill>
                  <a:schemeClr val="accent1"/>
                </a:solidFill>
              </a:rPr>
              <a:t> ja </a:t>
            </a:r>
            <a:r>
              <a:rPr lang="en-US" sz="2500" dirty="0" err="1">
                <a:solidFill>
                  <a:schemeClr val="accent1"/>
                </a:solidFill>
              </a:rPr>
              <a:t>osallisuutta</a:t>
            </a:r>
            <a:endParaRPr lang="en-US" sz="2500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2CF6F5-18A5-F00D-4984-10CDCDCD1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175" y="2070568"/>
            <a:ext cx="3822189" cy="37126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Liikuntateknologia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Turvateknologia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Arkea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helpottava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teknologia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Toimintakykyä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tukeva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teknologia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Itse</a:t>
            </a:r>
            <a:r>
              <a:rPr lang="en-US" sz="2400" dirty="0">
                <a:solidFill>
                  <a:schemeClr val="accent1"/>
                </a:solidFill>
              </a:rPr>
              <a:t>- ja </a:t>
            </a:r>
            <a:r>
              <a:rPr lang="en-US" sz="2400" dirty="0" err="1">
                <a:solidFill>
                  <a:schemeClr val="accent1"/>
                </a:solidFill>
              </a:rPr>
              <a:t>omahoidossa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käytettävä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teknologia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0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50FFC82-6F1C-87B7-CF9C-A2138A65C4D6}"/>
              </a:ext>
            </a:extLst>
          </p:cNvPr>
          <p:cNvSpPr txBox="1"/>
          <p:nvPr/>
        </p:nvSpPr>
        <p:spPr>
          <a:xfrm rot="5400000">
            <a:off x="10300873" y="3200820"/>
            <a:ext cx="3475356" cy="314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Audi Nissen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3D3790D-3C86-6101-191B-42A79CDFF1B5}"/>
              </a:ext>
            </a:extLst>
          </p:cNvPr>
          <p:cNvSpPr txBox="1"/>
          <p:nvPr/>
        </p:nvSpPr>
        <p:spPr>
          <a:xfrm>
            <a:off x="3996734" y="-52304"/>
            <a:ext cx="333407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Syöpää sairastava Väinö Aho, 9, ei infektioriskin takia pysty osallistumaan normaaliin koulunkäyntiin. Aho seuraa opetusta omasta kodistaan tabletin avulla. Luokassa häntä tuuraavan robotin 360-astetta kääntyvä kamera välittää kuvaa ja mikrofoni taltioi äänen.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39BD591-4B45-A03C-221A-43CF64C36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174" y="2492975"/>
            <a:ext cx="3304318" cy="366401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3E5E884-749C-B913-351D-0DC0C1B02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823" y="2290843"/>
            <a:ext cx="3859137" cy="26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2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0CD51C-D33D-F933-AE6F-BCEDFCF2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8" y="609601"/>
            <a:ext cx="3997842" cy="158958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Suomen</a:t>
            </a:r>
            <a:r>
              <a:rPr lang="en-US" sz="36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terveyspolitiikan</a:t>
            </a:r>
            <a:r>
              <a:rPr lang="en-US" sz="36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päätavoitteita</a:t>
            </a:r>
            <a:r>
              <a:rPr lang="en-US" sz="36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ovat</a:t>
            </a:r>
            <a:r>
              <a:rPr lang="en-US" sz="36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8" name="Sisällön paikkamerkki 7" descr="Kuva, joka sisältää kohteen rakennus, ulko, kivi, pylväikkö&#10;&#10;Kuvaus luotu automaattisesti">
            <a:extLst>
              <a:ext uri="{FF2B5EF4-FFF2-40B4-BE49-F238E27FC236}">
                <a16:creationId xmlns:a16="http://schemas.microsoft.com/office/drawing/2014/main" id="{64CBDC3E-6CD3-D996-A0D3-DB6A4D06A9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52"/>
          <a:stretch/>
        </p:blipFill>
        <p:spPr>
          <a:xfrm>
            <a:off x="8931797" y="685790"/>
            <a:ext cx="2931299" cy="5486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7AFA207-9C36-74EE-8969-46E878469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4777" y="2317879"/>
            <a:ext cx="3976577" cy="3083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Koko </a:t>
            </a:r>
            <a:r>
              <a:rPr lang="en-US" sz="3200" dirty="0" err="1">
                <a:solidFill>
                  <a:schemeClr val="bg1"/>
                </a:solidFill>
              </a:rPr>
              <a:t>väestön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mahdollisimman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hyvä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terveys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en-US" sz="900" dirty="0">
              <a:solidFill>
                <a:schemeClr val="bg1"/>
              </a:solidFill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</a:rPr>
              <a:t>Terveyserojen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kaventaminen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eri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väestöryhmien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välillä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Sisällön paikkamerkki 5" descr="Kuva, joka sisältää kohteen rakennus, maa, ulko, kivi&#10;&#10;Kuvaus luotu automaattisesti">
            <a:extLst>
              <a:ext uri="{FF2B5EF4-FFF2-40B4-BE49-F238E27FC236}">
                <a16:creationId xmlns:a16="http://schemas.microsoft.com/office/drawing/2014/main" id="{57D8B604-D788-E792-AE85-E79E65C307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r="2023"/>
          <a:stretch/>
        </p:blipFill>
        <p:spPr>
          <a:xfrm>
            <a:off x="528982" y="685791"/>
            <a:ext cx="2905400" cy="548639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6DCFCF9-F184-A757-BD4F-BAAD993BD9FA}"/>
              </a:ext>
            </a:extLst>
          </p:cNvPr>
          <p:cNvSpPr txBox="1"/>
          <p:nvPr/>
        </p:nvSpPr>
        <p:spPr>
          <a:xfrm>
            <a:off x="528983" y="6257920"/>
            <a:ext cx="29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/>
                </a:solidFill>
              </a:rPr>
              <a:t>Kuva: Unsplash.com </a:t>
            </a:r>
            <a:r>
              <a:rPr lang="fi-FI" sz="1400" dirty="0" err="1">
                <a:solidFill>
                  <a:schemeClr val="bg2"/>
                </a:solidFill>
              </a:rPr>
              <a:t>Frederic</a:t>
            </a:r>
            <a:r>
              <a:rPr lang="fi-FI" sz="1400" dirty="0">
                <a:solidFill>
                  <a:schemeClr val="bg2"/>
                </a:solidFill>
              </a:rPr>
              <a:t> </a:t>
            </a:r>
            <a:r>
              <a:rPr lang="fi-FI" sz="1400" dirty="0" err="1">
                <a:solidFill>
                  <a:schemeClr val="bg2"/>
                </a:solidFill>
              </a:rPr>
              <a:t>Köberl</a:t>
            </a:r>
            <a:endParaRPr lang="fi-FI" sz="1400" dirty="0">
              <a:solidFill>
                <a:schemeClr val="bg2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3F894D2-782D-AF66-AD58-E122D5F203B8}"/>
              </a:ext>
            </a:extLst>
          </p:cNvPr>
          <p:cNvSpPr txBox="1"/>
          <p:nvPr/>
        </p:nvSpPr>
        <p:spPr>
          <a:xfrm>
            <a:off x="138358" y="57825"/>
            <a:ext cx="6094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  <a:hlinkClick r:id="rId4"/>
              </a:rPr>
              <a:t>https://www.mtv.fi/video/28140ab869ff92b72dd7/tiistaina-6-elokuu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>
                <a:solidFill>
                  <a:schemeClr val="bg1"/>
                </a:solidFill>
              </a:rPr>
              <a:t>unilääkärin ohjeet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19E54C7-DA06-8BEA-77B8-A2FD627566F5}"/>
              </a:ext>
            </a:extLst>
          </p:cNvPr>
          <p:cNvSpPr txBox="1"/>
          <p:nvPr/>
        </p:nvSpPr>
        <p:spPr>
          <a:xfrm>
            <a:off x="3598833" y="5525859"/>
            <a:ext cx="6094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5"/>
              </a:rPr>
              <a:t>https://www.mtv.fi/video/f61a42454d7375519529/tiistaina-30-heinakuu</a:t>
            </a:r>
            <a:r>
              <a:rPr lang="fi-FI" dirty="0"/>
              <a:t> haittaveroista terveyttä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6E19F04-FB4E-1BD2-516C-08EA0FF161B2}"/>
              </a:ext>
            </a:extLst>
          </p:cNvPr>
          <p:cNvSpPr txBox="1"/>
          <p:nvPr/>
        </p:nvSpPr>
        <p:spPr>
          <a:xfrm>
            <a:off x="6030362" y="92244"/>
            <a:ext cx="6094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b="1" i="0" dirty="0">
                <a:solidFill>
                  <a:srgbClr val="F8F9FA"/>
                </a:solidFill>
                <a:effectLst/>
                <a:highlight>
                  <a:srgbClr val="131415"/>
                </a:highlight>
                <a:latin typeface="Yle Next"/>
              </a:rPr>
              <a:t>Terveydenhuollon etävastaanotot lisääntyvät </a:t>
            </a:r>
            <a:r>
              <a:rPr lang="fi-FI" b="1" i="0" dirty="0">
                <a:solidFill>
                  <a:srgbClr val="F8F9FA"/>
                </a:solidFill>
                <a:effectLst/>
                <a:highlight>
                  <a:srgbClr val="131415"/>
                </a:highlight>
                <a:latin typeface="Yle Next"/>
                <a:hlinkClick r:id="rId6"/>
              </a:rPr>
              <a:t>https://areena.yle.fi/1-67084788</a:t>
            </a:r>
            <a:endParaRPr lang="fi-FI" b="1" i="0" dirty="0">
              <a:solidFill>
                <a:srgbClr val="F8F9FA"/>
              </a:solidFill>
              <a:effectLst/>
              <a:highlight>
                <a:srgbClr val="131415"/>
              </a:highlight>
              <a:latin typeface="Yle Next"/>
            </a:endParaRPr>
          </a:p>
          <a:p>
            <a:pPr algn="l"/>
            <a:endParaRPr lang="fi-FI" b="1" i="0" dirty="0">
              <a:solidFill>
                <a:srgbClr val="F8F9FA"/>
              </a:solidFill>
              <a:effectLst/>
              <a:highlight>
                <a:srgbClr val="131415"/>
              </a:highlight>
              <a:latin typeface="Yle Next"/>
            </a:endParaRPr>
          </a:p>
        </p:txBody>
      </p:sp>
    </p:spTree>
    <p:extLst>
      <p:ext uri="{BB962C8B-B14F-4D97-AF65-F5344CB8AC3E}">
        <p14:creationId xmlns:p14="http://schemas.microsoft.com/office/powerpoint/2010/main" val="140304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002B31-A065-494A-B889-DFEFD7D89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6FDEA4A-E437-F067-AAC9-3A2D518F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42" y="-12038"/>
            <a:ext cx="5718558" cy="732578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36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Terveyspolitiikan</a:t>
            </a:r>
            <a:r>
              <a:rPr lang="en-US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kolme</a:t>
            </a:r>
            <a:r>
              <a:rPr lang="en-US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tasoa</a:t>
            </a:r>
            <a:endParaRPr lang="en-US" sz="36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3CF36A0-EE9C-9855-0B2A-23383D73A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r="20479"/>
          <a:stretch/>
        </p:blipFill>
        <p:spPr>
          <a:xfrm>
            <a:off x="6751487" y="732578"/>
            <a:ext cx="2638800" cy="4985894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8" name="Kuva 7" descr="Kuva, joka sisältää kohteen henkilö, asiakirja&#10;&#10;Kuvaus luotu automaattisesti">
            <a:extLst>
              <a:ext uri="{FF2B5EF4-FFF2-40B4-BE49-F238E27FC236}">
                <a16:creationId xmlns:a16="http://schemas.microsoft.com/office/drawing/2014/main" id="{05257E8B-2EA2-7C06-DF13-50EA039172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3" r="17724"/>
          <a:stretch/>
        </p:blipFill>
        <p:spPr>
          <a:xfrm>
            <a:off x="9471743" y="732578"/>
            <a:ext cx="2638800" cy="4985893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5B482D8-FA83-104F-1CEF-DFB0C07C2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r="17491"/>
          <a:stretch/>
        </p:blipFill>
        <p:spPr>
          <a:xfrm>
            <a:off x="3949775" y="720540"/>
            <a:ext cx="2638800" cy="4985895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A7E15F2D-3D08-B3A3-75FB-C29178637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732578"/>
            <a:ext cx="3707418" cy="4985892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1C3350CE-AFB8-73F2-5690-C129576D2CF9}"/>
              </a:ext>
            </a:extLst>
          </p:cNvPr>
          <p:cNvSpPr txBox="1"/>
          <p:nvPr/>
        </p:nvSpPr>
        <p:spPr>
          <a:xfrm>
            <a:off x="209550" y="6368532"/>
            <a:ext cx="9324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Greg </a:t>
            </a:r>
            <a:r>
              <a:rPr lang="fi-FI" sz="1400" dirty="0" err="1"/>
              <a:t>Rosenke</a:t>
            </a:r>
            <a:r>
              <a:rPr lang="fi-FI" sz="1400" dirty="0"/>
              <a:t>, Joshua </a:t>
            </a:r>
            <a:r>
              <a:rPr lang="fi-FI" sz="1400" dirty="0" err="1"/>
              <a:t>Rawson</a:t>
            </a:r>
            <a:r>
              <a:rPr lang="fi-FI" sz="1400" dirty="0"/>
              <a:t>-Harris, </a:t>
            </a:r>
            <a:r>
              <a:rPr lang="fi-FI" sz="1400" dirty="0" err="1"/>
              <a:t>GeoJango</a:t>
            </a:r>
            <a:r>
              <a:rPr lang="fi-FI" sz="1400" dirty="0"/>
              <a:t> </a:t>
            </a:r>
            <a:r>
              <a:rPr lang="fi-FI" sz="1400" dirty="0" err="1"/>
              <a:t>Maps</a:t>
            </a:r>
            <a:r>
              <a:rPr lang="fi-FI" sz="1400" dirty="0"/>
              <a:t>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B9A884A-F2CF-6F15-6EF2-0E65ACAD5813}"/>
              </a:ext>
            </a:extLst>
          </p:cNvPr>
          <p:cNvSpPr txBox="1"/>
          <p:nvPr/>
        </p:nvSpPr>
        <p:spPr>
          <a:xfrm>
            <a:off x="5829300" y="5863675"/>
            <a:ext cx="6348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hlinkClick r:id="rId6"/>
              </a:rPr>
              <a:t>https://www.mtv.fi/lyhyet/c75e6e66e6fa3a8b6ea9/video-voiko-apinarokko-levita-suomeen-thl-n-ylilaakari-kommentoi?first=c608497e486568722e3b&amp;section=klipp&amp;pnc=true</a:t>
            </a:r>
            <a:endParaRPr lang="fi-FI" sz="1200" dirty="0"/>
          </a:p>
          <a:p>
            <a:endParaRPr lang="fi-FI" sz="12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2F306C3-662A-377D-891E-2D61D93F48A6}"/>
              </a:ext>
            </a:extLst>
          </p:cNvPr>
          <p:cNvSpPr txBox="1"/>
          <p:nvPr/>
        </p:nvSpPr>
        <p:spPr>
          <a:xfrm>
            <a:off x="5850279" y="216198"/>
            <a:ext cx="6348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F8F9FA"/>
                </a:solidFill>
                <a:highlight>
                  <a:srgbClr val="131415"/>
                </a:highlight>
                <a:latin typeface="Yle Next"/>
              </a:rPr>
              <a:t>M-rokko</a:t>
            </a:r>
            <a:r>
              <a:rPr lang="fi-FI" b="0" i="0" dirty="0">
                <a:solidFill>
                  <a:srgbClr val="F8F9FA"/>
                </a:solidFill>
                <a:effectLst/>
                <a:highlight>
                  <a:srgbClr val="131415"/>
                </a:highlight>
                <a:latin typeface="Yle Next"/>
              </a:rPr>
              <a:t> on levinnyt keskisessä Afrikassa. Maailman terveysjärjestö WHO on julistanut kansainvälisen terveyshätätilan epidemian vuoksi. </a:t>
            </a:r>
            <a:r>
              <a:rPr lang="fi-FI" b="0" i="0" dirty="0">
                <a:solidFill>
                  <a:srgbClr val="F8F9FA"/>
                </a:solidFill>
                <a:effectLst/>
                <a:highlight>
                  <a:srgbClr val="131415"/>
                </a:highlight>
                <a:latin typeface="Yle Next"/>
                <a:hlinkClick r:id="rId7"/>
              </a:rPr>
              <a:t>https://areena.yle.fi/1-71657452</a:t>
            </a:r>
            <a:endParaRPr lang="fi-FI" b="0" i="0" dirty="0">
              <a:solidFill>
                <a:srgbClr val="F8F9FA"/>
              </a:solidFill>
              <a:effectLst/>
              <a:highlight>
                <a:srgbClr val="131415"/>
              </a:highlight>
              <a:latin typeface="Yle Next"/>
            </a:endParaRPr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DAF3D92-4CDE-92AA-58A7-3D5B7F2D3E81}"/>
              </a:ext>
            </a:extLst>
          </p:cNvPr>
          <p:cNvSpPr txBox="1"/>
          <p:nvPr/>
        </p:nvSpPr>
        <p:spPr>
          <a:xfrm>
            <a:off x="4189636" y="5084178"/>
            <a:ext cx="6348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8"/>
              </a:rPr>
              <a:t>https://www.mtv.fi/lyhyet/90998e7c565000adc56e/</a:t>
            </a:r>
            <a:r>
              <a:rPr lang="fi-FI">
                <a:hlinkClick r:id="rId8"/>
              </a:rPr>
              <a:t>video-korona-jyllaa-apinarokko-vaijyy-pitaako-olla-huolissaan</a:t>
            </a:r>
            <a:r>
              <a:rPr lang="fi-FI"/>
              <a:t>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1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7F9B1B76-45C4-2FD5-F208-FA82A53F30B1}"/>
              </a:ext>
            </a:extLst>
          </p:cNvPr>
          <p:cNvSpPr txBox="1"/>
          <p:nvPr/>
        </p:nvSpPr>
        <p:spPr>
          <a:xfrm>
            <a:off x="5633086" y="183483"/>
            <a:ext cx="6558914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accent1"/>
                </a:solidFill>
              </a:rPr>
              <a:t>Terveyspolitiikalla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edistetään kansanterveyttä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vahvistetaan terveyden edellytyksiä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torjutaan ja hoidetaan sairauksia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Terveyspoliittisten päätösten tekemiseen tarvitaan</a:t>
            </a:r>
            <a:r>
              <a:rPr lang="fi-FI" sz="2400" b="1" dirty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luotettavaa tutkimustietoa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terveyden edistämisestä ja sairauksien ehkäisystä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yhteiskunnan taloudellisesta tilanteesta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tulevaisuuden ennusteista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laajaa yhteistyötä eri toimijoiden välillä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eri näkökulmien yhteensovittamista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pitkäjänteisyyttä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accent1"/>
                </a:solidFill>
              </a:rPr>
              <a:t>Päätöksiä toteutetaan muun muassa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terveydenhuollossa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kaavoituksessa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elintarvikehuollossa</a:t>
            </a:r>
          </a:p>
        </p:txBody>
      </p:sp>
      <p:pic>
        <p:nvPicPr>
          <p:cNvPr id="4" name="Sisällön paikkamerkki 5">
            <a:extLst>
              <a:ext uri="{FF2B5EF4-FFF2-40B4-BE49-F238E27FC236}">
                <a16:creationId xmlns:a16="http://schemas.microsoft.com/office/drawing/2014/main" id="{4E771DD1-71AC-033E-7BC2-94AD1CFE2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3" y="67246"/>
            <a:ext cx="5201920" cy="4378627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1A131A9-1DE0-DDDF-C76B-E8FF5BE77A31}"/>
              </a:ext>
            </a:extLst>
          </p:cNvPr>
          <p:cNvSpPr txBox="1"/>
          <p:nvPr/>
        </p:nvSpPr>
        <p:spPr>
          <a:xfrm>
            <a:off x="99533" y="4504130"/>
            <a:ext cx="51311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https://www.mtv.fi/sarja/huomenta-suomi-1487/monet-kamppailevat-paalle-jaaneen-lomatissuttelun-kanssa-tasta-tunnistat-etta-juomisesta-on-tullut-ongelmallista-20671563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38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5B43F-3140-D474-EEAA-658D1B7B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33" y="13825"/>
            <a:ext cx="4536078" cy="807978"/>
          </a:xfrm>
        </p:spPr>
        <p:txBody>
          <a:bodyPr anchor="ctr">
            <a:noAutofit/>
          </a:bodyPr>
          <a:lstStyle/>
          <a:p>
            <a:r>
              <a:rPr lang="fi-FI" sz="3200" b="1" dirty="0">
                <a:solidFill>
                  <a:srgbClr val="0070C0"/>
                </a:solidFill>
              </a:rPr>
              <a:t>Terveys kaikissa politiikoissa -periaate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812BC6C3-3A59-9642-0C96-392555045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96" y="1083484"/>
            <a:ext cx="5428659" cy="447122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accent1"/>
                </a:solidFill>
              </a:rPr>
              <a:t>Terveyteen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liittyvät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näkökulmat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pitää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huomioida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kaikessa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yhteiskunnallisessa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päätöksenteossa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kaikilla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politiikan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tasoilla</a:t>
            </a:r>
            <a:r>
              <a:rPr lang="en-US" sz="2400" dirty="0">
                <a:solidFill>
                  <a:schemeClr val="accent1"/>
                </a:solidFill>
              </a:rPr>
              <a:t> ja </a:t>
            </a:r>
            <a:r>
              <a:rPr lang="en-US" sz="2400" dirty="0" err="1">
                <a:solidFill>
                  <a:schemeClr val="accent1"/>
                </a:solidFill>
              </a:rPr>
              <a:t>osa-alueilla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accent1"/>
                </a:solidFill>
              </a:rPr>
              <a:t>Vastuu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väestön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terveydestä</a:t>
            </a:r>
            <a:r>
              <a:rPr lang="en-US" sz="2400" dirty="0">
                <a:solidFill>
                  <a:schemeClr val="accent1"/>
                </a:solidFill>
              </a:rPr>
              <a:t> ja </a:t>
            </a:r>
            <a:r>
              <a:rPr lang="en-US" sz="2400" dirty="0" err="1">
                <a:solidFill>
                  <a:schemeClr val="accent1"/>
                </a:solidFill>
              </a:rPr>
              <a:t>hyvinvoinnista</a:t>
            </a:r>
            <a:r>
              <a:rPr lang="en-US" sz="2400" dirty="0">
                <a:solidFill>
                  <a:schemeClr val="accent1"/>
                </a:solidFill>
              </a:rPr>
              <a:t>  </a:t>
            </a:r>
            <a:r>
              <a:rPr lang="en-US" sz="2400" dirty="0" err="1">
                <a:solidFill>
                  <a:schemeClr val="accent1"/>
                </a:solidFill>
              </a:rPr>
              <a:t>ei</a:t>
            </a:r>
            <a:r>
              <a:rPr lang="en-US" sz="2400" dirty="0">
                <a:solidFill>
                  <a:schemeClr val="accent1"/>
                </a:solidFill>
              </a:rPr>
              <a:t> ole vain </a:t>
            </a:r>
            <a:r>
              <a:rPr lang="en-US" sz="2400" dirty="0" err="1">
                <a:solidFill>
                  <a:schemeClr val="accent1"/>
                </a:solidFill>
              </a:rPr>
              <a:t>terveydenhuoltojärjestelmällä</a:t>
            </a:r>
            <a:r>
              <a:rPr lang="en-US" sz="24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accent1"/>
                </a:solidFill>
              </a:rPr>
              <a:t>Siihen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vaikuttavat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myös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esim</a:t>
            </a:r>
            <a:r>
              <a:rPr lang="en-US" sz="2400" dirty="0">
                <a:solidFill>
                  <a:schemeClr val="accent1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accent1"/>
                </a:solidFill>
              </a:rPr>
              <a:t>asuinolot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ympäristö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koulutus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err="1">
                <a:solidFill>
                  <a:schemeClr val="accent1"/>
                </a:solidFill>
              </a:rPr>
              <a:t>tulotaso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46551D7-6250-EF43-129D-F93F2A8C2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6" r="12976" b="2"/>
          <a:stretch/>
        </p:blipFill>
        <p:spPr>
          <a:xfrm>
            <a:off x="5773173" y="606210"/>
            <a:ext cx="5922003" cy="566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ruoho, puu, ulko, pallo&#10;&#10;Kuvaus luotu automaattisesti">
            <a:extLst>
              <a:ext uri="{FF2B5EF4-FFF2-40B4-BE49-F238E27FC236}">
                <a16:creationId xmlns:a16="http://schemas.microsoft.com/office/drawing/2014/main" id="{0C3DBBBF-F706-1919-F0DA-5D173CC7AC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5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83A4FB-98DB-ECFA-7339-1E95DAA0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6019" y="0"/>
            <a:ext cx="5747751" cy="11933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Promootio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eli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terveyden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edistäminen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8586D3-604A-CA64-757D-52AD1F965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9065" y="874712"/>
            <a:ext cx="5744706" cy="50456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300" b="1" dirty="0"/>
          </a:p>
          <a:p>
            <a:pPr marL="0"/>
            <a:r>
              <a:rPr lang="fi-FI" sz="2200" dirty="0">
                <a:solidFill>
                  <a:schemeClr val="accent1"/>
                </a:solidFill>
              </a:rPr>
              <a:t>toimintaa, jonka tavoitteena on lisätä yksilöiden, yhteisöjen tai yhteiskunnan mahdollisuuksia huolehtia omasta tai muiden terveydestä</a:t>
            </a:r>
            <a:endParaRPr lang="en-US" sz="800" b="1" dirty="0"/>
          </a:p>
          <a:p>
            <a:pPr marL="0" indent="0">
              <a:buNone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WHO:n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terveyden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edistämisen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malli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1.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Terveysnäkökulmien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huomioiminen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kaikessa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päätöksenteossa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2.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Terveyttä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edistävien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ympäristöjen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luominen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3.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Terveyspalveluiden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kehittäminen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4.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Yhteisöllisen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toiminnan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vahvistaminen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5. </a:t>
            </a:r>
            <a:r>
              <a:rPr lang="en-US" sz="2000" b="1" dirty="0" err="1">
                <a:solidFill>
                  <a:schemeClr val="accent1"/>
                </a:solidFill>
              </a:rPr>
              <a:t>Terveysosaamisen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kehittäminen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EC6E488-6CD2-63F4-4D96-066DD953845F}"/>
              </a:ext>
            </a:extLst>
          </p:cNvPr>
          <p:cNvSpPr txBox="1"/>
          <p:nvPr/>
        </p:nvSpPr>
        <p:spPr>
          <a:xfrm>
            <a:off x="0" y="6251790"/>
            <a:ext cx="352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Kuva: Unsplash.com Robert Collins</a:t>
            </a:r>
          </a:p>
        </p:txBody>
      </p:sp>
    </p:spTree>
    <p:extLst>
      <p:ext uri="{BB962C8B-B14F-4D97-AF65-F5344CB8AC3E}">
        <p14:creationId xmlns:p14="http://schemas.microsoft.com/office/powerpoint/2010/main" val="146202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CA9730CB-A6C1-0D4E-A4AE-BFF5C01F7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09"/>
            <a:ext cx="11228192" cy="66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1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A59B-E38E-B179-158F-78CEFEFB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480"/>
            <a:ext cx="6849686" cy="5576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Preventio</a:t>
            </a:r>
            <a:r>
              <a:rPr lang="en-US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sairauksien</a:t>
            </a:r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2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tapaturmien</a:t>
            </a:r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ehkäisy</a:t>
            </a:r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sekä</a:t>
            </a:r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niistä</a:t>
            </a:r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aiheutuvien</a:t>
            </a:r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haittojen</a:t>
            </a:r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minimointi</a:t>
            </a:r>
            <a:endParaRPr lang="en-US" sz="28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C36F11-225E-50A4-E1B6-77ECBD3C3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0" y="995557"/>
            <a:ext cx="6849686" cy="46514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accent1"/>
                </a:solidFill>
              </a:rPr>
              <a:t>Primaaripreventio</a:t>
            </a:r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dirty="0" err="1">
                <a:solidFill>
                  <a:schemeClr val="accent1"/>
                </a:solidFill>
              </a:rPr>
              <a:t>ennen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sairautta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kohteena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voi</a:t>
            </a:r>
            <a:r>
              <a:rPr lang="en-US" sz="2000" dirty="0">
                <a:solidFill>
                  <a:schemeClr val="accent1"/>
                </a:solidFill>
              </a:rPr>
              <a:t> olla </a:t>
            </a:r>
            <a:r>
              <a:rPr lang="en-US" sz="2000" dirty="0" err="1">
                <a:solidFill>
                  <a:schemeClr val="accent1"/>
                </a:solidFill>
              </a:rPr>
              <a:t>koko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väestö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2000" dirty="0" err="1">
                <a:solidFill>
                  <a:schemeClr val="accent1"/>
                </a:solidFill>
              </a:rPr>
              <a:t>esim</a:t>
            </a:r>
            <a:r>
              <a:rPr lang="en-US" sz="2000" dirty="0">
                <a:solidFill>
                  <a:schemeClr val="accent1"/>
                </a:solidFill>
              </a:rPr>
              <a:t>. </a:t>
            </a:r>
            <a:r>
              <a:rPr lang="en-US" sz="2000" dirty="0" err="1">
                <a:solidFill>
                  <a:schemeClr val="accent1"/>
                </a:solidFill>
              </a:rPr>
              <a:t>rokotukset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huumevalistus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accent1"/>
                </a:solidFill>
              </a:rPr>
              <a:t>Sekundaaripreventio</a:t>
            </a:r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dirty="0" err="1">
                <a:solidFill>
                  <a:schemeClr val="accent1"/>
                </a:solidFill>
              </a:rPr>
              <a:t>pyrkimyksenä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estää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sairauden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puhkeaminen</a:t>
            </a:r>
            <a:r>
              <a:rPr lang="en-US" sz="2000" dirty="0">
                <a:solidFill>
                  <a:schemeClr val="accent1"/>
                </a:solidFill>
              </a:rPr>
              <a:t> tai </a:t>
            </a:r>
            <a:r>
              <a:rPr lang="en-US" sz="2000" dirty="0" err="1">
                <a:solidFill>
                  <a:schemeClr val="accent1"/>
                </a:solidFill>
              </a:rPr>
              <a:t>varhaisvaiheessa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olevan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sairauden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paheneminen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 err="1">
                <a:solidFill>
                  <a:schemeClr val="accent1"/>
                </a:solidFill>
              </a:rPr>
              <a:t>esim</a:t>
            </a:r>
            <a:r>
              <a:rPr lang="en-US" sz="2000" dirty="0">
                <a:solidFill>
                  <a:schemeClr val="accent1"/>
                </a:solidFill>
              </a:rPr>
              <a:t>. </a:t>
            </a:r>
            <a:r>
              <a:rPr lang="en-US" sz="2000" dirty="0" err="1">
                <a:solidFill>
                  <a:schemeClr val="accent1"/>
                </a:solidFill>
              </a:rPr>
              <a:t>kohonneen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verenpaineen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hoitaminen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veren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rasva</a:t>
            </a:r>
            <a:r>
              <a:rPr lang="en-US" sz="2000" dirty="0">
                <a:solidFill>
                  <a:schemeClr val="accent1"/>
                </a:solidFill>
              </a:rPr>
              <a:t>- ja </a:t>
            </a:r>
            <a:r>
              <a:rPr lang="en-US" sz="2000" dirty="0" err="1">
                <a:solidFill>
                  <a:schemeClr val="accent1"/>
                </a:solidFill>
              </a:rPr>
              <a:t>sokeriarvojen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alentaminen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accent1"/>
                </a:solidFill>
              </a:rPr>
              <a:t>Tertiaaripreventio</a:t>
            </a:r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dirty="0" err="1">
                <a:solidFill>
                  <a:schemeClr val="accent1"/>
                </a:solidFill>
              </a:rPr>
              <a:t>taudin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varsinainen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hoito</a:t>
            </a:r>
            <a:r>
              <a:rPr lang="en-US" sz="2000" dirty="0">
                <a:solidFill>
                  <a:schemeClr val="accent1"/>
                </a:solidFill>
              </a:rPr>
              <a:t> ja </a:t>
            </a:r>
            <a:r>
              <a:rPr lang="en-US" sz="2000" dirty="0" err="1">
                <a:solidFill>
                  <a:schemeClr val="accent1"/>
                </a:solidFill>
              </a:rPr>
              <a:t>kuntoutus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 err="1">
                <a:solidFill>
                  <a:schemeClr val="accent1"/>
                </a:solidFill>
              </a:rPr>
              <a:t>estetään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taudin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paheneminen</a:t>
            </a:r>
            <a:r>
              <a:rPr lang="en-US" sz="2000" dirty="0">
                <a:solidFill>
                  <a:schemeClr val="accent1"/>
                </a:solidFill>
              </a:rPr>
              <a:t> ja </a:t>
            </a:r>
            <a:r>
              <a:rPr lang="en-US" sz="2000" dirty="0" err="1">
                <a:solidFill>
                  <a:schemeClr val="accent1"/>
                </a:solidFill>
              </a:rPr>
              <a:t>lisäsairauksien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kehittyminen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 err="1">
                <a:solidFill>
                  <a:schemeClr val="accent1"/>
                </a:solidFill>
              </a:rPr>
              <a:t>esim</a:t>
            </a:r>
            <a:r>
              <a:rPr lang="en-US" sz="2000" dirty="0">
                <a:solidFill>
                  <a:schemeClr val="accent1"/>
                </a:solidFill>
              </a:rPr>
              <a:t>. </a:t>
            </a:r>
            <a:r>
              <a:rPr lang="en-US" sz="2000" dirty="0" err="1">
                <a:solidFill>
                  <a:schemeClr val="accent1"/>
                </a:solidFill>
              </a:rPr>
              <a:t>tyypin</a:t>
            </a:r>
            <a:r>
              <a:rPr lang="en-US" sz="2000" dirty="0">
                <a:solidFill>
                  <a:schemeClr val="accent1"/>
                </a:solidFill>
              </a:rPr>
              <a:t> 2 </a:t>
            </a:r>
            <a:r>
              <a:rPr lang="en-US" sz="2000" dirty="0" err="1">
                <a:solidFill>
                  <a:schemeClr val="accent1"/>
                </a:solidFill>
              </a:rPr>
              <a:t>diabeteksen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hoito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henkilö, käsi&#10;&#10;Kuvaus luotu automaattisesti">
            <a:extLst>
              <a:ext uri="{FF2B5EF4-FFF2-40B4-BE49-F238E27FC236}">
                <a16:creationId xmlns:a16="http://schemas.microsoft.com/office/drawing/2014/main" id="{BEB13856-3E06-F617-D81F-6AA21386C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6690"/>
          <a:stretch/>
        </p:blipFill>
        <p:spPr>
          <a:xfrm>
            <a:off x="7073714" y="3707894"/>
            <a:ext cx="4397433" cy="2518756"/>
          </a:xfrm>
          <a:prstGeom prst="rect">
            <a:avLst/>
          </a:prstGeom>
        </p:spPr>
      </p:pic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064889E-534E-F392-50A1-EDA4FF827D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8" r="1" b="17283"/>
          <a:stretch/>
        </p:blipFill>
        <p:spPr>
          <a:xfrm>
            <a:off x="7066322" y="582356"/>
            <a:ext cx="4395569" cy="2518756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F0E4108F-67F4-66BE-7C35-7BC2ECE18E82}"/>
              </a:ext>
            </a:extLst>
          </p:cNvPr>
          <p:cNvSpPr txBox="1"/>
          <p:nvPr/>
        </p:nvSpPr>
        <p:spPr>
          <a:xfrm>
            <a:off x="7546719" y="3239368"/>
            <a:ext cx="464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CDC ja Terry Shultz </a:t>
            </a:r>
          </a:p>
        </p:txBody>
      </p:sp>
    </p:spTree>
    <p:extLst>
      <p:ext uri="{BB962C8B-B14F-4D97-AF65-F5344CB8AC3E}">
        <p14:creationId xmlns:p14="http://schemas.microsoft.com/office/powerpoint/2010/main" val="379075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F562CC-30AE-ED02-2918-FD5E4F39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230" y="0"/>
            <a:ext cx="4098224" cy="8424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WHO: </a:t>
            </a:r>
            <a:r>
              <a:rPr lang="en-US" sz="2800" b="1" dirty="0" err="1">
                <a:solidFill>
                  <a:schemeClr val="accent1"/>
                </a:solidFill>
              </a:rPr>
              <a:t>Globaalin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terveyden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suurimpia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</a:rPr>
              <a:t>uhkia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C096FE-CEF1-1EB0-DFA6-738C88C6B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9230" y="842489"/>
            <a:ext cx="4445826" cy="4720033"/>
          </a:xfrm>
        </p:spPr>
        <p:txBody>
          <a:bodyPr vert="horz" lIns="91440" tIns="45720" rIns="91440" bIns="45720" rtlCol="0">
            <a:noAutofit/>
          </a:bodyPr>
          <a:lstStyle/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ilmansaasteet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ja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ilmastonmuutos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tarttumattomat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pitkäaikaissairaudet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globaalit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influenssapandemiat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haavoittuvat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elinympäristöt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antibioottiresistenssi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ebola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ja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muut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korkean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riskin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tartuntataudit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heikko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perusterveydenhuolto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rokotekriittisyys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solidFill>
                  <a:schemeClr val="accent1"/>
                </a:solidFill>
                <a:effectLst/>
              </a:rPr>
              <a:t>denguekuume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 </a:t>
            </a:r>
          </a:p>
          <a:p>
            <a:pPr fontAlgn="base"/>
            <a:r>
              <a:rPr lang="en-US" sz="2000" b="0" i="0" dirty="0">
                <a:solidFill>
                  <a:schemeClr val="accent1"/>
                </a:solidFill>
                <a:effectLst/>
              </a:rPr>
              <a:t>HIV </a:t>
            </a:r>
            <a:r>
              <a:rPr lang="en-US" sz="2000" dirty="0">
                <a:solidFill>
                  <a:schemeClr val="accent1"/>
                </a:solidFill>
              </a:rPr>
              <a:t>	</a:t>
            </a:r>
            <a:r>
              <a:rPr lang="en-US" sz="2400" dirty="0"/>
              <a:t>		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AD5927A-3961-BE64-2E4A-9F8790C72AB3}"/>
              </a:ext>
            </a:extLst>
          </p:cNvPr>
          <p:cNvSpPr txBox="1"/>
          <p:nvPr/>
        </p:nvSpPr>
        <p:spPr>
          <a:xfrm rot="5400000">
            <a:off x="3648265" y="3307776"/>
            <a:ext cx="6792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Kuva: Unsplash.com Markus </a:t>
            </a:r>
            <a:r>
              <a:rPr lang="fi-FI" sz="1400" dirty="0" err="1"/>
              <a:t>Spiske</a:t>
            </a:r>
            <a:endParaRPr lang="fi-FI" sz="14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F9A9AF7-D454-8710-71DD-919248EBD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656" y="4747445"/>
            <a:ext cx="3820295" cy="1967609"/>
          </a:xfrm>
          <a:prstGeom prst="rect">
            <a:avLst/>
          </a:prstGeom>
        </p:spPr>
      </p:pic>
      <p:pic>
        <p:nvPicPr>
          <p:cNvPr id="1026" name="Picture 2" descr="Metsäpalot riehuvat Kreikassa, kolme palomiestä loukkaantunut -  MTVuutiset.fi">
            <a:extLst>
              <a:ext uri="{FF2B5EF4-FFF2-40B4-BE49-F238E27FC236}">
                <a16:creationId xmlns:a16="http://schemas.microsoft.com/office/drawing/2014/main" id="{1D224B45-06FD-BA25-73EA-70BDF6AB6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" y="331309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6BC64F8-15C9-D491-55C4-332F9753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9" y="5018244"/>
            <a:ext cx="2341778" cy="169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5658DEA-F33B-3D89-672F-1EB22CFBD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4655" y="32123"/>
            <a:ext cx="3878287" cy="484322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C7AB467-4DC4-42AC-3F22-690FC9F2FA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4182" y="4131496"/>
            <a:ext cx="3339231" cy="2617235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795FB251-A5F6-F475-E0B0-1CDAB402F9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91" y="32123"/>
            <a:ext cx="27540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7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Props1.xml><?xml version="1.0" encoding="utf-8"?>
<ds:datastoreItem xmlns:ds="http://schemas.openxmlformats.org/officeDocument/2006/customXml" ds:itemID="{94FD91D9-0287-45F0-A547-DD29C93D34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2569FE-BC06-492F-9527-79A0AECA6E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BDCC37-EC91-4F84-9336-1CAC20B9C3D0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603</Words>
  <Application>Microsoft Office PowerPoint</Application>
  <PresentationFormat>Laajakuva</PresentationFormat>
  <Paragraphs>97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 Historic</vt:lpstr>
      <vt:lpstr>Yle Next</vt:lpstr>
      <vt:lpstr>Office-teema</vt:lpstr>
      <vt:lpstr>5. Terveyden edistäminen  nyky-Suomessa</vt:lpstr>
      <vt:lpstr>Suomen terveyspolitiikan päätavoitteita ovat:</vt:lpstr>
      <vt:lpstr>Terveyspolitiikan kolme tasoa</vt:lpstr>
      <vt:lpstr>PowerPoint-esitys</vt:lpstr>
      <vt:lpstr>Terveys kaikissa politiikoissa -periaate</vt:lpstr>
      <vt:lpstr>Promootio eli  terveyden edistäminen</vt:lpstr>
      <vt:lpstr>PowerPoint-esitys</vt:lpstr>
      <vt:lpstr>Preventio  sairauksien ja tapaturmien ehkäisy sekä niistä aiheutuvien haittojen minimointi</vt:lpstr>
      <vt:lpstr>WHO: Globaalin terveyden suurimpia uhkia</vt:lpstr>
      <vt:lpstr>PowerPoint-esitys</vt:lpstr>
      <vt:lpstr>Terveysteknologia - lääketieteelliseen tarkoitukseen käytettäviä lääkinnällisiä laitteita</vt:lpstr>
      <vt:lpstr>Hyvinvointiteknologia - laitteita ja ratkaisuja, joiden avulla voidaan edistää terveyttä, turvallisuutta ja osallisuutta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Terveyden edistäminen  nyky-Suomessa</dc:title>
  <dc:creator>Paula</dc:creator>
  <cp:lastModifiedBy>Anitta Marttila</cp:lastModifiedBy>
  <cp:revision>37</cp:revision>
  <dcterms:created xsi:type="dcterms:W3CDTF">2022-06-21T07:00:06Z</dcterms:created>
  <dcterms:modified xsi:type="dcterms:W3CDTF">2025-02-18T08:19:42Z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