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2" r:id="rId8"/>
    <p:sldId id="263" r:id="rId9"/>
    <p:sldId id="265" r:id="rId10"/>
    <p:sldId id="264"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5382B-DC5F-4079-9691-5CC8781A739D}" v="77" dt="2023-08-14T11:38:28.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3" d="100"/>
          <a:sy n="123" d="100"/>
        </p:scale>
        <p:origin x="13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18C883-32AE-0DEE-CB94-A20A5DD501D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D9F7CF3-6BE6-418E-E054-B2C7795C74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F8CEA68C-15B7-0B5F-0FE0-4D083CA628BA}"/>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5" name="Alatunnisteen paikkamerkki 4">
            <a:extLst>
              <a:ext uri="{FF2B5EF4-FFF2-40B4-BE49-F238E27FC236}">
                <a16:creationId xmlns:a16="http://schemas.microsoft.com/office/drawing/2014/main" id="{D78C9D57-B9A7-D0DE-32D7-171D987703E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CFC314-BAC0-4C32-245A-8385C8967431}"/>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32998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FA35B3-FB9D-CE69-8E44-A3B638205E3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E5135BB-2EAA-2E0B-AA52-581983449FC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2B49AAD-E3A9-EB71-980B-6320AD25A2FD}"/>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5" name="Alatunnisteen paikkamerkki 4">
            <a:extLst>
              <a:ext uri="{FF2B5EF4-FFF2-40B4-BE49-F238E27FC236}">
                <a16:creationId xmlns:a16="http://schemas.microsoft.com/office/drawing/2014/main" id="{7E2D6253-686F-9DC5-F049-8A16E25D062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B14A03A-44FD-6F28-8EE4-CD3C66B915B7}"/>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396280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C45AFD0-72DB-8024-DE50-4B861C4CD47E}"/>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23BB3F5-EC56-E619-2B4A-2C4FDBE26AB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67C9E9-C4CA-122B-0C35-D9F9E6175CD9}"/>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5" name="Alatunnisteen paikkamerkki 4">
            <a:extLst>
              <a:ext uri="{FF2B5EF4-FFF2-40B4-BE49-F238E27FC236}">
                <a16:creationId xmlns:a16="http://schemas.microsoft.com/office/drawing/2014/main" id="{FD201FFD-75BD-E2FC-F35F-BF98A72CCE8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5314F0E-D31B-D2D9-CFB7-D83A606B67F9}"/>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393276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98D1F-CB40-8050-2E92-20EC35AA3E6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0AC6FA2-B808-0839-1CDD-9936E33357C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624BF87-DDDA-AC2C-A7E3-FBC559A1424E}"/>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5" name="Alatunnisteen paikkamerkki 4">
            <a:extLst>
              <a:ext uri="{FF2B5EF4-FFF2-40B4-BE49-F238E27FC236}">
                <a16:creationId xmlns:a16="http://schemas.microsoft.com/office/drawing/2014/main" id="{FABD6B60-CF84-F751-E2D3-18D3EDAA0C5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3D1267E-E07D-9E56-60B9-CFA5AF9D9F0A}"/>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426751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57BD09-E287-9B6B-89E2-3556E6CE136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42A5C5C-38A5-4A97-2322-C0BE3E9632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7FF0F36-3CF9-4C4F-967C-9AFCDFEE382E}"/>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5" name="Alatunnisteen paikkamerkki 4">
            <a:extLst>
              <a:ext uri="{FF2B5EF4-FFF2-40B4-BE49-F238E27FC236}">
                <a16:creationId xmlns:a16="http://schemas.microsoft.com/office/drawing/2014/main" id="{2DBF61B3-7CA2-3722-3DAD-6FD914584D4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E366AE1-F29F-9799-F687-C45A965D0CB0}"/>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350480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80E35F-81D2-A8BB-75E6-59DE1BD85B0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DBDC810-B87E-36C0-BF82-14C83967A74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6C40FF5-53EE-3920-6064-AA3709D76FC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8BA973E-234E-9EBC-D9EB-19DE76F1319E}"/>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6" name="Alatunnisteen paikkamerkki 5">
            <a:extLst>
              <a:ext uri="{FF2B5EF4-FFF2-40B4-BE49-F238E27FC236}">
                <a16:creationId xmlns:a16="http://schemas.microsoft.com/office/drawing/2014/main" id="{9F687DA5-2668-B6A2-136A-E55CB8F8F53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B3B7637-9A82-6108-F8E4-33B05FD6D706}"/>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425902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15CA11-9A1D-7955-429B-791E5889588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57C6BE0-7350-569D-BAA7-FD0983B443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BBE094AA-98F3-8DF1-54DA-80230964D8A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77C921F-8770-CD5A-E268-8BE8223D9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7FA5C58-A487-2C60-C3EE-DB7B2E606A5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C82BA33-A01B-F0EB-8842-252C10EBE996}"/>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8" name="Alatunnisteen paikkamerkki 7">
            <a:extLst>
              <a:ext uri="{FF2B5EF4-FFF2-40B4-BE49-F238E27FC236}">
                <a16:creationId xmlns:a16="http://schemas.microsoft.com/office/drawing/2014/main" id="{37282DE6-410F-FAC3-107D-AFA7FD41C43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AC0E71E-6B99-8CB9-C330-9C5DD6C890A3}"/>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270651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01FCA-8E33-D7CB-A878-E386D231D18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80E555A-9A6E-4CF6-42C1-441A96F08F23}"/>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4" name="Alatunnisteen paikkamerkki 3">
            <a:extLst>
              <a:ext uri="{FF2B5EF4-FFF2-40B4-BE49-F238E27FC236}">
                <a16:creationId xmlns:a16="http://schemas.microsoft.com/office/drawing/2014/main" id="{2212C3A9-6C80-FAE2-C4C3-FDE33680871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FF63AE3-4C7B-1742-BE02-884753629080}"/>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12896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861CE79-D05C-BA10-84E1-106EEB3DBEF7}"/>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3" name="Alatunnisteen paikkamerkki 2">
            <a:extLst>
              <a:ext uri="{FF2B5EF4-FFF2-40B4-BE49-F238E27FC236}">
                <a16:creationId xmlns:a16="http://schemas.microsoft.com/office/drawing/2014/main" id="{B34F369E-9D76-3F0E-6F4F-EDD34675F181}"/>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FAE2084-2667-CA87-F3DC-017D3B9C6B9D}"/>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215028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54DCD9-BACD-0F8B-18DE-68C278981C6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C35809D-FF27-8A11-C4CB-4BA22C1AA4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4BAE564F-043C-9C50-F17D-8056EDEAB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21F17DFC-A445-E2DC-AC9E-622C94E0132F}"/>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6" name="Alatunnisteen paikkamerkki 5">
            <a:extLst>
              <a:ext uri="{FF2B5EF4-FFF2-40B4-BE49-F238E27FC236}">
                <a16:creationId xmlns:a16="http://schemas.microsoft.com/office/drawing/2014/main" id="{F3D1A7E4-A310-0BB6-A6D5-17591BEC501F}"/>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6C855D-A438-6822-5A82-9879EF242A2E}"/>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2428044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342B9A-4A25-A36A-A048-CB7908E1801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E3433BA-FA86-A3AF-FBF5-2BED314467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37938BE-E20B-5C7D-4DD1-94B614E3A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AC9D50E-395F-02E9-D2B2-B617C83A7288}"/>
              </a:ext>
            </a:extLst>
          </p:cNvPr>
          <p:cNvSpPr>
            <a:spLocks noGrp="1"/>
          </p:cNvSpPr>
          <p:nvPr>
            <p:ph type="dt" sz="half" idx="10"/>
          </p:nvPr>
        </p:nvSpPr>
        <p:spPr/>
        <p:txBody>
          <a:bodyPr/>
          <a:lstStyle/>
          <a:p>
            <a:fld id="{96F47C22-9BF0-47AB-BA00-FDD7128BD40C}" type="datetimeFigureOut">
              <a:rPr lang="fi-FI" smtClean="0"/>
              <a:t>14.8.2023</a:t>
            </a:fld>
            <a:endParaRPr lang="fi-FI"/>
          </a:p>
        </p:txBody>
      </p:sp>
      <p:sp>
        <p:nvSpPr>
          <p:cNvPr id="6" name="Alatunnisteen paikkamerkki 5">
            <a:extLst>
              <a:ext uri="{FF2B5EF4-FFF2-40B4-BE49-F238E27FC236}">
                <a16:creationId xmlns:a16="http://schemas.microsoft.com/office/drawing/2014/main" id="{CBB33FFC-18DC-18F0-5159-C36FD158A79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194355E-42B8-23D8-19D0-D7866FB70EA1}"/>
              </a:ext>
            </a:extLst>
          </p:cNvPr>
          <p:cNvSpPr>
            <a:spLocks noGrp="1"/>
          </p:cNvSpPr>
          <p:nvPr>
            <p:ph type="sldNum" sz="quarter" idx="12"/>
          </p:nvPr>
        </p:nvSpPr>
        <p:spPr/>
        <p:txBody>
          <a:bodyPr/>
          <a:lstStyle/>
          <a:p>
            <a:fld id="{AB8099A0-3EE7-413B-8AC1-ED2000DE8A70}" type="slidenum">
              <a:rPr lang="fi-FI" smtClean="0"/>
              <a:t>‹#›</a:t>
            </a:fld>
            <a:endParaRPr lang="fi-FI"/>
          </a:p>
        </p:txBody>
      </p:sp>
    </p:spTree>
    <p:extLst>
      <p:ext uri="{BB962C8B-B14F-4D97-AF65-F5344CB8AC3E}">
        <p14:creationId xmlns:p14="http://schemas.microsoft.com/office/powerpoint/2010/main" val="147225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91853CD-EEE4-9AE7-A0B1-B01416704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0C9B5D7-AD8D-29E4-5CF0-ADFAD40AD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219EA2-797F-61D8-BAC6-2198D9324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47C22-9BF0-47AB-BA00-FDD7128BD40C}" type="datetimeFigureOut">
              <a:rPr lang="fi-FI" smtClean="0"/>
              <a:t>14.8.2023</a:t>
            </a:fld>
            <a:endParaRPr lang="fi-FI"/>
          </a:p>
        </p:txBody>
      </p:sp>
      <p:sp>
        <p:nvSpPr>
          <p:cNvPr id="5" name="Alatunnisteen paikkamerkki 4">
            <a:extLst>
              <a:ext uri="{FF2B5EF4-FFF2-40B4-BE49-F238E27FC236}">
                <a16:creationId xmlns:a16="http://schemas.microsoft.com/office/drawing/2014/main" id="{E5743D66-0D04-2DE1-F49A-8C997D407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3C312DB-CB87-91D4-FF5A-49EEE3258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099A0-3EE7-413B-8AC1-ED2000DE8A70}" type="slidenum">
              <a:rPr lang="fi-FI" smtClean="0"/>
              <a:t>‹#›</a:t>
            </a:fld>
            <a:endParaRPr lang="fi-FI"/>
          </a:p>
        </p:txBody>
      </p:sp>
    </p:spTree>
    <p:extLst>
      <p:ext uri="{BB962C8B-B14F-4D97-AF65-F5344CB8AC3E}">
        <p14:creationId xmlns:p14="http://schemas.microsoft.com/office/powerpoint/2010/main" val="1374127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mtvuutiset.fi/artikkeli/talta-nayttavat-aitiyspakkaukset-tulevina-vuosina-kelan-kuosikisa-ratkesi-yleisoaanestyksella/8575834#gs.4eh4b8"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 6" descr="Kuva, joka sisältää kohteen sisä, keittiö, seinä, henkilö&#10;&#10;Kuvaus luotu automaattisesti">
            <a:extLst>
              <a:ext uri="{FF2B5EF4-FFF2-40B4-BE49-F238E27FC236}">
                <a16:creationId xmlns:a16="http://schemas.microsoft.com/office/drawing/2014/main" id="{0C7205B3-48CC-9703-26B2-A7553B224CC4}"/>
              </a:ext>
            </a:extLst>
          </p:cNvPr>
          <p:cNvPicPr>
            <a:picLocks noChangeAspect="1"/>
          </p:cNvPicPr>
          <p:nvPr/>
        </p:nvPicPr>
        <p:blipFill rotWithShape="1">
          <a:blip r:embed="rId2">
            <a:extLst>
              <a:ext uri="{28A0092B-C50C-407E-A947-70E740481C1C}">
                <a14:useLocalDpi xmlns:a14="http://schemas.microsoft.com/office/drawing/2010/main" val="0"/>
              </a:ext>
            </a:extLst>
          </a:blip>
          <a:srcRect b="18008"/>
          <a:stretch/>
        </p:blipFill>
        <p:spPr>
          <a:xfrm>
            <a:off x="-18549" y="-2"/>
            <a:ext cx="9669642" cy="6857990"/>
          </a:xfrm>
          <a:prstGeom prst="rect">
            <a:avLst/>
          </a:prstGeom>
        </p:spPr>
      </p:pic>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193540B1-BB2A-E227-BADF-F00A689AC413}"/>
              </a:ext>
            </a:extLst>
          </p:cNvPr>
          <p:cNvSpPr>
            <a:spLocks noGrp="1"/>
          </p:cNvSpPr>
          <p:nvPr>
            <p:ph type="ctrTitle"/>
          </p:nvPr>
        </p:nvSpPr>
        <p:spPr>
          <a:xfrm>
            <a:off x="7377193" y="0"/>
            <a:ext cx="4344693" cy="2075960"/>
          </a:xfrm>
          <a:noFill/>
        </p:spPr>
        <p:txBody>
          <a:bodyPr>
            <a:normAutofit/>
          </a:bodyPr>
          <a:lstStyle/>
          <a:p>
            <a:pPr algn="l"/>
            <a:r>
              <a:rPr lang="fi-FI" sz="4000" b="1" dirty="0"/>
              <a:t>3. Terveys- ja sosiaalipalvelujen historiaa Suomessa</a:t>
            </a:r>
          </a:p>
        </p:txBody>
      </p:sp>
      <p:sp>
        <p:nvSpPr>
          <p:cNvPr id="3" name="Alaotsikko 2">
            <a:extLst>
              <a:ext uri="{FF2B5EF4-FFF2-40B4-BE49-F238E27FC236}">
                <a16:creationId xmlns:a16="http://schemas.microsoft.com/office/drawing/2014/main" id="{83212FEB-CB68-DA7D-3904-DE5A6FF909F0}"/>
              </a:ext>
            </a:extLst>
          </p:cNvPr>
          <p:cNvSpPr>
            <a:spLocks noGrp="1"/>
          </p:cNvSpPr>
          <p:nvPr>
            <p:ph type="subTitle" idx="1"/>
          </p:nvPr>
        </p:nvSpPr>
        <p:spPr>
          <a:xfrm rot="16200000">
            <a:off x="-1655637" y="1730195"/>
            <a:ext cx="3799397" cy="339006"/>
          </a:xfrm>
          <a:noFill/>
        </p:spPr>
        <p:txBody>
          <a:bodyPr>
            <a:normAutofit/>
          </a:bodyPr>
          <a:lstStyle/>
          <a:p>
            <a:pPr algn="l"/>
            <a:r>
              <a:rPr lang="fi-FI" sz="1400" dirty="0"/>
              <a:t>Kuva: Unsplash.com </a:t>
            </a:r>
            <a:r>
              <a:rPr lang="fi-FI" sz="1400" dirty="0" err="1"/>
              <a:t>Austrian</a:t>
            </a:r>
            <a:r>
              <a:rPr lang="fi-FI" sz="1400" dirty="0"/>
              <a:t> National Library</a:t>
            </a:r>
          </a:p>
        </p:txBody>
      </p:sp>
    </p:spTree>
    <p:extLst>
      <p:ext uri="{BB962C8B-B14F-4D97-AF65-F5344CB8AC3E}">
        <p14:creationId xmlns:p14="http://schemas.microsoft.com/office/powerpoint/2010/main" val="310886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F87192F-593A-1D6C-02E3-BE539A7D442A}"/>
              </a:ext>
            </a:extLst>
          </p:cNvPr>
          <p:cNvSpPr>
            <a:spLocks noGrp="1"/>
          </p:cNvSpPr>
          <p:nvPr>
            <p:ph type="title"/>
          </p:nvPr>
        </p:nvSpPr>
        <p:spPr>
          <a:xfrm>
            <a:off x="589009" y="502400"/>
            <a:ext cx="3367171" cy="1818064"/>
          </a:xfrm>
        </p:spPr>
        <p:txBody>
          <a:bodyPr vert="horz" lIns="91440" tIns="45720" rIns="91440" bIns="45720" rtlCol="0" anchor="ctr">
            <a:normAutofit/>
          </a:bodyPr>
          <a:lstStyle/>
          <a:p>
            <a:pPr algn="ctr"/>
            <a:r>
              <a:rPr lang="en-US" sz="3600" b="1" kern="1200" dirty="0">
                <a:solidFill>
                  <a:schemeClr val="tx1"/>
                </a:solidFill>
                <a:latin typeface="+mj-lt"/>
                <a:ea typeface="+mj-ea"/>
                <a:cs typeface="+mj-cs"/>
              </a:rPr>
              <a:t>1800-luvun </a:t>
            </a:r>
            <a:r>
              <a:rPr lang="en-US" sz="3600" b="1" kern="1200" dirty="0" err="1">
                <a:solidFill>
                  <a:schemeClr val="tx1"/>
                </a:solidFill>
                <a:latin typeface="+mj-lt"/>
                <a:ea typeface="+mj-ea"/>
                <a:cs typeface="+mj-cs"/>
              </a:rPr>
              <a:t>Suomessa</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oli</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heikot</a:t>
            </a:r>
            <a:r>
              <a:rPr lang="en-US" sz="3600" b="1" kern="1200" dirty="0">
                <a:solidFill>
                  <a:schemeClr val="tx1"/>
                </a:solidFill>
                <a:latin typeface="+mj-lt"/>
                <a:ea typeface="+mj-ea"/>
                <a:cs typeface="+mj-cs"/>
              </a:rPr>
              <a:t> </a:t>
            </a:r>
            <a:r>
              <a:rPr lang="en-US" sz="3600" b="1" kern="1200" dirty="0" err="1">
                <a:solidFill>
                  <a:schemeClr val="tx1"/>
                </a:solidFill>
                <a:latin typeface="+mj-lt"/>
                <a:ea typeface="+mj-ea"/>
                <a:cs typeface="+mj-cs"/>
              </a:rPr>
              <a:t>elinolot</a:t>
            </a:r>
            <a:endParaRPr lang="en-US" sz="3600" b="1" kern="1200" dirty="0">
              <a:solidFill>
                <a:schemeClr val="tx1"/>
              </a:solidFill>
              <a:latin typeface="+mj-lt"/>
              <a:ea typeface="+mj-ea"/>
              <a:cs typeface="+mj-cs"/>
            </a:endParaRPr>
          </a:p>
        </p:txBody>
      </p:sp>
      <p:pic>
        <p:nvPicPr>
          <p:cNvPr id="6" name="Sisällön paikkamerkki 5">
            <a:extLst>
              <a:ext uri="{FF2B5EF4-FFF2-40B4-BE49-F238E27FC236}">
                <a16:creationId xmlns:a16="http://schemas.microsoft.com/office/drawing/2014/main" id="{D99DDDD0-8260-9AF8-BA63-7347C9B3FC6B}"/>
              </a:ext>
            </a:extLst>
          </p:cNvPr>
          <p:cNvPicPr>
            <a:picLocks noGrp="1" noChangeAspect="1"/>
          </p:cNvPicPr>
          <p:nvPr>
            <p:ph sz="half" idx="2"/>
          </p:nvPr>
        </p:nvPicPr>
        <p:blipFill rotWithShape="1">
          <a:blip r:embed="rId2"/>
          <a:srcRect t="7147" b="51744"/>
          <a:stretch/>
        </p:blipFill>
        <p:spPr>
          <a:xfrm>
            <a:off x="4555236" y="6"/>
            <a:ext cx="7636763" cy="2762724"/>
          </a:xfrm>
          <a:prstGeom prst="rect">
            <a:avLst/>
          </a:prstGeom>
        </p:spPr>
      </p:pic>
      <p:sp>
        <p:nvSpPr>
          <p:cNvPr id="13" name="Rectangle 12">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Sisällön paikkamerkki 5" descr="Kuva, joka sisältää kohteen rakennus, ulko, maa&#10;&#10;Kuvaus luotu automaattisesti">
            <a:extLst>
              <a:ext uri="{FF2B5EF4-FFF2-40B4-BE49-F238E27FC236}">
                <a16:creationId xmlns:a16="http://schemas.microsoft.com/office/drawing/2014/main" id="{9BB64300-7872-1B3F-DDE9-89CD7CF6F5F0}"/>
              </a:ext>
            </a:extLst>
          </p:cNvPr>
          <p:cNvPicPr>
            <a:picLocks noChangeAspect="1"/>
          </p:cNvPicPr>
          <p:nvPr/>
        </p:nvPicPr>
        <p:blipFill rotWithShape="1">
          <a:blip r:embed="rId3">
            <a:extLst>
              <a:ext uri="{28A0092B-C50C-407E-A947-70E740481C1C}">
                <a14:useLocalDpi xmlns:a14="http://schemas.microsoft.com/office/drawing/2010/main" val="0"/>
              </a:ext>
            </a:extLst>
          </a:blip>
          <a:srcRect r="-4" b="1620"/>
          <a:stretch/>
        </p:blipFill>
        <p:spPr>
          <a:xfrm>
            <a:off x="-1" y="2826737"/>
            <a:ext cx="4565779" cy="4031263"/>
          </a:xfrm>
          <a:prstGeom prst="rect">
            <a:avLst/>
          </a:prstGeom>
        </p:spPr>
      </p:pic>
      <p:sp>
        <p:nvSpPr>
          <p:cNvPr id="3" name="Sisällön paikkamerkki 2">
            <a:extLst>
              <a:ext uri="{FF2B5EF4-FFF2-40B4-BE49-F238E27FC236}">
                <a16:creationId xmlns:a16="http://schemas.microsoft.com/office/drawing/2014/main" id="{0B42929C-E632-ED40-DE99-A9302CB385CF}"/>
              </a:ext>
            </a:extLst>
          </p:cNvPr>
          <p:cNvSpPr>
            <a:spLocks noGrp="1"/>
          </p:cNvSpPr>
          <p:nvPr>
            <p:ph sz="half" idx="1"/>
          </p:nvPr>
        </p:nvSpPr>
        <p:spPr>
          <a:xfrm>
            <a:off x="5407022" y="2826737"/>
            <a:ext cx="5199792" cy="3601503"/>
          </a:xfrm>
        </p:spPr>
        <p:txBody>
          <a:bodyPr vert="horz" lIns="91440" tIns="45720" rIns="91440" bIns="45720" rtlCol="0" anchor="ctr">
            <a:normAutofit/>
          </a:bodyPr>
          <a:lstStyle/>
          <a:p>
            <a:r>
              <a:rPr lang="en-US" sz="2000" dirty="0" err="1"/>
              <a:t>Köyhyys</a:t>
            </a:r>
            <a:endParaRPr lang="en-US" sz="2000" dirty="0"/>
          </a:p>
          <a:p>
            <a:r>
              <a:rPr lang="en-US" sz="2000" dirty="0" err="1"/>
              <a:t>Puutteellinen</a:t>
            </a:r>
            <a:r>
              <a:rPr lang="en-US" sz="2000" dirty="0"/>
              <a:t> </a:t>
            </a:r>
            <a:r>
              <a:rPr lang="en-US" sz="2000" dirty="0" err="1"/>
              <a:t>hygienia</a:t>
            </a:r>
            <a:r>
              <a:rPr lang="en-US" sz="2000" dirty="0"/>
              <a:t>, </a:t>
            </a:r>
            <a:r>
              <a:rPr lang="en-US" sz="2000" dirty="0" err="1"/>
              <a:t>heikko</a:t>
            </a:r>
            <a:r>
              <a:rPr lang="en-US" sz="2000" dirty="0"/>
              <a:t> </a:t>
            </a:r>
            <a:r>
              <a:rPr lang="en-US" sz="2000" dirty="0" err="1"/>
              <a:t>sanitaatio</a:t>
            </a:r>
            <a:endParaRPr lang="en-US" sz="2000" dirty="0"/>
          </a:p>
          <a:p>
            <a:r>
              <a:rPr lang="en-US" sz="2000" dirty="0" err="1"/>
              <a:t>Ajoittaiset</a:t>
            </a:r>
            <a:r>
              <a:rPr lang="en-US" sz="2000" dirty="0"/>
              <a:t> </a:t>
            </a:r>
            <a:r>
              <a:rPr lang="en-US" sz="2000" dirty="0" err="1"/>
              <a:t>katovuodet</a:t>
            </a:r>
            <a:r>
              <a:rPr lang="en-US" sz="2000" dirty="0"/>
              <a:t>, </a:t>
            </a:r>
            <a:r>
              <a:rPr lang="en-US" sz="2000" dirty="0" err="1"/>
              <a:t>aliravitsemus</a:t>
            </a:r>
            <a:endParaRPr lang="en-US" sz="2000" dirty="0"/>
          </a:p>
          <a:p>
            <a:r>
              <a:rPr lang="en-US" sz="2000" dirty="0" err="1"/>
              <a:t>Riittämätön</a:t>
            </a:r>
            <a:r>
              <a:rPr lang="en-US" sz="2000" dirty="0"/>
              <a:t> ja </a:t>
            </a:r>
            <a:r>
              <a:rPr lang="en-US" sz="2000" dirty="0" err="1"/>
              <a:t>yksipuolinen</a:t>
            </a:r>
            <a:r>
              <a:rPr lang="en-US" sz="2000" dirty="0"/>
              <a:t> </a:t>
            </a:r>
            <a:r>
              <a:rPr lang="en-US" sz="2000" dirty="0" err="1"/>
              <a:t>ravinto</a:t>
            </a:r>
            <a:endParaRPr lang="en-US" sz="2000" dirty="0"/>
          </a:p>
          <a:p>
            <a:r>
              <a:rPr lang="en-US" sz="2000" dirty="0" err="1"/>
              <a:t>Ahtaat</a:t>
            </a:r>
            <a:r>
              <a:rPr lang="en-US" sz="2000" dirty="0"/>
              <a:t> </a:t>
            </a:r>
            <a:r>
              <a:rPr lang="en-US" sz="2000" dirty="0" err="1"/>
              <a:t>asuinolot</a:t>
            </a:r>
            <a:endParaRPr lang="en-US" sz="2000" dirty="0"/>
          </a:p>
          <a:p>
            <a:r>
              <a:rPr lang="en-US" sz="2000" dirty="0" err="1"/>
              <a:t>Tartuntataudit</a:t>
            </a:r>
            <a:r>
              <a:rPr lang="en-US" sz="2000" dirty="0"/>
              <a:t> </a:t>
            </a:r>
            <a:r>
              <a:rPr lang="en-US" sz="2000" dirty="0" err="1"/>
              <a:t>olivat</a:t>
            </a:r>
            <a:r>
              <a:rPr lang="en-US" sz="2000" dirty="0"/>
              <a:t> </a:t>
            </a:r>
            <a:r>
              <a:rPr lang="en-US" sz="2000" dirty="0" err="1"/>
              <a:t>yleisiä</a:t>
            </a:r>
            <a:r>
              <a:rPr lang="en-US" sz="2000" dirty="0"/>
              <a:t> </a:t>
            </a:r>
            <a:r>
              <a:rPr lang="en-US" sz="2000" dirty="0" err="1"/>
              <a:t>kuolinsyitä</a:t>
            </a:r>
            <a:endParaRPr lang="en-US" sz="2000" dirty="0"/>
          </a:p>
          <a:p>
            <a:pPr lvl="1"/>
            <a:r>
              <a:rPr lang="en-US" sz="2000" dirty="0" err="1"/>
              <a:t>tuberkuloosi</a:t>
            </a:r>
            <a:endParaRPr lang="en-US" sz="2000" dirty="0"/>
          </a:p>
          <a:p>
            <a:pPr lvl="1"/>
            <a:r>
              <a:rPr lang="en-US" sz="2000" dirty="0" err="1"/>
              <a:t>rokot</a:t>
            </a:r>
            <a:r>
              <a:rPr lang="en-US" sz="2000" dirty="0"/>
              <a:t>, </a:t>
            </a:r>
            <a:r>
              <a:rPr lang="en-US" sz="2000" dirty="0" err="1"/>
              <a:t>esim</a:t>
            </a:r>
            <a:r>
              <a:rPr lang="en-US" sz="2000" dirty="0"/>
              <a:t>. </a:t>
            </a:r>
            <a:r>
              <a:rPr lang="en-US" sz="2000" dirty="0" err="1"/>
              <a:t>isorokko</a:t>
            </a:r>
            <a:endParaRPr lang="en-US" sz="2000" dirty="0"/>
          </a:p>
          <a:p>
            <a:pPr lvl="1"/>
            <a:r>
              <a:rPr lang="en-US" sz="2000" dirty="0" err="1"/>
              <a:t>ripulitaudit</a:t>
            </a:r>
            <a:endParaRPr lang="en-US" sz="2000" dirty="0"/>
          </a:p>
        </p:txBody>
      </p:sp>
      <p:sp>
        <p:nvSpPr>
          <p:cNvPr id="15" name="Rectangle 14">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 name="Tekstiruutu 3">
            <a:extLst>
              <a:ext uri="{FF2B5EF4-FFF2-40B4-BE49-F238E27FC236}">
                <a16:creationId xmlns:a16="http://schemas.microsoft.com/office/drawing/2014/main" id="{3CF26220-8C48-0E50-A28D-41FB84545DE7}"/>
              </a:ext>
            </a:extLst>
          </p:cNvPr>
          <p:cNvSpPr txBox="1"/>
          <p:nvPr/>
        </p:nvSpPr>
        <p:spPr>
          <a:xfrm rot="16200000">
            <a:off x="2899468" y="1164658"/>
            <a:ext cx="3055620" cy="276999"/>
          </a:xfrm>
          <a:prstGeom prst="rect">
            <a:avLst/>
          </a:prstGeom>
          <a:noFill/>
        </p:spPr>
        <p:txBody>
          <a:bodyPr wrap="square" rtlCol="0">
            <a:spAutoFit/>
          </a:bodyPr>
          <a:lstStyle/>
          <a:p>
            <a:r>
              <a:rPr lang="fi-FI" sz="1200" dirty="0"/>
              <a:t>Kuva: Unsplash.com New York Public Library</a:t>
            </a:r>
          </a:p>
        </p:txBody>
      </p:sp>
      <p:sp>
        <p:nvSpPr>
          <p:cNvPr id="14" name="Tekstiruutu 13">
            <a:extLst>
              <a:ext uri="{FF2B5EF4-FFF2-40B4-BE49-F238E27FC236}">
                <a16:creationId xmlns:a16="http://schemas.microsoft.com/office/drawing/2014/main" id="{94412BD9-6576-119D-354C-76C4F5F7FD0D}"/>
              </a:ext>
            </a:extLst>
          </p:cNvPr>
          <p:cNvSpPr txBox="1"/>
          <p:nvPr/>
        </p:nvSpPr>
        <p:spPr>
          <a:xfrm rot="5400000">
            <a:off x="3003907" y="4884339"/>
            <a:ext cx="3507673" cy="276999"/>
          </a:xfrm>
          <a:prstGeom prst="rect">
            <a:avLst/>
          </a:prstGeom>
          <a:noFill/>
        </p:spPr>
        <p:txBody>
          <a:bodyPr wrap="square">
            <a:spAutoFit/>
          </a:bodyPr>
          <a:lstStyle/>
          <a:p>
            <a:r>
              <a:rPr lang="fi-FI" sz="1200" dirty="0"/>
              <a:t>Kuva: Unsplash.com New York Public Library</a:t>
            </a:r>
          </a:p>
        </p:txBody>
      </p:sp>
    </p:spTree>
    <p:extLst>
      <p:ext uri="{BB962C8B-B14F-4D97-AF65-F5344CB8AC3E}">
        <p14:creationId xmlns:p14="http://schemas.microsoft.com/office/powerpoint/2010/main" val="23555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Otsikko 1">
            <a:extLst>
              <a:ext uri="{FF2B5EF4-FFF2-40B4-BE49-F238E27FC236}">
                <a16:creationId xmlns:a16="http://schemas.microsoft.com/office/drawing/2014/main" id="{7C91D20A-6E86-3B1D-B6F7-CDC408752325}"/>
              </a:ext>
            </a:extLst>
          </p:cNvPr>
          <p:cNvSpPr>
            <a:spLocks noGrp="1"/>
          </p:cNvSpPr>
          <p:nvPr>
            <p:ph type="title"/>
          </p:nvPr>
        </p:nvSpPr>
        <p:spPr>
          <a:xfrm>
            <a:off x="181502" y="182859"/>
            <a:ext cx="4800600" cy="1325563"/>
          </a:xfrm>
        </p:spPr>
        <p:txBody>
          <a:bodyPr vert="horz" lIns="91440" tIns="45720" rIns="91440" bIns="45720" rtlCol="0" anchor="b">
            <a:normAutofit/>
          </a:bodyPr>
          <a:lstStyle/>
          <a:p>
            <a:r>
              <a:rPr lang="en-US" dirty="0" err="1">
                <a:solidFill>
                  <a:schemeClr val="bg1"/>
                </a:solidFill>
              </a:rPr>
              <a:t>Terveydenhuollon</a:t>
            </a:r>
            <a:r>
              <a:rPr lang="en-US" dirty="0">
                <a:solidFill>
                  <a:schemeClr val="bg1"/>
                </a:solidFill>
              </a:rPr>
              <a:t> </a:t>
            </a:r>
            <a:r>
              <a:rPr lang="en-US" dirty="0" err="1">
                <a:solidFill>
                  <a:schemeClr val="bg1"/>
                </a:solidFill>
              </a:rPr>
              <a:t>kehitys</a:t>
            </a:r>
            <a:r>
              <a:rPr lang="en-US" dirty="0">
                <a:solidFill>
                  <a:schemeClr val="bg1"/>
                </a:solidFill>
              </a:rPr>
              <a:t> 1700–1950</a:t>
            </a: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F156D8FE-D46C-8B95-0BB9-F374AB94E47B}"/>
              </a:ext>
            </a:extLst>
          </p:cNvPr>
          <p:cNvSpPr>
            <a:spLocks noGrp="1"/>
          </p:cNvSpPr>
          <p:nvPr>
            <p:ph sz="half" idx="1"/>
          </p:nvPr>
        </p:nvSpPr>
        <p:spPr>
          <a:xfrm>
            <a:off x="189018" y="1669784"/>
            <a:ext cx="6319843" cy="4831659"/>
          </a:xfrm>
        </p:spPr>
        <p:txBody>
          <a:bodyPr vert="horz" lIns="91440" tIns="45720" rIns="91440" bIns="45720" rtlCol="0">
            <a:normAutofit fontScale="92500" lnSpcReduction="20000"/>
          </a:bodyPr>
          <a:lstStyle/>
          <a:p>
            <a:pPr marL="0" indent="0">
              <a:buNone/>
            </a:pPr>
            <a:r>
              <a:rPr lang="en-US" sz="2400" b="1" i="0" u="none" strike="noStrike" baseline="0" dirty="0">
                <a:solidFill>
                  <a:schemeClr val="bg1"/>
                </a:solidFill>
              </a:rPr>
              <a:t>1700-luku</a:t>
            </a:r>
            <a:r>
              <a:rPr lang="en-US" sz="2600" b="1" i="0" u="none" strike="noStrike" baseline="0" dirty="0">
                <a:solidFill>
                  <a:schemeClr val="bg1"/>
                </a:solidFill>
              </a:rPr>
              <a:t> </a:t>
            </a:r>
          </a:p>
          <a:p>
            <a:r>
              <a:rPr lang="en-US" sz="2000" b="0" i="0" u="none" strike="noStrike" baseline="0" dirty="0">
                <a:solidFill>
                  <a:schemeClr val="bg1"/>
                </a:solidFill>
              </a:rPr>
              <a:t>Koko </a:t>
            </a:r>
            <a:r>
              <a:rPr lang="en-US" sz="2000" b="0" i="0" u="none" strike="noStrike" baseline="0" dirty="0" err="1">
                <a:solidFill>
                  <a:schemeClr val="bg1"/>
                </a:solidFill>
              </a:rPr>
              <a:t>maassa</a:t>
            </a:r>
            <a:r>
              <a:rPr lang="en-US" sz="2000" b="0" i="0" u="none" strike="noStrike" baseline="0" dirty="0">
                <a:solidFill>
                  <a:schemeClr val="bg1"/>
                </a:solidFill>
              </a:rPr>
              <a:t> </a:t>
            </a:r>
            <a:r>
              <a:rPr lang="en-US" sz="2000" b="0" i="0" u="none" strike="noStrike" baseline="0" dirty="0" err="1">
                <a:solidFill>
                  <a:schemeClr val="bg1"/>
                </a:solidFill>
              </a:rPr>
              <a:t>oli</a:t>
            </a:r>
            <a:r>
              <a:rPr lang="en-US" sz="2000" b="0" i="0" u="none" strike="noStrike" baseline="0" dirty="0">
                <a:solidFill>
                  <a:schemeClr val="bg1"/>
                </a:solidFill>
              </a:rPr>
              <a:t> vain </a:t>
            </a:r>
            <a:r>
              <a:rPr lang="en-US" sz="2000" b="0" i="0" u="none" strike="noStrike" baseline="0" dirty="0" err="1">
                <a:solidFill>
                  <a:schemeClr val="bg1"/>
                </a:solidFill>
              </a:rPr>
              <a:t>muutamia</a:t>
            </a:r>
            <a:r>
              <a:rPr lang="en-US" sz="2000" b="0" i="0" u="none" strike="noStrike" baseline="0" dirty="0">
                <a:solidFill>
                  <a:schemeClr val="bg1"/>
                </a:solidFill>
              </a:rPr>
              <a:t> </a:t>
            </a:r>
            <a:r>
              <a:rPr lang="en-US" sz="2000" b="0" i="0" u="none" strike="noStrike" baseline="0" dirty="0" err="1">
                <a:solidFill>
                  <a:schemeClr val="bg1"/>
                </a:solidFill>
              </a:rPr>
              <a:t>piirilääkäreitä</a:t>
            </a:r>
            <a:r>
              <a:rPr lang="en-US" sz="2000" b="0" i="0" u="none" strike="noStrike" baseline="0" dirty="0">
                <a:solidFill>
                  <a:schemeClr val="bg1"/>
                </a:solidFill>
              </a:rPr>
              <a:t> ja </a:t>
            </a:r>
            <a:r>
              <a:rPr lang="en-US" sz="2000" b="0" i="0" u="none" strike="noStrike" baseline="0" dirty="0" err="1">
                <a:solidFill>
                  <a:schemeClr val="bg1"/>
                </a:solidFill>
              </a:rPr>
              <a:t>läänin</a:t>
            </a:r>
            <a:r>
              <a:rPr lang="en-US" sz="2000" dirty="0" err="1">
                <a:solidFill>
                  <a:schemeClr val="bg1"/>
                </a:solidFill>
              </a:rPr>
              <a:t>sairaaloita</a:t>
            </a:r>
            <a:endParaRPr lang="en-US" sz="2000" b="0" i="0" u="none" strike="noStrike" baseline="0" dirty="0">
              <a:solidFill>
                <a:schemeClr val="bg1"/>
              </a:solidFill>
            </a:endParaRPr>
          </a:p>
          <a:p>
            <a:pPr marL="0" indent="0">
              <a:buNone/>
            </a:pPr>
            <a:r>
              <a:rPr lang="en-US" sz="2400" b="1" i="0" u="none" strike="noStrike" baseline="0" dirty="0">
                <a:solidFill>
                  <a:schemeClr val="bg1"/>
                </a:solidFill>
              </a:rPr>
              <a:t>1800-luku</a:t>
            </a:r>
          </a:p>
          <a:p>
            <a:r>
              <a:rPr lang="en-US" sz="2000" dirty="0">
                <a:solidFill>
                  <a:schemeClr val="bg1"/>
                </a:solidFill>
              </a:rPr>
              <a:t>1820-luvulla 1,2:ta </a:t>
            </a:r>
            <a:r>
              <a:rPr lang="en-US" sz="2000" dirty="0" err="1">
                <a:solidFill>
                  <a:schemeClr val="bg1"/>
                </a:solidFill>
              </a:rPr>
              <a:t>miljoonaa</a:t>
            </a:r>
            <a:r>
              <a:rPr lang="en-US" sz="2000" dirty="0">
                <a:solidFill>
                  <a:schemeClr val="bg1"/>
                </a:solidFill>
              </a:rPr>
              <a:t> </a:t>
            </a:r>
            <a:r>
              <a:rPr lang="en-US" sz="2000" dirty="0" err="1">
                <a:solidFill>
                  <a:schemeClr val="bg1"/>
                </a:solidFill>
              </a:rPr>
              <a:t>asukasta</a:t>
            </a:r>
            <a:r>
              <a:rPr lang="en-US" sz="2000" dirty="0">
                <a:solidFill>
                  <a:schemeClr val="bg1"/>
                </a:solidFill>
              </a:rPr>
              <a:t> </a:t>
            </a:r>
            <a:r>
              <a:rPr lang="en-US" sz="2000" dirty="0" err="1">
                <a:solidFill>
                  <a:schemeClr val="bg1"/>
                </a:solidFill>
              </a:rPr>
              <a:t>kohti</a:t>
            </a:r>
            <a:r>
              <a:rPr lang="en-US" sz="2000" dirty="0">
                <a:solidFill>
                  <a:schemeClr val="bg1"/>
                </a:solidFill>
              </a:rPr>
              <a:t> </a:t>
            </a:r>
            <a:r>
              <a:rPr lang="en-US" sz="2000" dirty="0" err="1">
                <a:solidFill>
                  <a:schemeClr val="bg1"/>
                </a:solidFill>
              </a:rPr>
              <a:t>oli</a:t>
            </a:r>
            <a:r>
              <a:rPr lang="en-US" sz="2000" dirty="0">
                <a:solidFill>
                  <a:schemeClr val="bg1"/>
                </a:solidFill>
              </a:rPr>
              <a:t> vain 24 </a:t>
            </a:r>
            <a:r>
              <a:rPr lang="en-US" sz="2000" dirty="0" err="1">
                <a:solidFill>
                  <a:schemeClr val="bg1"/>
                </a:solidFill>
              </a:rPr>
              <a:t>piirilääkäriä</a:t>
            </a:r>
            <a:endParaRPr lang="en-US" sz="2000" dirty="0">
              <a:solidFill>
                <a:schemeClr val="bg1"/>
              </a:solidFill>
            </a:endParaRPr>
          </a:p>
          <a:p>
            <a:r>
              <a:rPr lang="en-US" sz="2000" dirty="0" err="1">
                <a:solidFill>
                  <a:schemeClr val="bg1"/>
                </a:solidFill>
              </a:rPr>
              <a:t>Pakolliset</a:t>
            </a:r>
            <a:r>
              <a:rPr lang="en-US" sz="2000" dirty="0">
                <a:solidFill>
                  <a:schemeClr val="bg1"/>
                </a:solidFill>
              </a:rPr>
              <a:t> </a:t>
            </a:r>
            <a:r>
              <a:rPr lang="en-US" sz="2000" dirty="0" err="1">
                <a:solidFill>
                  <a:schemeClr val="bg1"/>
                </a:solidFill>
              </a:rPr>
              <a:t>isorokkorokotukset</a:t>
            </a:r>
            <a:endParaRPr lang="en-US" sz="2000" dirty="0">
              <a:solidFill>
                <a:schemeClr val="bg1"/>
              </a:solidFill>
            </a:endParaRPr>
          </a:p>
          <a:p>
            <a:r>
              <a:rPr lang="en-US" sz="2000" b="0" i="0" u="none" strike="noStrike" baseline="0" dirty="0" err="1">
                <a:solidFill>
                  <a:schemeClr val="bg1"/>
                </a:solidFill>
              </a:rPr>
              <a:t>Julkinen</a:t>
            </a:r>
            <a:r>
              <a:rPr lang="en-US" sz="2000" b="0" i="0" u="none" strike="noStrike" baseline="0" dirty="0">
                <a:solidFill>
                  <a:schemeClr val="bg1"/>
                </a:solidFill>
              </a:rPr>
              <a:t> </a:t>
            </a:r>
            <a:r>
              <a:rPr lang="en-US" sz="2000" b="0" i="0" u="none" strike="noStrike" baseline="0" dirty="0" err="1">
                <a:solidFill>
                  <a:schemeClr val="bg1"/>
                </a:solidFill>
              </a:rPr>
              <a:t>terveydenhuolto</a:t>
            </a:r>
            <a:r>
              <a:rPr lang="en-US" sz="2000" b="0" i="0" u="none" strike="noStrike" baseline="0" dirty="0">
                <a:solidFill>
                  <a:schemeClr val="bg1"/>
                </a:solidFill>
              </a:rPr>
              <a:t> </a:t>
            </a:r>
            <a:r>
              <a:rPr lang="en-US" sz="2000" b="0" i="0" u="none" strike="noStrike" baseline="0" dirty="0" err="1">
                <a:solidFill>
                  <a:schemeClr val="bg1"/>
                </a:solidFill>
              </a:rPr>
              <a:t>vielä</a:t>
            </a:r>
            <a:r>
              <a:rPr lang="en-US" sz="2000" b="0" i="0" u="none" strike="noStrike" baseline="0" dirty="0">
                <a:solidFill>
                  <a:schemeClr val="bg1"/>
                </a:solidFill>
              </a:rPr>
              <a:t> </a:t>
            </a:r>
            <a:r>
              <a:rPr lang="en-US" sz="2000" dirty="0" err="1">
                <a:solidFill>
                  <a:schemeClr val="bg1"/>
                </a:solidFill>
              </a:rPr>
              <a:t>varsin</a:t>
            </a:r>
            <a:r>
              <a:rPr lang="en-US" sz="2000" dirty="0">
                <a:solidFill>
                  <a:schemeClr val="bg1"/>
                </a:solidFill>
              </a:rPr>
              <a:t> </a:t>
            </a:r>
            <a:r>
              <a:rPr lang="en-US" sz="2000" dirty="0" err="1">
                <a:solidFill>
                  <a:schemeClr val="bg1"/>
                </a:solidFill>
              </a:rPr>
              <a:t>kehittymätöntä</a:t>
            </a:r>
            <a:endParaRPr lang="en-US" sz="2000" b="0" i="0" u="none" strike="noStrike" baseline="0" dirty="0">
              <a:solidFill>
                <a:schemeClr val="bg1"/>
              </a:solidFill>
            </a:endParaRPr>
          </a:p>
          <a:p>
            <a:pPr marL="0" indent="0">
              <a:buNone/>
            </a:pPr>
            <a:r>
              <a:rPr lang="en-US" sz="2400" b="1" dirty="0">
                <a:solidFill>
                  <a:schemeClr val="bg1"/>
                </a:solidFill>
              </a:rPr>
              <a:t>1900-1950</a:t>
            </a:r>
            <a:r>
              <a:rPr lang="en-US" sz="2600" b="1" dirty="0">
                <a:solidFill>
                  <a:schemeClr val="bg1"/>
                </a:solidFill>
              </a:rPr>
              <a:t> </a:t>
            </a:r>
          </a:p>
          <a:p>
            <a:r>
              <a:rPr lang="en-US" sz="2000" dirty="0" err="1">
                <a:solidFill>
                  <a:schemeClr val="bg1"/>
                </a:solidFill>
              </a:rPr>
              <a:t>Sairaaloita</a:t>
            </a:r>
            <a:r>
              <a:rPr lang="en-US" sz="2000" dirty="0">
                <a:solidFill>
                  <a:schemeClr val="bg1"/>
                </a:solidFill>
              </a:rPr>
              <a:t> ja </a:t>
            </a:r>
            <a:r>
              <a:rPr lang="en-US" sz="2000" dirty="0" err="1">
                <a:solidFill>
                  <a:schemeClr val="bg1"/>
                </a:solidFill>
              </a:rPr>
              <a:t>lääkäreitä</a:t>
            </a:r>
            <a:r>
              <a:rPr lang="en-US" sz="2000" dirty="0">
                <a:solidFill>
                  <a:schemeClr val="bg1"/>
                </a:solidFill>
              </a:rPr>
              <a:t> </a:t>
            </a:r>
            <a:r>
              <a:rPr lang="en-US" sz="2000" dirty="0" err="1">
                <a:solidFill>
                  <a:schemeClr val="bg1"/>
                </a:solidFill>
              </a:rPr>
              <a:t>oli</a:t>
            </a:r>
            <a:r>
              <a:rPr lang="en-US" sz="2000" dirty="0">
                <a:solidFill>
                  <a:schemeClr val="bg1"/>
                </a:solidFill>
              </a:rPr>
              <a:t> </a:t>
            </a:r>
            <a:r>
              <a:rPr lang="en-US" sz="2000" dirty="0" err="1">
                <a:solidFill>
                  <a:schemeClr val="bg1"/>
                </a:solidFill>
              </a:rPr>
              <a:t>edelleen</a:t>
            </a:r>
            <a:r>
              <a:rPr lang="en-US" sz="2000" dirty="0">
                <a:solidFill>
                  <a:schemeClr val="bg1"/>
                </a:solidFill>
              </a:rPr>
              <a:t> </a:t>
            </a:r>
            <a:r>
              <a:rPr lang="en-US" sz="2000" dirty="0" err="1">
                <a:solidFill>
                  <a:schemeClr val="bg1"/>
                </a:solidFill>
              </a:rPr>
              <a:t>liian</a:t>
            </a:r>
            <a:r>
              <a:rPr lang="en-US" sz="2000" dirty="0">
                <a:solidFill>
                  <a:schemeClr val="bg1"/>
                </a:solidFill>
              </a:rPr>
              <a:t> </a:t>
            </a:r>
            <a:r>
              <a:rPr lang="en-US" sz="2000" dirty="0" err="1">
                <a:solidFill>
                  <a:schemeClr val="bg1"/>
                </a:solidFill>
              </a:rPr>
              <a:t>vähän</a:t>
            </a:r>
            <a:r>
              <a:rPr lang="en-US" sz="2000" dirty="0">
                <a:solidFill>
                  <a:schemeClr val="bg1"/>
                </a:solidFill>
              </a:rPr>
              <a:t>.</a:t>
            </a:r>
          </a:p>
          <a:p>
            <a:r>
              <a:rPr lang="en-US" sz="2000" dirty="0" err="1">
                <a:solidFill>
                  <a:schemeClr val="bg1"/>
                </a:solidFill>
              </a:rPr>
              <a:t>Kunnanlääkärijärjestelmän</a:t>
            </a:r>
            <a:r>
              <a:rPr lang="en-US" sz="2000" dirty="0">
                <a:solidFill>
                  <a:schemeClr val="bg1"/>
                </a:solidFill>
              </a:rPr>
              <a:t> </a:t>
            </a:r>
            <a:r>
              <a:rPr lang="en-US" sz="2000" dirty="0" err="1">
                <a:solidFill>
                  <a:schemeClr val="bg1"/>
                </a:solidFill>
              </a:rPr>
              <a:t>avulla</a:t>
            </a:r>
            <a:r>
              <a:rPr lang="en-US" sz="2000" dirty="0">
                <a:solidFill>
                  <a:schemeClr val="bg1"/>
                </a:solidFill>
              </a:rPr>
              <a:t> </a:t>
            </a:r>
            <a:r>
              <a:rPr lang="en-US" sz="2000" dirty="0" err="1">
                <a:solidFill>
                  <a:schemeClr val="bg1"/>
                </a:solidFill>
              </a:rPr>
              <a:t>yritettiin</a:t>
            </a:r>
            <a:r>
              <a:rPr lang="en-US" sz="2000" dirty="0">
                <a:solidFill>
                  <a:schemeClr val="bg1"/>
                </a:solidFill>
              </a:rPr>
              <a:t> </a:t>
            </a:r>
            <a:r>
              <a:rPr lang="en-US" sz="2000" dirty="0" err="1">
                <a:solidFill>
                  <a:schemeClr val="bg1"/>
                </a:solidFill>
              </a:rPr>
              <a:t>parantaa</a:t>
            </a:r>
            <a:r>
              <a:rPr lang="en-US" sz="2000" dirty="0">
                <a:solidFill>
                  <a:schemeClr val="bg1"/>
                </a:solidFill>
              </a:rPr>
              <a:t> </a:t>
            </a:r>
            <a:r>
              <a:rPr lang="en-US" sz="2000" dirty="0" err="1">
                <a:solidFill>
                  <a:schemeClr val="bg1"/>
                </a:solidFill>
              </a:rPr>
              <a:t>maaseudulla</a:t>
            </a:r>
            <a:r>
              <a:rPr lang="en-US" sz="2000" dirty="0">
                <a:solidFill>
                  <a:schemeClr val="bg1"/>
                </a:solidFill>
              </a:rPr>
              <a:t> </a:t>
            </a:r>
            <a:r>
              <a:rPr lang="en-US" sz="2000" dirty="0" err="1">
                <a:solidFill>
                  <a:schemeClr val="bg1"/>
                </a:solidFill>
              </a:rPr>
              <a:t>asuvan</a:t>
            </a:r>
            <a:r>
              <a:rPr lang="en-US" sz="2000" dirty="0">
                <a:solidFill>
                  <a:schemeClr val="bg1"/>
                </a:solidFill>
              </a:rPr>
              <a:t> </a:t>
            </a:r>
            <a:r>
              <a:rPr lang="en-US" sz="2000" dirty="0" err="1">
                <a:solidFill>
                  <a:schemeClr val="bg1"/>
                </a:solidFill>
              </a:rPr>
              <a:t>väestön</a:t>
            </a:r>
            <a:r>
              <a:rPr lang="en-US" sz="2000" dirty="0">
                <a:solidFill>
                  <a:schemeClr val="bg1"/>
                </a:solidFill>
              </a:rPr>
              <a:t> </a:t>
            </a:r>
            <a:r>
              <a:rPr lang="en-US" sz="2000" dirty="0" err="1">
                <a:solidFill>
                  <a:schemeClr val="bg1"/>
                </a:solidFill>
              </a:rPr>
              <a:t>terveydenhuoltoa</a:t>
            </a:r>
            <a:r>
              <a:rPr lang="en-US" sz="2000" dirty="0">
                <a:solidFill>
                  <a:schemeClr val="bg1"/>
                </a:solidFill>
              </a:rPr>
              <a:t>.</a:t>
            </a:r>
          </a:p>
          <a:p>
            <a:r>
              <a:rPr lang="en-US" sz="2000" dirty="0" err="1">
                <a:solidFill>
                  <a:schemeClr val="bg1"/>
                </a:solidFill>
              </a:rPr>
              <a:t>MLL:n</a:t>
            </a:r>
            <a:r>
              <a:rPr lang="en-US" sz="2000" dirty="0">
                <a:solidFill>
                  <a:schemeClr val="bg1"/>
                </a:solidFill>
              </a:rPr>
              <a:t> </a:t>
            </a:r>
            <a:r>
              <a:rPr lang="en-US" sz="2000" dirty="0" err="1">
                <a:solidFill>
                  <a:schemeClr val="bg1"/>
                </a:solidFill>
              </a:rPr>
              <a:t>aloitteesta</a:t>
            </a:r>
            <a:r>
              <a:rPr lang="en-US" sz="2000" dirty="0">
                <a:solidFill>
                  <a:schemeClr val="bg1"/>
                </a:solidFill>
              </a:rPr>
              <a:t> </a:t>
            </a:r>
            <a:r>
              <a:rPr lang="en-US" sz="2000" dirty="0" err="1">
                <a:solidFill>
                  <a:schemeClr val="bg1"/>
                </a:solidFill>
              </a:rPr>
              <a:t>perustettiin</a:t>
            </a:r>
            <a:r>
              <a:rPr lang="en-US" sz="2000" dirty="0">
                <a:solidFill>
                  <a:schemeClr val="bg1"/>
                </a:solidFill>
              </a:rPr>
              <a:t> </a:t>
            </a:r>
            <a:r>
              <a:rPr lang="en-US" sz="2000" dirty="0" err="1">
                <a:solidFill>
                  <a:schemeClr val="bg1"/>
                </a:solidFill>
              </a:rPr>
              <a:t>koko</a:t>
            </a:r>
            <a:r>
              <a:rPr lang="en-US" sz="2000" dirty="0">
                <a:solidFill>
                  <a:schemeClr val="bg1"/>
                </a:solidFill>
              </a:rPr>
              <a:t> </a:t>
            </a:r>
            <a:r>
              <a:rPr lang="en-US" sz="2000" dirty="0" err="1">
                <a:solidFill>
                  <a:schemeClr val="bg1"/>
                </a:solidFill>
              </a:rPr>
              <a:t>maan</a:t>
            </a:r>
            <a:r>
              <a:rPr lang="en-US" sz="2000" dirty="0">
                <a:solidFill>
                  <a:schemeClr val="bg1"/>
                </a:solidFill>
              </a:rPr>
              <a:t> </a:t>
            </a:r>
            <a:r>
              <a:rPr lang="en-US" sz="2000" dirty="0" err="1">
                <a:solidFill>
                  <a:schemeClr val="bg1"/>
                </a:solidFill>
              </a:rPr>
              <a:t>kattava</a:t>
            </a:r>
            <a:r>
              <a:rPr lang="en-US" sz="2000" dirty="0">
                <a:solidFill>
                  <a:schemeClr val="bg1"/>
                </a:solidFill>
              </a:rPr>
              <a:t> </a:t>
            </a:r>
            <a:r>
              <a:rPr lang="en-US" sz="2000" dirty="0" err="1">
                <a:solidFill>
                  <a:schemeClr val="bg1"/>
                </a:solidFill>
              </a:rPr>
              <a:t>neuvolajärjestelmä</a:t>
            </a:r>
            <a:r>
              <a:rPr lang="en-US" sz="2000" dirty="0">
                <a:solidFill>
                  <a:schemeClr val="bg1"/>
                </a:solidFill>
              </a:rPr>
              <a:t> (</a:t>
            </a:r>
            <a:r>
              <a:rPr lang="en-US" sz="2000" dirty="0" err="1">
                <a:solidFill>
                  <a:schemeClr val="bg1"/>
                </a:solidFill>
              </a:rPr>
              <a:t>imeväiskuolleisuus</a:t>
            </a:r>
            <a:r>
              <a:rPr lang="en-US" sz="2000" dirty="0">
                <a:solidFill>
                  <a:schemeClr val="bg1"/>
                </a:solidFill>
              </a:rPr>
              <a:t> </a:t>
            </a:r>
            <a:r>
              <a:rPr lang="en-US" sz="2000" dirty="0" err="1">
                <a:solidFill>
                  <a:schemeClr val="bg1"/>
                </a:solidFill>
              </a:rPr>
              <a:t>laski</a:t>
            </a:r>
            <a:r>
              <a:rPr lang="en-US" sz="2000" dirty="0">
                <a:solidFill>
                  <a:schemeClr val="bg1"/>
                </a:solidFill>
              </a:rPr>
              <a:t>).</a:t>
            </a:r>
          </a:p>
          <a:p>
            <a:r>
              <a:rPr lang="en-US" sz="2000" dirty="0" err="1">
                <a:solidFill>
                  <a:schemeClr val="bg1"/>
                </a:solidFill>
              </a:rPr>
              <a:t>Keskussairaalaverkoston</a:t>
            </a:r>
            <a:r>
              <a:rPr lang="en-US" sz="2000" dirty="0">
                <a:solidFill>
                  <a:schemeClr val="bg1"/>
                </a:solidFill>
              </a:rPr>
              <a:t> </a:t>
            </a:r>
            <a:r>
              <a:rPr lang="en-US" sz="2000" dirty="0" err="1">
                <a:solidFill>
                  <a:schemeClr val="bg1"/>
                </a:solidFill>
              </a:rPr>
              <a:t>rakentaminen</a:t>
            </a:r>
            <a:r>
              <a:rPr lang="en-US" sz="2000" dirty="0">
                <a:solidFill>
                  <a:schemeClr val="bg1"/>
                </a:solidFill>
              </a:rPr>
              <a:t> </a:t>
            </a:r>
            <a:r>
              <a:rPr lang="en-US" sz="2000" dirty="0" err="1">
                <a:solidFill>
                  <a:schemeClr val="bg1"/>
                </a:solidFill>
              </a:rPr>
              <a:t>viivästyi</a:t>
            </a:r>
            <a:r>
              <a:rPr lang="en-US" sz="2000" dirty="0">
                <a:solidFill>
                  <a:schemeClr val="bg1"/>
                </a:solidFill>
              </a:rPr>
              <a:t> </a:t>
            </a:r>
            <a:r>
              <a:rPr lang="en-US" sz="2000" dirty="0" err="1">
                <a:solidFill>
                  <a:schemeClr val="bg1"/>
                </a:solidFill>
              </a:rPr>
              <a:t>sotien</a:t>
            </a:r>
            <a:r>
              <a:rPr lang="en-US" sz="2000" dirty="0">
                <a:solidFill>
                  <a:schemeClr val="bg1"/>
                </a:solidFill>
              </a:rPr>
              <a:t> </a:t>
            </a:r>
            <a:r>
              <a:rPr lang="en-US" sz="2000" dirty="0" err="1">
                <a:solidFill>
                  <a:schemeClr val="bg1"/>
                </a:solidFill>
              </a:rPr>
              <a:t>takia</a:t>
            </a:r>
            <a:r>
              <a:rPr lang="en-US" sz="2000" dirty="0">
                <a:solidFill>
                  <a:schemeClr val="bg1"/>
                </a:solidFill>
              </a:rPr>
              <a:t>.</a:t>
            </a:r>
          </a:p>
          <a:p>
            <a:endParaRPr lang="en-US" sz="1300" dirty="0">
              <a:solidFill>
                <a:schemeClr val="bg1"/>
              </a:solidFill>
            </a:endParaRPr>
          </a:p>
        </p:txBody>
      </p:sp>
      <p:pic>
        <p:nvPicPr>
          <p:cNvPr id="8" name="Kuva 7">
            <a:extLst>
              <a:ext uri="{FF2B5EF4-FFF2-40B4-BE49-F238E27FC236}">
                <a16:creationId xmlns:a16="http://schemas.microsoft.com/office/drawing/2014/main" id="{98294D2B-4BE1-9E25-4860-EE3A615E6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402" y="3716911"/>
            <a:ext cx="3375190" cy="2784532"/>
          </a:xfrm>
          <a:prstGeom prst="rect">
            <a:avLst/>
          </a:prstGeom>
        </p:spPr>
      </p:pic>
      <p:sp>
        <p:nvSpPr>
          <p:cNvPr id="17" name="Rectangle 16">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isällön paikkamerkki 5" descr="Kuva, joka sisältää kohteen sisä, vuode, asettaminen, vaate&#10;&#10;Kuvaus luotu automaattisesti">
            <a:extLst>
              <a:ext uri="{FF2B5EF4-FFF2-40B4-BE49-F238E27FC236}">
                <a16:creationId xmlns:a16="http://schemas.microsoft.com/office/drawing/2014/main" id="{0DC5BCE1-5606-80D6-FC88-6747FF0229E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12601" y="476250"/>
            <a:ext cx="3521232" cy="2540922"/>
          </a:xfrm>
          <a:prstGeom prst="rect">
            <a:avLst/>
          </a:prstGeom>
        </p:spPr>
      </p:pic>
      <p:sp>
        <p:nvSpPr>
          <p:cNvPr id="19" name="Rectangle 18">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iruutu 8">
            <a:extLst>
              <a:ext uri="{FF2B5EF4-FFF2-40B4-BE49-F238E27FC236}">
                <a16:creationId xmlns:a16="http://schemas.microsoft.com/office/drawing/2014/main" id="{26DD6D13-9D05-FAE3-0763-228E849E9F44}"/>
              </a:ext>
            </a:extLst>
          </p:cNvPr>
          <p:cNvSpPr txBox="1"/>
          <p:nvPr/>
        </p:nvSpPr>
        <p:spPr>
          <a:xfrm>
            <a:off x="7099151" y="3052578"/>
            <a:ext cx="2921149" cy="307777"/>
          </a:xfrm>
          <a:prstGeom prst="rect">
            <a:avLst/>
          </a:prstGeom>
          <a:noFill/>
        </p:spPr>
        <p:txBody>
          <a:bodyPr wrap="square" rtlCol="0">
            <a:spAutoFit/>
          </a:bodyPr>
          <a:lstStyle/>
          <a:p>
            <a:r>
              <a:rPr lang="fi-FI" sz="1400" dirty="0">
                <a:solidFill>
                  <a:schemeClr val="bg1"/>
                </a:solidFill>
              </a:rPr>
              <a:t>Kuva. Unsplash.com </a:t>
            </a:r>
            <a:r>
              <a:rPr lang="fi-FI" sz="1400" dirty="0" err="1">
                <a:solidFill>
                  <a:schemeClr val="bg1"/>
                </a:solidFill>
              </a:rPr>
              <a:t>Marcelo</a:t>
            </a:r>
            <a:r>
              <a:rPr lang="fi-FI" sz="1400" dirty="0">
                <a:solidFill>
                  <a:schemeClr val="bg1"/>
                </a:solidFill>
              </a:rPr>
              <a:t> </a:t>
            </a:r>
            <a:r>
              <a:rPr lang="fi-FI" sz="1400" dirty="0" err="1">
                <a:solidFill>
                  <a:schemeClr val="bg1"/>
                </a:solidFill>
              </a:rPr>
              <a:t>Leal</a:t>
            </a:r>
            <a:endParaRPr lang="fi-FI" sz="1400" dirty="0">
              <a:solidFill>
                <a:schemeClr val="bg1"/>
              </a:solidFill>
            </a:endParaRPr>
          </a:p>
        </p:txBody>
      </p:sp>
      <p:sp>
        <p:nvSpPr>
          <p:cNvPr id="18" name="Tekstiruutu 17">
            <a:extLst>
              <a:ext uri="{FF2B5EF4-FFF2-40B4-BE49-F238E27FC236}">
                <a16:creationId xmlns:a16="http://schemas.microsoft.com/office/drawing/2014/main" id="{34FE254A-5D42-2745-319B-76AC245D8082}"/>
              </a:ext>
            </a:extLst>
          </p:cNvPr>
          <p:cNvSpPr txBox="1"/>
          <p:nvPr/>
        </p:nvSpPr>
        <p:spPr>
          <a:xfrm rot="16200000">
            <a:off x="6228095" y="4767630"/>
            <a:ext cx="3538023" cy="276999"/>
          </a:xfrm>
          <a:prstGeom prst="rect">
            <a:avLst/>
          </a:prstGeom>
          <a:noFill/>
        </p:spPr>
        <p:txBody>
          <a:bodyPr wrap="square">
            <a:spAutoFit/>
          </a:bodyPr>
          <a:lstStyle/>
          <a:p>
            <a:r>
              <a:rPr lang="fi-FI" sz="1200" dirty="0">
                <a:solidFill>
                  <a:schemeClr val="bg1"/>
                </a:solidFill>
              </a:rPr>
              <a:t>Kuva. Unsplash.com </a:t>
            </a:r>
            <a:r>
              <a:rPr lang="fi-FI" sz="1200" dirty="0" err="1">
                <a:solidFill>
                  <a:schemeClr val="bg1"/>
                </a:solidFill>
              </a:rPr>
              <a:t>Austrian</a:t>
            </a:r>
            <a:r>
              <a:rPr lang="fi-FI" sz="1200" dirty="0">
                <a:solidFill>
                  <a:schemeClr val="bg1"/>
                </a:solidFill>
              </a:rPr>
              <a:t> National Library</a:t>
            </a:r>
          </a:p>
        </p:txBody>
      </p:sp>
    </p:spTree>
    <p:extLst>
      <p:ext uri="{BB962C8B-B14F-4D97-AF65-F5344CB8AC3E}">
        <p14:creationId xmlns:p14="http://schemas.microsoft.com/office/powerpoint/2010/main" val="130905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3">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9"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DFADD36-3DF4-F507-F672-5D7DBE13EE32}"/>
              </a:ext>
            </a:extLst>
          </p:cNvPr>
          <p:cNvSpPr>
            <a:spLocks noGrp="1"/>
          </p:cNvSpPr>
          <p:nvPr>
            <p:ph type="title"/>
          </p:nvPr>
        </p:nvSpPr>
        <p:spPr>
          <a:xfrm>
            <a:off x="201220" y="128442"/>
            <a:ext cx="5078008" cy="887175"/>
          </a:xfrm>
        </p:spPr>
        <p:txBody>
          <a:bodyPr vert="horz" lIns="91440" tIns="45720" rIns="91440" bIns="45720" rtlCol="0" anchor="ctr">
            <a:normAutofit/>
          </a:bodyPr>
          <a:lstStyle/>
          <a:p>
            <a:r>
              <a:rPr lang="en-US" sz="2800" dirty="0" err="1"/>
              <a:t>Sata</a:t>
            </a:r>
            <a:r>
              <a:rPr lang="en-US" sz="2800" dirty="0"/>
              <a:t> </a:t>
            </a:r>
            <a:r>
              <a:rPr lang="en-US" sz="2800" dirty="0" err="1"/>
              <a:t>vuotta</a:t>
            </a:r>
            <a:r>
              <a:rPr lang="en-US" sz="2800" dirty="0"/>
              <a:t> </a:t>
            </a:r>
            <a:r>
              <a:rPr lang="en-US" sz="2800" dirty="0" err="1"/>
              <a:t>sitten</a:t>
            </a:r>
            <a:r>
              <a:rPr lang="en-US" sz="2800" dirty="0"/>
              <a:t> </a:t>
            </a:r>
            <a:r>
              <a:rPr lang="en-US" sz="2800" b="1" dirty="0" err="1"/>
              <a:t>tuberkuloosi</a:t>
            </a:r>
            <a:r>
              <a:rPr lang="en-US" sz="2800" dirty="0"/>
              <a:t> </a:t>
            </a:r>
            <a:r>
              <a:rPr lang="en-US" sz="2800" dirty="0" err="1"/>
              <a:t>oli</a:t>
            </a:r>
            <a:r>
              <a:rPr lang="en-US" sz="2800" dirty="0"/>
              <a:t> </a:t>
            </a:r>
            <a:r>
              <a:rPr lang="en-US" sz="2800" dirty="0" err="1"/>
              <a:t>vakava</a:t>
            </a:r>
            <a:r>
              <a:rPr lang="en-US" sz="2800" dirty="0"/>
              <a:t> </a:t>
            </a:r>
            <a:r>
              <a:rPr lang="en-US" sz="2800" dirty="0" err="1"/>
              <a:t>kansanterveysongelma</a:t>
            </a:r>
            <a:endParaRPr lang="en-US" sz="2800" dirty="0"/>
          </a:p>
        </p:txBody>
      </p:sp>
      <p:sp>
        <p:nvSpPr>
          <p:cNvPr id="51" name="!!Line">
            <a:extLst>
              <a:ext uri="{FF2B5EF4-FFF2-40B4-BE49-F238E27FC236}">
                <a16:creationId xmlns:a16="http://schemas.microsoft.com/office/drawing/2014/main" id="{B0161EF8-C8C6-4F2A-9D5C-49BD28A2B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585216"/>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Sisällön paikkamerkki 9">
            <a:extLst>
              <a:ext uri="{FF2B5EF4-FFF2-40B4-BE49-F238E27FC236}">
                <a16:creationId xmlns:a16="http://schemas.microsoft.com/office/drawing/2014/main" id="{F32EBB09-38A9-ADA6-31C3-62AB06D1DA4F}"/>
              </a:ext>
            </a:extLst>
          </p:cNvPr>
          <p:cNvPicPr>
            <a:picLocks noGrp="1" noChangeAspect="1"/>
          </p:cNvPicPr>
          <p:nvPr>
            <p:ph sz="half" idx="2"/>
          </p:nvPr>
        </p:nvPicPr>
        <p:blipFill rotWithShape="1">
          <a:blip r:embed="rId2"/>
          <a:srcRect l="11045" r="5139" b="-2"/>
          <a:stretch/>
        </p:blipFill>
        <p:spPr>
          <a:xfrm>
            <a:off x="201220" y="1193390"/>
            <a:ext cx="5078008" cy="3407973"/>
          </a:xfrm>
          <a:prstGeom prst="rect">
            <a:avLst/>
          </a:prstGeom>
        </p:spPr>
      </p:pic>
      <p:sp>
        <p:nvSpPr>
          <p:cNvPr id="3" name="Sisällön paikkamerkki 2">
            <a:extLst>
              <a:ext uri="{FF2B5EF4-FFF2-40B4-BE49-F238E27FC236}">
                <a16:creationId xmlns:a16="http://schemas.microsoft.com/office/drawing/2014/main" id="{718F2FE0-0D19-EF29-EB2B-D5394327F1F4}"/>
              </a:ext>
            </a:extLst>
          </p:cNvPr>
          <p:cNvSpPr>
            <a:spLocks noGrp="1"/>
          </p:cNvSpPr>
          <p:nvPr>
            <p:ph sz="half" idx="1"/>
          </p:nvPr>
        </p:nvSpPr>
        <p:spPr>
          <a:xfrm>
            <a:off x="5737125" y="22157"/>
            <a:ext cx="6253655" cy="6166732"/>
          </a:xfrm>
        </p:spPr>
        <p:txBody>
          <a:bodyPr vert="horz" lIns="91440" tIns="45720" rIns="91440" bIns="45720" rtlCol="0" anchor="ctr">
            <a:noAutofit/>
          </a:bodyPr>
          <a:lstStyle/>
          <a:p>
            <a:pPr marL="0" indent="0">
              <a:buNone/>
            </a:pPr>
            <a:r>
              <a:rPr lang="en-US" sz="2400" b="1" dirty="0" err="1"/>
              <a:t>Tuberkuloosi</a:t>
            </a:r>
            <a:r>
              <a:rPr lang="en-US" sz="2400" b="1" dirty="0"/>
              <a:t> </a:t>
            </a:r>
            <a:r>
              <a:rPr lang="en-US" sz="2400" b="1" dirty="0" err="1"/>
              <a:t>eli</a:t>
            </a:r>
            <a:r>
              <a:rPr lang="en-US" sz="2400" b="1" dirty="0"/>
              <a:t> </a:t>
            </a:r>
            <a:r>
              <a:rPr lang="en-US" sz="2400" b="1" dirty="0" err="1"/>
              <a:t>keuhkotauti</a:t>
            </a:r>
            <a:endParaRPr lang="en-US" sz="2400" b="1" dirty="0"/>
          </a:p>
          <a:p>
            <a:r>
              <a:rPr lang="en-US" sz="2000" dirty="0" err="1"/>
              <a:t>Bakteerin</a:t>
            </a:r>
            <a:r>
              <a:rPr lang="en-US" sz="2000" dirty="0"/>
              <a:t> </a:t>
            </a:r>
            <a:r>
              <a:rPr lang="en-US" sz="2000" dirty="0" err="1"/>
              <a:t>aiheuttama</a:t>
            </a:r>
            <a:r>
              <a:rPr lang="en-US" sz="2000" dirty="0"/>
              <a:t> </a:t>
            </a:r>
            <a:r>
              <a:rPr lang="en-US" sz="2000" dirty="0" err="1"/>
              <a:t>tartuntatauti</a:t>
            </a:r>
            <a:endParaRPr lang="en-US" sz="2000" dirty="0"/>
          </a:p>
          <a:p>
            <a:r>
              <a:rPr lang="en-US" sz="2000" dirty="0" err="1"/>
              <a:t>Epidemiat</a:t>
            </a:r>
            <a:r>
              <a:rPr lang="en-US" sz="2000" dirty="0"/>
              <a:t> </a:t>
            </a:r>
            <a:r>
              <a:rPr lang="en-US" sz="2000" dirty="0" err="1"/>
              <a:t>olivat</a:t>
            </a:r>
            <a:r>
              <a:rPr lang="en-US" sz="2000" dirty="0"/>
              <a:t> </a:t>
            </a:r>
            <a:r>
              <a:rPr lang="en-US" sz="2000" dirty="0" err="1"/>
              <a:t>yhteydessä</a:t>
            </a:r>
            <a:r>
              <a:rPr lang="en-US" sz="2000" dirty="0"/>
              <a:t> </a:t>
            </a:r>
            <a:r>
              <a:rPr lang="en-US" sz="2000" dirty="0" err="1"/>
              <a:t>sotiin</a:t>
            </a:r>
            <a:r>
              <a:rPr lang="en-US" sz="2000" dirty="0"/>
              <a:t>, </a:t>
            </a:r>
            <a:r>
              <a:rPr lang="en-US" sz="2000" dirty="0" err="1"/>
              <a:t>nälkään</a:t>
            </a:r>
            <a:r>
              <a:rPr lang="en-US" sz="2000" dirty="0"/>
              <a:t>, </a:t>
            </a:r>
            <a:r>
              <a:rPr lang="en-US" sz="2000" dirty="0" err="1"/>
              <a:t>köyhyyteen</a:t>
            </a:r>
            <a:r>
              <a:rPr lang="en-US" sz="2000" dirty="0"/>
              <a:t>, </a:t>
            </a:r>
            <a:r>
              <a:rPr lang="en-US" sz="2000" dirty="0" err="1"/>
              <a:t>heikkoihin</a:t>
            </a:r>
            <a:r>
              <a:rPr lang="en-US" sz="2000" dirty="0"/>
              <a:t> </a:t>
            </a:r>
            <a:r>
              <a:rPr lang="en-US" sz="2000" dirty="0" err="1"/>
              <a:t>asuinoloihin</a:t>
            </a:r>
            <a:r>
              <a:rPr lang="en-US" sz="2000" dirty="0"/>
              <a:t>, </a:t>
            </a:r>
            <a:r>
              <a:rPr lang="en-US" sz="2000" dirty="0" err="1"/>
              <a:t>huonoon</a:t>
            </a:r>
            <a:r>
              <a:rPr lang="en-US" sz="2000" dirty="0"/>
              <a:t> </a:t>
            </a:r>
            <a:r>
              <a:rPr lang="en-US" sz="2000" dirty="0" err="1"/>
              <a:t>hygieniaan</a:t>
            </a:r>
            <a:r>
              <a:rPr lang="en-US" sz="2000" dirty="0"/>
              <a:t> ja </a:t>
            </a:r>
            <a:r>
              <a:rPr lang="en-US" sz="2000" dirty="0" err="1"/>
              <a:t>puutteelliseen</a:t>
            </a:r>
            <a:r>
              <a:rPr lang="en-US" sz="2000" dirty="0"/>
              <a:t> </a:t>
            </a:r>
            <a:r>
              <a:rPr lang="en-US" sz="2000" dirty="0" err="1"/>
              <a:t>terveydenhuoltoon</a:t>
            </a:r>
            <a:endParaRPr lang="en-US" sz="2000" dirty="0"/>
          </a:p>
          <a:p>
            <a:r>
              <a:rPr lang="en-US" sz="2000" dirty="0" err="1"/>
              <a:t>Sairastuneet</a:t>
            </a:r>
            <a:r>
              <a:rPr lang="en-US" sz="2000" dirty="0"/>
              <a:t> </a:t>
            </a:r>
            <a:r>
              <a:rPr lang="en-US" sz="2000" dirty="0" err="1"/>
              <a:t>enimmäkseen</a:t>
            </a:r>
            <a:r>
              <a:rPr lang="en-US" sz="2000" dirty="0"/>
              <a:t> </a:t>
            </a:r>
            <a:r>
              <a:rPr lang="en-US" sz="2000" dirty="0" err="1"/>
              <a:t>lapsia</a:t>
            </a:r>
            <a:r>
              <a:rPr lang="en-US" sz="2000" dirty="0"/>
              <a:t>, </a:t>
            </a:r>
            <a:r>
              <a:rPr lang="en-US" sz="2000" dirty="0" err="1"/>
              <a:t>nuoria</a:t>
            </a:r>
            <a:r>
              <a:rPr lang="en-US" sz="2000" dirty="0"/>
              <a:t> tai </a:t>
            </a:r>
            <a:r>
              <a:rPr lang="en-US" sz="2000" dirty="0" err="1"/>
              <a:t>työikäisiä</a:t>
            </a:r>
            <a:r>
              <a:rPr lang="en-US" sz="2000" dirty="0"/>
              <a:t> </a:t>
            </a:r>
            <a:r>
              <a:rPr lang="en-US" sz="2000" dirty="0" err="1"/>
              <a:t>aikuisia</a:t>
            </a:r>
            <a:endParaRPr lang="en-US" sz="2000" dirty="0"/>
          </a:p>
          <a:p>
            <a:r>
              <a:rPr lang="en-US" sz="2000" dirty="0" err="1"/>
              <a:t>Sairastuneet</a:t>
            </a:r>
            <a:r>
              <a:rPr lang="en-US" sz="2000" dirty="0"/>
              <a:t> </a:t>
            </a:r>
            <a:r>
              <a:rPr lang="en-US" sz="2000" dirty="0" err="1"/>
              <a:t>eristettiin</a:t>
            </a:r>
            <a:r>
              <a:rPr lang="en-US" sz="2000" dirty="0"/>
              <a:t> </a:t>
            </a:r>
            <a:r>
              <a:rPr lang="en-US" sz="2000" i="1" dirty="0" err="1"/>
              <a:t>keuhkotautiparantoloihin</a:t>
            </a:r>
            <a:endParaRPr lang="en-US" sz="2000" i="1" dirty="0"/>
          </a:p>
          <a:p>
            <a:pPr marL="0" indent="0">
              <a:buNone/>
            </a:pPr>
            <a:r>
              <a:rPr lang="en-US" sz="2400" b="1" dirty="0"/>
              <a:t>II m</a:t>
            </a:r>
            <a:r>
              <a:rPr lang="en-US" sz="2400" b="1" dirty="0" err="1"/>
              <a:t>aailmansodan</a:t>
            </a:r>
            <a:r>
              <a:rPr lang="en-US" sz="2400" b="1" dirty="0"/>
              <a:t> </a:t>
            </a:r>
            <a:r>
              <a:rPr lang="en-US" sz="2400" b="1" dirty="0" err="1"/>
              <a:t>aikana</a:t>
            </a:r>
            <a:r>
              <a:rPr lang="en-US" sz="2400" b="1" dirty="0"/>
              <a:t> </a:t>
            </a:r>
            <a:r>
              <a:rPr lang="en-US" sz="2400" b="1" dirty="0" err="1"/>
              <a:t>aloitettiin</a:t>
            </a:r>
            <a:r>
              <a:rPr lang="en-US" sz="2400" b="1" dirty="0"/>
              <a:t> </a:t>
            </a:r>
            <a:r>
              <a:rPr lang="en-US" sz="2400" b="1" dirty="0" err="1"/>
              <a:t>sairautta</a:t>
            </a:r>
            <a:r>
              <a:rPr lang="en-US" sz="2400" b="1" dirty="0"/>
              <a:t> </a:t>
            </a:r>
            <a:r>
              <a:rPr lang="en-US" sz="2400" b="1" dirty="0" err="1"/>
              <a:t>ehkäisevät</a:t>
            </a:r>
            <a:r>
              <a:rPr lang="en-US" sz="2400" b="1" dirty="0"/>
              <a:t> </a:t>
            </a:r>
            <a:r>
              <a:rPr lang="en-US" sz="2400" b="1" dirty="0" err="1"/>
              <a:t>toimenpiteet</a:t>
            </a:r>
            <a:endParaRPr lang="en-US" sz="2400" b="1" dirty="0"/>
          </a:p>
          <a:p>
            <a:r>
              <a:rPr lang="en-US" sz="2000" dirty="0" err="1"/>
              <a:t>Alkeellisilla</a:t>
            </a:r>
            <a:r>
              <a:rPr lang="en-US" sz="2000" dirty="0"/>
              <a:t> </a:t>
            </a:r>
            <a:r>
              <a:rPr lang="en-US" sz="2000" dirty="0" err="1"/>
              <a:t>röntgenlaitteilla</a:t>
            </a:r>
            <a:r>
              <a:rPr lang="en-US" sz="2000" dirty="0"/>
              <a:t> </a:t>
            </a:r>
            <a:r>
              <a:rPr lang="en-US" sz="2000" dirty="0" err="1"/>
              <a:t>tehtävät</a:t>
            </a:r>
            <a:r>
              <a:rPr lang="en-US" sz="2000" dirty="0"/>
              <a:t> </a:t>
            </a:r>
            <a:r>
              <a:rPr lang="en-US" sz="2000" dirty="0" err="1"/>
              <a:t>seulonnat</a:t>
            </a:r>
            <a:endParaRPr lang="en-US" sz="2000" dirty="0"/>
          </a:p>
          <a:p>
            <a:r>
              <a:rPr lang="en-US" sz="2000" dirty="0" err="1"/>
              <a:t>Hygieniavalistus</a:t>
            </a:r>
            <a:r>
              <a:rPr lang="en-US" sz="2000" dirty="0"/>
              <a:t> </a:t>
            </a:r>
          </a:p>
          <a:p>
            <a:r>
              <a:rPr lang="en-US" sz="2000" dirty="0"/>
              <a:t>Calmette-</a:t>
            </a:r>
            <a:r>
              <a:rPr lang="en-US" sz="2000" dirty="0" err="1"/>
              <a:t>rokotus</a:t>
            </a:r>
            <a:r>
              <a:rPr lang="en-US" sz="2000" dirty="0"/>
              <a:t> </a:t>
            </a:r>
          </a:p>
          <a:p>
            <a:r>
              <a:rPr lang="en-US" sz="2000" dirty="0" err="1"/>
              <a:t>Uudet</a:t>
            </a:r>
            <a:r>
              <a:rPr lang="en-US" sz="2000" dirty="0"/>
              <a:t> </a:t>
            </a:r>
            <a:r>
              <a:rPr lang="en-US" sz="2000" dirty="0" err="1"/>
              <a:t>tehokkaat</a:t>
            </a:r>
            <a:r>
              <a:rPr lang="en-US" sz="2000" dirty="0"/>
              <a:t> </a:t>
            </a:r>
            <a:r>
              <a:rPr lang="en-US" sz="2000" dirty="0" err="1"/>
              <a:t>lääkkeet</a:t>
            </a:r>
            <a:endParaRPr lang="en-US" sz="2000" dirty="0"/>
          </a:p>
          <a:p>
            <a:r>
              <a:rPr lang="en-US" sz="2000" dirty="0" err="1"/>
              <a:t>Asuinolojen</a:t>
            </a:r>
            <a:r>
              <a:rPr lang="en-US" sz="2000" dirty="0"/>
              <a:t> </a:t>
            </a:r>
            <a:r>
              <a:rPr lang="en-US" sz="2000" dirty="0" err="1"/>
              <a:t>kehittäminen</a:t>
            </a:r>
            <a:endParaRPr lang="en-US" sz="2000" dirty="0"/>
          </a:p>
          <a:p>
            <a:pPr marL="0" indent="0">
              <a:buNone/>
            </a:pPr>
            <a:r>
              <a:rPr lang="en-US" sz="2400" b="1" dirty="0" err="1"/>
              <a:t>Tuberkuloosi</a:t>
            </a:r>
            <a:r>
              <a:rPr lang="en-US" sz="2400" b="1" dirty="0"/>
              <a:t> </a:t>
            </a:r>
            <a:r>
              <a:rPr lang="en-US" sz="2400" b="1" dirty="0" err="1"/>
              <a:t>väheni</a:t>
            </a:r>
            <a:r>
              <a:rPr lang="en-US" sz="2400" b="1" dirty="0"/>
              <a:t> </a:t>
            </a:r>
            <a:r>
              <a:rPr lang="en-US" sz="2400" b="1" dirty="0" err="1"/>
              <a:t>nopeasti</a:t>
            </a:r>
            <a:endParaRPr lang="en-US" sz="2400" b="1" dirty="0"/>
          </a:p>
        </p:txBody>
      </p:sp>
      <p:sp>
        <p:nvSpPr>
          <p:cNvPr id="11" name="Tekstiruutu 10">
            <a:extLst>
              <a:ext uri="{FF2B5EF4-FFF2-40B4-BE49-F238E27FC236}">
                <a16:creationId xmlns:a16="http://schemas.microsoft.com/office/drawing/2014/main" id="{8CB0E4EF-6B3A-B0B9-B0DA-7668CD5C414D}"/>
              </a:ext>
            </a:extLst>
          </p:cNvPr>
          <p:cNvSpPr txBox="1"/>
          <p:nvPr/>
        </p:nvSpPr>
        <p:spPr>
          <a:xfrm>
            <a:off x="201220" y="4988842"/>
            <a:ext cx="5063465" cy="390106"/>
          </a:xfrm>
          <a:prstGeom prst="rect">
            <a:avLst/>
          </a:prstGeom>
          <a:solidFill>
            <a:srgbClr val="000000">
              <a:alpha val="50000"/>
            </a:srgbClr>
          </a:solidFill>
          <a:ln>
            <a:noFill/>
          </a:ln>
        </p:spPr>
        <p:txBody>
          <a:bodyPr wrap="square" rtlCol="0">
            <a:noAutofit/>
          </a:bodyPr>
          <a:lstStyle/>
          <a:p>
            <a:pPr algn="ctr">
              <a:spcAft>
                <a:spcPts val="600"/>
              </a:spcAft>
            </a:pPr>
            <a:r>
              <a:rPr lang="fi-FI" sz="1300" dirty="0">
                <a:solidFill>
                  <a:srgbClr val="FFFFFF"/>
                </a:solidFill>
              </a:rPr>
              <a:t>Kuva: Unsplash.com CDC</a:t>
            </a:r>
          </a:p>
        </p:txBody>
      </p:sp>
    </p:spTree>
    <p:extLst>
      <p:ext uri="{BB962C8B-B14F-4D97-AF65-F5344CB8AC3E}">
        <p14:creationId xmlns:p14="http://schemas.microsoft.com/office/powerpoint/2010/main" val="1900704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isällön paikkamerkki 5">
            <a:extLst>
              <a:ext uri="{FF2B5EF4-FFF2-40B4-BE49-F238E27FC236}">
                <a16:creationId xmlns:a16="http://schemas.microsoft.com/office/drawing/2014/main" id="{4E2E5435-179F-FA43-2E3D-162447F5ADA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8925" b="-1"/>
          <a:stretch/>
        </p:blipFill>
        <p:spPr>
          <a:xfrm>
            <a:off x="2522358" y="10"/>
            <a:ext cx="9669642" cy="6857990"/>
          </a:xfrm>
          <a:prstGeom prst="rect">
            <a:avLst/>
          </a:prstGeom>
        </p:spPr>
      </p:pic>
      <p:sp>
        <p:nvSpPr>
          <p:cNvPr id="15"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84658B81-4CD2-A6D3-B763-EAAC6F788D12}"/>
              </a:ext>
            </a:extLst>
          </p:cNvPr>
          <p:cNvSpPr>
            <a:spLocks noGrp="1"/>
          </p:cNvSpPr>
          <p:nvPr>
            <p:ph type="title"/>
          </p:nvPr>
        </p:nvSpPr>
        <p:spPr>
          <a:xfrm>
            <a:off x="149437" y="0"/>
            <a:ext cx="4742792" cy="1608446"/>
          </a:xfrm>
        </p:spPr>
        <p:txBody>
          <a:bodyPr vert="horz" lIns="91440" tIns="45720" rIns="91440" bIns="45720" rtlCol="0" anchor="ctr">
            <a:normAutofit/>
          </a:bodyPr>
          <a:lstStyle/>
          <a:p>
            <a:r>
              <a:rPr lang="en-US" sz="3200" b="1" dirty="0"/>
              <a:t>1950-luvulla </a:t>
            </a:r>
            <a:r>
              <a:rPr lang="en-US" sz="3200" b="1" dirty="0" err="1"/>
              <a:t>alkoi</a:t>
            </a:r>
            <a:r>
              <a:rPr lang="en-US" sz="3200" b="1" dirty="0"/>
              <a:t> </a:t>
            </a:r>
            <a:r>
              <a:rPr lang="en-US" sz="3200" b="1" dirty="0" err="1"/>
              <a:t>hyvinvointiyhteiskunnan</a:t>
            </a:r>
            <a:r>
              <a:rPr lang="en-US" sz="3200" b="1" dirty="0"/>
              <a:t> </a:t>
            </a:r>
            <a:r>
              <a:rPr lang="en-US" sz="3200" b="1" dirty="0" err="1"/>
              <a:t>rakentaminen</a:t>
            </a:r>
            <a:endParaRPr lang="en-US" sz="3200" b="1" dirty="0"/>
          </a:p>
        </p:txBody>
      </p:sp>
      <p:sp>
        <p:nvSpPr>
          <p:cNvPr id="3" name="Sisällön paikkamerkki 2">
            <a:extLst>
              <a:ext uri="{FF2B5EF4-FFF2-40B4-BE49-F238E27FC236}">
                <a16:creationId xmlns:a16="http://schemas.microsoft.com/office/drawing/2014/main" id="{80161055-FB65-E532-F6DB-A72AEBAA6399}"/>
              </a:ext>
            </a:extLst>
          </p:cNvPr>
          <p:cNvSpPr>
            <a:spLocks noGrp="1"/>
          </p:cNvSpPr>
          <p:nvPr>
            <p:ph sz="half" idx="1"/>
          </p:nvPr>
        </p:nvSpPr>
        <p:spPr>
          <a:xfrm>
            <a:off x="149437" y="1588133"/>
            <a:ext cx="5112299" cy="4942462"/>
          </a:xfrm>
        </p:spPr>
        <p:txBody>
          <a:bodyPr vert="horz" lIns="91440" tIns="45720" rIns="91440" bIns="45720" rtlCol="0">
            <a:normAutofit/>
          </a:bodyPr>
          <a:lstStyle/>
          <a:p>
            <a:pPr marL="0" indent="0">
              <a:buNone/>
            </a:pPr>
            <a:r>
              <a:rPr lang="en-US" sz="2400" b="1" dirty="0" err="1"/>
              <a:t>Lasten</a:t>
            </a:r>
            <a:r>
              <a:rPr lang="en-US" sz="2400" b="1" dirty="0"/>
              <a:t> ja </a:t>
            </a:r>
            <a:r>
              <a:rPr lang="en-US" sz="2400" b="1" dirty="0" err="1"/>
              <a:t>perheiden</a:t>
            </a:r>
            <a:r>
              <a:rPr lang="en-US" sz="2400" b="1" dirty="0"/>
              <a:t> </a:t>
            </a:r>
            <a:r>
              <a:rPr lang="en-US" sz="2400" b="1" dirty="0" err="1"/>
              <a:t>terveyttä</a:t>
            </a:r>
            <a:r>
              <a:rPr lang="en-US" sz="2400" b="1" dirty="0"/>
              <a:t> </a:t>
            </a:r>
            <a:r>
              <a:rPr lang="en-US" sz="2400" b="1" dirty="0" err="1"/>
              <a:t>edistivät</a:t>
            </a:r>
            <a:r>
              <a:rPr lang="en-US" sz="2400" b="1" dirty="0"/>
              <a:t> </a:t>
            </a:r>
          </a:p>
          <a:p>
            <a:r>
              <a:rPr lang="en-US" sz="2400" dirty="0" err="1"/>
              <a:t>maksuton</a:t>
            </a:r>
            <a:r>
              <a:rPr lang="en-US" sz="2400" dirty="0"/>
              <a:t> </a:t>
            </a:r>
            <a:r>
              <a:rPr lang="en-US" sz="2400" dirty="0" err="1"/>
              <a:t>kouluruokailu</a:t>
            </a:r>
            <a:r>
              <a:rPr lang="en-US" sz="2400" dirty="0"/>
              <a:t> </a:t>
            </a:r>
          </a:p>
          <a:p>
            <a:r>
              <a:rPr lang="en-US" sz="2400" dirty="0" err="1"/>
              <a:t>edullinen</a:t>
            </a:r>
            <a:r>
              <a:rPr lang="en-US" sz="2400" dirty="0"/>
              <a:t> </a:t>
            </a:r>
            <a:r>
              <a:rPr lang="en-US" sz="2400" dirty="0" err="1"/>
              <a:t>kunnallinen</a:t>
            </a:r>
            <a:r>
              <a:rPr lang="en-US" sz="2400" dirty="0"/>
              <a:t> </a:t>
            </a:r>
            <a:r>
              <a:rPr lang="en-US" sz="2400" dirty="0" err="1"/>
              <a:t>lasten</a:t>
            </a:r>
            <a:r>
              <a:rPr lang="en-US" sz="2400" dirty="0"/>
              <a:t> </a:t>
            </a:r>
            <a:r>
              <a:rPr lang="en-US" sz="2400" dirty="0" err="1"/>
              <a:t>päivähoito</a:t>
            </a:r>
            <a:endParaRPr lang="en-US" sz="2400" dirty="0"/>
          </a:p>
          <a:p>
            <a:r>
              <a:rPr lang="en-US" sz="2400" dirty="0" err="1"/>
              <a:t>lapsilisäjärjestelmä</a:t>
            </a:r>
            <a:endParaRPr lang="en-US" sz="2400" dirty="0"/>
          </a:p>
          <a:p>
            <a:r>
              <a:rPr lang="en-US" sz="2400" dirty="0" err="1"/>
              <a:t>äitiysavustus</a:t>
            </a:r>
            <a:r>
              <a:rPr lang="en-US" sz="2400" dirty="0"/>
              <a:t> (</a:t>
            </a:r>
            <a:r>
              <a:rPr lang="en-US" sz="2400" dirty="0" err="1"/>
              <a:t>äitiyspakkaus</a:t>
            </a:r>
            <a:r>
              <a:rPr lang="en-US" sz="2400" dirty="0"/>
              <a:t>/-</a:t>
            </a:r>
            <a:r>
              <a:rPr lang="en-US" sz="2400" dirty="0" err="1"/>
              <a:t>raha</a:t>
            </a:r>
            <a:r>
              <a:rPr lang="en-US" sz="2400" dirty="0"/>
              <a:t>)</a:t>
            </a:r>
          </a:p>
          <a:p>
            <a:pPr marL="0" indent="0">
              <a:buNone/>
            </a:pPr>
            <a:r>
              <a:rPr lang="en-US" sz="2400" dirty="0" err="1"/>
              <a:t>Sotien</a:t>
            </a:r>
            <a:r>
              <a:rPr lang="en-US" sz="2400" dirty="0"/>
              <a:t> </a:t>
            </a:r>
            <a:r>
              <a:rPr lang="en-US" sz="2400" dirty="0" err="1"/>
              <a:t>jälkeen</a:t>
            </a:r>
            <a:r>
              <a:rPr lang="en-US" sz="2400" dirty="0"/>
              <a:t> </a:t>
            </a:r>
            <a:r>
              <a:rPr lang="en-US" sz="2400" dirty="0" err="1"/>
              <a:t>alkoi</a:t>
            </a:r>
            <a:r>
              <a:rPr lang="en-US" sz="2400" dirty="0"/>
              <a:t> </a:t>
            </a:r>
            <a:r>
              <a:rPr lang="en-US" sz="2400" dirty="0" err="1"/>
              <a:t>myös</a:t>
            </a:r>
            <a:r>
              <a:rPr lang="en-US" sz="2400" dirty="0"/>
              <a:t> </a:t>
            </a:r>
            <a:r>
              <a:rPr lang="en-US" sz="2400" dirty="0" err="1"/>
              <a:t>koko</a:t>
            </a:r>
            <a:r>
              <a:rPr lang="en-US" sz="2400" dirty="0"/>
              <a:t> </a:t>
            </a:r>
            <a:r>
              <a:rPr lang="en-US" sz="2400" dirty="0" err="1"/>
              <a:t>maan</a:t>
            </a:r>
            <a:r>
              <a:rPr lang="en-US" sz="2400" dirty="0"/>
              <a:t> </a:t>
            </a:r>
            <a:r>
              <a:rPr lang="en-US" sz="2400" dirty="0" err="1"/>
              <a:t>kattava</a:t>
            </a:r>
            <a:r>
              <a:rPr lang="en-US" sz="2400" dirty="0"/>
              <a:t> </a:t>
            </a:r>
            <a:r>
              <a:rPr lang="en-US" sz="2400" dirty="0" err="1"/>
              <a:t>keskussairaalaverkoston</a:t>
            </a:r>
            <a:r>
              <a:rPr lang="en-US" sz="2400" dirty="0"/>
              <a:t> </a:t>
            </a:r>
            <a:r>
              <a:rPr lang="en-US" sz="2400" dirty="0" err="1"/>
              <a:t>rakentaminen</a:t>
            </a:r>
            <a:r>
              <a:rPr lang="en-US" sz="2400" dirty="0"/>
              <a:t>.</a:t>
            </a:r>
          </a:p>
          <a:p>
            <a:r>
              <a:rPr lang="en-US" sz="2400" dirty="0" err="1"/>
              <a:t>Tavoitteena</a:t>
            </a:r>
            <a:r>
              <a:rPr lang="en-US" sz="2400" dirty="0"/>
              <a:t> </a:t>
            </a:r>
            <a:r>
              <a:rPr lang="en-US" sz="2400" dirty="0" err="1"/>
              <a:t>oli</a:t>
            </a:r>
            <a:r>
              <a:rPr lang="en-US" sz="2400" dirty="0"/>
              <a:t> </a:t>
            </a:r>
            <a:r>
              <a:rPr lang="en-US" sz="2400" dirty="0" err="1"/>
              <a:t>saada</a:t>
            </a:r>
            <a:r>
              <a:rPr lang="en-US" sz="2400" dirty="0"/>
              <a:t> </a:t>
            </a:r>
            <a:r>
              <a:rPr lang="en-US" sz="2400" b="1" dirty="0" err="1"/>
              <a:t>tasa-arvoiset</a:t>
            </a:r>
            <a:r>
              <a:rPr lang="en-US" sz="2400" dirty="0"/>
              <a:t> </a:t>
            </a:r>
            <a:r>
              <a:rPr lang="en-US" sz="2400" dirty="0" err="1"/>
              <a:t>sairaalapalvelut</a:t>
            </a:r>
            <a:r>
              <a:rPr lang="en-US" sz="2400" dirty="0"/>
              <a:t> </a:t>
            </a:r>
            <a:r>
              <a:rPr lang="en-US" sz="2400" dirty="0" err="1"/>
              <a:t>kaikkien</a:t>
            </a:r>
            <a:r>
              <a:rPr lang="en-US" sz="2400" dirty="0"/>
              <a:t> </a:t>
            </a:r>
            <a:r>
              <a:rPr lang="en-US" sz="2400" dirty="0" err="1"/>
              <a:t>ulottuville</a:t>
            </a:r>
            <a:r>
              <a:rPr lang="en-US" sz="2400" dirty="0"/>
              <a:t>.</a:t>
            </a:r>
          </a:p>
        </p:txBody>
      </p:sp>
      <p:sp>
        <p:nvSpPr>
          <p:cNvPr id="6" name="Tekstiruutu 5">
            <a:extLst>
              <a:ext uri="{FF2B5EF4-FFF2-40B4-BE49-F238E27FC236}">
                <a16:creationId xmlns:a16="http://schemas.microsoft.com/office/drawing/2014/main" id="{35FAE728-8375-6493-C748-4124AAD67E90}"/>
              </a:ext>
            </a:extLst>
          </p:cNvPr>
          <p:cNvSpPr txBox="1"/>
          <p:nvPr/>
        </p:nvSpPr>
        <p:spPr>
          <a:xfrm rot="5400000">
            <a:off x="10152185" y="3542160"/>
            <a:ext cx="3765755" cy="307777"/>
          </a:xfrm>
          <a:prstGeom prst="rect">
            <a:avLst/>
          </a:prstGeom>
          <a:noFill/>
        </p:spPr>
        <p:txBody>
          <a:bodyPr wrap="square" rtlCol="0">
            <a:spAutoFit/>
          </a:bodyPr>
          <a:lstStyle/>
          <a:p>
            <a:r>
              <a:rPr lang="fi-FI" sz="1400" dirty="0"/>
              <a:t>Kuva: </a:t>
            </a:r>
            <a:r>
              <a:rPr lang="fi-FI" sz="1400" dirty="0" err="1"/>
              <a:t>Unsplash.comAustrian</a:t>
            </a:r>
            <a:r>
              <a:rPr lang="fi-FI" sz="1400" dirty="0"/>
              <a:t> National Library</a:t>
            </a:r>
          </a:p>
        </p:txBody>
      </p:sp>
      <p:sp>
        <p:nvSpPr>
          <p:cNvPr id="7" name="Tekstiruutu 6">
            <a:extLst>
              <a:ext uri="{FF2B5EF4-FFF2-40B4-BE49-F238E27FC236}">
                <a16:creationId xmlns:a16="http://schemas.microsoft.com/office/drawing/2014/main" id="{F5B4D49D-BBA7-4C78-9880-BE90B539C5C6}"/>
              </a:ext>
            </a:extLst>
          </p:cNvPr>
          <p:cNvSpPr txBox="1"/>
          <p:nvPr/>
        </p:nvSpPr>
        <p:spPr>
          <a:xfrm>
            <a:off x="5151249" y="3079698"/>
            <a:ext cx="6148952" cy="1200329"/>
          </a:xfrm>
          <a:prstGeom prst="rect">
            <a:avLst/>
          </a:prstGeom>
          <a:noFill/>
        </p:spPr>
        <p:txBody>
          <a:bodyPr wrap="square">
            <a:spAutoFit/>
          </a:bodyPr>
          <a:lstStyle/>
          <a:p>
            <a:r>
              <a:rPr lang="fi-FI" dirty="0">
                <a:hlinkClick r:id="rId3"/>
              </a:rPr>
              <a:t>https://www.mtvuutiset.fi/artikkeli/talta-nayttavat-aitiyspakkaukset-tulevina-vuosina-kelan-kuosikisa-ratkesi-yleisoaanestyksella/8575834#gs.4eh4b8</a:t>
            </a:r>
            <a:endParaRPr lang="fi-FI" dirty="0"/>
          </a:p>
          <a:p>
            <a:endParaRPr lang="fi-FI" dirty="0"/>
          </a:p>
        </p:txBody>
      </p:sp>
      <p:sp>
        <p:nvSpPr>
          <p:cNvPr id="9" name="Tekstiruutu 8">
            <a:extLst>
              <a:ext uri="{FF2B5EF4-FFF2-40B4-BE49-F238E27FC236}">
                <a16:creationId xmlns:a16="http://schemas.microsoft.com/office/drawing/2014/main" id="{394042A7-BC56-DEA8-3B6F-99A937FA47A1}"/>
              </a:ext>
            </a:extLst>
          </p:cNvPr>
          <p:cNvSpPr txBox="1"/>
          <p:nvPr/>
        </p:nvSpPr>
        <p:spPr>
          <a:xfrm>
            <a:off x="5261736" y="4776269"/>
            <a:ext cx="6106332" cy="1754326"/>
          </a:xfrm>
          <a:prstGeom prst="rect">
            <a:avLst/>
          </a:prstGeom>
          <a:noFill/>
        </p:spPr>
        <p:txBody>
          <a:bodyPr wrap="square">
            <a:spAutoFit/>
          </a:bodyPr>
          <a:lstStyle/>
          <a:p>
            <a:pPr algn="l"/>
            <a:r>
              <a:rPr lang="fi-FI" b="0" i="0" dirty="0">
                <a:solidFill>
                  <a:schemeClr val="bg1"/>
                </a:solidFill>
                <a:effectLst/>
                <a:latin typeface="Google Sans"/>
              </a:rPr>
              <a:t>Missä maissa on äitiyspakkaus?</a:t>
            </a:r>
            <a:endParaRPr lang="fi-FI" b="0" i="0" dirty="0">
              <a:solidFill>
                <a:schemeClr val="bg1"/>
              </a:solidFill>
              <a:effectLst/>
              <a:latin typeface="arial" panose="020B0604020202020204" pitchFamily="34" charset="0"/>
            </a:endParaRPr>
          </a:p>
          <a:p>
            <a:pPr algn="l"/>
            <a:r>
              <a:rPr lang="fi-FI" b="0" i="0" dirty="0">
                <a:solidFill>
                  <a:schemeClr val="bg1"/>
                </a:solidFill>
                <a:effectLst/>
                <a:latin typeface="Google Sans"/>
              </a:rPr>
              <a:t>Suomen lisäksi ainoastaan Skotlannissa pakkaus on jokaiselle perheelle kuuluva etuus. Tosin myös Chilessä se jaetaan kaikille julkisessa sairaalassa synnyttäville naisille eli 65 prosentille Chilen äideistä. Chilen valtion rahoittama äitiyspakkaus sisältää muun muassa lattialle aseteltavan leikkimaton.31.10.2019</a:t>
            </a:r>
            <a:endParaRPr lang="fi-FI" b="0" i="0" dirty="0">
              <a:solidFill>
                <a:schemeClr val="bg1"/>
              </a:solidFill>
              <a:effectLst/>
              <a:latin typeface="arial" panose="020B0604020202020204" pitchFamily="34" charset="0"/>
            </a:endParaRPr>
          </a:p>
        </p:txBody>
      </p:sp>
      <p:sp>
        <p:nvSpPr>
          <p:cNvPr id="11" name="Tekstiruutu 10">
            <a:extLst>
              <a:ext uri="{FF2B5EF4-FFF2-40B4-BE49-F238E27FC236}">
                <a16:creationId xmlns:a16="http://schemas.microsoft.com/office/drawing/2014/main" id="{2E8AE50A-005F-173B-AE1F-817D3A51ED28}"/>
              </a:ext>
            </a:extLst>
          </p:cNvPr>
          <p:cNvSpPr txBox="1"/>
          <p:nvPr/>
        </p:nvSpPr>
        <p:spPr>
          <a:xfrm>
            <a:off x="5546151" y="962115"/>
            <a:ext cx="6106332" cy="646331"/>
          </a:xfrm>
          <a:prstGeom prst="rect">
            <a:avLst/>
          </a:prstGeom>
          <a:noFill/>
        </p:spPr>
        <p:txBody>
          <a:bodyPr wrap="square">
            <a:spAutoFit/>
          </a:bodyPr>
          <a:lstStyle/>
          <a:p>
            <a:r>
              <a:rPr lang="fi-FI" dirty="0"/>
              <a:t>https://maailmankuvalehti.fi/2019/5/pitkat/aitiyspakkaus-valloittaa-maailmaa/</a:t>
            </a:r>
          </a:p>
        </p:txBody>
      </p:sp>
    </p:spTree>
    <p:extLst>
      <p:ext uri="{BB962C8B-B14F-4D97-AF65-F5344CB8AC3E}">
        <p14:creationId xmlns:p14="http://schemas.microsoft.com/office/powerpoint/2010/main" val="37901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243E95-83CF-5D10-3A70-1CEF1830D75E}"/>
              </a:ext>
            </a:extLst>
          </p:cNvPr>
          <p:cNvSpPr>
            <a:spLocks noGrp="1"/>
          </p:cNvSpPr>
          <p:nvPr>
            <p:ph type="title"/>
          </p:nvPr>
        </p:nvSpPr>
        <p:spPr>
          <a:xfrm>
            <a:off x="161925" y="2"/>
            <a:ext cx="4486275" cy="796924"/>
          </a:xfrm>
        </p:spPr>
        <p:txBody>
          <a:bodyPr>
            <a:normAutofit/>
          </a:bodyPr>
          <a:lstStyle/>
          <a:p>
            <a:r>
              <a:rPr lang="fi-FI" sz="3600" b="1" dirty="0"/>
              <a:t>Kansanterveyslaki 1972</a:t>
            </a:r>
          </a:p>
        </p:txBody>
      </p:sp>
      <p:sp>
        <p:nvSpPr>
          <p:cNvPr id="3" name="Sisällön paikkamerkki 2">
            <a:extLst>
              <a:ext uri="{FF2B5EF4-FFF2-40B4-BE49-F238E27FC236}">
                <a16:creationId xmlns:a16="http://schemas.microsoft.com/office/drawing/2014/main" id="{5620FE50-24FA-D426-25E5-85EAD9967609}"/>
              </a:ext>
            </a:extLst>
          </p:cNvPr>
          <p:cNvSpPr>
            <a:spLocks noGrp="1"/>
          </p:cNvSpPr>
          <p:nvPr>
            <p:ph sz="half" idx="1"/>
          </p:nvPr>
        </p:nvSpPr>
        <p:spPr>
          <a:xfrm>
            <a:off x="0" y="796926"/>
            <a:ext cx="4572000" cy="5128756"/>
          </a:xfrm>
        </p:spPr>
        <p:txBody>
          <a:bodyPr>
            <a:normAutofit/>
          </a:bodyPr>
          <a:lstStyle/>
          <a:p>
            <a:r>
              <a:rPr lang="fi-FI" sz="2000" dirty="0"/>
              <a:t>Kunnanlääkärijärjestelmä lakkautettiin.</a:t>
            </a:r>
          </a:p>
          <a:p>
            <a:r>
              <a:rPr lang="fi-FI" sz="2000" dirty="0"/>
              <a:t>Jokaisella kunnalla oli velvollisuus perustaa </a:t>
            </a:r>
            <a:r>
              <a:rPr lang="fi-FI" sz="2000" b="1" dirty="0"/>
              <a:t>terveyskeskus</a:t>
            </a:r>
            <a:r>
              <a:rPr lang="fi-FI" sz="2000" dirty="0"/>
              <a:t>.</a:t>
            </a:r>
          </a:p>
          <a:p>
            <a:r>
              <a:rPr lang="fi-FI" sz="2000" dirty="0"/>
              <a:t>Laki korosti terveyden edistämisen tärkeyttä.</a:t>
            </a:r>
          </a:p>
          <a:p>
            <a:r>
              <a:rPr lang="fi-FI" sz="2000" dirty="0"/>
              <a:t>Terveyspolitiikan painopiste siirtyi sairaanhoidosta ehkäisevään terveydenhuoltoon ja avohoidon kehittämiseen.</a:t>
            </a:r>
          </a:p>
          <a:p>
            <a:r>
              <a:rPr lang="fi-FI" sz="2000" dirty="0"/>
              <a:t>Aikaisempaa enemmän kiinnitettiin huomiota myös elinolosuhteiden, ympäristön ja elintapojen terveyttä edistäviin tai kuormittaviin vaikutuksiin.</a:t>
            </a:r>
          </a:p>
        </p:txBody>
      </p:sp>
      <p:sp>
        <p:nvSpPr>
          <p:cNvPr id="4" name="Sisällön paikkamerkki 3">
            <a:extLst>
              <a:ext uri="{FF2B5EF4-FFF2-40B4-BE49-F238E27FC236}">
                <a16:creationId xmlns:a16="http://schemas.microsoft.com/office/drawing/2014/main" id="{DD3024E3-0244-32C1-C46D-2950944CD74E}"/>
              </a:ext>
            </a:extLst>
          </p:cNvPr>
          <p:cNvSpPr>
            <a:spLocks noGrp="1"/>
          </p:cNvSpPr>
          <p:nvPr>
            <p:ph sz="half" idx="2"/>
          </p:nvPr>
        </p:nvSpPr>
        <p:spPr>
          <a:xfrm>
            <a:off x="4591050" y="539185"/>
            <a:ext cx="7600950" cy="5633581"/>
          </a:xfrm>
        </p:spPr>
        <p:txBody>
          <a:bodyPr>
            <a:normAutofit/>
          </a:bodyPr>
          <a:lstStyle/>
          <a:p>
            <a:pPr marL="0" indent="0">
              <a:buNone/>
            </a:pPr>
            <a:r>
              <a:rPr lang="fi-FI" sz="2400" b="1" dirty="0"/>
              <a:t>Sosiaali- ja terveydenhuoltojärjestelmä 1972–2022</a:t>
            </a:r>
          </a:p>
        </p:txBody>
      </p:sp>
      <p:pic>
        <p:nvPicPr>
          <p:cNvPr id="6" name="Kuva 5">
            <a:extLst>
              <a:ext uri="{FF2B5EF4-FFF2-40B4-BE49-F238E27FC236}">
                <a16:creationId xmlns:a16="http://schemas.microsoft.com/office/drawing/2014/main" id="{08384155-09D9-4F16-EE05-AAF3714BE5A9}"/>
              </a:ext>
            </a:extLst>
          </p:cNvPr>
          <p:cNvPicPr>
            <a:picLocks noChangeAspect="1"/>
          </p:cNvPicPr>
          <p:nvPr/>
        </p:nvPicPr>
        <p:blipFill>
          <a:blip r:embed="rId2"/>
          <a:stretch>
            <a:fillRect/>
          </a:stretch>
        </p:blipFill>
        <p:spPr>
          <a:xfrm>
            <a:off x="4857427" y="977334"/>
            <a:ext cx="7277099" cy="5195432"/>
          </a:xfrm>
          <a:prstGeom prst="rect">
            <a:avLst/>
          </a:prstGeom>
        </p:spPr>
      </p:pic>
    </p:spTree>
    <p:extLst>
      <p:ext uri="{BB962C8B-B14F-4D97-AF65-F5344CB8AC3E}">
        <p14:creationId xmlns:p14="http://schemas.microsoft.com/office/powerpoint/2010/main" val="97846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FF4892-831D-5213-042E-0A78C60B2BA1}"/>
              </a:ext>
            </a:extLst>
          </p:cNvPr>
          <p:cNvSpPr>
            <a:spLocks noGrp="1"/>
          </p:cNvSpPr>
          <p:nvPr>
            <p:ph type="title"/>
          </p:nvPr>
        </p:nvSpPr>
        <p:spPr>
          <a:xfrm>
            <a:off x="0" y="25048"/>
            <a:ext cx="10858500" cy="511176"/>
          </a:xfrm>
        </p:spPr>
        <p:txBody>
          <a:bodyPr>
            <a:normAutofit fontScale="90000"/>
          </a:bodyPr>
          <a:lstStyle/>
          <a:p>
            <a:r>
              <a:rPr lang="fi-FI" sz="3200" b="1" dirty="0"/>
              <a:t>Terveydenhuollon palveluiden tuottajat 1972–2022</a:t>
            </a:r>
          </a:p>
        </p:txBody>
      </p:sp>
      <p:sp>
        <p:nvSpPr>
          <p:cNvPr id="3" name="Sisällön paikkamerkki 2">
            <a:extLst>
              <a:ext uri="{FF2B5EF4-FFF2-40B4-BE49-F238E27FC236}">
                <a16:creationId xmlns:a16="http://schemas.microsoft.com/office/drawing/2014/main" id="{7DE2DFA8-30D3-55F3-ADE6-AB8651759953}"/>
              </a:ext>
            </a:extLst>
          </p:cNvPr>
          <p:cNvSpPr>
            <a:spLocks noGrp="1"/>
          </p:cNvSpPr>
          <p:nvPr>
            <p:ph sz="half" idx="1"/>
          </p:nvPr>
        </p:nvSpPr>
        <p:spPr>
          <a:xfrm>
            <a:off x="52128" y="536224"/>
            <a:ext cx="3371851" cy="3846294"/>
          </a:xfrm>
        </p:spPr>
        <p:txBody>
          <a:bodyPr>
            <a:normAutofit lnSpcReduction="10000"/>
          </a:bodyPr>
          <a:lstStyle/>
          <a:p>
            <a:pPr marL="0" indent="0">
              <a:buNone/>
            </a:pPr>
            <a:r>
              <a:rPr lang="fi-FI" sz="3200" b="1" dirty="0"/>
              <a:t>1.</a:t>
            </a:r>
            <a:r>
              <a:rPr lang="fi-FI" sz="2000" b="1" dirty="0"/>
              <a:t> sektori </a:t>
            </a:r>
          </a:p>
          <a:p>
            <a:pPr marL="0" indent="0">
              <a:buNone/>
            </a:pPr>
            <a:r>
              <a:rPr lang="fi-FI" sz="2000" b="1" dirty="0"/>
              <a:t>Julkinen terveydenhuolto</a:t>
            </a:r>
          </a:p>
          <a:p>
            <a:pPr>
              <a:buFontTx/>
              <a:buChar char="-"/>
            </a:pPr>
            <a:r>
              <a:rPr lang="fi-FI" sz="2000" dirty="0"/>
              <a:t>Rahoitus verovaroista</a:t>
            </a:r>
          </a:p>
          <a:p>
            <a:pPr>
              <a:buFontTx/>
              <a:buChar char="-"/>
            </a:pPr>
            <a:r>
              <a:rPr lang="fi-FI" sz="2000" dirty="0"/>
              <a:t>Esimerkiksi</a:t>
            </a:r>
          </a:p>
          <a:p>
            <a:pPr lvl="1">
              <a:buFontTx/>
              <a:buChar char="-"/>
            </a:pPr>
            <a:r>
              <a:rPr lang="fi-FI" sz="2000" dirty="0"/>
              <a:t>Terveyskeskus</a:t>
            </a:r>
          </a:p>
          <a:p>
            <a:pPr lvl="1">
              <a:buFontTx/>
              <a:buChar char="-"/>
            </a:pPr>
            <a:r>
              <a:rPr lang="fi-FI" sz="2000" dirty="0"/>
              <a:t>Laboratorio</a:t>
            </a:r>
          </a:p>
          <a:p>
            <a:pPr lvl="1">
              <a:buFontTx/>
              <a:buChar char="-"/>
            </a:pPr>
            <a:r>
              <a:rPr lang="fi-FI" sz="2000" dirty="0"/>
              <a:t>Ensiapu</a:t>
            </a:r>
          </a:p>
          <a:p>
            <a:pPr lvl="1">
              <a:buFontTx/>
              <a:buChar char="-"/>
            </a:pPr>
            <a:r>
              <a:rPr lang="fi-FI" sz="2000" dirty="0"/>
              <a:t>Neuvola</a:t>
            </a:r>
          </a:p>
          <a:p>
            <a:pPr lvl="1">
              <a:buFontTx/>
              <a:buChar char="-"/>
            </a:pPr>
            <a:r>
              <a:rPr lang="fi-FI" sz="2000" dirty="0"/>
              <a:t>Sairaalat</a:t>
            </a:r>
          </a:p>
          <a:p>
            <a:pPr lvl="1">
              <a:buFontTx/>
              <a:buChar char="-"/>
            </a:pPr>
            <a:r>
              <a:rPr lang="fi-FI" sz="2000" dirty="0"/>
              <a:t>Sairaankuljetus</a:t>
            </a:r>
          </a:p>
          <a:p>
            <a:pPr marL="457200" lvl="1" indent="0">
              <a:buNone/>
            </a:pPr>
            <a:endParaRPr lang="fi-FI" sz="2000" dirty="0"/>
          </a:p>
          <a:p>
            <a:pPr marL="0" indent="0">
              <a:buNone/>
            </a:pPr>
            <a:endParaRPr lang="fi-FI" sz="2400" dirty="0"/>
          </a:p>
        </p:txBody>
      </p:sp>
      <p:sp>
        <p:nvSpPr>
          <p:cNvPr id="4" name="Sisällön paikkamerkki 3">
            <a:extLst>
              <a:ext uri="{FF2B5EF4-FFF2-40B4-BE49-F238E27FC236}">
                <a16:creationId xmlns:a16="http://schemas.microsoft.com/office/drawing/2014/main" id="{EA76522F-F3A0-282C-4193-5E980060B1D7}"/>
              </a:ext>
            </a:extLst>
          </p:cNvPr>
          <p:cNvSpPr>
            <a:spLocks noGrp="1"/>
          </p:cNvSpPr>
          <p:nvPr>
            <p:ph sz="half" idx="2"/>
          </p:nvPr>
        </p:nvSpPr>
        <p:spPr>
          <a:xfrm>
            <a:off x="3532860" y="2797150"/>
            <a:ext cx="4282145" cy="3555959"/>
          </a:xfrm>
        </p:spPr>
        <p:txBody>
          <a:bodyPr>
            <a:normAutofit lnSpcReduction="10000"/>
          </a:bodyPr>
          <a:lstStyle/>
          <a:p>
            <a:pPr marL="0" indent="0">
              <a:buNone/>
            </a:pPr>
            <a:r>
              <a:rPr lang="fi-FI" sz="3200" b="1" dirty="0"/>
              <a:t>2.</a:t>
            </a:r>
            <a:r>
              <a:rPr lang="fi-FI" sz="2000" b="1" dirty="0"/>
              <a:t> sektori </a:t>
            </a:r>
          </a:p>
          <a:p>
            <a:pPr marL="0" indent="0">
              <a:buNone/>
            </a:pPr>
            <a:r>
              <a:rPr lang="fi-FI" sz="2000" b="1" dirty="0"/>
              <a:t>Yksityinen terveydenhuolto</a:t>
            </a:r>
          </a:p>
          <a:p>
            <a:pPr marL="0" indent="0">
              <a:buNone/>
            </a:pPr>
            <a:r>
              <a:rPr lang="fi-FI" sz="2400" dirty="0"/>
              <a:t>- </a:t>
            </a:r>
            <a:r>
              <a:rPr lang="fi-FI" sz="2000" dirty="0"/>
              <a:t>Kustannettu pääosin palvelumaksuilla</a:t>
            </a:r>
          </a:p>
          <a:p>
            <a:pPr marL="0" indent="0">
              <a:buNone/>
            </a:pPr>
            <a:r>
              <a:rPr lang="fi-FI" sz="2000" dirty="0"/>
              <a:t>Esimerkiksi</a:t>
            </a:r>
          </a:p>
          <a:p>
            <a:pPr>
              <a:buFontTx/>
              <a:buChar char="-"/>
            </a:pPr>
            <a:r>
              <a:rPr lang="fi-FI" sz="2000" dirty="0"/>
              <a:t>Lääkärikeskukset</a:t>
            </a:r>
          </a:p>
          <a:p>
            <a:pPr>
              <a:buFontTx/>
              <a:buChar char="-"/>
            </a:pPr>
            <a:r>
              <a:rPr lang="fi-FI" sz="2000" dirty="0"/>
              <a:t>Yksityissairaalat</a:t>
            </a:r>
          </a:p>
          <a:p>
            <a:pPr>
              <a:buFontTx/>
              <a:buChar char="-"/>
            </a:pPr>
            <a:r>
              <a:rPr lang="fi-FI" sz="2000" dirty="0"/>
              <a:t>Hoivakodit</a:t>
            </a:r>
          </a:p>
          <a:p>
            <a:pPr>
              <a:buFontTx/>
              <a:buChar char="-"/>
            </a:pPr>
            <a:r>
              <a:rPr lang="fi-FI" sz="2000" dirty="0"/>
              <a:t>Esteettinen kirurgia</a:t>
            </a:r>
          </a:p>
          <a:p>
            <a:pPr>
              <a:buFontTx/>
              <a:buChar char="-"/>
            </a:pPr>
            <a:r>
              <a:rPr lang="fi-FI" sz="2000" dirty="0"/>
              <a:t>Apteekki</a:t>
            </a:r>
          </a:p>
        </p:txBody>
      </p:sp>
      <p:sp>
        <p:nvSpPr>
          <p:cNvPr id="5" name="Tekstiruutu 4">
            <a:extLst>
              <a:ext uri="{FF2B5EF4-FFF2-40B4-BE49-F238E27FC236}">
                <a16:creationId xmlns:a16="http://schemas.microsoft.com/office/drawing/2014/main" id="{FE617AC1-6A55-37BC-9559-7EA2F699C1F0}"/>
              </a:ext>
            </a:extLst>
          </p:cNvPr>
          <p:cNvSpPr txBox="1"/>
          <p:nvPr/>
        </p:nvSpPr>
        <p:spPr>
          <a:xfrm>
            <a:off x="7857727" y="420145"/>
            <a:ext cx="4282145" cy="4154984"/>
          </a:xfrm>
          <a:prstGeom prst="rect">
            <a:avLst/>
          </a:prstGeom>
          <a:noFill/>
        </p:spPr>
        <p:txBody>
          <a:bodyPr wrap="square" rtlCol="0">
            <a:spAutoFit/>
          </a:bodyPr>
          <a:lstStyle/>
          <a:p>
            <a:r>
              <a:rPr lang="fi-FI" sz="3200" b="1" dirty="0"/>
              <a:t>3. </a:t>
            </a:r>
            <a:r>
              <a:rPr lang="fi-FI" sz="2000" b="1" dirty="0"/>
              <a:t>sektori </a:t>
            </a:r>
          </a:p>
          <a:p>
            <a:r>
              <a:rPr lang="fi-FI" sz="2000" b="1" dirty="0"/>
              <a:t>Järjestöt ja yhdistykset </a:t>
            </a:r>
          </a:p>
          <a:p>
            <a:endParaRPr lang="fi-FI" sz="800" b="1" dirty="0"/>
          </a:p>
          <a:p>
            <a:pPr marL="342900" indent="-342900">
              <a:buFontTx/>
              <a:buChar char="-"/>
            </a:pPr>
            <a:r>
              <a:rPr lang="fi-FI" sz="2000" dirty="0"/>
              <a:t>Osin yhteiskunnan tukemia</a:t>
            </a:r>
          </a:p>
          <a:p>
            <a:r>
              <a:rPr lang="fi-FI" sz="2000" dirty="0"/>
              <a:t>Esimerkiksi </a:t>
            </a:r>
          </a:p>
          <a:p>
            <a:pPr marL="342900" indent="-342900">
              <a:buFontTx/>
              <a:buChar char="-"/>
            </a:pPr>
            <a:r>
              <a:rPr lang="fi-FI" sz="2000" dirty="0"/>
              <a:t>SPR</a:t>
            </a:r>
          </a:p>
          <a:p>
            <a:pPr marL="342900" indent="-342900">
              <a:buFontTx/>
              <a:buChar char="-"/>
            </a:pPr>
            <a:r>
              <a:rPr lang="fi-FI" sz="2000" dirty="0"/>
              <a:t>MLL</a:t>
            </a:r>
          </a:p>
          <a:p>
            <a:pPr marL="342900" indent="-342900">
              <a:buFontTx/>
              <a:buChar char="-"/>
            </a:pPr>
            <a:r>
              <a:rPr lang="fi-FI" sz="2000" dirty="0"/>
              <a:t>SETA</a:t>
            </a:r>
          </a:p>
          <a:p>
            <a:pPr marL="342900" indent="-342900">
              <a:buFontTx/>
              <a:buChar char="-"/>
            </a:pPr>
            <a:r>
              <a:rPr lang="fi-FI" sz="2000" dirty="0"/>
              <a:t>Mieli ry</a:t>
            </a:r>
          </a:p>
          <a:p>
            <a:pPr marL="342900" indent="-342900">
              <a:buFontTx/>
              <a:buChar char="-"/>
            </a:pPr>
            <a:r>
              <a:rPr lang="fi-FI" sz="2000" dirty="0"/>
              <a:t>Sydänliitto</a:t>
            </a:r>
          </a:p>
          <a:p>
            <a:pPr marL="342900" indent="-342900">
              <a:buFontTx/>
              <a:buChar char="-"/>
            </a:pPr>
            <a:r>
              <a:rPr lang="fi-FI" sz="2000" dirty="0"/>
              <a:t>Syöpäjärjestöt</a:t>
            </a:r>
          </a:p>
          <a:p>
            <a:pPr marL="342900" indent="-342900">
              <a:buFontTx/>
              <a:buChar char="-"/>
            </a:pPr>
            <a:r>
              <a:rPr lang="fi-FI" sz="2000" dirty="0"/>
              <a:t>Diabetesliitto</a:t>
            </a:r>
          </a:p>
          <a:p>
            <a:endParaRPr lang="fi-FI" sz="2400" dirty="0"/>
          </a:p>
        </p:txBody>
      </p:sp>
      <p:pic>
        <p:nvPicPr>
          <p:cNvPr id="9" name="Kuva 8" descr="Kuva, joka sisältää kohteen henkilö, mies, väkijoukko&#10;&#10;Kuvaus luotu automaattisesti">
            <a:extLst>
              <a:ext uri="{FF2B5EF4-FFF2-40B4-BE49-F238E27FC236}">
                <a16:creationId xmlns:a16="http://schemas.microsoft.com/office/drawing/2014/main" id="{89E097FB-E6B4-F673-EC6B-F8066B50D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652" y="2266020"/>
            <a:ext cx="2129289" cy="3124676"/>
          </a:xfrm>
          <a:prstGeom prst="rect">
            <a:avLst/>
          </a:prstGeom>
        </p:spPr>
      </p:pic>
      <p:pic>
        <p:nvPicPr>
          <p:cNvPr id="11" name="Kuva 10" descr="Kuva, joka sisältää kohteen henkilö, sisä, seinä&#10;&#10;Kuvaus luotu automaattisesti">
            <a:extLst>
              <a:ext uri="{FF2B5EF4-FFF2-40B4-BE49-F238E27FC236}">
                <a16:creationId xmlns:a16="http://schemas.microsoft.com/office/drawing/2014/main" id="{D3D34853-09F6-E11B-E8B1-2AD34AD55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236" y="637968"/>
            <a:ext cx="3596640" cy="2159182"/>
          </a:xfrm>
          <a:prstGeom prst="rect">
            <a:avLst/>
          </a:prstGeom>
        </p:spPr>
      </p:pic>
      <p:pic>
        <p:nvPicPr>
          <p:cNvPr id="13" name="Kuva 12" descr="Kuva, joka sisältää kohteen henkilö, sisä, sairaalahuone, käsi&#10;&#10;Kuvaus luotu automaattisesti">
            <a:extLst>
              <a:ext uri="{FF2B5EF4-FFF2-40B4-BE49-F238E27FC236}">
                <a16:creationId xmlns:a16="http://schemas.microsoft.com/office/drawing/2014/main" id="{0B0FB08C-3190-079F-8A95-BCB1C7F3D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42" y="4285184"/>
            <a:ext cx="3276148" cy="2099008"/>
          </a:xfrm>
          <a:prstGeom prst="rect">
            <a:avLst/>
          </a:prstGeom>
        </p:spPr>
      </p:pic>
      <p:sp>
        <p:nvSpPr>
          <p:cNvPr id="14" name="Tekstiruutu 13">
            <a:extLst>
              <a:ext uri="{FF2B5EF4-FFF2-40B4-BE49-F238E27FC236}">
                <a16:creationId xmlns:a16="http://schemas.microsoft.com/office/drawing/2014/main" id="{2B23870D-2BC2-8CF5-6AC4-E8D8F26B192B}"/>
              </a:ext>
            </a:extLst>
          </p:cNvPr>
          <p:cNvSpPr txBox="1"/>
          <p:nvPr/>
        </p:nvSpPr>
        <p:spPr>
          <a:xfrm rot="16200000">
            <a:off x="10099435" y="3764265"/>
            <a:ext cx="3939245" cy="307777"/>
          </a:xfrm>
          <a:prstGeom prst="rect">
            <a:avLst/>
          </a:prstGeom>
          <a:noFill/>
        </p:spPr>
        <p:txBody>
          <a:bodyPr wrap="square" rtlCol="0">
            <a:spAutoFit/>
          </a:bodyPr>
          <a:lstStyle/>
          <a:p>
            <a:r>
              <a:rPr lang="fi-FI" sz="1400" dirty="0"/>
              <a:t>Kuva: Unsplash.com Nathan Anderson</a:t>
            </a:r>
          </a:p>
        </p:txBody>
      </p:sp>
      <p:sp>
        <p:nvSpPr>
          <p:cNvPr id="16" name="Tekstiruutu 15">
            <a:extLst>
              <a:ext uri="{FF2B5EF4-FFF2-40B4-BE49-F238E27FC236}">
                <a16:creationId xmlns:a16="http://schemas.microsoft.com/office/drawing/2014/main" id="{10599F7D-9DCA-0D61-704D-438EF861FE9F}"/>
              </a:ext>
            </a:extLst>
          </p:cNvPr>
          <p:cNvSpPr txBox="1"/>
          <p:nvPr/>
        </p:nvSpPr>
        <p:spPr>
          <a:xfrm>
            <a:off x="3793236" y="633373"/>
            <a:ext cx="3624576" cy="261610"/>
          </a:xfrm>
          <a:prstGeom prst="rect">
            <a:avLst/>
          </a:prstGeom>
          <a:noFill/>
        </p:spPr>
        <p:txBody>
          <a:bodyPr wrap="square">
            <a:spAutoFit/>
          </a:bodyPr>
          <a:lstStyle/>
          <a:p>
            <a:r>
              <a:rPr lang="fi-FI" sz="1100" dirty="0"/>
              <a:t>Kuva: Unsplash.com National </a:t>
            </a:r>
            <a:r>
              <a:rPr lang="fi-FI" sz="1100" dirty="0" err="1"/>
              <a:t>Cancer</a:t>
            </a:r>
            <a:r>
              <a:rPr lang="fi-FI" sz="1100" dirty="0"/>
              <a:t> Institute</a:t>
            </a:r>
          </a:p>
        </p:txBody>
      </p:sp>
      <p:sp>
        <p:nvSpPr>
          <p:cNvPr id="18" name="Tekstiruutu 17">
            <a:extLst>
              <a:ext uri="{FF2B5EF4-FFF2-40B4-BE49-F238E27FC236}">
                <a16:creationId xmlns:a16="http://schemas.microsoft.com/office/drawing/2014/main" id="{F84C2ECE-296C-EFED-BA6A-D83121402AA7}"/>
              </a:ext>
            </a:extLst>
          </p:cNvPr>
          <p:cNvSpPr txBox="1"/>
          <p:nvPr/>
        </p:nvSpPr>
        <p:spPr>
          <a:xfrm>
            <a:off x="122942" y="6401448"/>
            <a:ext cx="3276148" cy="310420"/>
          </a:xfrm>
          <a:prstGeom prst="rect">
            <a:avLst/>
          </a:prstGeom>
          <a:noFill/>
        </p:spPr>
        <p:txBody>
          <a:bodyPr wrap="square">
            <a:spAutoFit/>
          </a:bodyPr>
          <a:lstStyle/>
          <a:p>
            <a:r>
              <a:rPr lang="fi-FI" sz="1400" dirty="0"/>
              <a:t>Kuva: Unsplash.com Stephen </a:t>
            </a:r>
            <a:r>
              <a:rPr lang="fi-FI" sz="1400" dirty="0" err="1"/>
              <a:t>Andrews</a:t>
            </a:r>
            <a:endParaRPr lang="fi-FI" sz="1400" dirty="0"/>
          </a:p>
        </p:txBody>
      </p:sp>
    </p:spTree>
    <p:extLst>
      <p:ext uri="{BB962C8B-B14F-4D97-AF65-F5344CB8AC3E}">
        <p14:creationId xmlns:p14="http://schemas.microsoft.com/office/powerpoint/2010/main" val="139813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57" dur="500"/>
                                        <p:tgtEl>
                                          <p:spTgt spid="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Effect transition="in" filter="barn(inVertical)">
                                      <p:cBhvr>
                                        <p:cTn id="62" dur="500"/>
                                        <p:tgtEl>
                                          <p:spTgt spid="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barn(inVertical)">
                                      <p:cBhvr>
                                        <p:cTn id="67" dur="500"/>
                                        <p:tgtEl>
                                          <p:spTgt spid="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Effect transition="in" filter="barn(inVertical)">
                                      <p:cBhvr>
                                        <p:cTn id="72" dur="500"/>
                                        <p:tgtEl>
                                          <p:spTgt spid="4">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animEffect transition="in" filter="barn(inVertical)">
                                      <p:cBhvr>
                                        <p:cTn id="77" dur="500"/>
                                        <p:tgtEl>
                                          <p:spTgt spid="4">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4">
                                            <p:txEl>
                                              <p:pRg st="5" end="5"/>
                                            </p:txEl>
                                          </p:spTgt>
                                        </p:tgtEl>
                                        <p:attrNameLst>
                                          <p:attrName>style.visibility</p:attrName>
                                        </p:attrNameLst>
                                      </p:cBhvr>
                                      <p:to>
                                        <p:strVal val="visible"/>
                                      </p:to>
                                    </p:set>
                                    <p:animEffect transition="in" filter="barn(inVertical)">
                                      <p:cBhvr>
                                        <p:cTn id="82" dur="500"/>
                                        <p:tgtEl>
                                          <p:spTgt spid="4">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4">
                                            <p:txEl>
                                              <p:pRg st="6" end="6"/>
                                            </p:txEl>
                                          </p:spTgt>
                                        </p:tgtEl>
                                        <p:attrNameLst>
                                          <p:attrName>style.visibility</p:attrName>
                                        </p:attrNameLst>
                                      </p:cBhvr>
                                      <p:to>
                                        <p:strVal val="visible"/>
                                      </p:to>
                                    </p:set>
                                    <p:animEffect transition="in" filter="barn(inVertical)">
                                      <p:cBhvr>
                                        <p:cTn id="87" dur="500"/>
                                        <p:tgtEl>
                                          <p:spTgt spid="4">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
                                            <p:txEl>
                                              <p:pRg st="7" end="7"/>
                                            </p:txEl>
                                          </p:spTgt>
                                        </p:tgtEl>
                                        <p:attrNameLst>
                                          <p:attrName>style.visibility</p:attrName>
                                        </p:attrNameLst>
                                      </p:cBhvr>
                                      <p:to>
                                        <p:strVal val="visible"/>
                                      </p:to>
                                    </p:set>
                                    <p:animEffect transition="in" filter="barn(inVertical)">
                                      <p:cBhvr>
                                        <p:cTn id="92" dur="500"/>
                                        <p:tgtEl>
                                          <p:spTgt spid="4">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4">
                                            <p:txEl>
                                              <p:pRg st="8" end="8"/>
                                            </p:txEl>
                                          </p:spTgt>
                                        </p:tgtEl>
                                        <p:attrNameLst>
                                          <p:attrName>style.visibility</p:attrName>
                                        </p:attrNameLst>
                                      </p:cBhvr>
                                      <p:to>
                                        <p:strVal val="visible"/>
                                      </p:to>
                                    </p:set>
                                    <p:animEffect transition="in" filter="barn(inVertical)">
                                      <p:cBhvr>
                                        <p:cTn id="97" dur="500"/>
                                        <p:tgtEl>
                                          <p:spTgt spid="4">
                                            <p:txEl>
                                              <p:pRg st="8" end="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5">
                                            <p:txEl>
                                              <p:pRg st="0" end="0"/>
                                            </p:txEl>
                                          </p:spTgt>
                                        </p:tgtEl>
                                        <p:attrNameLst>
                                          <p:attrName>style.visibility</p:attrName>
                                        </p:attrNameLst>
                                      </p:cBhvr>
                                      <p:to>
                                        <p:strVal val="visible"/>
                                      </p:to>
                                    </p:set>
                                    <p:anim calcmode="lin" valueType="num">
                                      <p:cBhvr additive="base">
                                        <p:cTn id="10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5">
                                            <p:txEl>
                                              <p:pRg st="1" end="1"/>
                                            </p:txEl>
                                          </p:spTgt>
                                        </p:tgtEl>
                                        <p:attrNameLst>
                                          <p:attrName>style.visibility</p:attrName>
                                        </p:attrNameLst>
                                      </p:cBhvr>
                                      <p:to>
                                        <p:strVal val="visible"/>
                                      </p:to>
                                    </p:set>
                                    <p:anim calcmode="lin" valueType="num">
                                      <p:cBhvr additive="base">
                                        <p:cTn id="10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5">
                                            <p:txEl>
                                              <p:pRg st="3" end="3"/>
                                            </p:txEl>
                                          </p:spTgt>
                                        </p:tgtEl>
                                        <p:attrNameLst>
                                          <p:attrName>style.visibility</p:attrName>
                                        </p:attrNameLst>
                                      </p:cBhvr>
                                      <p:to>
                                        <p:strVal val="visible"/>
                                      </p:to>
                                    </p:set>
                                    <p:anim calcmode="lin" valueType="num">
                                      <p:cBhvr additive="base">
                                        <p:cTn id="1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nodeType="clickEffect">
                                  <p:stCondLst>
                                    <p:cond delay="0"/>
                                  </p:stCondLst>
                                  <p:childTnLst>
                                    <p:set>
                                      <p:cBhvr>
                                        <p:cTn id="119" dur="1" fill="hold">
                                          <p:stCondLst>
                                            <p:cond delay="0"/>
                                          </p:stCondLst>
                                        </p:cTn>
                                        <p:tgtEl>
                                          <p:spTgt spid="5">
                                            <p:txEl>
                                              <p:pRg st="4" end="4"/>
                                            </p:txEl>
                                          </p:spTgt>
                                        </p:tgtEl>
                                        <p:attrNameLst>
                                          <p:attrName>style.visibility</p:attrName>
                                        </p:attrNameLst>
                                      </p:cBhvr>
                                      <p:to>
                                        <p:strVal val="visible"/>
                                      </p:to>
                                    </p:set>
                                    <p:anim calcmode="lin" valueType="num">
                                      <p:cBhvr additive="base">
                                        <p:cTn id="12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5">
                                            <p:txEl>
                                              <p:pRg st="5" end="5"/>
                                            </p:txEl>
                                          </p:spTgt>
                                        </p:tgtEl>
                                        <p:attrNameLst>
                                          <p:attrName>style.visibility</p:attrName>
                                        </p:attrNameLst>
                                      </p:cBhvr>
                                      <p:to>
                                        <p:strVal val="visible"/>
                                      </p:to>
                                    </p:set>
                                    <p:anim calcmode="lin" valueType="num">
                                      <p:cBhvr additive="base">
                                        <p:cTn id="126"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5">
                                            <p:txEl>
                                              <p:pRg st="6" end="6"/>
                                            </p:txEl>
                                          </p:spTgt>
                                        </p:tgtEl>
                                        <p:attrNameLst>
                                          <p:attrName>style.visibility</p:attrName>
                                        </p:attrNameLst>
                                      </p:cBhvr>
                                      <p:to>
                                        <p:strVal val="visible"/>
                                      </p:to>
                                    </p:set>
                                    <p:anim calcmode="lin" valueType="num">
                                      <p:cBhvr additive="base">
                                        <p:cTn id="13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5">
                                            <p:txEl>
                                              <p:pRg st="7" end="7"/>
                                            </p:txEl>
                                          </p:spTgt>
                                        </p:tgtEl>
                                        <p:attrNameLst>
                                          <p:attrName>style.visibility</p:attrName>
                                        </p:attrNameLst>
                                      </p:cBhvr>
                                      <p:to>
                                        <p:strVal val="visible"/>
                                      </p:to>
                                    </p:set>
                                    <p:anim calcmode="lin" valueType="num">
                                      <p:cBhvr additive="base">
                                        <p:cTn id="13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nodeType="clickEffect">
                                  <p:stCondLst>
                                    <p:cond delay="0"/>
                                  </p:stCondLst>
                                  <p:childTnLst>
                                    <p:set>
                                      <p:cBhvr>
                                        <p:cTn id="143" dur="1" fill="hold">
                                          <p:stCondLst>
                                            <p:cond delay="0"/>
                                          </p:stCondLst>
                                        </p:cTn>
                                        <p:tgtEl>
                                          <p:spTgt spid="5">
                                            <p:txEl>
                                              <p:pRg st="8" end="8"/>
                                            </p:txEl>
                                          </p:spTgt>
                                        </p:tgtEl>
                                        <p:attrNameLst>
                                          <p:attrName>style.visibility</p:attrName>
                                        </p:attrNameLst>
                                      </p:cBhvr>
                                      <p:to>
                                        <p:strVal val="visible"/>
                                      </p:to>
                                    </p:set>
                                    <p:anim calcmode="lin" valueType="num">
                                      <p:cBhvr additive="base">
                                        <p:cTn id="14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nodeType="clickEffect">
                                  <p:stCondLst>
                                    <p:cond delay="0"/>
                                  </p:stCondLst>
                                  <p:childTnLst>
                                    <p:set>
                                      <p:cBhvr>
                                        <p:cTn id="149" dur="1" fill="hold">
                                          <p:stCondLst>
                                            <p:cond delay="0"/>
                                          </p:stCondLst>
                                        </p:cTn>
                                        <p:tgtEl>
                                          <p:spTgt spid="5">
                                            <p:txEl>
                                              <p:pRg st="9" end="9"/>
                                            </p:txEl>
                                          </p:spTgt>
                                        </p:tgtEl>
                                        <p:attrNameLst>
                                          <p:attrName>style.visibility</p:attrName>
                                        </p:attrNameLst>
                                      </p:cBhvr>
                                      <p:to>
                                        <p:strVal val="visible"/>
                                      </p:to>
                                    </p:set>
                                    <p:anim calcmode="lin" valueType="num">
                                      <p:cBhvr additive="base">
                                        <p:cTn id="15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5">
                                            <p:txEl>
                                              <p:pRg st="10" end="10"/>
                                            </p:txEl>
                                          </p:spTgt>
                                        </p:tgtEl>
                                        <p:attrNameLst>
                                          <p:attrName>style.visibility</p:attrName>
                                        </p:attrNameLst>
                                      </p:cBhvr>
                                      <p:to>
                                        <p:strVal val="visible"/>
                                      </p:to>
                                    </p:set>
                                    <p:anim calcmode="lin" valueType="num">
                                      <p:cBhvr additive="base">
                                        <p:cTn id="156"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57"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nodeType="clickEffect">
                                  <p:stCondLst>
                                    <p:cond delay="0"/>
                                  </p:stCondLst>
                                  <p:childTnLst>
                                    <p:set>
                                      <p:cBhvr>
                                        <p:cTn id="161" dur="1" fill="hold">
                                          <p:stCondLst>
                                            <p:cond delay="0"/>
                                          </p:stCondLst>
                                        </p:cTn>
                                        <p:tgtEl>
                                          <p:spTgt spid="5">
                                            <p:txEl>
                                              <p:pRg st="11" end="11"/>
                                            </p:txEl>
                                          </p:spTgt>
                                        </p:tgtEl>
                                        <p:attrNameLst>
                                          <p:attrName>style.visibility</p:attrName>
                                        </p:attrNameLst>
                                      </p:cBhvr>
                                      <p:to>
                                        <p:strVal val="visible"/>
                                      </p:to>
                                    </p:set>
                                    <p:anim calcmode="lin" valueType="num">
                                      <p:cBhvr additive="base">
                                        <p:cTn id="162"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BFA0A3B0D7763A428C603A9965B631F3" ma:contentTypeVersion="15" ma:contentTypeDescription="Luo uusi asiakirja." ma:contentTypeScope="" ma:versionID="e9a2ac6108e975ea09913b3359f7f9cb">
  <xsd:schema xmlns:xsd="http://www.w3.org/2001/XMLSchema" xmlns:xs="http://www.w3.org/2001/XMLSchema" xmlns:p="http://schemas.microsoft.com/office/2006/metadata/properties" xmlns:ns2="48e8df33-a090-4ce7-a58b-5234ff1e67e3" xmlns:ns3="f5e6c97b-5595-4ee7-8a83-973ec926e39b" xmlns:ns4="f0974581-4bbf-443e-902f-14073e9fb4f6" targetNamespace="http://schemas.microsoft.com/office/2006/metadata/properties" ma:root="true" ma:fieldsID="5ba9bd7a23d351f6b90a87768955468a" ns2:_="" ns3:_="" ns4:_="">
    <xsd:import namespace="48e8df33-a090-4ce7-a58b-5234ff1e67e3"/>
    <xsd:import namespace="f5e6c97b-5595-4ee7-8a83-973ec926e39b"/>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8df33-a090-4ce7-a58b-5234ff1e6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e6c97b-5595-4ee7-8a83-973ec926e39b"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47c3ecc-9e27-4d18-ad78-bf79d5fad879}" ma:internalName="TaxCatchAll" ma:showField="CatchAllData" ma:web="f5e6c97b-5595-4ee7-8a83-973ec926e3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8e8df33-a090-4ce7-a58b-5234ff1e67e3">
      <Terms xmlns="http://schemas.microsoft.com/office/infopath/2007/PartnerControls"/>
    </lcf76f155ced4ddcb4097134ff3c332f>
    <TaxCatchAll xmlns="f0974581-4bbf-443e-902f-14073e9fb4f6" xsi:nil="true"/>
  </documentManagement>
</p:properties>
</file>

<file path=customXml/itemProps1.xml><?xml version="1.0" encoding="utf-8"?>
<ds:datastoreItem xmlns:ds="http://schemas.openxmlformats.org/officeDocument/2006/customXml" ds:itemID="{38B0D5DF-0256-4311-A1A3-DC21BB583B84}">
  <ds:schemaRefs>
    <ds:schemaRef ds:uri="http://schemas.microsoft.com/sharepoint/v3/contenttype/forms"/>
  </ds:schemaRefs>
</ds:datastoreItem>
</file>

<file path=customXml/itemProps2.xml><?xml version="1.0" encoding="utf-8"?>
<ds:datastoreItem xmlns:ds="http://schemas.openxmlformats.org/officeDocument/2006/customXml" ds:itemID="{A4A4B4E1-1F46-4D24-A4DB-97190CE8AC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e8df33-a090-4ce7-a58b-5234ff1e67e3"/>
    <ds:schemaRef ds:uri="f5e6c97b-5595-4ee7-8a83-973ec926e39b"/>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176BBA-A31E-4E88-BEAE-490FA5F1B57F}">
  <ds:schemaRefs>
    <ds:schemaRef ds:uri="http://schemas.microsoft.com/office/2006/metadata/properties"/>
    <ds:schemaRef ds:uri="http://schemas.microsoft.com/office/infopath/2007/PartnerControls"/>
    <ds:schemaRef ds:uri="48e8df33-a090-4ce7-a58b-5234ff1e67e3"/>
    <ds:schemaRef ds:uri="f0974581-4bbf-443e-902f-14073e9fb4f6"/>
  </ds:schemaRefs>
</ds:datastoreItem>
</file>

<file path=docProps/app.xml><?xml version="1.0" encoding="utf-8"?>
<Properties xmlns="http://schemas.openxmlformats.org/officeDocument/2006/extended-properties" xmlns:vt="http://schemas.openxmlformats.org/officeDocument/2006/docPropsVTypes">
  <TotalTime>463</TotalTime>
  <Words>458</Words>
  <Application>Microsoft Office PowerPoint</Application>
  <PresentationFormat>Laajakuva</PresentationFormat>
  <Paragraphs>97</Paragraphs>
  <Slides>7</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7</vt:i4>
      </vt:variant>
    </vt:vector>
  </HeadingPairs>
  <TitlesOfParts>
    <vt:vector size="13" baseType="lpstr">
      <vt:lpstr>arial</vt:lpstr>
      <vt:lpstr>arial</vt:lpstr>
      <vt:lpstr>Calibri</vt:lpstr>
      <vt:lpstr>Calibri Light</vt:lpstr>
      <vt:lpstr>Google Sans</vt:lpstr>
      <vt:lpstr>Office-teema</vt:lpstr>
      <vt:lpstr>3. Terveys- ja sosiaalipalvelujen historiaa Suomessa</vt:lpstr>
      <vt:lpstr>1800-luvun Suomessa oli heikot elinolot</vt:lpstr>
      <vt:lpstr>Terveydenhuollon kehitys 1700–1950</vt:lpstr>
      <vt:lpstr>Sata vuotta sitten tuberkuloosi oli vakava kansanterveysongelma</vt:lpstr>
      <vt:lpstr>1950-luvulla alkoi hyvinvointiyhteiskunnan rakentaminen</vt:lpstr>
      <vt:lpstr>Kansanterveyslaki 1972</vt:lpstr>
      <vt:lpstr>Terveydenhuollon palveluiden tuottajat 1972–2022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Terveys- ja sosiaalipalveluiden historiaa Suomessa</dc:title>
  <dc:creator>Paula</dc:creator>
  <cp:lastModifiedBy>Anitta Marttila</cp:lastModifiedBy>
  <cp:revision>28</cp:revision>
  <dcterms:created xsi:type="dcterms:W3CDTF">2022-06-21T06:57:15Z</dcterms:created>
  <dcterms:modified xsi:type="dcterms:W3CDTF">2023-08-14T11:39:07Z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0x010100BFA0A3B0D7763A428C603A9965B631F3</vt:lpwstr>
  </property>
</Properties>
</file>