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2" r:id="rId9"/>
    <p:sldId id="257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106C6-C0F8-4322-8924-D53ECD75BF14}" v="263" dt="2023-08-03T11:35:45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F55C3-1403-605A-114B-0DDF6BBD0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B70FB53-E7B5-78D9-C4B7-CF8FCE7EE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DFC7CF-16CD-B735-AC8C-728A8FE7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46DE99-DC25-1BD1-1FBF-B59B0AB5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07C2B2-49CD-73E9-C613-8E189BBD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92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AE5E1-92D8-EBE8-F816-6F4B4FE6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6F5A7E-5BA7-3C34-DE7D-260D48E26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0D02F5-8105-3942-70A7-F8FB78FB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4DB5C8-9D75-B583-8D09-0C143EC7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6CB055-EE73-9A01-A124-6447C569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02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4EF6817-C863-0997-A846-B42477C36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15AA09A-3DEF-1A39-036F-7C23F847D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B1DE86-8991-0CAA-D510-8EA18C47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93726F-BF02-5F19-A88A-D3CE9704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1F844-99CE-30D7-22AB-C1B85695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07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E8ED3B-CA63-1C61-2A8B-EAEAB623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E70F9-B0F1-8D86-98A1-DEF6F3AC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8C6D5F-49EC-B685-BFE5-4D592446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FEF965-0CC6-95D5-BD3A-1AC966E6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2199E-292D-8C49-72A3-28B494D8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78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A407EB-1EAF-55B6-3158-49E63A9F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13666F-F841-D581-61EE-CC84BF1A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C8A501-DF40-406B-9D07-F12D06A6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FA96C9-9F08-FD6D-E86C-6047C80D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87676A-3656-1BE1-C6A0-21338F7F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77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8CD9C9-4E53-6ABB-B772-9170F61E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0C1BF-B4E0-93E3-8945-1ED37B392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AA02A4-1BA1-1BF4-9386-61D96C363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8FBED8-0F82-D262-BCCA-FD4E4CE6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BDF96B-9EAB-A5AE-5594-EBEF0C4E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657F22-468C-FE62-CC1E-1EEB14BA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8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0839-BFF8-1C5A-CE51-93BDD442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230085-0DD1-1941-9E70-7593B68BB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376AB0-D4F0-0DEC-158B-3FAFD6CCE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0135D79-2846-6392-9A5D-B20376706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BDA6419-517C-D918-CD5A-F86914E82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1902A7-FDB2-28F5-C0F7-137D1577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2FEEC8-1BE8-7C24-AC15-99DADBAC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C348737-ABA0-6D62-4320-018F5A29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63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6F889-04FA-F8AD-04CE-EEE6A6D9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35CB3A-0787-6478-D522-94347B94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5BD78D-BB5F-23C1-ED24-4FC2183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E7D29C-4B19-A9A2-FCCB-3D8EB4D1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90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C326F4A-315E-C84D-757D-9A274D28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01AAE61-1582-AD4F-B132-7CAF4631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02D8CF-3477-CA68-C743-4078A672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64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A393FC-0990-90A9-2760-C803631A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31EC36-13D6-B74C-CC2F-FA5E370F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454E70-F2E4-8B9E-01AE-5AFA217CB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02942B-53B4-CD03-F8C6-89EE0AFD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F8C222-D06F-A53D-E86C-567869528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CBD41A-E909-EC0A-2870-4266AC79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2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C07B1-BF69-D562-212B-3ABF6E0C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FE85928-B2CD-C505-BE2B-6275187F0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3DFD62-79BB-9F0C-E58C-F970323F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891976-B12B-B387-C4D1-12B0917F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51093B-C4B9-E6F2-530D-19289715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9A5761-9F2D-1E52-FE50-FDE25F53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94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5797929-FA34-DA1B-F46E-38F51722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3DC241-AEE5-C4B6-7D90-CF5455236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96889A-BE18-9B8E-399A-84B26EF58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6290-46D9-4D2E-900F-963085E2E026}" type="datetimeFigureOut">
              <a:rPr lang="fi-FI" smtClean="0"/>
              <a:t>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089E97-7EB2-4561-0D9C-E76D923DB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A14ED1-FF1B-E552-A744-FD553308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55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/74-2004330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Kuva, joka sisältää kohteen maa, ulko, vanha, likainen&#10;&#10;Kuvaus luotu automaattisesti">
            <a:extLst>
              <a:ext uri="{FF2B5EF4-FFF2-40B4-BE49-F238E27FC236}">
                <a16:creationId xmlns:a16="http://schemas.microsoft.com/office/drawing/2014/main" id="{6B42356F-737A-0596-C72F-F19CCD8A8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E42B18-8EE3-3CD6-89B7-D6EAF1C77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32" y="927167"/>
            <a:ext cx="5635949" cy="2323603"/>
          </a:xfrm>
          <a:noFill/>
        </p:spPr>
        <p:txBody>
          <a:bodyPr>
            <a:normAutofit fontScale="90000"/>
          </a:bodyPr>
          <a:lstStyle/>
          <a:p>
            <a:r>
              <a:rPr lang="fi-FI" sz="4400" b="1" dirty="0">
                <a:solidFill>
                  <a:schemeClr val="accent1"/>
                </a:solidFill>
              </a:rPr>
              <a:t>2. Terveyden ja sairauksien selitysmalleja eri aikakausina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45E968F-18E6-5E8F-BDA4-4FA65623A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423" y="6264952"/>
            <a:ext cx="3445766" cy="328846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600" dirty="0"/>
              <a:t>Kuva: Unsplash.com Joyce </a:t>
            </a:r>
            <a:r>
              <a:rPr lang="fi-FI" sz="1600" dirty="0" err="1"/>
              <a:t>McCown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09398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sisä, sotkuinen&#10;&#10;Kuvaus luotu automaattisesti">
            <a:extLst>
              <a:ext uri="{FF2B5EF4-FFF2-40B4-BE49-F238E27FC236}">
                <a16:creationId xmlns:a16="http://schemas.microsoft.com/office/drawing/2014/main" id="{D80F5FE8-D83F-EA83-71AE-5C8011049B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833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D16697-E331-5FD4-EF6C-EEF5CA47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52620" cy="177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002060"/>
                </a:solidFill>
              </a:rPr>
              <a:t>Valistuksen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b="1" dirty="0" err="1">
                <a:solidFill>
                  <a:srgbClr val="002060"/>
                </a:solidFill>
              </a:rPr>
              <a:t>aika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– </a:t>
            </a:r>
            <a:r>
              <a:rPr lang="en-US" sz="3200" b="1" dirty="0" err="1">
                <a:solidFill>
                  <a:srgbClr val="002060"/>
                </a:solidFill>
              </a:rPr>
              <a:t>lääketiede</a:t>
            </a:r>
            <a:r>
              <a:rPr lang="en-US" sz="3200" b="1" dirty="0">
                <a:solidFill>
                  <a:srgbClr val="002060"/>
                </a:solidFill>
              </a:rPr>
              <a:t> ja </a:t>
            </a:r>
            <a:r>
              <a:rPr lang="en-US" sz="3200" b="1" dirty="0" err="1">
                <a:solidFill>
                  <a:srgbClr val="002060"/>
                </a:solidFill>
              </a:rPr>
              <a:t>luonnontieteet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kehittyvät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07D895-78F3-337D-548D-E56EE0D4E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4" y="1725613"/>
            <a:ext cx="4763915" cy="44945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Usko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humoraalioppiin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alkoi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horjua</a:t>
            </a:r>
            <a:r>
              <a:rPr lang="en-US" sz="2000" dirty="0">
                <a:solidFill>
                  <a:srgbClr val="002060"/>
                </a:solidFill>
              </a:rPr>
              <a:t>, ja </a:t>
            </a:r>
            <a:r>
              <a:rPr lang="en-US" sz="2000" dirty="0" err="1">
                <a:solidFill>
                  <a:srgbClr val="002060"/>
                </a:solidFill>
              </a:rPr>
              <a:t>uskonnollisiin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näkemyksiin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terveydestä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suhtauduttiin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kriittisesti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US" sz="8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Ruumiinavaukset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lisäsivät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anatomian</a:t>
            </a:r>
            <a:r>
              <a:rPr lang="en-US" sz="2000" dirty="0">
                <a:solidFill>
                  <a:srgbClr val="002060"/>
                </a:solidFill>
              </a:rPr>
              <a:t> ja </a:t>
            </a:r>
            <a:r>
              <a:rPr lang="en-US" sz="2000" dirty="0" err="1">
                <a:solidFill>
                  <a:srgbClr val="002060"/>
                </a:solidFill>
              </a:rPr>
              <a:t>fysiologian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tuntemusta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US" sz="9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Mikroskoopin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keksiminen</a:t>
            </a:r>
            <a:r>
              <a:rPr lang="en-US" sz="2000" dirty="0">
                <a:solidFill>
                  <a:srgbClr val="002060"/>
                </a:solidFill>
              </a:rPr>
              <a:t> ja </a:t>
            </a:r>
            <a:r>
              <a:rPr lang="en-US" sz="2000" dirty="0" err="1">
                <a:solidFill>
                  <a:srgbClr val="002060"/>
                </a:solidFill>
              </a:rPr>
              <a:t>käyttöönotto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herättivät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vähitellen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ajatuksen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mikrobien</a:t>
            </a:r>
            <a:r>
              <a:rPr lang="en-US" sz="2000" dirty="0">
                <a:solidFill>
                  <a:srgbClr val="002060"/>
                </a:solidFill>
              </a:rPr>
              <a:t> ja </a:t>
            </a:r>
            <a:r>
              <a:rPr lang="en-US" sz="2000" dirty="0" err="1">
                <a:solidFill>
                  <a:srgbClr val="002060"/>
                </a:solidFill>
              </a:rPr>
              <a:t>tautien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välisestä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yhteydestä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US" sz="900" dirty="0">
              <a:solidFill>
                <a:srgbClr val="002060"/>
              </a:solidFill>
            </a:endParaRPr>
          </a:p>
          <a:p>
            <a:r>
              <a:rPr lang="en-US" sz="2000" b="1" dirty="0" err="1">
                <a:solidFill>
                  <a:srgbClr val="002060"/>
                </a:solidFill>
              </a:rPr>
              <a:t>Isorokkorokotus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otettiin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käyttöön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A478AD4-C5E2-6F9B-1E4E-AAFB6D4810D3}"/>
              </a:ext>
            </a:extLst>
          </p:cNvPr>
          <p:cNvSpPr txBox="1"/>
          <p:nvPr/>
        </p:nvSpPr>
        <p:spPr>
          <a:xfrm rot="5400000">
            <a:off x="8480552" y="3275107"/>
            <a:ext cx="685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Wendy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Scofield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, mies, sisä&#10;&#10;Kuvaus luotu automaattisesti">
            <a:extLst>
              <a:ext uri="{FF2B5EF4-FFF2-40B4-BE49-F238E27FC236}">
                <a16:creationId xmlns:a16="http://schemas.microsoft.com/office/drawing/2014/main" id="{C7630868-8648-15A1-0BBB-717AFDBBFF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2" b="2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BFDBE7-44BE-A5A5-25D7-26F703F8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9108" cy="1290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Spesifi</a:t>
            </a:r>
            <a:r>
              <a:rPr lang="en-US" sz="3600" b="1" dirty="0"/>
              <a:t> </a:t>
            </a:r>
            <a:r>
              <a:rPr lang="en-US" sz="3600" b="1" dirty="0" err="1"/>
              <a:t>etiologia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– </a:t>
            </a:r>
            <a:r>
              <a:rPr lang="en-US" sz="3600" b="1" dirty="0" err="1"/>
              <a:t>yksi</a:t>
            </a:r>
            <a:r>
              <a:rPr lang="en-US" sz="3600" b="1" dirty="0"/>
              <a:t> </a:t>
            </a:r>
            <a:r>
              <a:rPr lang="en-US" sz="3600" b="1" dirty="0" err="1"/>
              <a:t>syy</a:t>
            </a:r>
            <a:r>
              <a:rPr lang="en-US" sz="3600" b="1" dirty="0"/>
              <a:t>, </a:t>
            </a:r>
            <a:r>
              <a:rPr lang="en-US" sz="3600" b="1" dirty="0" err="1"/>
              <a:t>yksi</a:t>
            </a:r>
            <a:r>
              <a:rPr lang="en-US" sz="3600" b="1" dirty="0"/>
              <a:t> </a:t>
            </a:r>
            <a:r>
              <a:rPr lang="en-US" sz="3600" b="1" dirty="0" err="1"/>
              <a:t>sairaus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431F70-AC8A-CE8B-39DF-ADEE52E24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" y="1290320"/>
            <a:ext cx="4570192" cy="52425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Näkemystä</a:t>
            </a:r>
            <a:r>
              <a:rPr lang="en-US" sz="2000" b="1" dirty="0"/>
              <a:t> </a:t>
            </a:r>
            <a:r>
              <a:rPr lang="en-US" sz="2000" b="1" dirty="0" err="1"/>
              <a:t>tukivat</a:t>
            </a:r>
            <a:endParaRPr lang="en-US" sz="2000" b="1" dirty="0"/>
          </a:p>
          <a:p>
            <a:pPr>
              <a:buFontTx/>
              <a:buChar char="-"/>
            </a:pPr>
            <a:r>
              <a:rPr lang="en-US" sz="2000" dirty="0" err="1"/>
              <a:t>tartuntatautien</a:t>
            </a:r>
            <a:r>
              <a:rPr lang="en-US" sz="2000" dirty="0"/>
              <a:t> </a:t>
            </a:r>
            <a:r>
              <a:rPr lang="en-US" sz="2000" dirty="0" err="1"/>
              <a:t>yleisyys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ruumiinavauksissa</a:t>
            </a:r>
            <a:r>
              <a:rPr lang="en-US" sz="2000" dirty="0"/>
              <a:t> </a:t>
            </a:r>
            <a:r>
              <a:rPr lang="en-US" sz="2000" dirty="0" err="1"/>
              <a:t>saadut</a:t>
            </a:r>
            <a:r>
              <a:rPr lang="en-US" sz="2000" dirty="0"/>
              <a:t> </a:t>
            </a:r>
            <a:r>
              <a:rPr lang="en-US" sz="2000" dirty="0" err="1"/>
              <a:t>havainnot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solubiologian</a:t>
            </a:r>
            <a:r>
              <a:rPr lang="en-US" sz="2000" dirty="0"/>
              <a:t> </a:t>
            </a:r>
            <a:r>
              <a:rPr lang="en-US" sz="2000" dirty="0" err="1"/>
              <a:t>kehittyminen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mikrobien</a:t>
            </a:r>
            <a:r>
              <a:rPr lang="en-US" sz="2000" dirty="0"/>
              <a:t> </a:t>
            </a:r>
            <a:r>
              <a:rPr lang="en-US" sz="2000" dirty="0" err="1"/>
              <a:t>saastuttaman</a:t>
            </a:r>
            <a:r>
              <a:rPr lang="en-US" sz="2000" dirty="0"/>
              <a:t> </a:t>
            </a:r>
            <a:r>
              <a:rPr lang="en-US" sz="2000" dirty="0" err="1"/>
              <a:t>juomaveden osoittautuminen laajojen</a:t>
            </a:r>
            <a:r>
              <a:rPr lang="en-US" sz="2000" dirty="0"/>
              <a:t> </a:t>
            </a:r>
            <a:r>
              <a:rPr lang="en-US" sz="2000" dirty="0" err="1"/>
              <a:t>koleraepidemioiden</a:t>
            </a:r>
            <a:r>
              <a:rPr lang="en-US" sz="2000" dirty="0"/>
              <a:t> </a:t>
            </a:r>
            <a:r>
              <a:rPr lang="en-US" sz="2000" dirty="0" err="1"/>
              <a:t>aiheuttajaksi.</a:t>
            </a:r>
            <a:endParaRPr lang="en-US" sz="800" dirty="0"/>
          </a:p>
          <a:p>
            <a:pPr marL="0" indent="0">
              <a:buNone/>
            </a:pPr>
            <a:r>
              <a:rPr lang="en-US" sz="2000" b="1" dirty="0" err="1"/>
              <a:t>Ymmärrettiin hygienian</a:t>
            </a:r>
            <a:r>
              <a:rPr lang="en-US" sz="2000" b="1" dirty="0"/>
              <a:t> </a:t>
            </a:r>
            <a:r>
              <a:rPr lang="en-US" sz="2000" b="1" dirty="0" err="1"/>
              <a:t>tärkeys</a:t>
            </a:r>
            <a:r>
              <a:rPr lang="en-US" sz="2000" b="1" dirty="0"/>
              <a:t> </a:t>
            </a:r>
            <a:r>
              <a:rPr lang="en-US" sz="2000" b="1" dirty="0" err="1"/>
              <a:t>tautien</a:t>
            </a:r>
            <a:r>
              <a:rPr lang="en-US" sz="2000" b="1" dirty="0"/>
              <a:t> </a:t>
            </a:r>
            <a:r>
              <a:rPr lang="en-US" sz="2000" b="1" dirty="0" err="1"/>
              <a:t>ehkäisyssä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parannettiin sanitaatiota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r>
              <a:rPr lang="en-US" sz="2000" dirty="0" err="1"/>
              <a:t>kehitettiin kaupunkien</a:t>
            </a:r>
            <a:r>
              <a:rPr lang="en-US" sz="2000" dirty="0"/>
              <a:t> </a:t>
            </a:r>
            <a:r>
              <a:rPr lang="en-US" sz="2000" dirty="0" err="1"/>
              <a:t>vesi</a:t>
            </a:r>
            <a:r>
              <a:rPr lang="en-US" sz="2000" dirty="0"/>
              <a:t>- ja </a:t>
            </a:r>
            <a:r>
              <a:rPr lang="en-US" sz="2000" dirty="0" err="1"/>
              <a:t>jätehuoltoa</a:t>
            </a:r>
          </a:p>
          <a:p>
            <a:pPr>
              <a:buFontTx/>
              <a:buChar char="-"/>
            </a:pPr>
            <a:r>
              <a:rPr lang="en-US" sz="2000" dirty="0" err="1"/>
              <a:t>säädettiin hygieniaa</a:t>
            </a:r>
            <a:r>
              <a:rPr lang="en-US" sz="2000" dirty="0"/>
              <a:t> ja </a:t>
            </a:r>
            <a:r>
              <a:rPr lang="en-US" sz="2000" dirty="0" err="1"/>
              <a:t>ympäristöä</a:t>
            </a:r>
            <a:r>
              <a:rPr lang="en-US" sz="2000" dirty="0"/>
              <a:t> </a:t>
            </a:r>
            <a:r>
              <a:rPr lang="en-US" sz="2000" dirty="0" err="1"/>
              <a:t>koskevia</a:t>
            </a:r>
            <a:r>
              <a:rPr lang="en-US" sz="2000" dirty="0"/>
              <a:t> </a:t>
            </a:r>
            <a:r>
              <a:rPr lang="en-US" sz="2000" dirty="0" err="1"/>
              <a:t>lakeja</a:t>
            </a:r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00EBBF0-B197-0177-E2D0-41962D0CDA53}"/>
              </a:ext>
            </a:extLst>
          </p:cNvPr>
          <p:cNvSpPr txBox="1"/>
          <p:nvPr/>
        </p:nvSpPr>
        <p:spPr>
          <a:xfrm rot="5400000">
            <a:off x="9802913" y="2081301"/>
            <a:ext cx="447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National </a:t>
            </a:r>
            <a:r>
              <a:rPr lang="fi-FI" sz="1400" dirty="0" err="1"/>
              <a:t>Cancer</a:t>
            </a:r>
            <a:r>
              <a:rPr lang="fi-FI" sz="1400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7208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09C01F-42E5-7441-6BCE-68FF93A8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" y="31836"/>
            <a:ext cx="5909956" cy="13397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dirty="0" err="1">
                <a:solidFill>
                  <a:schemeClr val="accent2"/>
                </a:solidFill>
              </a:rPr>
              <a:t>Nykyaika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 – </a:t>
            </a:r>
            <a:r>
              <a:rPr lang="en-US" sz="3200" b="1" dirty="0">
                <a:solidFill>
                  <a:schemeClr val="accent2"/>
                </a:solidFill>
              </a:rPr>
              <a:t>m</a:t>
            </a:r>
            <a:r>
              <a:rPr lang="en-US" sz="3200" b="1" dirty="0" err="1">
                <a:solidFill>
                  <a:schemeClr val="accent2"/>
                </a:solidFill>
              </a:rPr>
              <a:t>onietiologinen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teoria</a:t>
            </a:r>
            <a:r>
              <a:rPr lang="en-US" sz="3200" b="1" dirty="0">
                <a:solidFill>
                  <a:schemeClr val="accent2"/>
                </a:solidFill>
              </a:rPr>
              <a:t> ja One Health -</a:t>
            </a:r>
            <a:r>
              <a:rPr lang="en-US" sz="3200" b="1" dirty="0" err="1">
                <a:solidFill>
                  <a:schemeClr val="accent2"/>
                </a:solidFill>
              </a:rPr>
              <a:t>ajattelu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74EB71-6541-E45E-734A-095D29CE2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5" y="1588701"/>
            <a:ext cx="6142930" cy="379922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Kun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elintapasairaudet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yleistyivät,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oivallettiin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että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yhdellä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sairaudella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saattaakin</a:t>
            </a:r>
            <a:r>
              <a:rPr lang="en-US" sz="2400" dirty="0">
                <a:solidFill>
                  <a:schemeClr val="accent2"/>
                </a:solidFill>
              </a:rPr>
              <a:t> olla </a:t>
            </a:r>
            <a:r>
              <a:rPr lang="en-US" sz="2400" dirty="0" err="1">
                <a:solidFill>
                  <a:schemeClr val="accent2"/>
                </a:solidFill>
              </a:rPr>
              <a:t>useita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syitä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accent2"/>
                </a:solidFill>
              </a:rPr>
              <a:t>Monien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sairauksien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kuten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sydän</a:t>
            </a:r>
            <a:r>
              <a:rPr lang="en-US" sz="2400" dirty="0">
                <a:solidFill>
                  <a:schemeClr val="accent2"/>
                </a:solidFill>
              </a:rPr>
              <a:t>- ja </a:t>
            </a:r>
            <a:r>
              <a:rPr lang="en-US" sz="2400" dirty="0" err="1">
                <a:solidFill>
                  <a:schemeClr val="accent2"/>
                </a:solidFill>
              </a:rPr>
              <a:t>verisuonitautien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sekä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400" dirty="0" err="1">
                <a:solidFill>
                  <a:schemeClr val="accent2"/>
                </a:solidFill>
              </a:rPr>
              <a:t>diabeteksen,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syntyyn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vaikuttavat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monet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eri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tekijät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accent2"/>
                </a:solidFill>
              </a:rPr>
              <a:t>Nykyinen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terveyskäsitys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sisältää</a:t>
            </a:r>
            <a:r>
              <a:rPr lang="en-US" sz="2400" dirty="0">
                <a:solidFill>
                  <a:schemeClr val="accent2"/>
                </a:solidFill>
              </a:rPr>
              <a:t> One Health -</a:t>
            </a:r>
            <a:r>
              <a:rPr lang="en-US" sz="2400" dirty="0" err="1">
                <a:solidFill>
                  <a:schemeClr val="accent2"/>
                </a:solidFill>
              </a:rPr>
              <a:t>ajattelua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accent2"/>
                </a:solidFill>
              </a:rPr>
              <a:t>Ihmisten terveys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eläinten terveys</a:t>
            </a:r>
            <a:r>
              <a:rPr lang="en-US" sz="2400" dirty="0">
                <a:solidFill>
                  <a:schemeClr val="accent2"/>
                </a:solidFill>
              </a:rPr>
              <a:t> ja </a:t>
            </a:r>
            <a:r>
              <a:rPr lang="en-US" sz="2400" dirty="0" err="1">
                <a:solidFill>
                  <a:schemeClr val="accent2"/>
                </a:solidFill>
              </a:rPr>
              <a:t>ympäristön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terveys</a:t>
            </a:r>
            <a:r>
              <a:rPr lang="en-US" sz="2400" dirty="0">
                <a:solidFill>
                  <a:schemeClr val="accent2"/>
                </a:solidFill>
              </a:rPr>
              <a:t> ovat </a:t>
            </a:r>
            <a:r>
              <a:rPr lang="en-US" sz="2400" dirty="0" err="1">
                <a:solidFill>
                  <a:schemeClr val="accent2"/>
                </a:solidFill>
              </a:rPr>
              <a:t>sidoksissa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toisiinsa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15FE8A0-8850-D19D-2EEC-C4BF3CFF9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"/>
          <a:stretch/>
        </p:blipFill>
        <p:spPr>
          <a:xfrm>
            <a:off x="6207707" y="10"/>
            <a:ext cx="5982770" cy="596469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E0B801-2671-DBE9-4703-FB876437188F}"/>
              </a:ext>
            </a:extLst>
          </p:cNvPr>
          <p:cNvSpPr txBox="1"/>
          <p:nvPr/>
        </p:nvSpPr>
        <p:spPr>
          <a:xfrm rot="16200000">
            <a:off x="9180805" y="3176954"/>
            <a:ext cx="558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NASA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E1C7A44-C472-5E26-D154-E3A76ECFB900}"/>
              </a:ext>
            </a:extLst>
          </p:cNvPr>
          <p:cNvSpPr txBox="1"/>
          <p:nvPr/>
        </p:nvSpPr>
        <p:spPr>
          <a:xfrm>
            <a:off x="0" y="5295142"/>
            <a:ext cx="63163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200" b="0" i="0" dirty="0">
                <a:solidFill>
                  <a:srgbClr val="131415"/>
                </a:solidFill>
                <a:effectLst/>
                <a:latin typeface="Open Sans" panose="020B0606030504020204" pitchFamily="34" charset="0"/>
              </a:rPr>
              <a:t>Ruokaviraston mukaan minkillä on hengitysteissään sekä ihmisten että lintujen influenssaviruksia tehokkaasti sitovia reseptoreita, joten minkki on herkkä sairastumaan molempien influenssatyyppien aiheuttamiin tartuntoihin.</a:t>
            </a:r>
          </a:p>
          <a:p>
            <a:pPr algn="l"/>
            <a:r>
              <a:rPr lang="fi-FI" sz="1200" b="0" i="0" dirty="0">
                <a:solidFill>
                  <a:srgbClr val="131415"/>
                </a:solidFill>
                <a:effectLst/>
                <a:latin typeface="Open Sans" panose="020B0606030504020204" pitchFamily="34" charset="0"/>
              </a:rPr>
              <a:t>Minkki voi siten toimia muita nisäkkäitä tehokkaammin sellaisena lintuinfluenssan väli-isäntänä, jossa influenssavirus voi muuttua paremmin ihmisiin tarttuvaan muotoon.</a:t>
            </a:r>
          </a:p>
          <a:p>
            <a:pPr algn="l"/>
            <a:r>
              <a:rPr lang="fi-FI" sz="1200" b="0" i="0" dirty="0">
                <a:solidFill>
                  <a:srgbClr val="131415"/>
                </a:solidFill>
                <a:effectLst/>
                <a:latin typeface="Open Sans" panose="020B0606030504020204" pitchFamily="34" charset="0"/>
              </a:rPr>
              <a:t>Tällaisten virusmuunnosten estämiseksi on Ruokaviraston mukaan tärkeää lopettaa kaikki minkit tartunnan saaneilta turkistarhoilta.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477235F-D789-0099-2C25-A11D422FC8C9}"/>
              </a:ext>
            </a:extLst>
          </p:cNvPr>
          <p:cNvSpPr txBox="1"/>
          <p:nvPr/>
        </p:nvSpPr>
        <p:spPr>
          <a:xfrm>
            <a:off x="6727874" y="6148111"/>
            <a:ext cx="6168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https://yle.fi/a/74-20043309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477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1C32D9-04F2-94F0-E53D-BC25B21F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414" y="0"/>
            <a:ext cx="6798541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 err="1">
                <a:solidFill>
                  <a:schemeClr val="accent1"/>
                </a:solidFill>
              </a:rPr>
              <a:t>Menneen</a:t>
            </a:r>
            <a:r>
              <a:rPr lang="en-US" sz="3700" b="1" dirty="0">
                <a:solidFill>
                  <a:schemeClr val="accent1"/>
                </a:solidFill>
              </a:rPr>
              <a:t> </a:t>
            </a:r>
            <a:r>
              <a:rPr lang="en-US" sz="3700" b="1" dirty="0" err="1">
                <a:solidFill>
                  <a:schemeClr val="accent1"/>
                </a:solidFill>
              </a:rPr>
              <a:t>ajan</a:t>
            </a:r>
            <a:r>
              <a:rPr lang="en-US" sz="3700" b="1" dirty="0">
                <a:solidFill>
                  <a:schemeClr val="accent1"/>
                </a:solidFill>
              </a:rPr>
              <a:t> </a:t>
            </a:r>
            <a:r>
              <a:rPr lang="en-US" sz="3700" b="1" dirty="0" err="1">
                <a:solidFill>
                  <a:schemeClr val="accent1"/>
                </a:solidFill>
              </a:rPr>
              <a:t>terveyden</a:t>
            </a:r>
            <a:r>
              <a:rPr lang="en-US" sz="3700" b="1" dirty="0">
                <a:solidFill>
                  <a:schemeClr val="accent1"/>
                </a:solidFill>
              </a:rPr>
              <a:t> ja </a:t>
            </a:r>
            <a:r>
              <a:rPr lang="en-US" sz="3700" b="1" dirty="0" err="1">
                <a:solidFill>
                  <a:schemeClr val="accent1"/>
                </a:solidFill>
              </a:rPr>
              <a:t>sairauden</a:t>
            </a:r>
            <a:r>
              <a:rPr lang="en-US" sz="3700" b="1" dirty="0">
                <a:solidFill>
                  <a:schemeClr val="accent1"/>
                </a:solidFill>
              </a:rPr>
              <a:t> </a:t>
            </a:r>
            <a:r>
              <a:rPr lang="en-US" sz="3700" b="1" dirty="0" err="1">
                <a:solidFill>
                  <a:schemeClr val="accent1"/>
                </a:solidFill>
              </a:rPr>
              <a:t>selitysmallien</a:t>
            </a:r>
            <a:r>
              <a:rPr lang="en-US" sz="3700" b="1" dirty="0">
                <a:solidFill>
                  <a:schemeClr val="accent1"/>
                </a:solidFill>
              </a:rPr>
              <a:t> </a:t>
            </a:r>
            <a:r>
              <a:rPr lang="en-US" sz="3700" b="1" dirty="0" err="1">
                <a:solidFill>
                  <a:schemeClr val="accent1"/>
                </a:solidFill>
              </a:rPr>
              <a:t>ymmärtäminen</a:t>
            </a:r>
            <a:endParaRPr lang="en-US" sz="3700" b="1" dirty="0">
              <a:solidFill>
                <a:schemeClr val="accent1"/>
              </a:solidFill>
            </a:endParaRPr>
          </a:p>
        </p:txBody>
      </p:sp>
      <p:pic>
        <p:nvPicPr>
          <p:cNvPr id="6" name="Sisällön paikkamerkki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B2B54AC0-B4F7-73E2-28F9-8F484E123E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15544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90EB0-A2ED-3690-3E8E-6032DAE3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2333" y="1675623"/>
            <a:ext cx="6798539" cy="45620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fontAlgn="base"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Selitysmalleja</a:t>
            </a:r>
            <a:r>
              <a:rPr lang="en-US" sz="2000" b="1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accent1"/>
                </a:solidFill>
                <a:effectLst/>
              </a:rPr>
              <a:t>voidaan</a:t>
            </a:r>
            <a:r>
              <a:rPr lang="en-US" sz="2000" b="1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accent1"/>
                </a:solidFill>
                <a:effectLst/>
              </a:rPr>
              <a:t>yrittää</a:t>
            </a:r>
            <a:r>
              <a:rPr lang="en-US" sz="2000" b="1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accent1"/>
                </a:solidFill>
                <a:effectLst/>
              </a:rPr>
              <a:t>ymmärtää</a:t>
            </a:r>
            <a:r>
              <a:rPr lang="en-US" sz="2000" b="1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accent1"/>
                </a:solidFill>
                <a:effectLst/>
              </a:rPr>
              <a:t>etsimällä</a:t>
            </a:r>
            <a:r>
              <a:rPr lang="en-US" sz="2000" b="1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accent1"/>
                </a:solidFill>
                <a:effectLst/>
              </a:rPr>
              <a:t>vastauksia</a:t>
            </a:r>
            <a:r>
              <a:rPr lang="en-US" sz="2000" b="1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accent1"/>
                </a:solidFill>
                <a:effectLst/>
              </a:rPr>
              <a:t>esimerkiksi</a:t>
            </a:r>
            <a:r>
              <a:rPr lang="en-US" sz="2000" b="1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accent1"/>
                </a:solidFill>
                <a:effectLst/>
              </a:rPr>
              <a:t>seuraaviin</a:t>
            </a:r>
            <a:r>
              <a:rPr lang="en-US" sz="2000" b="1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accent1"/>
                </a:solidFill>
                <a:effectLst/>
              </a:rPr>
              <a:t>kysymyksiin:</a:t>
            </a:r>
            <a:endParaRPr lang="en-US" sz="2000" b="1" i="0" dirty="0">
              <a:solidFill>
                <a:schemeClr val="accent1"/>
              </a:solidFill>
              <a:effectLst/>
            </a:endParaRPr>
          </a:p>
          <a:p>
            <a:pPr marL="0" indent="0" fontAlgn="base">
              <a:buNone/>
            </a:pPr>
            <a:endParaRPr lang="en-US" sz="800" b="1" i="0" dirty="0">
              <a:solidFill>
                <a:schemeClr val="accent1"/>
              </a:solidFill>
              <a:effectLst/>
            </a:endParaRP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Miten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sairastumista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pyrittiin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selvittämään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Ketkä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toimivat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parantajina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Kenellä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oli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valta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hoitaa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sairaita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Miten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sairautta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tutkittiin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Millaisia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hoitolaitokset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tai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sairaalat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olivat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Millaisia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potilaiden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kokemukset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sairauksista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ja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niiden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parantamisesta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olivat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Mikä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vaikutus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ympäristöllä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oli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sairastumiseen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ja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sairauden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hoitamiseen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? </a:t>
            </a:r>
          </a:p>
          <a:p>
            <a:endParaRPr lang="en-US" sz="17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39DAEA4-21D1-5FCA-1C53-E44F6B7A28C4}"/>
              </a:ext>
            </a:extLst>
          </p:cNvPr>
          <p:cNvSpPr txBox="1"/>
          <p:nvPr/>
        </p:nvSpPr>
        <p:spPr>
          <a:xfrm>
            <a:off x="0" y="0"/>
            <a:ext cx="419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sean</a:t>
            </a:r>
            <a:r>
              <a:rPr lang="fi-FI" sz="1400" dirty="0"/>
              <a:t> Kong</a:t>
            </a:r>
          </a:p>
        </p:txBody>
      </p:sp>
    </p:spTree>
    <p:extLst>
      <p:ext uri="{BB962C8B-B14F-4D97-AF65-F5344CB8AC3E}">
        <p14:creationId xmlns:p14="http://schemas.microsoft.com/office/powerpoint/2010/main" val="3683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E733961-8BB9-C058-070E-6F3FA59D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6" y="0"/>
            <a:ext cx="1026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isällön paikkamerkki 13" descr="Kuva, joka sisältää kohteen luonto&#10;&#10;Kuvaus luotu automaattisesti">
            <a:extLst>
              <a:ext uri="{FF2B5EF4-FFF2-40B4-BE49-F238E27FC236}">
                <a16:creationId xmlns:a16="http://schemas.microsoft.com/office/drawing/2014/main" id="{B115E6CE-82BA-2D73-95A2-42D5067B2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5EF132-C496-7979-C95B-91F8CBF5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0"/>
            <a:ext cx="4309882" cy="10950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</a:rPr>
              <a:t>Esihistoriallinen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</a:rPr>
              <a:t>aika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728D6C-B0F2-3056-3B10-D3466E771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7331" y="1012631"/>
            <a:ext cx="4487670" cy="37617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accent2"/>
                </a:solidFill>
              </a:rPr>
              <a:t>Demonologinen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sairauskäsitys</a:t>
            </a: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dirty="0" err="1">
                <a:solidFill>
                  <a:schemeClr val="accent2"/>
                </a:solidFill>
              </a:rPr>
              <a:t>Sairauden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syynä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pahojen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henkien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eli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demonien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viha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accent2"/>
                </a:solidFill>
              </a:rPr>
              <a:t>Noidat</a:t>
            </a:r>
            <a:r>
              <a:rPr lang="en-US" sz="2400" dirty="0">
                <a:solidFill>
                  <a:schemeClr val="accent2"/>
                </a:solidFill>
              </a:rPr>
              <a:t> tai </a:t>
            </a:r>
            <a:r>
              <a:rPr lang="en-US" sz="2400" dirty="0" err="1">
                <a:solidFill>
                  <a:schemeClr val="accent2"/>
                </a:solidFill>
              </a:rPr>
              <a:t>shamaanit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yrittivät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lepyttää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henkiolentoja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erilaisin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rituaalein</a:t>
            </a:r>
            <a:r>
              <a:rPr lang="en-US" sz="2400" dirty="0">
                <a:solidFill>
                  <a:schemeClr val="accent2"/>
                </a:solidFill>
              </a:rPr>
              <a:t> ja </a:t>
            </a:r>
            <a:r>
              <a:rPr lang="en-US" sz="2400" dirty="0" err="1">
                <a:solidFill>
                  <a:schemeClr val="accent2"/>
                </a:solidFill>
              </a:rPr>
              <a:t>uhrimenoin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accent2"/>
                </a:solidFill>
              </a:rPr>
              <a:t>Vähitellen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opittiin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käyttämään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yrttejä</a:t>
            </a:r>
            <a:r>
              <a:rPr lang="en-US" sz="2400" dirty="0">
                <a:solidFill>
                  <a:schemeClr val="accent2"/>
                </a:solidFill>
              </a:rPr>
              <a:t> ja </a:t>
            </a:r>
            <a:r>
              <a:rPr lang="en-US" sz="2400" dirty="0" err="1">
                <a:solidFill>
                  <a:schemeClr val="accent2"/>
                </a:solidFill>
              </a:rPr>
              <a:t>muita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kasveja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lääkinnällisiin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tarkoituksiin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endParaRPr lang="en-US" sz="20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9E083AB-98E6-DDAA-02D9-48BC455CC691}"/>
              </a:ext>
            </a:extLst>
          </p:cNvPr>
          <p:cNvSpPr txBox="1"/>
          <p:nvPr/>
        </p:nvSpPr>
        <p:spPr>
          <a:xfrm>
            <a:off x="7531610" y="6569388"/>
            <a:ext cx="3994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Joshua Newton</a:t>
            </a:r>
          </a:p>
        </p:txBody>
      </p:sp>
    </p:spTree>
    <p:extLst>
      <p:ext uri="{BB962C8B-B14F-4D97-AF65-F5344CB8AC3E}">
        <p14:creationId xmlns:p14="http://schemas.microsoft.com/office/powerpoint/2010/main" val="34206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umma, yö&#10;&#10;Kuvaus luotu automaattisesti">
            <a:extLst>
              <a:ext uri="{FF2B5EF4-FFF2-40B4-BE49-F238E27FC236}">
                <a16:creationId xmlns:a16="http://schemas.microsoft.com/office/drawing/2014/main" id="{70448A9F-183C-A737-A122-E20B96F39C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41BA3FC-0545-F434-BB20-40E6EC60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5" y="-10"/>
            <a:ext cx="4809067" cy="1309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chemeClr val="accent4"/>
                </a:solidFill>
              </a:rPr>
              <a:t>Teogeeninen</a:t>
            </a:r>
            <a:r>
              <a:rPr lang="en-US" sz="4000" b="1" dirty="0">
                <a:solidFill>
                  <a:schemeClr val="accent4"/>
                </a:solidFill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</a:rPr>
              <a:t>sairauskäsitys</a:t>
            </a:r>
            <a:endParaRPr lang="en-US" sz="4000" b="1" dirty="0">
              <a:solidFill>
                <a:schemeClr val="accent4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58173-F542-18FB-2227-5DCEB2E0D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309110"/>
            <a:ext cx="4809067" cy="397409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Sairaudet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olivat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synnin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palkka</a:t>
            </a:r>
            <a:r>
              <a:rPr lang="en-US" sz="2400" dirty="0">
                <a:solidFill>
                  <a:schemeClr val="accent4"/>
                </a:solidFill>
              </a:rPr>
              <a:t> tai </a:t>
            </a:r>
            <a:r>
              <a:rPr lang="en-US" sz="2400" dirty="0" err="1">
                <a:solidFill>
                  <a:schemeClr val="accent4"/>
                </a:solidFill>
              </a:rPr>
              <a:t>jumalan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ennalta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määräämä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kohtalo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err="1">
                <a:solidFill>
                  <a:schemeClr val="accent4"/>
                </a:solidFill>
              </a:rPr>
              <a:t>Parannuskeinoja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olivat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rukoilu</a:t>
            </a:r>
            <a:r>
              <a:rPr lang="en-US" sz="2400" dirty="0">
                <a:solidFill>
                  <a:schemeClr val="accent4"/>
                </a:solidFill>
              </a:rPr>
              <a:t> ja </a:t>
            </a:r>
            <a:r>
              <a:rPr lang="en-US" sz="2400" dirty="0" err="1">
                <a:solidFill>
                  <a:schemeClr val="accent4"/>
                </a:solidFill>
              </a:rPr>
              <a:t>katumus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err="1">
                <a:solidFill>
                  <a:schemeClr val="accent4"/>
                </a:solidFill>
              </a:rPr>
              <a:t>Apuun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saatettiin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kutsua</a:t>
            </a:r>
            <a:r>
              <a:rPr lang="en-US" sz="2400" dirty="0">
                <a:solidFill>
                  <a:schemeClr val="accent4"/>
                </a:solidFill>
              </a:rPr>
              <a:t> pappi.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err="1">
                <a:solidFill>
                  <a:schemeClr val="accent4"/>
                </a:solidFill>
              </a:rPr>
              <a:t>Vakavasti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sairaat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karkotettiin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yhteisön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ulkopuolelle</a:t>
            </a:r>
            <a:r>
              <a:rPr lang="en-US" sz="2400" dirty="0">
                <a:solidFill>
                  <a:schemeClr val="accent4"/>
                </a:solidFill>
              </a:rPr>
              <a:t> (</a:t>
            </a:r>
            <a:r>
              <a:rPr lang="en-US" sz="2400" dirty="0" err="1">
                <a:solidFill>
                  <a:schemeClr val="accent4"/>
                </a:solidFill>
              </a:rPr>
              <a:t>sairauden</a:t>
            </a:r>
            <a:r>
              <a:rPr lang="en-US" sz="2400" dirty="0">
                <a:solidFill>
                  <a:schemeClr val="accent4"/>
                </a:solidFill>
              </a:rPr>
              <a:t> stigma).</a:t>
            </a:r>
          </a:p>
          <a:p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3B549FC-3311-A3A6-9C69-2330240EA9BF}"/>
              </a:ext>
            </a:extLst>
          </p:cNvPr>
          <p:cNvSpPr txBox="1"/>
          <p:nvPr/>
        </p:nvSpPr>
        <p:spPr>
          <a:xfrm>
            <a:off x="436880" y="6441733"/>
            <a:ext cx="565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</a:t>
            </a:r>
            <a:r>
              <a:rPr lang="fi-FI" sz="1400" dirty="0" err="1"/>
              <a:t>Unsplash.comJosh</a:t>
            </a:r>
            <a:r>
              <a:rPr lang="fi-FI" sz="1400" dirty="0"/>
              <a:t> </a:t>
            </a:r>
            <a:r>
              <a:rPr lang="fi-FI" sz="1400" dirty="0" err="1"/>
              <a:t>Applegate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664417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023867-31F0-E063-C133-51792BAA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8" y="7267"/>
            <a:ext cx="11120120" cy="640715"/>
          </a:xfrm>
        </p:spPr>
        <p:txBody>
          <a:bodyPr>
            <a:normAutofit/>
          </a:bodyPr>
          <a:lstStyle/>
          <a:p>
            <a:r>
              <a:rPr lang="fi-FI" sz="3200" b="1" dirty="0" err="1">
                <a:solidFill>
                  <a:schemeClr val="accent1"/>
                </a:solidFill>
              </a:rPr>
              <a:t>Humoraalioppi</a:t>
            </a:r>
            <a:r>
              <a:rPr lang="fi-FI" sz="3200" b="1" dirty="0">
                <a:solidFill>
                  <a:schemeClr val="accent1"/>
                </a:solidFill>
              </a:rPr>
              <a:t> </a:t>
            </a:r>
            <a:r>
              <a:rPr lang="fi-FI" sz="2800" b="1" dirty="0">
                <a:solidFill>
                  <a:schemeClr val="accent1"/>
                </a:solidFill>
              </a:rPr>
              <a:t>– terveys perustui ruumiinnesteiden tasapainoon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3DABFEE-713E-2D1C-F296-51CC167E42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78" y="881662"/>
            <a:ext cx="6352741" cy="547624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4FF3E3-9329-935E-0FC3-3C963C879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1119" y="649922"/>
            <a:ext cx="5702503" cy="5558155"/>
          </a:xfrm>
        </p:spPr>
        <p:txBody>
          <a:bodyPr/>
          <a:lstStyle/>
          <a:p>
            <a:r>
              <a:rPr lang="fi-FI" sz="2400" dirty="0">
                <a:solidFill>
                  <a:schemeClr val="accent1"/>
                </a:solidFill>
              </a:rPr>
              <a:t>Sairauden aiheutti ruumiinnesteiden epätasapaino</a:t>
            </a:r>
          </a:p>
          <a:p>
            <a:r>
              <a:rPr lang="fi-FI" sz="2400" dirty="0">
                <a:solidFill>
                  <a:schemeClr val="accent1"/>
                </a:solidFill>
              </a:rPr>
              <a:t>Ruumiinnesteitä oli veri, lima, keltainen sappi ja musta sappi.</a:t>
            </a:r>
          </a:p>
          <a:p>
            <a:r>
              <a:rPr lang="fi-FI" sz="2400" dirty="0">
                <a:solidFill>
                  <a:schemeClr val="accent1"/>
                </a:solidFill>
              </a:rPr>
              <a:t>Hoidon tavoitteena oli palauttaa kehon nesteiden tasapaino, esim. poistamalla ”pahaa verta”.</a:t>
            </a:r>
          </a:p>
          <a:p>
            <a:r>
              <a:rPr lang="fi-FI" sz="2400" dirty="0">
                <a:solidFill>
                  <a:schemeClr val="accent1"/>
                </a:solidFill>
              </a:rPr>
              <a:t>Hoitokeinot olivat usein mielivaltaisia ja jopa vaarallisia.</a:t>
            </a:r>
          </a:p>
          <a:p>
            <a:r>
              <a:rPr lang="fi-FI" sz="2400" dirty="0" err="1">
                <a:solidFill>
                  <a:schemeClr val="accent1"/>
                </a:solidFill>
              </a:rPr>
              <a:t>Humoraalioppi</a:t>
            </a:r>
            <a:r>
              <a:rPr lang="fi-FI" sz="2400" dirty="0">
                <a:solidFill>
                  <a:schemeClr val="accent1"/>
                </a:solidFill>
              </a:rPr>
              <a:t> oli vallalla yli 2 000 vuotta.</a:t>
            </a:r>
          </a:p>
          <a:p>
            <a:r>
              <a:rPr lang="fi-FI" sz="2400" dirty="0">
                <a:solidFill>
                  <a:schemeClr val="accent1"/>
                </a:solidFill>
              </a:rPr>
              <a:t>Vähitellen se muuttui yhä monimutkaisemmaksi ja siihen lisättiin muita elementtejä.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11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mies, päähine&#10;&#10;Kuvaus luotu automaattisesti">
            <a:extLst>
              <a:ext uri="{FF2B5EF4-FFF2-40B4-BE49-F238E27FC236}">
                <a16:creationId xmlns:a16="http://schemas.microsoft.com/office/drawing/2014/main" id="{E43061EA-4FD3-F01E-6A03-C65FAB1F4D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1" r="-1" b="24988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BAA02C-63C6-5112-1A47-9B07E726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448" y="0"/>
            <a:ext cx="3215639" cy="7924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000" dirty="0"/>
            </a:br>
            <a:r>
              <a:rPr lang="en-US" sz="4000" b="1" dirty="0" err="1"/>
              <a:t>Miasmateoria</a:t>
            </a:r>
            <a:r>
              <a:rPr lang="en-US" sz="4000" b="1" dirty="0"/>
              <a:t>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8D0BA0-840F-CC55-88C9-0CB8146CE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68489" y="929640"/>
            <a:ext cx="4223511" cy="499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Kulkutautien</a:t>
            </a:r>
            <a:r>
              <a:rPr lang="en-US" sz="2000" dirty="0"/>
              <a:t> </a:t>
            </a:r>
            <a:r>
              <a:rPr lang="en-US" sz="2000" dirty="0" err="1"/>
              <a:t>syynä</a:t>
            </a:r>
            <a:r>
              <a:rPr lang="en-US" sz="2000" dirty="0"/>
              <a:t> </a:t>
            </a:r>
            <a:r>
              <a:rPr lang="en-US" sz="2000" dirty="0" err="1"/>
              <a:t>uskottiin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pahanhajuinen</a:t>
            </a:r>
            <a:r>
              <a:rPr lang="en-US" sz="2000" dirty="0"/>
              <a:t> </a:t>
            </a:r>
            <a:r>
              <a:rPr lang="en-US" sz="2000" dirty="0" err="1"/>
              <a:t>ilma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 </a:t>
            </a:r>
            <a:r>
              <a:rPr lang="en-US" sz="2000" b="1" dirty="0"/>
              <a:t>miasma</a:t>
            </a:r>
            <a:r>
              <a:rPr lang="en-US" sz="2000" dirty="0"/>
              <a:t>, </a:t>
            </a:r>
            <a:r>
              <a:rPr lang="en-US" sz="2000" dirty="0" err="1"/>
              <a:t>joka</a:t>
            </a:r>
            <a:r>
              <a:rPr lang="en-US" sz="2000" dirty="0"/>
              <a:t> </a:t>
            </a:r>
            <a:r>
              <a:rPr lang="en-US" sz="2000" dirty="0" err="1"/>
              <a:t>levisi</a:t>
            </a:r>
            <a:r>
              <a:rPr lang="en-US" sz="2000" dirty="0"/>
              <a:t> </a:t>
            </a:r>
            <a:r>
              <a:rPr lang="en-US" sz="2000" dirty="0" err="1"/>
              <a:t>tuulten</a:t>
            </a:r>
            <a:r>
              <a:rPr lang="en-US" sz="2000" dirty="0"/>
              <a:t> ja </a:t>
            </a:r>
            <a:r>
              <a:rPr lang="en-US" sz="2000" dirty="0" err="1"/>
              <a:t>sumun</a:t>
            </a:r>
            <a:r>
              <a:rPr lang="en-US" sz="2000" dirty="0"/>
              <a:t> </a:t>
            </a:r>
            <a:r>
              <a:rPr lang="en-US" sz="2000" dirty="0" err="1"/>
              <a:t>mukana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Miasman</a:t>
            </a:r>
            <a:r>
              <a:rPr lang="en-US" sz="2000" dirty="0"/>
              <a:t> </a:t>
            </a:r>
            <a:r>
              <a:rPr lang="en-US" sz="2000" dirty="0" err="1"/>
              <a:t>arveltiin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peräisin</a:t>
            </a:r>
            <a:r>
              <a:rPr lang="en-US" sz="2000" dirty="0"/>
              <a:t> </a:t>
            </a:r>
            <a:r>
              <a:rPr lang="en-US" sz="2000" dirty="0" err="1"/>
              <a:t>seisovasta</a:t>
            </a:r>
            <a:r>
              <a:rPr lang="en-US" sz="2000" dirty="0"/>
              <a:t> </a:t>
            </a:r>
            <a:r>
              <a:rPr lang="en-US" sz="2000" dirty="0" err="1"/>
              <a:t>vedestä</a:t>
            </a:r>
            <a:r>
              <a:rPr lang="en-US" sz="2000" dirty="0"/>
              <a:t>, </a:t>
            </a:r>
            <a:r>
              <a:rPr lang="en-US" sz="2000" dirty="0" err="1"/>
              <a:t>mätänevistä</a:t>
            </a:r>
            <a:r>
              <a:rPr lang="en-US" sz="2000" dirty="0"/>
              <a:t> </a:t>
            </a:r>
            <a:r>
              <a:rPr lang="en-US" sz="2000" dirty="0" err="1"/>
              <a:t>jätteistä</a:t>
            </a:r>
            <a:r>
              <a:rPr lang="en-US" sz="2000" dirty="0"/>
              <a:t> ja </a:t>
            </a:r>
            <a:r>
              <a:rPr lang="en-US" sz="2000" dirty="0" err="1"/>
              <a:t>ulosteista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Sairauksia</a:t>
            </a:r>
            <a:r>
              <a:rPr lang="en-US" sz="2000" dirty="0"/>
              <a:t> </a:t>
            </a:r>
            <a:r>
              <a:rPr lang="en-US" sz="2000" dirty="0" err="1"/>
              <a:t>ehkäistiin</a:t>
            </a:r>
            <a:r>
              <a:rPr lang="en-US" sz="2000" dirty="0"/>
              <a:t> </a:t>
            </a:r>
            <a:r>
              <a:rPr lang="en-US" sz="2000" dirty="0" err="1"/>
              <a:t>suojautumalla</a:t>
            </a:r>
            <a:r>
              <a:rPr lang="en-US" sz="2000" dirty="0"/>
              <a:t> </a:t>
            </a:r>
            <a:r>
              <a:rPr lang="en-US" sz="2000" dirty="0" err="1"/>
              <a:t>pahoilta</a:t>
            </a:r>
            <a:r>
              <a:rPr lang="en-US" sz="2000" dirty="0"/>
              <a:t> </a:t>
            </a:r>
            <a:r>
              <a:rPr lang="en-US" sz="2000" dirty="0" err="1"/>
              <a:t>hajuilta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ruttolääkäreillä</a:t>
            </a:r>
            <a:r>
              <a:rPr lang="en-US" sz="2000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suojanaan</a:t>
            </a:r>
            <a:r>
              <a:rPr lang="en-US" sz="2000" dirty="0"/>
              <a:t> </a:t>
            </a:r>
            <a:r>
              <a:rPr lang="en-US" sz="2000" dirty="0" err="1"/>
              <a:t>nilkkoihin</a:t>
            </a:r>
            <a:r>
              <a:rPr lang="en-US" sz="2000" dirty="0"/>
              <a:t> </a:t>
            </a:r>
            <a:r>
              <a:rPr lang="en-US" sz="2000" dirty="0" err="1"/>
              <a:t>asti</a:t>
            </a:r>
            <a:r>
              <a:rPr lang="en-US" sz="2000" dirty="0"/>
              <a:t> </a:t>
            </a:r>
            <a:r>
              <a:rPr lang="en-US" sz="2000" dirty="0" err="1"/>
              <a:t>ulottuva</a:t>
            </a:r>
            <a:r>
              <a:rPr lang="en-US" sz="2000" dirty="0"/>
              <a:t> </a:t>
            </a:r>
            <a:r>
              <a:rPr lang="en-US" sz="2000" dirty="0" err="1"/>
              <a:t>kaapu</a:t>
            </a:r>
            <a:r>
              <a:rPr lang="en-US" sz="2000" dirty="0"/>
              <a:t> ja </a:t>
            </a:r>
            <a:r>
              <a:rPr lang="en-US" sz="2000" dirty="0" err="1"/>
              <a:t>linnun</a:t>
            </a:r>
            <a:r>
              <a:rPr lang="en-US" sz="2000" dirty="0"/>
              <a:t> </a:t>
            </a:r>
            <a:r>
              <a:rPr lang="en-US" sz="2000" dirty="0" err="1"/>
              <a:t>päätä</a:t>
            </a:r>
            <a:r>
              <a:rPr lang="en-US" sz="2000" dirty="0"/>
              <a:t> </a:t>
            </a:r>
            <a:r>
              <a:rPr lang="en-US" sz="2000" dirty="0" err="1"/>
              <a:t>muistuttava</a:t>
            </a:r>
            <a:r>
              <a:rPr lang="en-US" sz="2000" dirty="0"/>
              <a:t> </a:t>
            </a:r>
            <a:r>
              <a:rPr lang="en-US" sz="2000" dirty="0" err="1"/>
              <a:t>päähine</a:t>
            </a:r>
            <a:r>
              <a:rPr lang="en-US" sz="2000" dirty="0"/>
              <a:t>. </a:t>
            </a:r>
            <a:r>
              <a:rPr lang="en-US" sz="2000" dirty="0" err="1"/>
              <a:t>Pitkän</a:t>
            </a:r>
            <a:r>
              <a:rPr lang="en-US" sz="2000" dirty="0"/>
              <a:t> </a:t>
            </a:r>
            <a:r>
              <a:rPr lang="en-US" sz="2000" dirty="0" err="1"/>
              <a:t>nokan</a:t>
            </a:r>
            <a:r>
              <a:rPr lang="en-US" sz="2000" dirty="0"/>
              <a:t> </a:t>
            </a:r>
            <a:r>
              <a:rPr lang="en-US" sz="2000" dirty="0" err="1"/>
              <a:t>sisällä</a:t>
            </a:r>
            <a:r>
              <a:rPr lang="en-US" sz="2000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etikkaan</a:t>
            </a:r>
            <a:r>
              <a:rPr lang="en-US" sz="2000" dirty="0"/>
              <a:t> ja </a:t>
            </a:r>
            <a:r>
              <a:rPr lang="en-US" sz="2000" dirty="0" err="1"/>
              <a:t>hajusteisiin</a:t>
            </a:r>
            <a:r>
              <a:rPr lang="en-US" sz="2000" dirty="0"/>
              <a:t> </a:t>
            </a:r>
            <a:r>
              <a:rPr lang="en-US" sz="2000" dirty="0" err="1"/>
              <a:t>kastettu</a:t>
            </a:r>
            <a:r>
              <a:rPr lang="en-US" sz="2000" dirty="0"/>
              <a:t> </a:t>
            </a:r>
            <a:r>
              <a:rPr lang="en-US" sz="2000" dirty="0" err="1"/>
              <a:t>sieni</a:t>
            </a:r>
            <a:r>
              <a:rPr lang="en-US" sz="2000" dirty="0"/>
              <a:t>, </a:t>
            </a:r>
            <a:r>
              <a:rPr lang="en-US" sz="2000" dirty="0" err="1"/>
              <a:t>jonka</a:t>
            </a:r>
            <a:r>
              <a:rPr lang="en-US" sz="2000" dirty="0"/>
              <a:t> </a:t>
            </a:r>
            <a:r>
              <a:rPr lang="en-US" sz="2000" dirty="0" err="1"/>
              <a:t>uskottiin</a:t>
            </a:r>
            <a:r>
              <a:rPr lang="en-US" sz="2000" dirty="0"/>
              <a:t> </a:t>
            </a:r>
            <a:r>
              <a:rPr lang="en-US" sz="2000" dirty="0" err="1"/>
              <a:t>torjuvan</a:t>
            </a:r>
            <a:r>
              <a:rPr lang="en-US" sz="2000" dirty="0"/>
              <a:t> </a:t>
            </a:r>
            <a:r>
              <a:rPr lang="en-US" sz="2000" dirty="0" err="1"/>
              <a:t>miasmaa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521DCCF-D447-A41F-BA41-1C18216C0C61}"/>
              </a:ext>
            </a:extLst>
          </p:cNvPr>
          <p:cNvSpPr txBox="1"/>
          <p:nvPr/>
        </p:nvSpPr>
        <p:spPr>
          <a:xfrm>
            <a:off x="144430" y="6346428"/>
            <a:ext cx="3627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Peter </a:t>
            </a:r>
            <a:r>
              <a:rPr lang="fi-FI" sz="1400" dirty="0" err="1">
                <a:solidFill>
                  <a:schemeClr val="bg1"/>
                </a:solidFill>
              </a:rPr>
              <a:t>Kvetny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D33E7A1-799D-16E4-486C-A3FD0FEA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" y="41147"/>
            <a:ext cx="4267199" cy="24150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Antiikin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aikana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heräsi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kiinnostus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siihen, miten </a:t>
            </a:r>
            <a:r>
              <a:rPr lang="en-US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ympäristö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vaikuttaa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terveyteen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58FD5F-904B-4925-B315-432770A57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Kuva 7" descr="Kuva, joka sisältää kohteen rakennus, kaari&#10;&#10;Kuvaus luotu automaattisesti">
            <a:extLst>
              <a:ext uri="{FF2B5EF4-FFF2-40B4-BE49-F238E27FC236}">
                <a16:creationId xmlns:a16="http://schemas.microsoft.com/office/drawing/2014/main" id="{CEBF88C5-82C0-9857-D95E-2083E6177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r="20116" b="2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C31202-01A6-6454-CB64-EE684908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3316" y="2964010"/>
            <a:ext cx="7059209" cy="2815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Mikrobien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yhteyttä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tarttuviin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tauteihin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tunnettu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mutta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puhtaan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veden</a:t>
            </a:r>
            <a:r>
              <a:rPr lang="en-US" sz="2400" dirty="0">
                <a:solidFill>
                  <a:schemeClr val="accent1"/>
                </a:solidFill>
              </a:rPr>
              <a:t> ja </a:t>
            </a:r>
            <a:r>
              <a:rPr lang="en-US" sz="2400" dirty="0" err="1">
                <a:solidFill>
                  <a:schemeClr val="accent1"/>
                </a:solidFill>
              </a:rPr>
              <a:t>raikkaan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ilman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ihannointi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kuitenkin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ehkäisi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sairauksia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Roomalaiset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viettivät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aikaa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kylpylöissä</a:t>
            </a:r>
            <a:r>
              <a:rPr lang="en-US" sz="2400" dirty="0">
                <a:solidFill>
                  <a:schemeClr val="accent1"/>
                </a:solidFill>
              </a:rPr>
              <a:t> ja </a:t>
            </a:r>
            <a:r>
              <a:rPr lang="en-US" sz="2400" dirty="0" err="1">
                <a:solidFill>
                  <a:schemeClr val="accent1"/>
                </a:solidFill>
              </a:rPr>
              <a:t>rakensivat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valtavia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vesijohtojärjestelmiä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</a:rPr>
              <a:t>akvedukteja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puhtaan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veden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saannin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turvaamiseksi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DAAEC55-4F36-D1E4-9DAC-70DE2AEFEE5A}"/>
              </a:ext>
            </a:extLst>
          </p:cNvPr>
          <p:cNvSpPr txBox="1"/>
          <p:nvPr/>
        </p:nvSpPr>
        <p:spPr>
          <a:xfrm>
            <a:off x="4619244" y="2794733"/>
            <a:ext cx="757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Kuva: Unsplash.com </a:t>
            </a:r>
            <a:r>
              <a:rPr lang="fi-FI" sz="1600" dirty="0" err="1"/>
              <a:t>K.Mitch</a:t>
            </a:r>
            <a:r>
              <a:rPr lang="fi-FI" sz="1600" dirty="0"/>
              <a:t> </a:t>
            </a:r>
            <a:r>
              <a:rPr lang="fi-FI" sz="1600" dirty="0" err="1"/>
              <a:t>Hodge</a:t>
            </a:r>
            <a:endParaRPr lang="fi-FI" sz="16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EB4EB47-3FAF-2B54-5B53-C16493E3EA52}"/>
              </a:ext>
            </a:extLst>
          </p:cNvPr>
          <p:cNvSpPr txBox="1"/>
          <p:nvPr/>
        </p:nvSpPr>
        <p:spPr>
          <a:xfrm>
            <a:off x="0" y="2428408"/>
            <a:ext cx="469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Unplach.com Marco De </a:t>
            </a:r>
            <a:r>
              <a:rPr lang="fi-FI" sz="1400" dirty="0" err="1"/>
              <a:t>Hevia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2105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vaatetus, henkilö&#10;&#10;Kuvaus luotu automaattisesti">
            <a:extLst>
              <a:ext uri="{FF2B5EF4-FFF2-40B4-BE49-F238E27FC236}">
                <a16:creationId xmlns:a16="http://schemas.microsoft.com/office/drawing/2014/main" id="{97729A6D-B556-297B-F7AD-C0583744F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 b="38453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74B985-EC9B-66D3-79F1-E23C01A2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0" y="-10"/>
            <a:ext cx="547717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Keskiajan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lääketiede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oli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sekoitus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uskontoa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yrttilääkintää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astrologiaa</a:t>
            </a:r>
            <a:r>
              <a:rPr lang="en-US" sz="3200" b="1" dirty="0">
                <a:solidFill>
                  <a:srgbClr val="002060"/>
                </a:solidFill>
              </a:rPr>
              <a:t> ja </a:t>
            </a:r>
            <a:r>
              <a:rPr lang="en-US" sz="3200" b="1" dirty="0" err="1">
                <a:solidFill>
                  <a:srgbClr val="002060"/>
                </a:solidFill>
              </a:rPr>
              <a:t>rituaaleja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811BF9-DB9A-036A-E792-B43EB448D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10" y="1706408"/>
            <a:ext cx="4807723" cy="4084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Rukoilemalla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pyydettiin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parannusta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jumalalta</a:t>
            </a:r>
            <a:r>
              <a:rPr lang="en-US" sz="2000" dirty="0">
                <a:solidFill>
                  <a:srgbClr val="002060"/>
                </a:solidFill>
              </a:rPr>
              <a:t> tai </a:t>
            </a:r>
            <a:r>
              <a:rPr lang="en-US" sz="2000" dirty="0" err="1">
                <a:solidFill>
                  <a:srgbClr val="002060"/>
                </a:solidFill>
              </a:rPr>
              <a:t>uskonsa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vuoksi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kuolleilta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pyhimyksiltä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US" sz="8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Pyhimysten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jäännöksillä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uskottiin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olevan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parantavia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voimia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US" sz="8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Munkki</a:t>
            </a:r>
            <a:r>
              <a:rPr lang="en-US" sz="2000" dirty="0">
                <a:solidFill>
                  <a:srgbClr val="002060"/>
                </a:solidFill>
              </a:rPr>
              <a:t>- ja </a:t>
            </a:r>
            <a:r>
              <a:rPr lang="en-US" sz="2000" dirty="0" err="1">
                <a:solidFill>
                  <a:srgbClr val="002060"/>
                </a:solidFill>
              </a:rPr>
              <a:t>nunnaluostareissa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harjoitettiin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yrttilääkintää</a:t>
            </a:r>
            <a:r>
              <a:rPr lang="en-US" sz="2000" dirty="0">
                <a:solidFill>
                  <a:srgbClr val="002060"/>
                </a:solidFill>
              </a:rPr>
              <a:t> ja </a:t>
            </a:r>
            <a:r>
              <a:rPr lang="en-US" sz="2000" dirty="0" err="1">
                <a:solidFill>
                  <a:srgbClr val="002060"/>
                </a:solidFill>
              </a:rPr>
              <a:t>alkeellista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sairaalatoimintaa</a:t>
            </a:r>
            <a:r>
              <a:rPr lang="en-US" sz="2000" dirty="0">
                <a:solidFill>
                  <a:srgbClr val="002060"/>
                </a:solidFill>
              </a:rPr>
              <a:t> sekä </a:t>
            </a:r>
            <a:r>
              <a:rPr lang="en-US" sz="2000" dirty="0" err="1">
                <a:solidFill>
                  <a:srgbClr val="002060"/>
                </a:solidFill>
              </a:rPr>
              <a:t>kirjoitettiin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terveysoppaita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US" sz="8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Hoidot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perustuivat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usein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humoraalioppeihin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2EC3C7B-33BB-D3EE-BA38-84E40068B4D0}"/>
              </a:ext>
            </a:extLst>
          </p:cNvPr>
          <p:cNvSpPr txBox="1"/>
          <p:nvPr/>
        </p:nvSpPr>
        <p:spPr>
          <a:xfrm rot="16200000">
            <a:off x="2387600" y="3393440"/>
            <a:ext cx="615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Gabriella</a:t>
            </a:r>
            <a:r>
              <a:rPr lang="fi-FI" dirty="0"/>
              <a:t> </a:t>
            </a:r>
            <a:r>
              <a:rPr lang="fi-FI" dirty="0" err="1"/>
              <a:t>Clare</a:t>
            </a:r>
            <a:r>
              <a:rPr lang="fi-FI" dirty="0"/>
              <a:t> Marino</a:t>
            </a:r>
          </a:p>
        </p:txBody>
      </p:sp>
    </p:spTree>
    <p:extLst>
      <p:ext uri="{BB962C8B-B14F-4D97-AF65-F5344CB8AC3E}">
        <p14:creationId xmlns:p14="http://schemas.microsoft.com/office/powerpoint/2010/main" val="11686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6E9C66-CCF4-4BC5-8A9A-402860DBC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7B0065-9207-40A3-8A91-534B59CE2B42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E6210441-1BE0-4A99-A29C-735061B5C1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645</Words>
  <Application>Microsoft Office PowerPoint</Application>
  <PresentationFormat>Laajakuva</PresentationFormat>
  <Paragraphs>79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Office-teema</vt:lpstr>
      <vt:lpstr>2. Terveyden ja sairauksien selitysmalleja eri aikakausina</vt:lpstr>
      <vt:lpstr>Menneen ajan terveyden ja sairauden selitysmallien ymmärtäminen</vt:lpstr>
      <vt:lpstr>PowerPoint-esitys</vt:lpstr>
      <vt:lpstr>Esihistoriallinen aika </vt:lpstr>
      <vt:lpstr>Teogeeninen sairauskäsitys</vt:lpstr>
      <vt:lpstr>Humoraalioppi – terveys perustui ruumiinnesteiden tasapainoon</vt:lpstr>
      <vt:lpstr> Miasmateoria  </vt:lpstr>
      <vt:lpstr>Antiikin aikana heräsi kiinnostus siihen, miten ympäristö vaikuttaa terveyteen </vt:lpstr>
      <vt:lpstr>Keskiajan lääketiede oli sekoitus uskontoa, yrttilääkintää, astrologiaa ja rituaaleja</vt:lpstr>
      <vt:lpstr>Valistuksen aika – lääketiede ja luonnontieteet kehittyvät</vt:lpstr>
      <vt:lpstr>Spesifi etiologia  – yksi syy, yksi sairaus</vt:lpstr>
      <vt:lpstr>Nykyaika  – monietiologinen teoria ja One Health -ajattelu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ja sairauksien selitysmalleja eri aikausina</dc:title>
  <dc:creator>Paula</dc:creator>
  <cp:lastModifiedBy>Anitta Marttila</cp:lastModifiedBy>
  <cp:revision>52</cp:revision>
  <dcterms:created xsi:type="dcterms:W3CDTF">2022-06-21T06:29:22Z</dcterms:created>
  <dcterms:modified xsi:type="dcterms:W3CDTF">2023-08-03T11:36:11Z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