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5" r:id="rId6"/>
    <p:sldId id="259" r:id="rId7"/>
    <p:sldId id="262" r:id="rId8"/>
    <p:sldId id="263" r:id="rId9"/>
    <p:sldId id="268" r:id="rId10"/>
    <p:sldId id="261" r:id="rId11"/>
    <p:sldId id="273" r:id="rId12"/>
    <p:sldId id="269" r:id="rId13"/>
    <p:sldId id="272" r:id="rId14"/>
    <p:sldId id="270" r:id="rId1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72D392-06A7-401A-8D13-DFFD6B317C02}" v="1" dt="2024-09-09T12:49:27.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83" d="100"/>
          <a:sy n="83" d="100"/>
        </p:scale>
        <p:origin x="2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A091B-28F8-EDA8-3F40-0BB7F5E701AC}"/>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15637C92-B5A2-0347-377F-B4BFA3E4B6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21770668-D4E2-0551-74B8-AA8197FB156A}"/>
              </a:ext>
            </a:extLst>
          </p:cNvPr>
          <p:cNvSpPr>
            <a:spLocks noGrp="1"/>
          </p:cNvSpPr>
          <p:nvPr>
            <p:ph type="dt" sz="half" idx="10"/>
          </p:nvPr>
        </p:nvSpPr>
        <p:spPr/>
        <p:txBody>
          <a:bodyPr/>
          <a:lstStyle/>
          <a:p>
            <a:fld id="{7902EE1E-0F26-4E09-A5DB-945EF98D8EA4}" type="datetimeFigureOut">
              <a:rPr lang="fi-FI" smtClean="0"/>
              <a:t>9.9.2024</a:t>
            </a:fld>
            <a:endParaRPr lang="fi-FI"/>
          </a:p>
        </p:txBody>
      </p:sp>
      <p:sp>
        <p:nvSpPr>
          <p:cNvPr id="5" name="Alatunnisteen paikkamerkki 4">
            <a:extLst>
              <a:ext uri="{FF2B5EF4-FFF2-40B4-BE49-F238E27FC236}">
                <a16:creationId xmlns:a16="http://schemas.microsoft.com/office/drawing/2014/main" id="{0D450968-F6A9-3E37-D0E9-658D3BECD20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44DFC5C-C4FC-CA78-7689-0E904378BF02}"/>
              </a:ext>
            </a:extLst>
          </p:cNvPr>
          <p:cNvSpPr>
            <a:spLocks noGrp="1"/>
          </p:cNvSpPr>
          <p:nvPr>
            <p:ph type="sldNum" sz="quarter" idx="12"/>
          </p:nvPr>
        </p:nvSpPr>
        <p:spPr/>
        <p:txBody>
          <a:bodyPr/>
          <a:lstStyle/>
          <a:p>
            <a:fld id="{BE6553D7-48DA-4295-A469-FBF80BEDF83E}" type="slidenum">
              <a:rPr lang="fi-FI" smtClean="0"/>
              <a:t>‹#›</a:t>
            </a:fld>
            <a:endParaRPr lang="fi-FI"/>
          </a:p>
        </p:txBody>
      </p:sp>
    </p:spTree>
    <p:extLst>
      <p:ext uri="{BB962C8B-B14F-4D97-AF65-F5344CB8AC3E}">
        <p14:creationId xmlns:p14="http://schemas.microsoft.com/office/powerpoint/2010/main" val="4070850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3D36FE-AF5A-B1E1-242A-7529658294F2}"/>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23BC0094-AAC5-AD8D-5480-440299E6D330}"/>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77C612D-51C6-346B-AFE3-B9A0F940D981}"/>
              </a:ext>
            </a:extLst>
          </p:cNvPr>
          <p:cNvSpPr>
            <a:spLocks noGrp="1"/>
          </p:cNvSpPr>
          <p:nvPr>
            <p:ph type="dt" sz="half" idx="10"/>
          </p:nvPr>
        </p:nvSpPr>
        <p:spPr/>
        <p:txBody>
          <a:bodyPr/>
          <a:lstStyle/>
          <a:p>
            <a:fld id="{7902EE1E-0F26-4E09-A5DB-945EF98D8EA4}" type="datetimeFigureOut">
              <a:rPr lang="fi-FI" smtClean="0"/>
              <a:t>9.9.2024</a:t>
            </a:fld>
            <a:endParaRPr lang="fi-FI"/>
          </a:p>
        </p:txBody>
      </p:sp>
      <p:sp>
        <p:nvSpPr>
          <p:cNvPr id="5" name="Alatunnisteen paikkamerkki 4">
            <a:extLst>
              <a:ext uri="{FF2B5EF4-FFF2-40B4-BE49-F238E27FC236}">
                <a16:creationId xmlns:a16="http://schemas.microsoft.com/office/drawing/2014/main" id="{1DE59C43-2572-B38C-9EE6-DE46D5E0B31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E4D949A-58D1-25AF-7257-5164F1C0F288}"/>
              </a:ext>
            </a:extLst>
          </p:cNvPr>
          <p:cNvSpPr>
            <a:spLocks noGrp="1"/>
          </p:cNvSpPr>
          <p:nvPr>
            <p:ph type="sldNum" sz="quarter" idx="12"/>
          </p:nvPr>
        </p:nvSpPr>
        <p:spPr/>
        <p:txBody>
          <a:bodyPr/>
          <a:lstStyle/>
          <a:p>
            <a:fld id="{BE6553D7-48DA-4295-A469-FBF80BEDF83E}" type="slidenum">
              <a:rPr lang="fi-FI" smtClean="0"/>
              <a:t>‹#›</a:t>
            </a:fld>
            <a:endParaRPr lang="fi-FI"/>
          </a:p>
        </p:txBody>
      </p:sp>
    </p:spTree>
    <p:extLst>
      <p:ext uri="{BB962C8B-B14F-4D97-AF65-F5344CB8AC3E}">
        <p14:creationId xmlns:p14="http://schemas.microsoft.com/office/powerpoint/2010/main" val="2263410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66710DD-1428-5CAF-578F-2F7F05A3FBCD}"/>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E8256F56-0668-EE74-F185-FC7AD1B6002F}"/>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F7A1EFE-5F9F-7244-BDDE-45BAA3BC754D}"/>
              </a:ext>
            </a:extLst>
          </p:cNvPr>
          <p:cNvSpPr>
            <a:spLocks noGrp="1"/>
          </p:cNvSpPr>
          <p:nvPr>
            <p:ph type="dt" sz="half" idx="10"/>
          </p:nvPr>
        </p:nvSpPr>
        <p:spPr/>
        <p:txBody>
          <a:bodyPr/>
          <a:lstStyle/>
          <a:p>
            <a:fld id="{7902EE1E-0F26-4E09-A5DB-945EF98D8EA4}" type="datetimeFigureOut">
              <a:rPr lang="fi-FI" smtClean="0"/>
              <a:t>9.9.2024</a:t>
            </a:fld>
            <a:endParaRPr lang="fi-FI"/>
          </a:p>
        </p:txBody>
      </p:sp>
      <p:sp>
        <p:nvSpPr>
          <p:cNvPr id="5" name="Alatunnisteen paikkamerkki 4">
            <a:extLst>
              <a:ext uri="{FF2B5EF4-FFF2-40B4-BE49-F238E27FC236}">
                <a16:creationId xmlns:a16="http://schemas.microsoft.com/office/drawing/2014/main" id="{11A38745-1438-296F-EFB0-791F43C0653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CBC582B-43E1-547F-7B4C-9F44C885C3D1}"/>
              </a:ext>
            </a:extLst>
          </p:cNvPr>
          <p:cNvSpPr>
            <a:spLocks noGrp="1"/>
          </p:cNvSpPr>
          <p:nvPr>
            <p:ph type="sldNum" sz="quarter" idx="12"/>
          </p:nvPr>
        </p:nvSpPr>
        <p:spPr/>
        <p:txBody>
          <a:bodyPr/>
          <a:lstStyle/>
          <a:p>
            <a:fld id="{BE6553D7-48DA-4295-A469-FBF80BEDF83E}" type="slidenum">
              <a:rPr lang="fi-FI" smtClean="0"/>
              <a:t>‹#›</a:t>
            </a:fld>
            <a:endParaRPr lang="fi-FI"/>
          </a:p>
        </p:txBody>
      </p:sp>
    </p:spTree>
    <p:extLst>
      <p:ext uri="{BB962C8B-B14F-4D97-AF65-F5344CB8AC3E}">
        <p14:creationId xmlns:p14="http://schemas.microsoft.com/office/powerpoint/2010/main" val="2653282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AB4FC3-9176-DD03-2C56-8E8CCA77A0A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EDFBD28-ECF4-5636-C8DA-03A12ABE5EE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5986A79-743E-AD12-DD0D-10F403640E0D}"/>
              </a:ext>
            </a:extLst>
          </p:cNvPr>
          <p:cNvSpPr>
            <a:spLocks noGrp="1"/>
          </p:cNvSpPr>
          <p:nvPr>
            <p:ph type="dt" sz="half" idx="10"/>
          </p:nvPr>
        </p:nvSpPr>
        <p:spPr/>
        <p:txBody>
          <a:bodyPr/>
          <a:lstStyle/>
          <a:p>
            <a:fld id="{7902EE1E-0F26-4E09-A5DB-945EF98D8EA4}" type="datetimeFigureOut">
              <a:rPr lang="fi-FI" smtClean="0"/>
              <a:t>9.9.2024</a:t>
            </a:fld>
            <a:endParaRPr lang="fi-FI"/>
          </a:p>
        </p:txBody>
      </p:sp>
      <p:sp>
        <p:nvSpPr>
          <p:cNvPr id="5" name="Alatunnisteen paikkamerkki 4">
            <a:extLst>
              <a:ext uri="{FF2B5EF4-FFF2-40B4-BE49-F238E27FC236}">
                <a16:creationId xmlns:a16="http://schemas.microsoft.com/office/drawing/2014/main" id="{6DF54B32-5F44-E63E-2E7F-9214F29EF6E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AE2523D-FF67-9384-EDCE-6A4BF559D80C}"/>
              </a:ext>
            </a:extLst>
          </p:cNvPr>
          <p:cNvSpPr>
            <a:spLocks noGrp="1"/>
          </p:cNvSpPr>
          <p:nvPr>
            <p:ph type="sldNum" sz="quarter" idx="12"/>
          </p:nvPr>
        </p:nvSpPr>
        <p:spPr/>
        <p:txBody>
          <a:bodyPr/>
          <a:lstStyle/>
          <a:p>
            <a:fld id="{BE6553D7-48DA-4295-A469-FBF80BEDF83E}" type="slidenum">
              <a:rPr lang="fi-FI" smtClean="0"/>
              <a:t>‹#›</a:t>
            </a:fld>
            <a:endParaRPr lang="fi-FI"/>
          </a:p>
        </p:txBody>
      </p:sp>
    </p:spTree>
    <p:extLst>
      <p:ext uri="{BB962C8B-B14F-4D97-AF65-F5344CB8AC3E}">
        <p14:creationId xmlns:p14="http://schemas.microsoft.com/office/powerpoint/2010/main" val="316877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4D2802-5BAF-EC84-0BB7-56F7E91272A1}"/>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FC3106D9-3027-CEBE-9760-8E170E1435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431975BD-BE40-54B8-9561-CB3F80852650}"/>
              </a:ext>
            </a:extLst>
          </p:cNvPr>
          <p:cNvSpPr>
            <a:spLocks noGrp="1"/>
          </p:cNvSpPr>
          <p:nvPr>
            <p:ph type="dt" sz="half" idx="10"/>
          </p:nvPr>
        </p:nvSpPr>
        <p:spPr/>
        <p:txBody>
          <a:bodyPr/>
          <a:lstStyle/>
          <a:p>
            <a:fld id="{7902EE1E-0F26-4E09-A5DB-945EF98D8EA4}" type="datetimeFigureOut">
              <a:rPr lang="fi-FI" smtClean="0"/>
              <a:t>9.9.2024</a:t>
            </a:fld>
            <a:endParaRPr lang="fi-FI"/>
          </a:p>
        </p:txBody>
      </p:sp>
      <p:sp>
        <p:nvSpPr>
          <p:cNvPr id="5" name="Alatunnisteen paikkamerkki 4">
            <a:extLst>
              <a:ext uri="{FF2B5EF4-FFF2-40B4-BE49-F238E27FC236}">
                <a16:creationId xmlns:a16="http://schemas.microsoft.com/office/drawing/2014/main" id="{0E14DFC8-D9DC-08AA-C858-E2F4064315A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B8B1AFD-FC7D-D3E0-FCD9-C4E0643EF267}"/>
              </a:ext>
            </a:extLst>
          </p:cNvPr>
          <p:cNvSpPr>
            <a:spLocks noGrp="1"/>
          </p:cNvSpPr>
          <p:nvPr>
            <p:ph type="sldNum" sz="quarter" idx="12"/>
          </p:nvPr>
        </p:nvSpPr>
        <p:spPr/>
        <p:txBody>
          <a:bodyPr/>
          <a:lstStyle/>
          <a:p>
            <a:fld id="{BE6553D7-48DA-4295-A469-FBF80BEDF83E}" type="slidenum">
              <a:rPr lang="fi-FI" smtClean="0"/>
              <a:t>‹#›</a:t>
            </a:fld>
            <a:endParaRPr lang="fi-FI"/>
          </a:p>
        </p:txBody>
      </p:sp>
    </p:spTree>
    <p:extLst>
      <p:ext uri="{BB962C8B-B14F-4D97-AF65-F5344CB8AC3E}">
        <p14:creationId xmlns:p14="http://schemas.microsoft.com/office/powerpoint/2010/main" val="3253403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87501D-356E-1C9D-100F-E2CAEFB1882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7080978-37C0-911F-BF1C-5DFAA4DC685D}"/>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153A5C9A-0722-3EB4-658D-72D3E51E7A01}"/>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E4C70711-0826-550C-1730-0DE2D7AEA8F7}"/>
              </a:ext>
            </a:extLst>
          </p:cNvPr>
          <p:cNvSpPr>
            <a:spLocks noGrp="1"/>
          </p:cNvSpPr>
          <p:nvPr>
            <p:ph type="dt" sz="half" idx="10"/>
          </p:nvPr>
        </p:nvSpPr>
        <p:spPr/>
        <p:txBody>
          <a:bodyPr/>
          <a:lstStyle/>
          <a:p>
            <a:fld id="{7902EE1E-0F26-4E09-A5DB-945EF98D8EA4}" type="datetimeFigureOut">
              <a:rPr lang="fi-FI" smtClean="0"/>
              <a:t>9.9.2024</a:t>
            </a:fld>
            <a:endParaRPr lang="fi-FI"/>
          </a:p>
        </p:txBody>
      </p:sp>
      <p:sp>
        <p:nvSpPr>
          <p:cNvPr id="6" name="Alatunnisteen paikkamerkki 5">
            <a:extLst>
              <a:ext uri="{FF2B5EF4-FFF2-40B4-BE49-F238E27FC236}">
                <a16:creationId xmlns:a16="http://schemas.microsoft.com/office/drawing/2014/main" id="{A4BDF36E-00EF-D2AF-48D0-E2B048278D3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2A8281C-C97E-570D-25F3-25CC1689AE5C}"/>
              </a:ext>
            </a:extLst>
          </p:cNvPr>
          <p:cNvSpPr>
            <a:spLocks noGrp="1"/>
          </p:cNvSpPr>
          <p:nvPr>
            <p:ph type="sldNum" sz="quarter" idx="12"/>
          </p:nvPr>
        </p:nvSpPr>
        <p:spPr/>
        <p:txBody>
          <a:bodyPr/>
          <a:lstStyle/>
          <a:p>
            <a:fld id="{BE6553D7-48DA-4295-A469-FBF80BEDF83E}" type="slidenum">
              <a:rPr lang="fi-FI" smtClean="0"/>
              <a:t>‹#›</a:t>
            </a:fld>
            <a:endParaRPr lang="fi-FI"/>
          </a:p>
        </p:txBody>
      </p:sp>
    </p:spTree>
    <p:extLst>
      <p:ext uri="{BB962C8B-B14F-4D97-AF65-F5344CB8AC3E}">
        <p14:creationId xmlns:p14="http://schemas.microsoft.com/office/powerpoint/2010/main" val="3753556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6ABC55-A36C-401E-9F90-5DA0602831A8}"/>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0A41ADB6-E6B9-CCC1-DF05-254E035996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FD10EB74-BAFB-45DE-1975-29F110C0CCCC}"/>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B567A52-5C9F-7E30-BE12-FE10787D51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95CE504C-C0A5-5ADE-C3B1-1572FD792713}"/>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5E41DAF6-6098-17FD-163F-1B1BD8081C19}"/>
              </a:ext>
            </a:extLst>
          </p:cNvPr>
          <p:cNvSpPr>
            <a:spLocks noGrp="1"/>
          </p:cNvSpPr>
          <p:nvPr>
            <p:ph type="dt" sz="half" idx="10"/>
          </p:nvPr>
        </p:nvSpPr>
        <p:spPr/>
        <p:txBody>
          <a:bodyPr/>
          <a:lstStyle/>
          <a:p>
            <a:fld id="{7902EE1E-0F26-4E09-A5DB-945EF98D8EA4}" type="datetimeFigureOut">
              <a:rPr lang="fi-FI" smtClean="0"/>
              <a:t>9.9.2024</a:t>
            </a:fld>
            <a:endParaRPr lang="fi-FI"/>
          </a:p>
        </p:txBody>
      </p:sp>
      <p:sp>
        <p:nvSpPr>
          <p:cNvPr id="8" name="Alatunnisteen paikkamerkki 7">
            <a:extLst>
              <a:ext uri="{FF2B5EF4-FFF2-40B4-BE49-F238E27FC236}">
                <a16:creationId xmlns:a16="http://schemas.microsoft.com/office/drawing/2014/main" id="{F7360D5E-1E77-D8A3-1B56-F324BE7A70B9}"/>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0144393C-BC0F-197C-504E-1053BDEF6BB2}"/>
              </a:ext>
            </a:extLst>
          </p:cNvPr>
          <p:cNvSpPr>
            <a:spLocks noGrp="1"/>
          </p:cNvSpPr>
          <p:nvPr>
            <p:ph type="sldNum" sz="quarter" idx="12"/>
          </p:nvPr>
        </p:nvSpPr>
        <p:spPr/>
        <p:txBody>
          <a:bodyPr/>
          <a:lstStyle/>
          <a:p>
            <a:fld id="{BE6553D7-48DA-4295-A469-FBF80BEDF83E}" type="slidenum">
              <a:rPr lang="fi-FI" smtClean="0"/>
              <a:t>‹#›</a:t>
            </a:fld>
            <a:endParaRPr lang="fi-FI"/>
          </a:p>
        </p:txBody>
      </p:sp>
    </p:spTree>
    <p:extLst>
      <p:ext uri="{BB962C8B-B14F-4D97-AF65-F5344CB8AC3E}">
        <p14:creationId xmlns:p14="http://schemas.microsoft.com/office/powerpoint/2010/main" val="82902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1A6494-1B68-67B9-E36B-01A4BAC2F2E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637B5CCE-F910-3BDF-5F52-0DCB5BA61493}"/>
              </a:ext>
            </a:extLst>
          </p:cNvPr>
          <p:cNvSpPr>
            <a:spLocks noGrp="1"/>
          </p:cNvSpPr>
          <p:nvPr>
            <p:ph type="dt" sz="half" idx="10"/>
          </p:nvPr>
        </p:nvSpPr>
        <p:spPr/>
        <p:txBody>
          <a:bodyPr/>
          <a:lstStyle/>
          <a:p>
            <a:fld id="{7902EE1E-0F26-4E09-A5DB-945EF98D8EA4}" type="datetimeFigureOut">
              <a:rPr lang="fi-FI" smtClean="0"/>
              <a:t>9.9.2024</a:t>
            </a:fld>
            <a:endParaRPr lang="fi-FI"/>
          </a:p>
        </p:txBody>
      </p:sp>
      <p:sp>
        <p:nvSpPr>
          <p:cNvPr id="4" name="Alatunnisteen paikkamerkki 3">
            <a:extLst>
              <a:ext uri="{FF2B5EF4-FFF2-40B4-BE49-F238E27FC236}">
                <a16:creationId xmlns:a16="http://schemas.microsoft.com/office/drawing/2014/main" id="{7969DDE8-3245-8F9E-3474-B509FA88FEA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F44AE687-A842-77B2-33A4-7D64AA97875D}"/>
              </a:ext>
            </a:extLst>
          </p:cNvPr>
          <p:cNvSpPr>
            <a:spLocks noGrp="1"/>
          </p:cNvSpPr>
          <p:nvPr>
            <p:ph type="sldNum" sz="quarter" idx="12"/>
          </p:nvPr>
        </p:nvSpPr>
        <p:spPr/>
        <p:txBody>
          <a:bodyPr/>
          <a:lstStyle/>
          <a:p>
            <a:fld id="{BE6553D7-48DA-4295-A469-FBF80BEDF83E}" type="slidenum">
              <a:rPr lang="fi-FI" smtClean="0"/>
              <a:t>‹#›</a:t>
            </a:fld>
            <a:endParaRPr lang="fi-FI"/>
          </a:p>
        </p:txBody>
      </p:sp>
    </p:spTree>
    <p:extLst>
      <p:ext uri="{BB962C8B-B14F-4D97-AF65-F5344CB8AC3E}">
        <p14:creationId xmlns:p14="http://schemas.microsoft.com/office/powerpoint/2010/main" val="644835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46C51AD-CB01-293D-D19C-61208B84E5ED}"/>
              </a:ext>
            </a:extLst>
          </p:cNvPr>
          <p:cNvSpPr>
            <a:spLocks noGrp="1"/>
          </p:cNvSpPr>
          <p:nvPr>
            <p:ph type="dt" sz="half" idx="10"/>
          </p:nvPr>
        </p:nvSpPr>
        <p:spPr/>
        <p:txBody>
          <a:bodyPr/>
          <a:lstStyle/>
          <a:p>
            <a:fld id="{7902EE1E-0F26-4E09-A5DB-945EF98D8EA4}" type="datetimeFigureOut">
              <a:rPr lang="fi-FI" smtClean="0"/>
              <a:t>9.9.2024</a:t>
            </a:fld>
            <a:endParaRPr lang="fi-FI"/>
          </a:p>
        </p:txBody>
      </p:sp>
      <p:sp>
        <p:nvSpPr>
          <p:cNvPr id="3" name="Alatunnisteen paikkamerkki 2">
            <a:extLst>
              <a:ext uri="{FF2B5EF4-FFF2-40B4-BE49-F238E27FC236}">
                <a16:creationId xmlns:a16="http://schemas.microsoft.com/office/drawing/2014/main" id="{4B38D6C6-EA23-CD54-EB77-E40D645AF98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08E8CB7E-BEB5-36A1-2B15-D3D92ECDE812}"/>
              </a:ext>
            </a:extLst>
          </p:cNvPr>
          <p:cNvSpPr>
            <a:spLocks noGrp="1"/>
          </p:cNvSpPr>
          <p:nvPr>
            <p:ph type="sldNum" sz="quarter" idx="12"/>
          </p:nvPr>
        </p:nvSpPr>
        <p:spPr/>
        <p:txBody>
          <a:bodyPr/>
          <a:lstStyle/>
          <a:p>
            <a:fld id="{BE6553D7-48DA-4295-A469-FBF80BEDF83E}" type="slidenum">
              <a:rPr lang="fi-FI" smtClean="0"/>
              <a:t>‹#›</a:t>
            </a:fld>
            <a:endParaRPr lang="fi-FI"/>
          </a:p>
        </p:txBody>
      </p:sp>
    </p:spTree>
    <p:extLst>
      <p:ext uri="{BB962C8B-B14F-4D97-AF65-F5344CB8AC3E}">
        <p14:creationId xmlns:p14="http://schemas.microsoft.com/office/powerpoint/2010/main" val="3038396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24E6DA-74DD-6436-B4AB-2CE57C1D2D1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6CE3893B-EF6F-A8E3-8C05-54998004A2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D9E04339-54A0-18BF-3649-EB65875B0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2A0A193-6A25-589C-EEF0-E5587945A84F}"/>
              </a:ext>
            </a:extLst>
          </p:cNvPr>
          <p:cNvSpPr>
            <a:spLocks noGrp="1"/>
          </p:cNvSpPr>
          <p:nvPr>
            <p:ph type="dt" sz="half" idx="10"/>
          </p:nvPr>
        </p:nvSpPr>
        <p:spPr/>
        <p:txBody>
          <a:bodyPr/>
          <a:lstStyle/>
          <a:p>
            <a:fld id="{7902EE1E-0F26-4E09-A5DB-945EF98D8EA4}" type="datetimeFigureOut">
              <a:rPr lang="fi-FI" smtClean="0"/>
              <a:t>9.9.2024</a:t>
            </a:fld>
            <a:endParaRPr lang="fi-FI"/>
          </a:p>
        </p:txBody>
      </p:sp>
      <p:sp>
        <p:nvSpPr>
          <p:cNvPr id="6" name="Alatunnisteen paikkamerkki 5">
            <a:extLst>
              <a:ext uri="{FF2B5EF4-FFF2-40B4-BE49-F238E27FC236}">
                <a16:creationId xmlns:a16="http://schemas.microsoft.com/office/drawing/2014/main" id="{1F1D7E1A-79F3-9585-5737-0E4CF8DED50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EC0CFF5-B41C-63B2-2643-D49FCDE185A6}"/>
              </a:ext>
            </a:extLst>
          </p:cNvPr>
          <p:cNvSpPr>
            <a:spLocks noGrp="1"/>
          </p:cNvSpPr>
          <p:nvPr>
            <p:ph type="sldNum" sz="quarter" idx="12"/>
          </p:nvPr>
        </p:nvSpPr>
        <p:spPr/>
        <p:txBody>
          <a:bodyPr/>
          <a:lstStyle/>
          <a:p>
            <a:fld id="{BE6553D7-48DA-4295-A469-FBF80BEDF83E}" type="slidenum">
              <a:rPr lang="fi-FI" smtClean="0"/>
              <a:t>‹#›</a:t>
            </a:fld>
            <a:endParaRPr lang="fi-FI"/>
          </a:p>
        </p:txBody>
      </p:sp>
    </p:spTree>
    <p:extLst>
      <p:ext uri="{BB962C8B-B14F-4D97-AF65-F5344CB8AC3E}">
        <p14:creationId xmlns:p14="http://schemas.microsoft.com/office/powerpoint/2010/main" val="3678341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5E79B3-A88A-1314-A7C9-830BFA0E93B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D68AE1B4-F44E-FD6C-9392-04A4A5EA89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FE620F18-D53C-128A-5DD9-30C1B550C6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B1D844B-AECF-E2A9-83A7-0548586F58C7}"/>
              </a:ext>
            </a:extLst>
          </p:cNvPr>
          <p:cNvSpPr>
            <a:spLocks noGrp="1"/>
          </p:cNvSpPr>
          <p:nvPr>
            <p:ph type="dt" sz="half" idx="10"/>
          </p:nvPr>
        </p:nvSpPr>
        <p:spPr/>
        <p:txBody>
          <a:bodyPr/>
          <a:lstStyle/>
          <a:p>
            <a:fld id="{7902EE1E-0F26-4E09-A5DB-945EF98D8EA4}" type="datetimeFigureOut">
              <a:rPr lang="fi-FI" smtClean="0"/>
              <a:t>9.9.2024</a:t>
            </a:fld>
            <a:endParaRPr lang="fi-FI"/>
          </a:p>
        </p:txBody>
      </p:sp>
      <p:sp>
        <p:nvSpPr>
          <p:cNvPr id="6" name="Alatunnisteen paikkamerkki 5">
            <a:extLst>
              <a:ext uri="{FF2B5EF4-FFF2-40B4-BE49-F238E27FC236}">
                <a16:creationId xmlns:a16="http://schemas.microsoft.com/office/drawing/2014/main" id="{3DE0E4F2-5645-1FA1-ED28-29CC57DE9B2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A971801-C2ED-C799-2F04-79372CC1833E}"/>
              </a:ext>
            </a:extLst>
          </p:cNvPr>
          <p:cNvSpPr>
            <a:spLocks noGrp="1"/>
          </p:cNvSpPr>
          <p:nvPr>
            <p:ph type="sldNum" sz="quarter" idx="12"/>
          </p:nvPr>
        </p:nvSpPr>
        <p:spPr/>
        <p:txBody>
          <a:bodyPr/>
          <a:lstStyle/>
          <a:p>
            <a:fld id="{BE6553D7-48DA-4295-A469-FBF80BEDF83E}" type="slidenum">
              <a:rPr lang="fi-FI" smtClean="0"/>
              <a:t>‹#›</a:t>
            </a:fld>
            <a:endParaRPr lang="fi-FI"/>
          </a:p>
        </p:txBody>
      </p:sp>
    </p:spTree>
    <p:extLst>
      <p:ext uri="{BB962C8B-B14F-4D97-AF65-F5344CB8AC3E}">
        <p14:creationId xmlns:p14="http://schemas.microsoft.com/office/powerpoint/2010/main" val="3509816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4917E46-CB7F-386A-E2F1-4329DC175A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7812C24F-5AC5-131D-5469-CC0213B1EE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350DF9D-FF30-586C-7B8E-91DC050F5F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2EE1E-0F26-4E09-A5DB-945EF98D8EA4}" type="datetimeFigureOut">
              <a:rPr lang="fi-FI" smtClean="0"/>
              <a:t>9.9.2024</a:t>
            </a:fld>
            <a:endParaRPr lang="fi-FI"/>
          </a:p>
        </p:txBody>
      </p:sp>
      <p:sp>
        <p:nvSpPr>
          <p:cNvPr id="5" name="Alatunnisteen paikkamerkki 4">
            <a:extLst>
              <a:ext uri="{FF2B5EF4-FFF2-40B4-BE49-F238E27FC236}">
                <a16:creationId xmlns:a16="http://schemas.microsoft.com/office/drawing/2014/main" id="{3B81B7F6-C5A1-F7F8-5404-CF7076747A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A4C486C6-FBDE-D916-F4E9-ED1E8442AD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6553D7-48DA-4295-A469-FBF80BEDF83E}" type="slidenum">
              <a:rPr lang="fi-FI" smtClean="0"/>
              <a:t>‹#›</a:t>
            </a:fld>
            <a:endParaRPr lang="fi-FI"/>
          </a:p>
        </p:txBody>
      </p:sp>
    </p:spTree>
    <p:extLst>
      <p:ext uri="{BB962C8B-B14F-4D97-AF65-F5344CB8AC3E}">
        <p14:creationId xmlns:p14="http://schemas.microsoft.com/office/powerpoint/2010/main" val="2128001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blogi.thl.fi/tavoitteeksi-aito-yhdenvertaisuus/"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1529797-E809-71EC-03CD-49D9D4BA4D5A}"/>
              </a:ext>
            </a:extLst>
          </p:cNvPr>
          <p:cNvSpPr>
            <a:spLocks noGrp="1"/>
          </p:cNvSpPr>
          <p:nvPr>
            <p:ph type="title"/>
          </p:nvPr>
        </p:nvSpPr>
        <p:spPr>
          <a:xfrm>
            <a:off x="217361" y="238250"/>
            <a:ext cx="4219574" cy="1521707"/>
          </a:xfrm>
          <a:noFill/>
        </p:spPr>
        <p:txBody>
          <a:bodyPr vert="horz" lIns="91440" tIns="45720" rIns="91440" bIns="45720" rtlCol="0" anchor="b">
            <a:noAutofit/>
          </a:bodyPr>
          <a:lstStyle/>
          <a:p>
            <a:pPr algn="ctr"/>
            <a:r>
              <a:rPr lang="en-US" sz="5400" dirty="0">
                <a:solidFill>
                  <a:schemeClr val="bg1"/>
                </a:solidFill>
              </a:rPr>
              <a:t>16. </a:t>
            </a:r>
            <a:r>
              <a:rPr lang="en-US" sz="5400" dirty="0" err="1">
                <a:solidFill>
                  <a:schemeClr val="bg1"/>
                </a:solidFill>
              </a:rPr>
              <a:t>Terveyden</a:t>
            </a:r>
            <a:r>
              <a:rPr lang="en-US" sz="5400" dirty="0">
                <a:solidFill>
                  <a:schemeClr val="bg1"/>
                </a:solidFill>
              </a:rPr>
              <a:t> </a:t>
            </a:r>
            <a:r>
              <a:rPr lang="en-US" sz="5400" dirty="0" err="1">
                <a:solidFill>
                  <a:schemeClr val="bg1"/>
                </a:solidFill>
              </a:rPr>
              <a:t>eriarvoisuus</a:t>
            </a:r>
            <a:endParaRPr lang="en-US" sz="5400" dirty="0">
              <a:solidFill>
                <a:schemeClr val="bg1"/>
              </a:solidFill>
            </a:endParaRPr>
          </a:p>
        </p:txBody>
      </p:sp>
      <p:pic>
        <p:nvPicPr>
          <p:cNvPr id="4" name="Sisällön paikkamerkki 3" descr="Kuva, joka sisältää kohteen sisä, henkilö, lattia, henkilöt&#10;&#10;Kuvaus luotu automaattisesti">
            <a:extLst>
              <a:ext uri="{FF2B5EF4-FFF2-40B4-BE49-F238E27FC236}">
                <a16:creationId xmlns:a16="http://schemas.microsoft.com/office/drawing/2014/main" id="{E40581A4-373E-1252-6384-7D0AD5B930F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0567" b="23016"/>
          <a:stretch/>
        </p:blipFill>
        <p:spPr>
          <a:xfrm>
            <a:off x="4654296" y="10"/>
            <a:ext cx="7537704" cy="6857990"/>
          </a:xfrm>
          <a:prstGeom prst="rect">
            <a:avLst/>
          </a:prstGeom>
        </p:spPr>
      </p:pic>
      <p:sp>
        <p:nvSpPr>
          <p:cNvPr id="8" name="Tekstiruutu 7">
            <a:extLst>
              <a:ext uri="{FF2B5EF4-FFF2-40B4-BE49-F238E27FC236}">
                <a16:creationId xmlns:a16="http://schemas.microsoft.com/office/drawing/2014/main" id="{072B501D-3B9C-278F-5F74-C09A7D7A8AA1}"/>
              </a:ext>
            </a:extLst>
          </p:cNvPr>
          <p:cNvSpPr txBox="1"/>
          <p:nvPr/>
        </p:nvSpPr>
        <p:spPr>
          <a:xfrm>
            <a:off x="0" y="6311973"/>
            <a:ext cx="4654296" cy="307777"/>
          </a:xfrm>
          <a:prstGeom prst="rect">
            <a:avLst/>
          </a:prstGeom>
          <a:noFill/>
        </p:spPr>
        <p:txBody>
          <a:bodyPr wrap="square">
            <a:spAutoFit/>
          </a:bodyPr>
          <a:lstStyle/>
          <a:p>
            <a:pPr algn="ctr"/>
            <a:r>
              <a:rPr lang="fi-FI" sz="1400" dirty="0">
                <a:solidFill>
                  <a:schemeClr val="bg1"/>
                </a:solidFill>
              </a:rPr>
              <a:t>Kuva: Unsplash.com Thomas de </a:t>
            </a:r>
            <a:r>
              <a:rPr lang="fi-FI" sz="1400" dirty="0" err="1">
                <a:solidFill>
                  <a:schemeClr val="bg1"/>
                </a:solidFill>
              </a:rPr>
              <a:t>Luze</a:t>
            </a:r>
            <a:endParaRPr lang="fi-FI" sz="1400" dirty="0">
              <a:solidFill>
                <a:schemeClr val="bg1"/>
              </a:solidFill>
            </a:endParaRPr>
          </a:p>
        </p:txBody>
      </p:sp>
    </p:spTree>
    <p:extLst>
      <p:ext uri="{BB962C8B-B14F-4D97-AF65-F5344CB8AC3E}">
        <p14:creationId xmlns:p14="http://schemas.microsoft.com/office/powerpoint/2010/main" val="911517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isällön paikkamerkki 5" descr="Kuva, joka sisältää kohteen henkilö, urheilu, ryhmä, väkijoukko&#10;&#10;Kuvaus luotu automaattisesti">
            <a:extLst>
              <a:ext uri="{FF2B5EF4-FFF2-40B4-BE49-F238E27FC236}">
                <a16:creationId xmlns:a16="http://schemas.microsoft.com/office/drawing/2014/main" id="{F8827FBB-4D55-FB1B-38BC-6B51F97B88F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5884" r="-1" b="-1"/>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37001D75-87E8-2CDC-3375-1F6C3B9CE4F5}"/>
              </a:ext>
            </a:extLst>
          </p:cNvPr>
          <p:cNvSpPr>
            <a:spLocks noGrp="1"/>
          </p:cNvSpPr>
          <p:nvPr>
            <p:ph type="title"/>
          </p:nvPr>
        </p:nvSpPr>
        <p:spPr>
          <a:xfrm>
            <a:off x="99133" y="0"/>
            <a:ext cx="4759960" cy="1118235"/>
          </a:xfrm>
        </p:spPr>
        <p:txBody>
          <a:bodyPr vert="horz" lIns="91440" tIns="45720" rIns="91440" bIns="45720" rtlCol="0" anchor="ctr">
            <a:normAutofit fontScale="90000"/>
          </a:bodyPr>
          <a:lstStyle/>
          <a:p>
            <a:r>
              <a:rPr lang="en-US" sz="4000" b="1" dirty="0" err="1"/>
              <a:t>Eriarvoisuus</a:t>
            </a:r>
            <a:r>
              <a:rPr lang="en-US" sz="4000" b="1" dirty="0"/>
              <a:t> on </a:t>
            </a:r>
            <a:r>
              <a:rPr lang="en-US" sz="4000" b="1" dirty="0" err="1"/>
              <a:t>globaali ongelma</a:t>
            </a:r>
            <a:endParaRPr lang="en-US" sz="4000" b="1" dirty="0"/>
          </a:p>
        </p:txBody>
      </p:sp>
      <p:sp>
        <p:nvSpPr>
          <p:cNvPr id="3" name="Sisällön paikkamerkki 2">
            <a:extLst>
              <a:ext uri="{FF2B5EF4-FFF2-40B4-BE49-F238E27FC236}">
                <a16:creationId xmlns:a16="http://schemas.microsoft.com/office/drawing/2014/main" id="{CE0CA566-9DF2-666F-278E-B2B9FA16ED18}"/>
              </a:ext>
            </a:extLst>
          </p:cNvPr>
          <p:cNvSpPr>
            <a:spLocks noGrp="1"/>
          </p:cNvSpPr>
          <p:nvPr>
            <p:ph sz="half" idx="1"/>
          </p:nvPr>
        </p:nvSpPr>
        <p:spPr>
          <a:xfrm>
            <a:off x="-1" y="1061603"/>
            <a:ext cx="6757261" cy="4486095"/>
          </a:xfrm>
        </p:spPr>
        <p:txBody>
          <a:bodyPr vert="horz" lIns="91440" tIns="45720" rIns="91440" bIns="45720" rtlCol="0">
            <a:noAutofit/>
          </a:bodyPr>
          <a:lstStyle/>
          <a:p>
            <a:pPr marL="0" indent="0">
              <a:buNone/>
            </a:pPr>
            <a:r>
              <a:rPr lang="en-US" sz="2000" b="1" dirty="0"/>
              <a:t>WHO:  </a:t>
            </a:r>
            <a:r>
              <a:rPr lang="en-US" sz="2000" b="1" dirty="0" err="1"/>
              <a:t>Maailman</a:t>
            </a:r>
            <a:r>
              <a:rPr lang="en-US" sz="2000" b="1" dirty="0"/>
              <a:t> </a:t>
            </a:r>
            <a:r>
              <a:rPr lang="en-US" sz="2000" b="1" dirty="0" err="1"/>
              <a:t>terveyserojen</a:t>
            </a:r>
            <a:r>
              <a:rPr lang="en-US" sz="2000" b="1" dirty="0"/>
              <a:t> </a:t>
            </a:r>
            <a:r>
              <a:rPr lang="en-US" sz="2000" b="1" dirty="0" err="1"/>
              <a:t>kaventamisessa</a:t>
            </a:r>
            <a:r>
              <a:rPr lang="en-US" sz="2000" b="1" dirty="0"/>
              <a:t> </a:t>
            </a:r>
            <a:r>
              <a:rPr lang="en-US" sz="2000" b="1" dirty="0" err="1"/>
              <a:t>pitää</a:t>
            </a:r>
            <a:r>
              <a:rPr lang="en-US" sz="2000" b="1" dirty="0"/>
              <a:t> </a:t>
            </a:r>
            <a:r>
              <a:rPr lang="en-US" sz="2000" b="1" dirty="0" err="1"/>
              <a:t>kiinnittää</a:t>
            </a:r>
            <a:r>
              <a:rPr lang="en-US" sz="2000" b="1" dirty="0"/>
              <a:t> </a:t>
            </a:r>
            <a:r>
              <a:rPr lang="en-US" sz="2000" b="1" dirty="0" err="1"/>
              <a:t>erityistä</a:t>
            </a:r>
            <a:r>
              <a:rPr lang="en-US" sz="2000" b="1" dirty="0"/>
              <a:t> </a:t>
            </a:r>
            <a:r>
              <a:rPr lang="en-US" sz="2000" b="1" dirty="0" err="1"/>
              <a:t>huomiota</a:t>
            </a:r>
            <a:endParaRPr lang="en-US" sz="2000" b="1" dirty="0"/>
          </a:p>
          <a:p>
            <a:r>
              <a:rPr lang="en-US" sz="2000" dirty="0" err="1"/>
              <a:t>tyttöjen</a:t>
            </a:r>
            <a:r>
              <a:rPr lang="en-US" sz="2000" dirty="0"/>
              <a:t> ja </a:t>
            </a:r>
            <a:r>
              <a:rPr lang="en-US" sz="2000" dirty="0" err="1"/>
              <a:t>naisten</a:t>
            </a:r>
            <a:r>
              <a:rPr lang="en-US" sz="2000" dirty="0"/>
              <a:t> </a:t>
            </a:r>
            <a:r>
              <a:rPr lang="en-US" sz="2000" dirty="0" err="1"/>
              <a:t>hyvinvointiin</a:t>
            </a:r>
            <a:endParaRPr lang="en-US" sz="2000" dirty="0"/>
          </a:p>
          <a:p>
            <a:r>
              <a:rPr lang="en-US" sz="2000" dirty="0" err="1"/>
              <a:t>lapsuusajan</a:t>
            </a:r>
            <a:r>
              <a:rPr lang="en-US" sz="2000" dirty="0"/>
              <a:t> </a:t>
            </a:r>
            <a:r>
              <a:rPr lang="en-US" sz="2000" dirty="0" err="1"/>
              <a:t>elinympäristöjen</a:t>
            </a:r>
            <a:r>
              <a:rPr lang="en-US" sz="2000" dirty="0"/>
              <a:t> </a:t>
            </a:r>
            <a:r>
              <a:rPr lang="en-US" sz="2000" dirty="0" err="1"/>
              <a:t>parantamiseen</a:t>
            </a:r>
            <a:endParaRPr lang="en-US" sz="2000" dirty="0"/>
          </a:p>
          <a:p>
            <a:r>
              <a:rPr lang="en-US" sz="2000" dirty="0" err="1"/>
              <a:t>työskentelyolosuhteiden</a:t>
            </a:r>
            <a:r>
              <a:rPr lang="en-US" sz="2000" dirty="0"/>
              <a:t> </a:t>
            </a:r>
            <a:r>
              <a:rPr lang="en-US" sz="2000" dirty="0" err="1"/>
              <a:t>kehittämiseen</a:t>
            </a:r>
            <a:r>
              <a:rPr lang="en-US" sz="2000" dirty="0"/>
              <a:t>.</a:t>
            </a:r>
            <a:endParaRPr lang="en-US" sz="800" dirty="0"/>
          </a:p>
          <a:p>
            <a:r>
              <a:rPr lang="en-US" sz="2000" dirty="0" err="1"/>
              <a:t>Vallan</a:t>
            </a:r>
            <a:r>
              <a:rPr lang="en-US" sz="2000" dirty="0"/>
              <a:t>, </a:t>
            </a:r>
            <a:r>
              <a:rPr lang="en-US" sz="2000" dirty="0" err="1"/>
              <a:t>rahan</a:t>
            </a:r>
            <a:r>
              <a:rPr lang="en-US" sz="2000" dirty="0"/>
              <a:t> ja </a:t>
            </a:r>
            <a:r>
              <a:rPr lang="en-US" sz="2000" dirty="0" err="1"/>
              <a:t>resurssien</a:t>
            </a:r>
            <a:r>
              <a:rPr lang="en-US" sz="2000" dirty="0"/>
              <a:t> </a:t>
            </a:r>
            <a:r>
              <a:rPr lang="en-US" sz="2000" dirty="0" err="1"/>
              <a:t>epätasa-arvoiseen</a:t>
            </a:r>
            <a:r>
              <a:rPr lang="en-US" sz="2000" dirty="0"/>
              <a:t>  </a:t>
            </a:r>
            <a:r>
              <a:rPr lang="en-US" sz="2000" dirty="0" err="1"/>
              <a:t>jakautumiseen</a:t>
            </a:r>
            <a:r>
              <a:rPr lang="en-US" sz="2000" dirty="0"/>
              <a:t> </a:t>
            </a:r>
            <a:r>
              <a:rPr lang="en-US" sz="2000" dirty="0" err="1"/>
              <a:t>pitää</a:t>
            </a:r>
            <a:r>
              <a:rPr lang="en-US" sz="2000" dirty="0"/>
              <a:t> </a:t>
            </a:r>
            <a:r>
              <a:rPr lang="en-US" sz="2000" dirty="0" err="1"/>
              <a:t>puuttua</a:t>
            </a:r>
            <a:r>
              <a:rPr lang="en-US" sz="2000" dirty="0"/>
              <a:t>.</a:t>
            </a:r>
            <a:endParaRPr lang="en-US" sz="800" dirty="0"/>
          </a:p>
          <a:p>
            <a:r>
              <a:rPr lang="en-US" sz="2000" dirty="0"/>
              <a:t>O</a:t>
            </a:r>
            <a:r>
              <a:rPr lang="en-US" sz="2000" dirty="0">
                <a:effectLst/>
              </a:rPr>
              <a:t>n </a:t>
            </a:r>
            <a:r>
              <a:rPr lang="en-US" sz="2000" dirty="0" err="1">
                <a:effectLst/>
              </a:rPr>
              <a:t>tärkeää</a:t>
            </a:r>
            <a:r>
              <a:rPr lang="en-US" sz="2000" dirty="0">
                <a:effectLst/>
              </a:rPr>
              <a:t> </a:t>
            </a:r>
            <a:r>
              <a:rPr lang="en-US" sz="2000" dirty="0" err="1">
                <a:effectLst/>
              </a:rPr>
              <a:t>sitoutua</a:t>
            </a:r>
            <a:r>
              <a:rPr lang="en-US" sz="2000" dirty="0">
                <a:effectLst/>
              </a:rPr>
              <a:t> </a:t>
            </a:r>
            <a:r>
              <a:rPr lang="en-US" sz="2000" dirty="0" err="1">
                <a:effectLst/>
              </a:rPr>
              <a:t>kehittämään</a:t>
            </a:r>
            <a:r>
              <a:rPr lang="en-US" sz="2000" dirty="0">
                <a:effectLst/>
              </a:rPr>
              <a:t> </a:t>
            </a:r>
            <a:r>
              <a:rPr lang="en-US" sz="2000" dirty="0" err="1">
                <a:effectLst/>
              </a:rPr>
              <a:t>terveyteen</a:t>
            </a:r>
            <a:r>
              <a:rPr lang="en-US" sz="2000" dirty="0">
                <a:effectLst/>
              </a:rPr>
              <a:t> </a:t>
            </a:r>
            <a:r>
              <a:rPr lang="en-US" sz="2000" dirty="0" err="1">
                <a:effectLst/>
              </a:rPr>
              <a:t>vaikuttavien</a:t>
            </a:r>
            <a:r>
              <a:rPr lang="en-US" sz="2000" dirty="0">
                <a:effectLst/>
              </a:rPr>
              <a:t> </a:t>
            </a:r>
            <a:r>
              <a:rPr lang="en-US" sz="2000" dirty="0" err="1">
                <a:effectLst/>
              </a:rPr>
              <a:t>tekijöiden</a:t>
            </a:r>
            <a:r>
              <a:rPr lang="en-US" sz="2000" dirty="0">
                <a:effectLst/>
              </a:rPr>
              <a:t> </a:t>
            </a:r>
            <a:r>
              <a:rPr lang="en-US" sz="2000" dirty="0" err="1"/>
              <a:t>a</a:t>
            </a:r>
            <a:r>
              <a:rPr lang="en-US" sz="2000" dirty="0" err="1">
                <a:effectLst/>
              </a:rPr>
              <a:t>rviointijärjestelmiä</a:t>
            </a:r>
            <a:endParaRPr lang="en-US" sz="2000" dirty="0">
              <a:effectLst/>
            </a:endParaRPr>
          </a:p>
          <a:p>
            <a:pPr lvl="1"/>
            <a:r>
              <a:rPr lang="en-US" sz="2000" dirty="0" err="1">
                <a:effectLst/>
              </a:rPr>
              <a:t>mittaamaan</a:t>
            </a:r>
            <a:r>
              <a:rPr lang="en-US" sz="2000" dirty="0">
                <a:effectLst/>
              </a:rPr>
              <a:t> </a:t>
            </a:r>
            <a:r>
              <a:rPr lang="en-US" sz="2000" dirty="0" err="1">
                <a:effectLst/>
              </a:rPr>
              <a:t>muutosta</a:t>
            </a:r>
            <a:endParaRPr lang="en-US" sz="2000" dirty="0">
              <a:effectLst/>
            </a:endParaRPr>
          </a:p>
          <a:p>
            <a:pPr lvl="1"/>
            <a:r>
              <a:rPr lang="en-US" sz="2000" dirty="0" err="1">
                <a:effectLst/>
              </a:rPr>
              <a:t>arvioimaan</a:t>
            </a:r>
            <a:r>
              <a:rPr lang="en-US" sz="2000" dirty="0">
                <a:effectLst/>
              </a:rPr>
              <a:t> </a:t>
            </a:r>
            <a:r>
              <a:rPr lang="en-US" sz="2000" dirty="0" err="1">
                <a:effectLst/>
              </a:rPr>
              <a:t>tuloksia</a:t>
            </a:r>
            <a:r>
              <a:rPr lang="en-US" sz="2000" dirty="0">
                <a:effectLst/>
              </a:rPr>
              <a:t> </a:t>
            </a:r>
            <a:endParaRPr lang="en-US" sz="2000" dirty="0"/>
          </a:p>
          <a:p>
            <a:pPr lvl="1"/>
            <a:r>
              <a:rPr lang="en-US" sz="2000" dirty="0" err="1">
                <a:effectLst/>
              </a:rPr>
              <a:t>raportoimaan</a:t>
            </a:r>
            <a:r>
              <a:rPr lang="en-US" sz="2000" dirty="0">
                <a:effectLst/>
              </a:rPr>
              <a:t> </a:t>
            </a:r>
            <a:r>
              <a:rPr lang="en-US" sz="2000" dirty="0" err="1">
                <a:effectLst/>
              </a:rPr>
              <a:t>niistä</a:t>
            </a:r>
            <a:r>
              <a:rPr lang="en-US" sz="2000" dirty="0">
                <a:effectLst/>
              </a:rPr>
              <a:t> </a:t>
            </a:r>
            <a:r>
              <a:rPr lang="en-US" sz="2000" dirty="0" err="1">
                <a:effectLst/>
              </a:rPr>
              <a:t>niin</a:t>
            </a:r>
            <a:r>
              <a:rPr lang="en-US" sz="2000" dirty="0">
                <a:effectLst/>
              </a:rPr>
              <a:t> </a:t>
            </a:r>
            <a:r>
              <a:rPr lang="en-US" sz="2000" dirty="0" err="1">
                <a:effectLst/>
              </a:rPr>
              <a:t>kansainvälisesti</a:t>
            </a:r>
            <a:r>
              <a:rPr lang="en-US" sz="2000" dirty="0">
                <a:effectLst/>
              </a:rPr>
              <a:t> </a:t>
            </a:r>
            <a:r>
              <a:rPr lang="en-US" sz="2000" dirty="0" err="1">
                <a:effectLst/>
              </a:rPr>
              <a:t>kuin</a:t>
            </a:r>
            <a:r>
              <a:rPr lang="en-US" sz="2000" dirty="0">
                <a:effectLst/>
              </a:rPr>
              <a:t> </a:t>
            </a:r>
            <a:r>
              <a:rPr lang="en-US" sz="2000" dirty="0" err="1">
                <a:effectLst/>
              </a:rPr>
              <a:t>kansallisestikin</a:t>
            </a:r>
            <a:r>
              <a:rPr lang="en-US" sz="2000" dirty="0">
                <a:effectLst/>
              </a:rPr>
              <a:t>. </a:t>
            </a:r>
            <a:endParaRPr lang="en-US" sz="2000" dirty="0"/>
          </a:p>
        </p:txBody>
      </p:sp>
      <p:pic>
        <p:nvPicPr>
          <p:cNvPr id="7" name="Kuva 6" descr="Kuva, joka sisältää kohteen teksti, clipart-kuva&#10;&#10;Kuvaus luotu automaattisesti">
            <a:extLst>
              <a:ext uri="{FF2B5EF4-FFF2-40B4-BE49-F238E27FC236}">
                <a16:creationId xmlns:a16="http://schemas.microsoft.com/office/drawing/2014/main" id="{2D1AE442-5212-B452-D613-E666D2F57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0843" y="85257"/>
            <a:ext cx="1892024" cy="428937"/>
          </a:xfrm>
          <a:prstGeom prst="rect">
            <a:avLst/>
          </a:prstGeom>
        </p:spPr>
      </p:pic>
      <p:pic>
        <p:nvPicPr>
          <p:cNvPr id="8" name="Kuva 7">
            <a:extLst>
              <a:ext uri="{FF2B5EF4-FFF2-40B4-BE49-F238E27FC236}">
                <a16:creationId xmlns:a16="http://schemas.microsoft.com/office/drawing/2014/main" id="{EB3F2870-DBAE-955F-CE13-E880E4B87EF2}"/>
              </a:ext>
            </a:extLst>
          </p:cNvPr>
          <p:cNvPicPr>
            <a:picLocks noChangeAspect="1"/>
          </p:cNvPicPr>
          <p:nvPr/>
        </p:nvPicPr>
        <p:blipFill>
          <a:blip r:embed="rId4"/>
          <a:stretch>
            <a:fillRect/>
          </a:stretch>
        </p:blipFill>
        <p:spPr>
          <a:xfrm>
            <a:off x="10312809" y="6223819"/>
            <a:ext cx="1668092" cy="428938"/>
          </a:xfrm>
          <a:prstGeom prst="rect">
            <a:avLst/>
          </a:prstGeom>
        </p:spPr>
      </p:pic>
      <p:sp>
        <p:nvSpPr>
          <p:cNvPr id="10" name="Tekstiruutu 9">
            <a:extLst>
              <a:ext uri="{FF2B5EF4-FFF2-40B4-BE49-F238E27FC236}">
                <a16:creationId xmlns:a16="http://schemas.microsoft.com/office/drawing/2014/main" id="{21C9A6F0-32EA-D470-8B10-12CD5911686B}"/>
              </a:ext>
            </a:extLst>
          </p:cNvPr>
          <p:cNvSpPr txBox="1"/>
          <p:nvPr/>
        </p:nvSpPr>
        <p:spPr>
          <a:xfrm rot="5400000">
            <a:off x="8933722" y="2292469"/>
            <a:ext cx="6202680" cy="307777"/>
          </a:xfrm>
          <a:prstGeom prst="rect">
            <a:avLst/>
          </a:prstGeom>
          <a:noFill/>
        </p:spPr>
        <p:txBody>
          <a:bodyPr wrap="square">
            <a:spAutoFit/>
          </a:bodyPr>
          <a:lstStyle/>
          <a:p>
            <a:pPr algn="ctr"/>
            <a:r>
              <a:rPr lang="fi-FI" sz="1400" dirty="0">
                <a:solidFill>
                  <a:schemeClr val="bg1"/>
                </a:solidFill>
              </a:rPr>
              <a:t>Kuva: Unsplash.com </a:t>
            </a:r>
            <a:r>
              <a:rPr lang="fi-FI" sz="1400" dirty="0" err="1">
                <a:solidFill>
                  <a:schemeClr val="bg1"/>
                </a:solidFill>
              </a:rPr>
              <a:t>Larm</a:t>
            </a:r>
            <a:r>
              <a:rPr lang="fi-FI" sz="1400" dirty="0">
                <a:solidFill>
                  <a:schemeClr val="bg1"/>
                </a:solidFill>
              </a:rPr>
              <a:t> </a:t>
            </a:r>
            <a:r>
              <a:rPr lang="fi-FI" sz="1400" dirty="0" err="1">
                <a:solidFill>
                  <a:schemeClr val="bg1"/>
                </a:solidFill>
              </a:rPr>
              <a:t>Rmah</a:t>
            </a:r>
            <a:endParaRPr lang="fi-FI" sz="1400" dirty="0">
              <a:solidFill>
                <a:schemeClr val="bg1"/>
              </a:solidFill>
            </a:endParaRPr>
          </a:p>
        </p:txBody>
      </p:sp>
    </p:spTree>
    <p:extLst>
      <p:ext uri="{BB962C8B-B14F-4D97-AF65-F5344CB8AC3E}">
        <p14:creationId xmlns:p14="http://schemas.microsoft.com/office/powerpoint/2010/main" val="3882623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ACBACC59-AAE7-3385-B9B9-118595D5D976}"/>
              </a:ext>
            </a:extLst>
          </p:cNvPr>
          <p:cNvPicPr>
            <a:picLocks noChangeAspect="1"/>
          </p:cNvPicPr>
          <p:nvPr/>
        </p:nvPicPr>
        <p:blipFill rotWithShape="1">
          <a:blip r:embed="rId2"/>
          <a:srcRect r="3557" b="1"/>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0B2B1293-6B9F-9B49-3F9D-AD10D4802A1B}"/>
              </a:ext>
            </a:extLst>
          </p:cNvPr>
          <p:cNvSpPr>
            <a:spLocks noGrp="1"/>
          </p:cNvSpPr>
          <p:nvPr>
            <p:ph type="title"/>
          </p:nvPr>
        </p:nvSpPr>
        <p:spPr>
          <a:xfrm>
            <a:off x="490537" y="5347077"/>
            <a:ext cx="11210925" cy="744836"/>
          </a:xfrm>
        </p:spPr>
        <p:txBody>
          <a:bodyPr>
            <a:normAutofit fontScale="90000"/>
          </a:bodyPr>
          <a:lstStyle/>
          <a:p>
            <a:pPr algn="ctr"/>
            <a:r>
              <a:rPr kumimoji="0" lang="fi-FI"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Vältettävissä olevat terveyserot eivät ole eettisesti hyväksyttäviä.</a:t>
            </a:r>
            <a:endParaRPr lang="fi-FI" sz="3600" dirty="0">
              <a:solidFill>
                <a:schemeClr val="tx1">
                  <a:lumMod val="85000"/>
                  <a:lumOff val="15000"/>
                </a:schemeClr>
              </a:solidFill>
            </a:endParaRPr>
          </a:p>
        </p:txBody>
      </p:sp>
      <p:cxnSp>
        <p:nvCxnSpPr>
          <p:cNvPr id="10" name="Straight Connector 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83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E88E2531-F2E5-02FF-C074-6C438AE74ABF}"/>
              </a:ext>
            </a:extLst>
          </p:cNvPr>
          <p:cNvSpPr>
            <a:spLocks noGrp="1"/>
          </p:cNvSpPr>
          <p:nvPr>
            <p:ph type="title"/>
          </p:nvPr>
        </p:nvSpPr>
        <p:spPr>
          <a:xfrm>
            <a:off x="0" y="-71120"/>
            <a:ext cx="6096000" cy="717394"/>
          </a:xfrm>
        </p:spPr>
        <p:txBody>
          <a:bodyPr vert="horz" lIns="91440" tIns="45720" rIns="91440" bIns="45720" rtlCol="0" anchor="ctr">
            <a:normAutofit/>
          </a:bodyPr>
          <a:lstStyle/>
          <a:p>
            <a:r>
              <a:rPr lang="en-US" sz="3200" b="1" dirty="0" err="1"/>
              <a:t>Terveyden</a:t>
            </a:r>
            <a:r>
              <a:rPr lang="en-US" sz="3200" b="1" dirty="0"/>
              <a:t> </a:t>
            </a:r>
            <a:r>
              <a:rPr lang="en-US" sz="3200" b="1" dirty="0" err="1"/>
              <a:t>eriarvoisuus</a:t>
            </a:r>
            <a:r>
              <a:rPr lang="en-US" sz="3200" b="1" dirty="0"/>
              <a:t> </a:t>
            </a:r>
          </a:p>
        </p:txBody>
      </p:sp>
      <p:sp>
        <p:nvSpPr>
          <p:cNvPr id="3" name="Sisällön paikkamerkki 2">
            <a:extLst>
              <a:ext uri="{FF2B5EF4-FFF2-40B4-BE49-F238E27FC236}">
                <a16:creationId xmlns:a16="http://schemas.microsoft.com/office/drawing/2014/main" id="{6EBF616B-4FEC-604F-16D3-56FF279B080B}"/>
              </a:ext>
            </a:extLst>
          </p:cNvPr>
          <p:cNvSpPr>
            <a:spLocks noGrp="1"/>
          </p:cNvSpPr>
          <p:nvPr>
            <p:ph sz="half" idx="1"/>
          </p:nvPr>
        </p:nvSpPr>
        <p:spPr>
          <a:xfrm>
            <a:off x="66675" y="543459"/>
            <a:ext cx="6524625" cy="5923376"/>
          </a:xfrm>
        </p:spPr>
        <p:txBody>
          <a:bodyPr vert="horz" lIns="91440" tIns="45720" rIns="91440" bIns="45720" rtlCol="0">
            <a:normAutofit lnSpcReduction="10000"/>
          </a:bodyPr>
          <a:lstStyle/>
          <a:p>
            <a:pPr marL="0" indent="0">
              <a:buNone/>
            </a:pPr>
            <a:r>
              <a:rPr lang="en-US" sz="2000" b="1" dirty="0" err="1">
                <a:effectLst/>
              </a:rPr>
              <a:t>Tarkoittaa</a:t>
            </a:r>
            <a:r>
              <a:rPr lang="en-US" sz="2000" b="1" dirty="0">
                <a:effectLst/>
              </a:rPr>
              <a:t>  </a:t>
            </a:r>
          </a:p>
          <a:p>
            <a:r>
              <a:rPr lang="en-US" sz="2000" dirty="0" err="1">
                <a:effectLst/>
              </a:rPr>
              <a:t>epäoikeudenmukaisia</a:t>
            </a:r>
            <a:r>
              <a:rPr lang="en-US" sz="2000" dirty="0">
                <a:effectLst/>
              </a:rPr>
              <a:t> </a:t>
            </a:r>
            <a:r>
              <a:rPr lang="en-US" sz="2000" dirty="0" err="1">
                <a:effectLst/>
              </a:rPr>
              <a:t>terveyseroja</a:t>
            </a:r>
            <a:endParaRPr lang="en-US" sz="2000" dirty="0">
              <a:effectLst/>
            </a:endParaRPr>
          </a:p>
          <a:p>
            <a:r>
              <a:rPr lang="en-US" sz="2000" dirty="0" err="1">
                <a:effectLst/>
              </a:rPr>
              <a:t>eroavuuksia</a:t>
            </a:r>
            <a:r>
              <a:rPr lang="en-US" sz="2000" dirty="0">
                <a:effectLst/>
              </a:rPr>
              <a:t>, </a:t>
            </a:r>
            <a:r>
              <a:rPr lang="en-US" sz="2000" dirty="0" err="1">
                <a:effectLst/>
              </a:rPr>
              <a:t>joihin</a:t>
            </a:r>
            <a:r>
              <a:rPr lang="en-US" sz="2000" dirty="0">
                <a:effectLst/>
              </a:rPr>
              <a:t> </a:t>
            </a:r>
            <a:r>
              <a:rPr lang="en-US" sz="2000" dirty="0" err="1">
                <a:effectLst/>
              </a:rPr>
              <a:t>voidaan</a:t>
            </a:r>
            <a:r>
              <a:rPr lang="en-US" sz="2000" dirty="0"/>
              <a:t> </a:t>
            </a:r>
            <a:r>
              <a:rPr lang="en-US" sz="2000" dirty="0" err="1"/>
              <a:t>ainakin</a:t>
            </a:r>
            <a:r>
              <a:rPr lang="en-US" sz="2000" dirty="0"/>
              <a:t> </a:t>
            </a:r>
            <a:r>
              <a:rPr lang="en-US" sz="2000" dirty="0" err="1"/>
              <a:t>periaatteessa</a:t>
            </a:r>
            <a:r>
              <a:rPr lang="en-US" sz="2000" dirty="0"/>
              <a:t> </a:t>
            </a:r>
            <a:r>
              <a:rPr lang="en-US" sz="2000" dirty="0" err="1"/>
              <a:t>vaikuttaa</a:t>
            </a:r>
            <a:r>
              <a:rPr lang="en-US" sz="2000" dirty="0"/>
              <a:t> </a:t>
            </a:r>
            <a:r>
              <a:rPr lang="en-US" sz="2000" dirty="0">
                <a:effectLst/>
              </a:rPr>
              <a:t> </a:t>
            </a:r>
            <a:r>
              <a:rPr lang="en-US" sz="2000" dirty="0" err="1">
                <a:effectLst/>
              </a:rPr>
              <a:t>yhteiskunnallisin</a:t>
            </a:r>
            <a:r>
              <a:rPr lang="en-US" sz="2000" dirty="0">
                <a:effectLst/>
              </a:rPr>
              <a:t> </a:t>
            </a:r>
            <a:r>
              <a:rPr lang="en-US" sz="2000" dirty="0" err="1">
                <a:effectLst/>
              </a:rPr>
              <a:t>toimin</a:t>
            </a:r>
            <a:endParaRPr lang="en-US" sz="2000" dirty="0">
              <a:effectLst/>
            </a:endParaRPr>
          </a:p>
          <a:p>
            <a:pPr marL="0" indent="0">
              <a:buNone/>
            </a:pPr>
            <a:r>
              <a:rPr lang="en-US" sz="2000" b="1" dirty="0" err="1">
                <a:effectLst/>
              </a:rPr>
              <a:t>Huomioitavaa</a:t>
            </a:r>
            <a:endParaRPr lang="en-US" sz="800" b="1" dirty="0">
              <a:effectLst/>
            </a:endParaRPr>
          </a:p>
          <a:p>
            <a:r>
              <a:rPr lang="en-US" sz="2000" b="0" i="0" dirty="0" err="1">
                <a:effectLst/>
              </a:rPr>
              <a:t>Ehkäistävissä</a:t>
            </a:r>
            <a:r>
              <a:rPr lang="en-US" sz="2000" b="0" i="0" dirty="0">
                <a:effectLst/>
              </a:rPr>
              <a:t> </a:t>
            </a:r>
            <a:r>
              <a:rPr lang="en-US" sz="2000" b="0" i="0" dirty="0" err="1">
                <a:effectLst/>
              </a:rPr>
              <a:t>olevat</a:t>
            </a:r>
            <a:r>
              <a:rPr lang="en-US" sz="2000" b="0" i="0" dirty="0">
                <a:effectLst/>
              </a:rPr>
              <a:t> </a:t>
            </a:r>
            <a:r>
              <a:rPr lang="en-US" sz="2000" b="0" i="0" dirty="0" err="1">
                <a:effectLst/>
              </a:rPr>
              <a:t>terveyserot</a:t>
            </a:r>
            <a:r>
              <a:rPr lang="en-US" sz="2000" b="0" i="0" dirty="0">
                <a:effectLst/>
              </a:rPr>
              <a:t> </a:t>
            </a:r>
            <a:r>
              <a:rPr lang="en-US" sz="2000" b="0" i="0" dirty="0" err="1">
                <a:effectLst/>
              </a:rPr>
              <a:t>eivät</a:t>
            </a:r>
            <a:r>
              <a:rPr lang="en-US" sz="2000" b="0" i="0" dirty="0">
                <a:effectLst/>
              </a:rPr>
              <a:t> ole </a:t>
            </a:r>
            <a:r>
              <a:rPr lang="en-US" sz="2000" b="0" i="0" dirty="0" err="1">
                <a:effectLst/>
              </a:rPr>
              <a:t>eettisesti</a:t>
            </a:r>
            <a:r>
              <a:rPr lang="en-US" sz="2000" b="0" i="0" dirty="0">
                <a:effectLst/>
              </a:rPr>
              <a:t> </a:t>
            </a:r>
            <a:r>
              <a:rPr lang="en-US" sz="2000" b="0" i="0" dirty="0" err="1">
                <a:effectLst/>
              </a:rPr>
              <a:t>hyväksyttäviä</a:t>
            </a:r>
            <a:r>
              <a:rPr lang="en-US" sz="2000" b="0" i="0" dirty="0">
                <a:effectLst/>
              </a:rPr>
              <a:t>.</a:t>
            </a:r>
            <a:endParaRPr lang="en-US" sz="2000" dirty="0">
              <a:effectLst/>
            </a:endParaRPr>
          </a:p>
          <a:p>
            <a:r>
              <a:rPr lang="en-US" sz="2000" dirty="0" err="1">
                <a:effectLst/>
              </a:rPr>
              <a:t>Kaikki</a:t>
            </a:r>
            <a:r>
              <a:rPr lang="en-US" sz="2000" dirty="0">
                <a:effectLst/>
              </a:rPr>
              <a:t> </a:t>
            </a:r>
            <a:r>
              <a:rPr lang="en-US" sz="2000" dirty="0" err="1">
                <a:effectLst/>
              </a:rPr>
              <a:t>terveydessä</a:t>
            </a:r>
            <a:r>
              <a:rPr lang="en-US" sz="2000" dirty="0">
                <a:effectLst/>
              </a:rPr>
              <a:t> ja </a:t>
            </a:r>
            <a:r>
              <a:rPr lang="en-US" sz="2000" dirty="0" err="1">
                <a:effectLst/>
              </a:rPr>
              <a:t>hyvinvoinnissa</a:t>
            </a:r>
            <a:r>
              <a:rPr lang="en-US" sz="2000" dirty="0">
                <a:effectLst/>
              </a:rPr>
              <a:t> </a:t>
            </a:r>
            <a:r>
              <a:rPr lang="en-US" sz="2000" dirty="0" err="1">
                <a:effectLst/>
              </a:rPr>
              <a:t>havaitut</a:t>
            </a:r>
            <a:r>
              <a:rPr lang="en-US" sz="2000" dirty="0">
                <a:effectLst/>
              </a:rPr>
              <a:t> </a:t>
            </a:r>
            <a:r>
              <a:rPr lang="en-US" sz="2000" dirty="0" err="1">
                <a:effectLst/>
              </a:rPr>
              <a:t>erot</a:t>
            </a:r>
            <a:r>
              <a:rPr lang="en-US" sz="2000" dirty="0">
                <a:effectLst/>
              </a:rPr>
              <a:t> </a:t>
            </a:r>
            <a:r>
              <a:rPr lang="en-US" sz="2000" dirty="0" err="1">
                <a:effectLst/>
              </a:rPr>
              <a:t>eivät</a:t>
            </a:r>
            <a:r>
              <a:rPr lang="en-US" sz="2000" dirty="0">
                <a:effectLst/>
              </a:rPr>
              <a:t> ole </a:t>
            </a:r>
            <a:r>
              <a:rPr lang="en-US" sz="2000" dirty="0" err="1">
                <a:effectLst/>
              </a:rPr>
              <a:t>eriarvoisuutta</a:t>
            </a:r>
            <a:r>
              <a:rPr lang="en-US" sz="2000" dirty="0">
                <a:effectLst/>
              </a:rPr>
              <a:t> (</a:t>
            </a:r>
            <a:r>
              <a:rPr lang="en-US" sz="2000" dirty="0" err="1">
                <a:effectLst/>
              </a:rPr>
              <a:t>esim</a:t>
            </a:r>
            <a:r>
              <a:rPr lang="en-US" sz="2000" dirty="0">
                <a:effectLst/>
              </a:rPr>
              <a:t>. </a:t>
            </a:r>
            <a:r>
              <a:rPr lang="en-US" sz="2000" dirty="0" err="1">
                <a:effectLst/>
              </a:rPr>
              <a:t>perimän</a:t>
            </a:r>
            <a:r>
              <a:rPr lang="en-US" sz="2000" dirty="0">
                <a:effectLst/>
              </a:rPr>
              <a:t> </a:t>
            </a:r>
            <a:r>
              <a:rPr lang="en-US" sz="2000" dirty="0" err="1">
                <a:effectLst/>
              </a:rPr>
              <a:t>vaikutus</a:t>
            </a:r>
            <a:r>
              <a:rPr lang="en-US" sz="2000" dirty="0">
                <a:effectLst/>
              </a:rPr>
              <a:t> </a:t>
            </a:r>
            <a:r>
              <a:rPr lang="en-US" sz="2000" dirty="0" err="1">
                <a:effectLst/>
              </a:rPr>
              <a:t>terveyteen</a:t>
            </a:r>
            <a:r>
              <a:rPr lang="en-US" sz="2000" dirty="0">
                <a:effectLst/>
              </a:rPr>
              <a:t>).</a:t>
            </a:r>
            <a:endParaRPr lang="en-US" sz="800" dirty="0">
              <a:effectLst/>
            </a:endParaRPr>
          </a:p>
          <a:p>
            <a:pPr marL="0" indent="0" fontAlgn="base">
              <a:buNone/>
            </a:pPr>
            <a:r>
              <a:rPr lang="en-US" sz="2000" b="1" i="0" dirty="0" err="1">
                <a:effectLst/>
              </a:rPr>
              <a:t>Väestöryhmiä</a:t>
            </a:r>
            <a:r>
              <a:rPr lang="en-US" sz="2000" b="1" i="0" dirty="0">
                <a:effectLst/>
              </a:rPr>
              <a:t>, </a:t>
            </a:r>
            <a:r>
              <a:rPr lang="en-US" sz="2000" b="1" i="0" dirty="0" err="1">
                <a:effectLst/>
              </a:rPr>
              <a:t>joihin</a:t>
            </a:r>
            <a:r>
              <a:rPr lang="en-US" sz="2000" b="1" i="0" dirty="0">
                <a:effectLst/>
              </a:rPr>
              <a:t> </a:t>
            </a:r>
            <a:r>
              <a:rPr lang="en-US" sz="2000" b="1" i="0" dirty="0" err="1">
                <a:effectLst/>
              </a:rPr>
              <a:t>eriarvoisuus</a:t>
            </a:r>
            <a:r>
              <a:rPr lang="en-US" sz="2000" b="1" i="0" dirty="0">
                <a:effectLst/>
              </a:rPr>
              <a:t> </a:t>
            </a:r>
            <a:r>
              <a:rPr lang="en-US" sz="2000" b="1" i="0" dirty="0" err="1">
                <a:effectLst/>
              </a:rPr>
              <a:t>tavallisimmin</a:t>
            </a:r>
            <a:r>
              <a:rPr lang="en-US" sz="2000" b="1" i="0" dirty="0">
                <a:effectLst/>
              </a:rPr>
              <a:t> </a:t>
            </a:r>
            <a:r>
              <a:rPr lang="en-US" sz="2000" b="1" i="0" dirty="0" err="1">
                <a:effectLst/>
              </a:rPr>
              <a:t>kasautuu</a:t>
            </a:r>
            <a:r>
              <a:rPr lang="en-US" sz="2000" b="1" i="0" dirty="0">
                <a:effectLst/>
              </a:rPr>
              <a:t>  </a:t>
            </a:r>
          </a:p>
          <a:p>
            <a:pPr fontAlgn="base"/>
            <a:r>
              <a:rPr lang="en-US" sz="2000" b="0" i="0" dirty="0" err="1">
                <a:effectLst/>
              </a:rPr>
              <a:t>yksin</a:t>
            </a:r>
            <a:r>
              <a:rPr lang="en-US" sz="2000" b="0" i="0" dirty="0">
                <a:effectLst/>
              </a:rPr>
              <a:t> </a:t>
            </a:r>
            <a:r>
              <a:rPr lang="en-US" sz="2000" b="0" i="0" dirty="0" err="1">
                <a:effectLst/>
              </a:rPr>
              <a:t>kotona</a:t>
            </a:r>
            <a:r>
              <a:rPr lang="en-US" sz="2000" b="0" i="0" dirty="0">
                <a:effectLst/>
              </a:rPr>
              <a:t> </a:t>
            </a:r>
            <a:r>
              <a:rPr lang="en-US" sz="2000" b="0" i="0" dirty="0" err="1">
                <a:effectLst/>
              </a:rPr>
              <a:t>asuvat</a:t>
            </a:r>
            <a:r>
              <a:rPr lang="en-US" sz="2000" b="0" i="0" dirty="0">
                <a:effectLst/>
              </a:rPr>
              <a:t> </a:t>
            </a:r>
            <a:r>
              <a:rPr lang="en-US" sz="2000" b="0" i="0" dirty="0" err="1">
                <a:effectLst/>
              </a:rPr>
              <a:t>ikäihmiset</a:t>
            </a:r>
            <a:r>
              <a:rPr lang="en-US" sz="2000" b="0" i="0" dirty="0">
                <a:effectLst/>
              </a:rPr>
              <a:t> </a:t>
            </a:r>
          </a:p>
          <a:p>
            <a:pPr fontAlgn="base"/>
            <a:r>
              <a:rPr lang="en-US" sz="2000" b="0" i="0" dirty="0" err="1">
                <a:effectLst/>
              </a:rPr>
              <a:t>pitkäaikaistyöttömät</a:t>
            </a:r>
            <a:r>
              <a:rPr lang="en-US" sz="2000" b="0" i="0" dirty="0">
                <a:effectLst/>
              </a:rPr>
              <a:t> </a:t>
            </a:r>
          </a:p>
          <a:p>
            <a:pPr fontAlgn="base"/>
            <a:r>
              <a:rPr lang="en-US" sz="2000" dirty="0" err="1"/>
              <a:t>t</a:t>
            </a:r>
            <a:r>
              <a:rPr lang="en-US" sz="2000" b="0" i="0" dirty="0" err="1">
                <a:effectLst/>
              </a:rPr>
              <a:t>urvapaikkaa</a:t>
            </a:r>
            <a:r>
              <a:rPr lang="en-US" sz="2000" b="0" i="0" dirty="0">
                <a:effectLst/>
              </a:rPr>
              <a:t> </a:t>
            </a:r>
            <a:r>
              <a:rPr lang="en-US" sz="2000" b="0" i="0" dirty="0" err="1">
                <a:effectLst/>
              </a:rPr>
              <a:t>hakeneet</a:t>
            </a:r>
            <a:r>
              <a:rPr lang="en-US" sz="2000" b="0" i="0" dirty="0">
                <a:effectLst/>
              </a:rPr>
              <a:t> </a:t>
            </a:r>
            <a:r>
              <a:rPr lang="en-US" sz="2000" b="0" i="0" dirty="0" err="1">
                <a:effectLst/>
              </a:rPr>
              <a:t>maahanmuuttajat</a:t>
            </a:r>
            <a:r>
              <a:rPr lang="en-US" sz="2000" b="0" i="0" dirty="0">
                <a:effectLst/>
              </a:rPr>
              <a:t> </a:t>
            </a:r>
          </a:p>
          <a:p>
            <a:pPr fontAlgn="base"/>
            <a:r>
              <a:rPr lang="en-US" sz="2000" b="0" i="0" dirty="0" err="1">
                <a:effectLst/>
              </a:rPr>
              <a:t>työn</a:t>
            </a:r>
            <a:r>
              <a:rPr lang="en-US" sz="2000" b="0" i="0" dirty="0">
                <a:effectLst/>
              </a:rPr>
              <a:t> ja </a:t>
            </a:r>
            <a:r>
              <a:rPr lang="en-US" sz="2000" b="0" i="0" dirty="0" err="1">
                <a:effectLst/>
              </a:rPr>
              <a:t>koulutuksen</a:t>
            </a:r>
            <a:r>
              <a:rPr lang="en-US" sz="2000" b="0" i="0" dirty="0">
                <a:effectLst/>
              </a:rPr>
              <a:t> </a:t>
            </a:r>
            <a:r>
              <a:rPr lang="en-US" sz="2000" b="0" i="0" dirty="0" err="1">
                <a:effectLst/>
              </a:rPr>
              <a:t>ulkopuolella</a:t>
            </a:r>
            <a:r>
              <a:rPr lang="en-US" sz="2000" b="0" i="0" dirty="0">
                <a:effectLst/>
              </a:rPr>
              <a:t> </a:t>
            </a:r>
            <a:r>
              <a:rPr lang="en-US" sz="2000" b="0" i="0" dirty="0" err="1">
                <a:effectLst/>
              </a:rPr>
              <a:t>olevat</a:t>
            </a:r>
            <a:r>
              <a:rPr lang="en-US" sz="2000" b="0" i="0" dirty="0">
                <a:effectLst/>
              </a:rPr>
              <a:t> </a:t>
            </a:r>
            <a:r>
              <a:rPr lang="en-US" sz="2000" b="0" i="0" dirty="0" err="1">
                <a:effectLst/>
              </a:rPr>
              <a:t>nuoret</a:t>
            </a:r>
            <a:r>
              <a:rPr lang="en-US" sz="2000" b="0" i="0" dirty="0">
                <a:effectLst/>
              </a:rPr>
              <a:t> </a:t>
            </a:r>
            <a:r>
              <a:rPr lang="en-US" sz="2000" b="0" i="0" dirty="0" err="1">
                <a:effectLst/>
              </a:rPr>
              <a:t>aikuiset</a:t>
            </a:r>
            <a:r>
              <a:rPr lang="en-US" sz="2000" b="0" i="0" dirty="0">
                <a:effectLst/>
              </a:rPr>
              <a:t> </a:t>
            </a:r>
          </a:p>
          <a:p>
            <a:pPr fontAlgn="base"/>
            <a:r>
              <a:rPr lang="en-US" sz="2000" b="0" i="0" dirty="0" err="1">
                <a:effectLst/>
              </a:rPr>
              <a:t>päihteiden</a:t>
            </a:r>
            <a:r>
              <a:rPr lang="en-US" sz="2000" b="0" i="0" dirty="0">
                <a:effectLst/>
              </a:rPr>
              <a:t> </a:t>
            </a:r>
            <a:r>
              <a:rPr lang="en-US" sz="2000" b="0" i="0" dirty="0" err="1">
                <a:effectLst/>
              </a:rPr>
              <a:t>ongelmakäyttäjät</a:t>
            </a:r>
            <a:r>
              <a:rPr lang="en-US" sz="2000" b="0" i="0" dirty="0">
                <a:effectLst/>
              </a:rPr>
              <a:t> </a:t>
            </a:r>
          </a:p>
          <a:p>
            <a:pPr fontAlgn="base"/>
            <a:r>
              <a:rPr lang="en-US" sz="2000" b="0" i="0" dirty="0" err="1">
                <a:effectLst/>
              </a:rPr>
              <a:t>mielenterveyden</a:t>
            </a:r>
            <a:r>
              <a:rPr lang="en-US" sz="2000" b="0" i="0" dirty="0">
                <a:effectLst/>
              </a:rPr>
              <a:t> </a:t>
            </a:r>
            <a:r>
              <a:rPr lang="en-US" sz="2000" b="0" i="0" dirty="0" err="1">
                <a:effectLst/>
              </a:rPr>
              <a:t>häiriöistä</a:t>
            </a:r>
            <a:r>
              <a:rPr lang="en-US" sz="2000" b="0" i="0" dirty="0">
                <a:effectLst/>
              </a:rPr>
              <a:t> </a:t>
            </a:r>
            <a:r>
              <a:rPr lang="en-US" sz="2000" b="0" i="0" dirty="0" err="1">
                <a:effectLst/>
              </a:rPr>
              <a:t>kärsivät</a:t>
            </a:r>
            <a:r>
              <a:rPr lang="en-US" sz="2000" b="0" i="0" dirty="0">
                <a:effectLst/>
              </a:rPr>
              <a:t> </a:t>
            </a:r>
          </a:p>
          <a:p>
            <a:endParaRPr lang="en-US" sz="1300" b="0" i="0" dirty="0">
              <a:effectLst/>
            </a:endParaRPr>
          </a:p>
          <a:p>
            <a:endParaRPr lang="en-US" sz="1300" dirty="0"/>
          </a:p>
          <a:p>
            <a:endParaRPr lang="en-US" sz="1300" dirty="0"/>
          </a:p>
        </p:txBody>
      </p:sp>
      <p:pic>
        <p:nvPicPr>
          <p:cNvPr id="9" name="Sisällön paikkamerkki 8" descr="Kuva, joka sisältää kohteen henkilö, ulko, henkilöt&#10;&#10;Kuvaus luotu automaattisesti">
            <a:extLst>
              <a:ext uri="{FF2B5EF4-FFF2-40B4-BE49-F238E27FC236}">
                <a16:creationId xmlns:a16="http://schemas.microsoft.com/office/drawing/2014/main" id="{D61DDB20-A946-535D-8AC0-AA7B1CB593F0}"/>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281"/>
          <a:stretch/>
        </p:blipFill>
        <p:spPr>
          <a:xfrm>
            <a:off x="6657976" y="0"/>
            <a:ext cx="5530975" cy="6857990"/>
          </a:xfrm>
          <a:prstGeom prst="rect">
            <a:avLst/>
          </a:prstGeom>
          <a:effectLst/>
        </p:spPr>
      </p:pic>
      <p:pic>
        <p:nvPicPr>
          <p:cNvPr id="11" name="Kuva 10">
            <a:extLst>
              <a:ext uri="{FF2B5EF4-FFF2-40B4-BE49-F238E27FC236}">
                <a16:creationId xmlns:a16="http://schemas.microsoft.com/office/drawing/2014/main" id="{BBC12EF9-8287-C310-B142-4FB688AA60B0}"/>
              </a:ext>
            </a:extLst>
          </p:cNvPr>
          <p:cNvPicPr>
            <a:picLocks noChangeAspect="1"/>
          </p:cNvPicPr>
          <p:nvPr/>
        </p:nvPicPr>
        <p:blipFill>
          <a:blip r:embed="rId3"/>
          <a:stretch>
            <a:fillRect/>
          </a:stretch>
        </p:blipFill>
        <p:spPr>
          <a:xfrm>
            <a:off x="10306168" y="6252366"/>
            <a:ext cx="1668092" cy="428938"/>
          </a:xfrm>
          <a:prstGeom prst="rect">
            <a:avLst/>
          </a:prstGeom>
        </p:spPr>
      </p:pic>
      <p:sp>
        <p:nvSpPr>
          <p:cNvPr id="13" name="Tekstiruutu 12">
            <a:extLst>
              <a:ext uri="{FF2B5EF4-FFF2-40B4-BE49-F238E27FC236}">
                <a16:creationId xmlns:a16="http://schemas.microsoft.com/office/drawing/2014/main" id="{67A83B8C-E386-D19E-7989-A18124536B66}"/>
              </a:ext>
            </a:extLst>
          </p:cNvPr>
          <p:cNvSpPr txBox="1"/>
          <p:nvPr/>
        </p:nvSpPr>
        <p:spPr>
          <a:xfrm rot="5400000">
            <a:off x="10476952" y="4501394"/>
            <a:ext cx="3194167" cy="307777"/>
          </a:xfrm>
          <a:prstGeom prst="rect">
            <a:avLst/>
          </a:prstGeom>
          <a:noFill/>
        </p:spPr>
        <p:txBody>
          <a:bodyPr wrap="square">
            <a:spAutoFit/>
          </a:bodyPr>
          <a:lstStyle/>
          <a:p>
            <a:r>
              <a:rPr lang="fi-FI" sz="1400" dirty="0">
                <a:solidFill>
                  <a:schemeClr val="bg1"/>
                </a:solidFill>
              </a:rPr>
              <a:t>Kuva: Unsplash.com Benjamin </a:t>
            </a:r>
            <a:r>
              <a:rPr lang="fi-FI" sz="1400" dirty="0" err="1">
                <a:solidFill>
                  <a:schemeClr val="bg1"/>
                </a:solidFill>
              </a:rPr>
              <a:t>Disinger</a:t>
            </a:r>
            <a:endParaRPr lang="fi-FI" sz="1400" dirty="0">
              <a:solidFill>
                <a:schemeClr val="bg1"/>
              </a:solidFill>
            </a:endParaRPr>
          </a:p>
        </p:txBody>
      </p:sp>
    </p:spTree>
    <p:extLst>
      <p:ext uri="{BB962C8B-B14F-4D97-AF65-F5344CB8AC3E}">
        <p14:creationId xmlns:p14="http://schemas.microsoft.com/office/powerpoint/2010/main" val="1223258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A9B12B3E-D9D3-873F-8E1E-D93B0BBCAC55}"/>
              </a:ext>
            </a:extLst>
          </p:cNvPr>
          <p:cNvPicPr>
            <a:picLocks noChangeAspect="1"/>
          </p:cNvPicPr>
          <p:nvPr/>
        </p:nvPicPr>
        <p:blipFill>
          <a:blip r:embed="rId2"/>
          <a:stretch>
            <a:fillRect/>
          </a:stretch>
        </p:blipFill>
        <p:spPr>
          <a:xfrm>
            <a:off x="0" y="81188"/>
            <a:ext cx="12192000" cy="5720729"/>
          </a:xfrm>
          <a:prstGeom prst="rect">
            <a:avLst/>
          </a:prstGeom>
        </p:spPr>
      </p:pic>
      <p:sp>
        <p:nvSpPr>
          <p:cNvPr id="6" name="Tekstiruutu 5">
            <a:extLst>
              <a:ext uri="{FF2B5EF4-FFF2-40B4-BE49-F238E27FC236}">
                <a16:creationId xmlns:a16="http://schemas.microsoft.com/office/drawing/2014/main" id="{2EA86721-EE9A-8C74-7C89-0C5E07474D8B}"/>
              </a:ext>
            </a:extLst>
          </p:cNvPr>
          <p:cNvSpPr txBox="1"/>
          <p:nvPr/>
        </p:nvSpPr>
        <p:spPr>
          <a:xfrm>
            <a:off x="-1" y="456897"/>
            <a:ext cx="12191999" cy="769441"/>
          </a:xfrm>
          <a:prstGeom prst="rect">
            <a:avLst/>
          </a:prstGeom>
          <a:noFill/>
        </p:spPr>
        <p:txBody>
          <a:bodyPr wrap="square" rtlCol="0">
            <a:spAutoFit/>
          </a:bodyPr>
          <a:lstStyle/>
          <a:p>
            <a:pPr algn="l" rtl="0" fontAlgn="base"/>
            <a:r>
              <a:rPr lang="fi-FI" sz="2000" b="0" i="0" dirty="0">
                <a:effectLst/>
                <a:latin typeface="Calibri" panose="020F0502020204030204" pitchFamily="34" charset="0"/>
              </a:rPr>
              <a:t>Terveyseroihin vaikuttavat olosuhteet ja ympäristö, joihin ihminen syntyy ja joissa hän kasvaa ja ikääntyy, elää ja työskentelee</a:t>
            </a:r>
            <a:r>
              <a:rPr lang="fi-FI" sz="2400" b="0" i="0" dirty="0">
                <a:effectLst/>
                <a:latin typeface="Calibri" panose="020F0502020204030204" pitchFamily="34" charset="0"/>
              </a:rPr>
              <a:t>. </a:t>
            </a:r>
            <a:endParaRPr lang="fi-FI" sz="2400" b="0" i="0" dirty="0">
              <a:effectLst/>
            </a:endParaRPr>
          </a:p>
        </p:txBody>
      </p:sp>
    </p:spTree>
    <p:extLst>
      <p:ext uri="{BB962C8B-B14F-4D97-AF65-F5344CB8AC3E}">
        <p14:creationId xmlns:p14="http://schemas.microsoft.com/office/powerpoint/2010/main" val="273318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8CD12B16-0E56-D4CB-0FEA-37F41CA49140}"/>
              </a:ext>
            </a:extLst>
          </p:cNvPr>
          <p:cNvSpPr>
            <a:spLocks noGrp="1"/>
          </p:cNvSpPr>
          <p:nvPr>
            <p:ph type="title"/>
          </p:nvPr>
        </p:nvSpPr>
        <p:spPr>
          <a:xfrm>
            <a:off x="3230880" y="0"/>
            <a:ext cx="5557520" cy="933450"/>
          </a:xfrm>
        </p:spPr>
        <p:txBody>
          <a:bodyPr vert="horz" lIns="91440" tIns="45720" rIns="91440" bIns="45720" rtlCol="0" anchor="ctr">
            <a:normAutofit fontScale="90000"/>
          </a:bodyPr>
          <a:lstStyle/>
          <a:p>
            <a:pPr algn="ctr"/>
            <a:r>
              <a:rPr lang="en-US" sz="3600" b="1" kern="1200" dirty="0" err="1">
                <a:solidFill>
                  <a:schemeClr val="tx1">
                    <a:lumMod val="85000"/>
                    <a:lumOff val="15000"/>
                  </a:schemeClr>
                </a:solidFill>
                <a:latin typeface="+mj-lt"/>
                <a:ea typeface="+mj-ea"/>
                <a:cs typeface="+mj-cs"/>
              </a:rPr>
              <a:t>Terveyden</a:t>
            </a:r>
            <a:r>
              <a:rPr lang="en-US" sz="3600" b="1" kern="1200" dirty="0">
                <a:solidFill>
                  <a:schemeClr val="tx1">
                    <a:lumMod val="85000"/>
                    <a:lumOff val="15000"/>
                  </a:schemeClr>
                </a:solidFill>
                <a:latin typeface="+mj-lt"/>
                <a:ea typeface="+mj-ea"/>
                <a:cs typeface="+mj-cs"/>
              </a:rPr>
              <a:t> </a:t>
            </a:r>
            <a:r>
              <a:rPr lang="en-US" sz="3600" b="1" kern="1200" dirty="0" err="1">
                <a:solidFill>
                  <a:schemeClr val="tx1">
                    <a:lumMod val="85000"/>
                    <a:lumOff val="15000"/>
                  </a:schemeClr>
                </a:solidFill>
                <a:latin typeface="+mj-lt"/>
                <a:ea typeface="+mj-ea"/>
                <a:cs typeface="+mj-cs"/>
              </a:rPr>
              <a:t>eriarvoisuuteen</a:t>
            </a:r>
            <a:r>
              <a:rPr lang="en-US" sz="3600" b="1" kern="1200" dirty="0">
                <a:solidFill>
                  <a:schemeClr val="tx1">
                    <a:lumMod val="85000"/>
                    <a:lumOff val="15000"/>
                  </a:schemeClr>
                </a:solidFill>
                <a:latin typeface="+mj-lt"/>
                <a:ea typeface="+mj-ea"/>
                <a:cs typeface="+mj-cs"/>
              </a:rPr>
              <a:t> </a:t>
            </a:r>
            <a:r>
              <a:rPr lang="en-US" sz="3600" b="1" kern="1200" dirty="0" err="1">
                <a:solidFill>
                  <a:schemeClr val="tx1">
                    <a:lumMod val="85000"/>
                    <a:lumOff val="15000"/>
                  </a:schemeClr>
                </a:solidFill>
                <a:latin typeface="+mj-lt"/>
                <a:ea typeface="+mj-ea"/>
                <a:cs typeface="+mj-cs"/>
              </a:rPr>
              <a:t>vaikuttavia</a:t>
            </a:r>
            <a:r>
              <a:rPr lang="en-US" sz="3600" b="1" kern="1200" dirty="0">
                <a:solidFill>
                  <a:schemeClr val="tx1">
                    <a:lumMod val="85000"/>
                    <a:lumOff val="15000"/>
                  </a:schemeClr>
                </a:solidFill>
                <a:latin typeface="+mj-lt"/>
                <a:ea typeface="+mj-ea"/>
                <a:cs typeface="+mj-cs"/>
              </a:rPr>
              <a:t> </a:t>
            </a:r>
            <a:r>
              <a:rPr lang="en-US" sz="3600" b="1" kern="1200" dirty="0" err="1">
                <a:solidFill>
                  <a:schemeClr val="tx1">
                    <a:lumMod val="85000"/>
                    <a:lumOff val="15000"/>
                  </a:schemeClr>
                </a:solidFill>
                <a:latin typeface="+mj-lt"/>
                <a:ea typeface="+mj-ea"/>
                <a:cs typeface="+mj-cs"/>
              </a:rPr>
              <a:t>tekijöitä</a:t>
            </a:r>
            <a:endParaRPr lang="en-US" sz="3600" b="1" kern="1200" dirty="0">
              <a:solidFill>
                <a:schemeClr val="tx1">
                  <a:lumMod val="85000"/>
                  <a:lumOff val="15000"/>
                </a:schemeClr>
              </a:solidFill>
              <a:latin typeface="+mj-lt"/>
              <a:ea typeface="+mj-ea"/>
              <a:cs typeface="+mj-cs"/>
            </a:endParaRPr>
          </a:p>
        </p:txBody>
      </p:sp>
      <p:pic>
        <p:nvPicPr>
          <p:cNvPr id="6" name="Kuva 5" descr="Kuva, joka sisältää kohteen teksti, mies, henkilö, päällä pitäminen&#10;&#10;Kuvaus luotu automaattisesti">
            <a:extLst>
              <a:ext uri="{FF2B5EF4-FFF2-40B4-BE49-F238E27FC236}">
                <a16:creationId xmlns:a16="http://schemas.microsoft.com/office/drawing/2014/main" id="{FC4D318C-EEEA-1DDB-56FA-2528D1413F23}"/>
              </a:ext>
            </a:extLst>
          </p:cNvPr>
          <p:cNvPicPr>
            <a:picLocks noChangeAspect="1"/>
          </p:cNvPicPr>
          <p:nvPr/>
        </p:nvPicPr>
        <p:blipFill rotWithShape="1">
          <a:blip r:embed="rId2">
            <a:extLst>
              <a:ext uri="{28A0092B-C50C-407E-A947-70E740481C1C}">
                <a14:useLocalDpi xmlns:a14="http://schemas.microsoft.com/office/drawing/2010/main" val="0"/>
              </a:ext>
            </a:extLst>
          </a:blip>
          <a:srcRect l="15439" r="3829"/>
          <a:stretch/>
        </p:blipFill>
        <p:spPr>
          <a:xfrm>
            <a:off x="21085" y="24517"/>
            <a:ext cx="3669274" cy="6808965"/>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4" name="Tekstiruutu 3">
            <a:extLst>
              <a:ext uri="{FF2B5EF4-FFF2-40B4-BE49-F238E27FC236}">
                <a16:creationId xmlns:a16="http://schemas.microsoft.com/office/drawing/2014/main" id="{60BBD55A-2E23-4614-B6A5-703D4B654BAD}"/>
              </a:ext>
            </a:extLst>
          </p:cNvPr>
          <p:cNvSpPr txBox="1"/>
          <p:nvPr/>
        </p:nvSpPr>
        <p:spPr>
          <a:xfrm>
            <a:off x="3611534" y="933450"/>
            <a:ext cx="5176866" cy="5720080"/>
          </a:xfrm>
          <a:prstGeom prst="rect">
            <a:avLst/>
          </a:prstGeom>
        </p:spPr>
        <p:txBody>
          <a:bodyPr vert="horz" lIns="91440" tIns="45720" rIns="91440" bIns="45720" rtlCol="0">
            <a:normAutofit/>
          </a:bodyPr>
          <a:lstStyle/>
          <a:p>
            <a:pPr algn="ctr">
              <a:lnSpc>
                <a:spcPct val="90000"/>
              </a:lnSpc>
              <a:spcAft>
                <a:spcPts val="600"/>
              </a:spcAft>
            </a:pPr>
            <a:r>
              <a:rPr lang="en-US" sz="2400" b="1" dirty="0">
                <a:solidFill>
                  <a:schemeClr val="tx1">
                    <a:lumMod val="85000"/>
                    <a:lumOff val="15000"/>
                  </a:schemeClr>
                </a:solidFill>
              </a:rPr>
              <a:t>YKSILÖ</a:t>
            </a:r>
          </a:p>
          <a:p>
            <a:pPr indent="-228600" fontAlgn="base">
              <a:lnSpc>
                <a:spcPct val="90000"/>
              </a:lnSpc>
              <a:spcAft>
                <a:spcPts val="600"/>
              </a:spcAft>
              <a:buFont typeface="Arial" panose="020B0604020202020204" pitchFamily="34" charset="0"/>
              <a:buChar char="•"/>
            </a:pPr>
            <a:r>
              <a:rPr lang="en-US" sz="2000" b="1" i="0" dirty="0" err="1">
                <a:solidFill>
                  <a:schemeClr val="tx1">
                    <a:lumMod val="85000"/>
                    <a:lumOff val="15000"/>
                  </a:schemeClr>
                </a:solidFill>
                <a:effectLst/>
              </a:rPr>
              <a:t>Koulutus</a:t>
            </a:r>
            <a:r>
              <a:rPr lang="en-US" sz="2000" b="1" i="0" dirty="0">
                <a:solidFill>
                  <a:schemeClr val="tx1">
                    <a:lumMod val="85000"/>
                    <a:lumOff val="15000"/>
                  </a:schemeClr>
                </a:solidFill>
                <a:effectLst/>
              </a:rPr>
              <a:t>, </a:t>
            </a:r>
            <a:r>
              <a:rPr lang="en-US" sz="2000" b="1" i="0" dirty="0" err="1">
                <a:solidFill>
                  <a:schemeClr val="tx1">
                    <a:lumMod val="85000"/>
                    <a:lumOff val="15000"/>
                  </a:schemeClr>
                </a:solidFill>
                <a:effectLst/>
              </a:rPr>
              <a:t>työllisyys</a:t>
            </a:r>
            <a:r>
              <a:rPr lang="en-US" sz="2000" b="1" i="0" dirty="0">
                <a:solidFill>
                  <a:schemeClr val="tx1">
                    <a:lumMod val="85000"/>
                    <a:lumOff val="15000"/>
                  </a:schemeClr>
                </a:solidFill>
                <a:effectLst/>
              </a:rPr>
              <a:t> </a:t>
            </a:r>
          </a:p>
          <a:p>
            <a:pPr lvl="1" indent="-228600" fontAlgn="base">
              <a:lnSpc>
                <a:spcPct val="90000"/>
              </a:lnSpc>
              <a:spcAft>
                <a:spcPts val="600"/>
              </a:spcAft>
              <a:buFont typeface="Arial" panose="020B0604020202020204" pitchFamily="34" charset="0"/>
              <a:buChar char="•"/>
            </a:pPr>
            <a:r>
              <a:rPr lang="en-US" sz="2000" b="0" i="0" dirty="0" err="1">
                <a:solidFill>
                  <a:schemeClr val="tx1">
                    <a:lumMod val="85000"/>
                    <a:lumOff val="15000"/>
                  </a:schemeClr>
                </a:solidFill>
                <a:effectLst/>
              </a:rPr>
              <a:t>työn</a:t>
            </a:r>
            <a:r>
              <a:rPr lang="en-US" sz="2000" b="0" i="0" dirty="0">
                <a:solidFill>
                  <a:schemeClr val="tx1">
                    <a:lumMod val="85000"/>
                    <a:lumOff val="15000"/>
                  </a:schemeClr>
                </a:solidFill>
                <a:effectLst/>
              </a:rPr>
              <a:t> </a:t>
            </a:r>
            <a:r>
              <a:rPr lang="en-US" sz="2000" b="0" i="0" dirty="0" err="1">
                <a:solidFill>
                  <a:schemeClr val="tx1">
                    <a:lumMod val="85000"/>
                    <a:lumOff val="15000"/>
                  </a:schemeClr>
                </a:solidFill>
                <a:effectLst/>
              </a:rPr>
              <a:t>aiheuttamat</a:t>
            </a:r>
            <a:r>
              <a:rPr lang="en-US" sz="2000" b="0" i="0" dirty="0">
                <a:solidFill>
                  <a:schemeClr val="tx1">
                    <a:lumMod val="85000"/>
                    <a:lumOff val="15000"/>
                  </a:schemeClr>
                </a:solidFill>
                <a:effectLst/>
              </a:rPr>
              <a:t> </a:t>
            </a:r>
            <a:r>
              <a:rPr lang="en-US" sz="2000" b="0" i="0" dirty="0" err="1">
                <a:solidFill>
                  <a:schemeClr val="tx1">
                    <a:lumMod val="85000"/>
                    <a:lumOff val="15000"/>
                  </a:schemeClr>
                </a:solidFill>
                <a:effectLst/>
              </a:rPr>
              <a:t>rasitukset</a:t>
            </a:r>
            <a:r>
              <a:rPr lang="en-US" sz="2000" b="0" i="0" dirty="0">
                <a:solidFill>
                  <a:schemeClr val="tx1">
                    <a:lumMod val="85000"/>
                    <a:lumOff val="15000"/>
                  </a:schemeClr>
                </a:solidFill>
                <a:effectLst/>
              </a:rPr>
              <a:t> ja </a:t>
            </a:r>
            <a:r>
              <a:rPr lang="en-US" sz="2000" b="0" i="0" dirty="0" err="1">
                <a:solidFill>
                  <a:schemeClr val="tx1">
                    <a:lumMod val="85000"/>
                    <a:lumOff val="15000"/>
                  </a:schemeClr>
                </a:solidFill>
                <a:effectLst/>
              </a:rPr>
              <a:t>altisteet</a:t>
            </a:r>
            <a:r>
              <a:rPr lang="en-US" sz="2000" b="0" i="0" dirty="0">
                <a:solidFill>
                  <a:schemeClr val="tx1">
                    <a:lumMod val="85000"/>
                    <a:lumOff val="15000"/>
                  </a:schemeClr>
                </a:solidFill>
                <a:effectLst/>
              </a:rPr>
              <a:t> </a:t>
            </a:r>
          </a:p>
          <a:p>
            <a:pPr indent="-228600" fontAlgn="base">
              <a:lnSpc>
                <a:spcPct val="90000"/>
              </a:lnSpc>
              <a:spcAft>
                <a:spcPts val="600"/>
              </a:spcAft>
              <a:buFont typeface="Arial" panose="020B0604020202020204" pitchFamily="34" charset="0"/>
              <a:buChar char="•"/>
            </a:pPr>
            <a:r>
              <a:rPr lang="en-US" sz="2000" b="1" i="0" dirty="0" err="1">
                <a:solidFill>
                  <a:schemeClr val="tx1">
                    <a:lumMod val="85000"/>
                    <a:lumOff val="15000"/>
                  </a:schemeClr>
                </a:solidFill>
                <a:effectLst/>
              </a:rPr>
              <a:t>Psykososiaaliset</a:t>
            </a:r>
            <a:r>
              <a:rPr lang="en-US" sz="2000" b="1" i="0" dirty="0">
                <a:solidFill>
                  <a:schemeClr val="tx1">
                    <a:lumMod val="85000"/>
                    <a:lumOff val="15000"/>
                  </a:schemeClr>
                </a:solidFill>
                <a:effectLst/>
              </a:rPr>
              <a:t> </a:t>
            </a:r>
            <a:r>
              <a:rPr lang="en-US" sz="2000" b="1" i="0" dirty="0" err="1">
                <a:solidFill>
                  <a:schemeClr val="tx1">
                    <a:lumMod val="85000"/>
                    <a:lumOff val="15000"/>
                  </a:schemeClr>
                </a:solidFill>
                <a:effectLst/>
              </a:rPr>
              <a:t>tekijät</a:t>
            </a:r>
            <a:r>
              <a:rPr lang="en-US" sz="2000" b="1" i="0" dirty="0">
                <a:solidFill>
                  <a:schemeClr val="tx1">
                    <a:lumMod val="85000"/>
                    <a:lumOff val="15000"/>
                  </a:schemeClr>
                </a:solidFill>
                <a:effectLst/>
              </a:rPr>
              <a:t> </a:t>
            </a:r>
          </a:p>
          <a:p>
            <a:pPr lvl="1" indent="-228600" fontAlgn="base">
              <a:lnSpc>
                <a:spcPct val="90000"/>
              </a:lnSpc>
              <a:spcAft>
                <a:spcPts val="600"/>
              </a:spcAft>
              <a:buFont typeface="Arial" panose="020B0604020202020204" pitchFamily="34" charset="0"/>
              <a:buChar char="•"/>
            </a:pPr>
            <a:r>
              <a:rPr lang="en-US" sz="2000" b="0" i="0" dirty="0" err="1">
                <a:solidFill>
                  <a:schemeClr val="tx1">
                    <a:lumMod val="85000"/>
                    <a:lumOff val="15000"/>
                  </a:schemeClr>
                </a:solidFill>
                <a:effectLst/>
              </a:rPr>
              <a:t>mahdollisuudet</a:t>
            </a:r>
            <a:r>
              <a:rPr lang="en-US" sz="2000" b="0" i="0" dirty="0">
                <a:solidFill>
                  <a:schemeClr val="tx1">
                    <a:lumMod val="85000"/>
                    <a:lumOff val="15000"/>
                  </a:schemeClr>
                </a:solidFill>
                <a:effectLst/>
              </a:rPr>
              <a:t> </a:t>
            </a:r>
            <a:r>
              <a:rPr lang="en-US" sz="2000" b="0" i="0" dirty="0" err="1">
                <a:solidFill>
                  <a:schemeClr val="tx1">
                    <a:lumMod val="85000"/>
                    <a:lumOff val="15000"/>
                  </a:schemeClr>
                </a:solidFill>
                <a:effectLst/>
              </a:rPr>
              <a:t>huolehtia</a:t>
            </a:r>
            <a:r>
              <a:rPr lang="en-US" sz="2000" b="0" i="0" dirty="0">
                <a:solidFill>
                  <a:schemeClr val="tx1">
                    <a:lumMod val="85000"/>
                    <a:lumOff val="15000"/>
                  </a:schemeClr>
                </a:solidFill>
                <a:effectLst/>
              </a:rPr>
              <a:t> </a:t>
            </a:r>
            <a:r>
              <a:rPr lang="en-US" sz="2000" b="0" i="0" dirty="0" err="1">
                <a:solidFill>
                  <a:schemeClr val="tx1">
                    <a:lumMod val="85000"/>
                    <a:lumOff val="15000"/>
                  </a:schemeClr>
                </a:solidFill>
                <a:effectLst/>
              </a:rPr>
              <a:t>hyvinvoinnista</a:t>
            </a:r>
            <a:r>
              <a:rPr lang="en-US" sz="2000" b="0" i="0" dirty="0">
                <a:solidFill>
                  <a:schemeClr val="tx1">
                    <a:lumMod val="85000"/>
                    <a:lumOff val="15000"/>
                  </a:schemeClr>
                </a:solidFill>
                <a:effectLst/>
              </a:rPr>
              <a:t> ja </a:t>
            </a:r>
            <a:r>
              <a:rPr lang="en-US" sz="2000" b="0" i="0" dirty="0" err="1">
                <a:solidFill>
                  <a:schemeClr val="tx1">
                    <a:lumMod val="85000"/>
                    <a:lumOff val="15000"/>
                  </a:schemeClr>
                </a:solidFill>
                <a:effectLst/>
              </a:rPr>
              <a:t>terveydestä</a:t>
            </a:r>
            <a:r>
              <a:rPr lang="en-US" sz="2000" b="0" i="0" dirty="0">
                <a:solidFill>
                  <a:schemeClr val="tx1">
                    <a:lumMod val="85000"/>
                    <a:lumOff val="15000"/>
                  </a:schemeClr>
                </a:solidFill>
                <a:effectLst/>
              </a:rPr>
              <a:t> </a:t>
            </a:r>
          </a:p>
          <a:p>
            <a:pPr indent="-228600" fontAlgn="base">
              <a:lnSpc>
                <a:spcPct val="90000"/>
              </a:lnSpc>
              <a:spcAft>
                <a:spcPts val="600"/>
              </a:spcAft>
              <a:buFont typeface="Arial" panose="020B0604020202020204" pitchFamily="34" charset="0"/>
              <a:buChar char="•"/>
            </a:pPr>
            <a:r>
              <a:rPr lang="en-US" sz="2000" b="1" dirty="0" err="1">
                <a:solidFill>
                  <a:schemeClr val="tx1">
                    <a:lumMod val="85000"/>
                    <a:lumOff val="15000"/>
                  </a:schemeClr>
                </a:solidFill>
              </a:rPr>
              <a:t>S</a:t>
            </a:r>
            <a:r>
              <a:rPr lang="en-US" sz="2000" b="1" i="0" dirty="0" err="1">
                <a:solidFill>
                  <a:schemeClr val="tx1">
                    <a:lumMod val="85000"/>
                    <a:lumOff val="15000"/>
                  </a:schemeClr>
                </a:solidFill>
                <a:effectLst/>
              </a:rPr>
              <a:t>osiaalinen</a:t>
            </a:r>
            <a:r>
              <a:rPr lang="en-US" sz="2000" b="1" i="0" dirty="0">
                <a:solidFill>
                  <a:schemeClr val="tx1">
                    <a:lumMod val="85000"/>
                    <a:lumOff val="15000"/>
                  </a:schemeClr>
                </a:solidFill>
                <a:effectLst/>
              </a:rPr>
              <a:t> </a:t>
            </a:r>
            <a:r>
              <a:rPr lang="en-US" sz="2000" b="1" i="0" dirty="0" err="1">
                <a:solidFill>
                  <a:schemeClr val="tx1">
                    <a:lumMod val="85000"/>
                    <a:lumOff val="15000"/>
                  </a:schemeClr>
                </a:solidFill>
                <a:effectLst/>
              </a:rPr>
              <a:t>asema</a:t>
            </a:r>
            <a:r>
              <a:rPr lang="en-US" sz="2000" b="1" i="0" dirty="0">
                <a:solidFill>
                  <a:schemeClr val="tx1">
                    <a:lumMod val="85000"/>
                    <a:lumOff val="15000"/>
                  </a:schemeClr>
                </a:solidFill>
                <a:effectLst/>
              </a:rPr>
              <a:t> ja </a:t>
            </a:r>
            <a:r>
              <a:rPr lang="en-US" sz="2000" b="1" i="0" dirty="0" err="1">
                <a:solidFill>
                  <a:schemeClr val="tx1">
                    <a:lumMod val="85000"/>
                    <a:lumOff val="15000"/>
                  </a:schemeClr>
                </a:solidFill>
                <a:effectLst/>
              </a:rPr>
              <a:t>taloudellinen</a:t>
            </a:r>
            <a:r>
              <a:rPr lang="en-US" sz="2000" b="1" i="0" dirty="0">
                <a:solidFill>
                  <a:schemeClr val="tx1">
                    <a:lumMod val="85000"/>
                    <a:lumOff val="15000"/>
                  </a:schemeClr>
                </a:solidFill>
                <a:effectLst/>
              </a:rPr>
              <a:t> </a:t>
            </a:r>
            <a:r>
              <a:rPr lang="en-US" sz="2000" b="1" i="0" dirty="0" err="1">
                <a:solidFill>
                  <a:schemeClr val="tx1">
                    <a:lumMod val="85000"/>
                    <a:lumOff val="15000"/>
                  </a:schemeClr>
                </a:solidFill>
                <a:effectLst/>
              </a:rPr>
              <a:t>tilanne</a:t>
            </a:r>
            <a:r>
              <a:rPr lang="en-US" sz="2000" b="1" i="0" dirty="0">
                <a:solidFill>
                  <a:schemeClr val="tx1">
                    <a:lumMod val="85000"/>
                    <a:lumOff val="15000"/>
                  </a:schemeClr>
                </a:solidFill>
                <a:effectLst/>
              </a:rPr>
              <a:t> </a:t>
            </a:r>
          </a:p>
          <a:p>
            <a:pPr indent="-228600" fontAlgn="base">
              <a:lnSpc>
                <a:spcPct val="90000"/>
              </a:lnSpc>
              <a:spcAft>
                <a:spcPts val="600"/>
              </a:spcAft>
              <a:buFont typeface="Arial" panose="020B0604020202020204" pitchFamily="34" charset="0"/>
              <a:buChar char="•"/>
            </a:pPr>
            <a:r>
              <a:rPr lang="en-US" sz="2000" b="1" i="0" dirty="0" err="1">
                <a:solidFill>
                  <a:schemeClr val="tx1">
                    <a:lumMod val="85000"/>
                    <a:lumOff val="15000"/>
                  </a:schemeClr>
                </a:solidFill>
                <a:effectLst/>
              </a:rPr>
              <a:t>Terveyskäyttäytyminen</a:t>
            </a:r>
            <a:r>
              <a:rPr lang="en-US" sz="2000" b="0" i="0" dirty="0">
                <a:solidFill>
                  <a:schemeClr val="tx1">
                    <a:lumMod val="85000"/>
                    <a:lumOff val="15000"/>
                  </a:schemeClr>
                </a:solidFill>
                <a:effectLst/>
              </a:rPr>
              <a:t> </a:t>
            </a:r>
          </a:p>
          <a:p>
            <a:pPr lvl="1" indent="-228600" fontAlgn="base">
              <a:lnSpc>
                <a:spcPct val="90000"/>
              </a:lnSpc>
              <a:spcAft>
                <a:spcPts val="600"/>
              </a:spcAft>
              <a:buFont typeface="Arial" panose="020B0604020202020204" pitchFamily="34" charset="0"/>
              <a:buChar char="•"/>
            </a:pPr>
            <a:r>
              <a:rPr lang="en-US" sz="2000" b="0" i="0" dirty="0" err="1">
                <a:solidFill>
                  <a:schemeClr val="tx1">
                    <a:lumMod val="85000"/>
                    <a:lumOff val="15000"/>
                  </a:schemeClr>
                </a:solidFill>
                <a:effectLst/>
              </a:rPr>
              <a:t>elintapaerot</a:t>
            </a:r>
            <a:r>
              <a:rPr lang="en-US" sz="2000" b="0" i="0" dirty="0">
                <a:solidFill>
                  <a:schemeClr val="tx1">
                    <a:lumMod val="85000"/>
                    <a:lumOff val="15000"/>
                  </a:schemeClr>
                </a:solidFill>
                <a:effectLst/>
              </a:rPr>
              <a:t> </a:t>
            </a:r>
            <a:r>
              <a:rPr lang="en-US" sz="2000" b="0" i="0" dirty="0" err="1">
                <a:solidFill>
                  <a:schemeClr val="tx1">
                    <a:lumMod val="85000"/>
                    <a:lumOff val="15000"/>
                  </a:schemeClr>
                </a:solidFill>
                <a:effectLst/>
              </a:rPr>
              <a:t>esimerkiksi</a:t>
            </a:r>
            <a:r>
              <a:rPr lang="en-US" sz="2000" b="0" i="0" dirty="0">
                <a:solidFill>
                  <a:schemeClr val="tx1">
                    <a:lumMod val="85000"/>
                    <a:lumOff val="15000"/>
                  </a:schemeClr>
                </a:solidFill>
                <a:effectLst/>
              </a:rPr>
              <a:t> </a:t>
            </a:r>
            <a:r>
              <a:rPr lang="en-US" sz="2000" b="0" i="0" dirty="0" err="1">
                <a:solidFill>
                  <a:schemeClr val="tx1">
                    <a:lumMod val="85000"/>
                    <a:lumOff val="15000"/>
                  </a:schemeClr>
                </a:solidFill>
                <a:effectLst/>
              </a:rPr>
              <a:t>päihteiden</a:t>
            </a:r>
            <a:r>
              <a:rPr lang="en-US" sz="2000" b="0" i="0" dirty="0">
                <a:solidFill>
                  <a:schemeClr val="tx1">
                    <a:lumMod val="85000"/>
                    <a:lumOff val="15000"/>
                  </a:schemeClr>
                </a:solidFill>
                <a:effectLst/>
              </a:rPr>
              <a:t> </a:t>
            </a:r>
            <a:r>
              <a:rPr lang="en-US" sz="2000" b="0" i="0" dirty="0" err="1">
                <a:solidFill>
                  <a:schemeClr val="tx1">
                    <a:lumMod val="85000"/>
                    <a:lumOff val="15000"/>
                  </a:schemeClr>
                </a:solidFill>
                <a:effectLst/>
              </a:rPr>
              <a:t>käytössä</a:t>
            </a:r>
            <a:r>
              <a:rPr lang="en-US" sz="2000" b="0" i="0" dirty="0">
                <a:solidFill>
                  <a:schemeClr val="tx1">
                    <a:lumMod val="85000"/>
                    <a:lumOff val="15000"/>
                  </a:schemeClr>
                </a:solidFill>
                <a:effectLst/>
              </a:rPr>
              <a:t> ja </a:t>
            </a:r>
            <a:r>
              <a:rPr lang="en-US" sz="2000" b="0" i="0" dirty="0" err="1">
                <a:solidFill>
                  <a:schemeClr val="tx1">
                    <a:lumMod val="85000"/>
                    <a:lumOff val="15000"/>
                  </a:schemeClr>
                </a:solidFill>
                <a:effectLst/>
              </a:rPr>
              <a:t>ravitsemuksessa</a:t>
            </a:r>
            <a:r>
              <a:rPr lang="en-US" sz="2000" b="0" i="0" dirty="0">
                <a:solidFill>
                  <a:schemeClr val="tx1">
                    <a:lumMod val="85000"/>
                    <a:lumOff val="15000"/>
                  </a:schemeClr>
                </a:solidFill>
                <a:effectLst/>
              </a:rPr>
              <a:t> </a:t>
            </a:r>
          </a:p>
          <a:p>
            <a:pPr marL="228600" lvl="1" fontAlgn="base">
              <a:lnSpc>
                <a:spcPct val="90000"/>
              </a:lnSpc>
              <a:spcAft>
                <a:spcPts val="600"/>
              </a:spcAft>
            </a:pPr>
            <a:endParaRPr lang="en-US" sz="800" b="0" i="0" dirty="0">
              <a:solidFill>
                <a:schemeClr val="tx1">
                  <a:lumMod val="85000"/>
                  <a:lumOff val="15000"/>
                </a:schemeClr>
              </a:solidFill>
              <a:effectLst/>
            </a:endParaRPr>
          </a:p>
          <a:p>
            <a:pPr algn="ctr">
              <a:lnSpc>
                <a:spcPct val="90000"/>
              </a:lnSpc>
              <a:spcAft>
                <a:spcPts val="600"/>
              </a:spcAft>
            </a:pPr>
            <a:r>
              <a:rPr lang="en-US" sz="2400" b="1" dirty="0">
                <a:solidFill>
                  <a:schemeClr val="tx1">
                    <a:lumMod val="85000"/>
                    <a:lumOff val="15000"/>
                  </a:schemeClr>
                </a:solidFill>
              </a:rPr>
              <a:t>YHTEISKUNTA</a:t>
            </a:r>
          </a:p>
          <a:p>
            <a:pPr indent="-228600" fontAlgn="base">
              <a:lnSpc>
                <a:spcPct val="90000"/>
              </a:lnSpc>
              <a:spcAft>
                <a:spcPts val="600"/>
              </a:spcAft>
              <a:buFont typeface="Arial" panose="020B0604020202020204" pitchFamily="34" charset="0"/>
              <a:buChar char="•"/>
            </a:pPr>
            <a:r>
              <a:rPr lang="en-US" sz="2000" b="1" i="0" dirty="0" err="1">
                <a:solidFill>
                  <a:schemeClr val="tx1">
                    <a:lumMod val="85000"/>
                    <a:lumOff val="15000"/>
                  </a:schemeClr>
                </a:solidFill>
                <a:effectLst/>
              </a:rPr>
              <a:t>Yhteiskunnan</a:t>
            </a:r>
            <a:r>
              <a:rPr lang="en-US" sz="2000" b="1" i="0" dirty="0">
                <a:solidFill>
                  <a:schemeClr val="tx1">
                    <a:lumMod val="85000"/>
                    <a:lumOff val="15000"/>
                  </a:schemeClr>
                </a:solidFill>
                <a:effectLst/>
              </a:rPr>
              <a:t> </a:t>
            </a:r>
            <a:r>
              <a:rPr lang="en-US" sz="2000" b="1" i="0" dirty="0" err="1">
                <a:solidFill>
                  <a:schemeClr val="tx1">
                    <a:lumMod val="85000"/>
                    <a:lumOff val="15000"/>
                  </a:schemeClr>
                </a:solidFill>
                <a:effectLst/>
              </a:rPr>
              <a:t>arvot</a:t>
            </a:r>
            <a:r>
              <a:rPr lang="en-US" sz="2000" b="1" i="0" dirty="0">
                <a:solidFill>
                  <a:schemeClr val="tx1">
                    <a:lumMod val="85000"/>
                    <a:lumOff val="15000"/>
                  </a:schemeClr>
                </a:solidFill>
                <a:effectLst/>
              </a:rPr>
              <a:t> ja </a:t>
            </a:r>
            <a:r>
              <a:rPr lang="en-US" sz="2000" b="1" i="0" dirty="0" err="1">
                <a:solidFill>
                  <a:schemeClr val="tx1">
                    <a:lumMod val="85000"/>
                    <a:lumOff val="15000"/>
                  </a:schemeClr>
                </a:solidFill>
                <a:effectLst/>
              </a:rPr>
              <a:t>normit</a:t>
            </a:r>
            <a:endParaRPr lang="en-US" sz="2000" b="1" i="0" dirty="0">
              <a:solidFill>
                <a:schemeClr val="tx1">
                  <a:lumMod val="85000"/>
                  <a:lumOff val="15000"/>
                </a:schemeClr>
              </a:solidFill>
              <a:effectLst/>
            </a:endParaRPr>
          </a:p>
          <a:p>
            <a:pPr lvl="1" indent="-228600" fontAlgn="base">
              <a:lnSpc>
                <a:spcPct val="90000"/>
              </a:lnSpc>
              <a:spcAft>
                <a:spcPts val="600"/>
              </a:spcAft>
              <a:buFont typeface="Arial" panose="020B0604020202020204" pitchFamily="34" charset="0"/>
              <a:buChar char="•"/>
            </a:pPr>
            <a:r>
              <a:rPr lang="en-US" sz="2000" b="0" i="0" dirty="0" err="1">
                <a:solidFill>
                  <a:schemeClr val="tx1">
                    <a:lumMod val="85000"/>
                    <a:lumOff val="15000"/>
                  </a:schemeClr>
                </a:solidFill>
                <a:effectLst/>
              </a:rPr>
              <a:t>kuten</a:t>
            </a:r>
            <a:r>
              <a:rPr lang="en-US" sz="2000" b="0" i="0" dirty="0">
                <a:solidFill>
                  <a:schemeClr val="tx1">
                    <a:lumMod val="85000"/>
                    <a:lumOff val="15000"/>
                  </a:schemeClr>
                </a:solidFill>
                <a:effectLst/>
              </a:rPr>
              <a:t> </a:t>
            </a:r>
            <a:r>
              <a:rPr lang="en-US" sz="2000" b="0" i="0" dirty="0" err="1">
                <a:solidFill>
                  <a:schemeClr val="tx1">
                    <a:lumMod val="85000"/>
                    <a:lumOff val="15000"/>
                  </a:schemeClr>
                </a:solidFill>
                <a:effectLst/>
              </a:rPr>
              <a:t>demokratia</a:t>
            </a:r>
            <a:r>
              <a:rPr lang="en-US" sz="2000" b="0" i="0" dirty="0">
                <a:solidFill>
                  <a:schemeClr val="tx1">
                    <a:lumMod val="85000"/>
                    <a:lumOff val="15000"/>
                  </a:schemeClr>
                </a:solidFill>
                <a:effectLst/>
              </a:rPr>
              <a:t>, </a:t>
            </a:r>
            <a:r>
              <a:rPr lang="en-US" sz="2000" b="0" i="0" dirty="0" err="1">
                <a:solidFill>
                  <a:schemeClr val="tx1">
                    <a:lumMod val="85000"/>
                    <a:lumOff val="15000"/>
                  </a:schemeClr>
                </a:solidFill>
                <a:effectLst/>
              </a:rPr>
              <a:t>yhdenvertaisuus</a:t>
            </a:r>
            <a:r>
              <a:rPr lang="en-US" sz="2000" b="0" i="0" dirty="0">
                <a:solidFill>
                  <a:schemeClr val="tx1">
                    <a:lumMod val="85000"/>
                    <a:lumOff val="15000"/>
                  </a:schemeClr>
                </a:solidFill>
                <a:effectLst/>
              </a:rPr>
              <a:t>, </a:t>
            </a:r>
            <a:r>
              <a:rPr lang="en-US" sz="2000" b="0" i="0" dirty="0" err="1">
                <a:solidFill>
                  <a:schemeClr val="tx1">
                    <a:lumMod val="85000"/>
                    <a:lumOff val="15000"/>
                  </a:schemeClr>
                </a:solidFill>
                <a:effectLst/>
              </a:rPr>
              <a:t>oikeudenmukaisuus</a:t>
            </a:r>
            <a:r>
              <a:rPr lang="en-US" sz="2000" b="0" i="0" dirty="0">
                <a:solidFill>
                  <a:schemeClr val="tx1">
                    <a:lumMod val="85000"/>
                    <a:lumOff val="15000"/>
                  </a:schemeClr>
                </a:solidFill>
                <a:effectLst/>
              </a:rPr>
              <a:t> </a:t>
            </a:r>
          </a:p>
          <a:p>
            <a:pPr indent="-228600" fontAlgn="base">
              <a:lnSpc>
                <a:spcPct val="90000"/>
              </a:lnSpc>
              <a:spcAft>
                <a:spcPts val="600"/>
              </a:spcAft>
              <a:buFont typeface="Arial" panose="020B0604020202020204" pitchFamily="34" charset="0"/>
              <a:buChar char="•"/>
            </a:pPr>
            <a:r>
              <a:rPr lang="en-US" sz="2000" b="1" i="0" dirty="0" err="1">
                <a:solidFill>
                  <a:schemeClr val="tx1">
                    <a:lumMod val="85000"/>
                    <a:lumOff val="15000"/>
                  </a:schemeClr>
                </a:solidFill>
                <a:effectLst/>
              </a:rPr>
              <a:t>Koulutus</a:t>
            </a:r>
            <a:r>
              <a:rPr lang="en-US" sz="2000" b="1" i="0" dirty="0">
                <a:solidFill>
                  <a:schemeClr val="tx1">
                    <a:lumMod val="85000"/>
                    <a:lumOff val="15000"/>
                  </a:schemeClr>
                </a:solidFill>
                <a:effectLst/>
              </a:rPr>
              <a:t>-, </a:t>
            </a:r>
            <a:r>
              <a:rPr lang="en-US" sz="2000" b="1" i="0" dirty="0" err="1">
                <a:solidFill>
                  <a:schemeClr val="tx1">
                    <a:lumMod val="85000"/>
                    <a:lumOff val="15000"/>
                  </a:schemeClr>
                </a:solidFill>
                <a:effectLst/>
              </a:rPr>
              <a:t>talous</a:t>
            </a:r>
            <a:r>
              <a:rPr lang="en-US" sz="2000" b="1" i="0" dirty="0">
                <a:solidFill>
                  <a:schemeClr val="tx1">
                    <a:lumMod val="85000"/>
                    <a:lumOff val="15000"/>
                  </a:schemeClr>
                </a:solidFill>
                <a:effectLst/>
              </a:rPr>
              <a:t>- ja </a:t>
            </a:r>
            <a:r>
              <a:rPr lang="en-US" sz="2000" b="1" i="0" dirty="0" err="1">
                <a:solidFill>
                  <a:schemeClr val="tx1">
                    <a:lumMod val="85000"/>
                    <a:lumOff val="15000"/>
                  </a:schemeClr>
                </a:solidFill>
                <a:effectLst/>
              </a:rPr>
              <a:t>työllisyyspolitiikka</a:t>
            </a:r>
            <a:r>
              <a:rPr lang="en-US" sz="2000" b="1" i="0" dirty="0">
                <a:solidFill>
                  <a:schemeClr val="tx1">
                    <a:lumMod val="85000"/>
                    <a:lumOff val="15000"/>
                  </a:schemeClr>
                </a:solidFill>
                <a:effectLst/>
              </a:rPr>
              <a:t>  </a:t>
            </a:r>
          </a:p>
          <a:p>
            <a:pPr indent="-228600" fontAlgn="base">
              <a:lnSpc>
                <a:spcPct val="90000"/>
              </a:lnSpc>
              <a:spcAft>
                <a:spcPts val="600"/>
              </a:spcAft>
              <a:buFont typeface="Arial" panose="020B0604020202020204" pitchFamily="34" charset="0"/>
              <a:buChar char="•"/>
            </a:pPr>
            <a:r>
              <a:rPr lang="en-US" sz="2000" b="1" i="0" dirty="0" err="1">
                <a:solidFill>
                  <a:schemeClr val="tx1">
                    <a:lumMod val="85000"/>
                    <a:lumOff val="15000"/>
                  </a:schemeClr>
                </a:solidFill>
                <a:effectLst/>
              </a:rPr>
              <a:t>Sosiaali</a:t>
            </a:r>
            <a:r>
              <a:rPr lang="en-US" sz="2000" b="1" i="0" dirty="0">
                <a:solidFill>
                  <a:schemeClr val="tx1">
                    <a:lumMod val="85000"/>
                    <a:lumOff val="15000"/>
                  </a:schemeClr>
                </a:solidFill>
                <a:effectLst/>
              </a:rPr>
              <a:t>- ja </a:t>
            </a:r>
            <a:r>
              <a:rPr lang="en-US" sz="2000" b="1" i="0" dirty="0" err="1">
                <a:solidFill>
                  <a:schemeClr val="tx1">
                    <a:lumMod val="85000"/>
                    <a:lumOff val="15000"/>
                  </a:schemeClr>
                </a:solidFill>
                <a:effectLst/>
              </a:rPr>
              <a:t>terveyspalvelujen</a:t>
            </a:r>
            <a:r>
              <a:rPr lang="en-US" sz="2000" b="1" i="0" dirty="0">
                <a:solidFill>
                  <a:schemeClr val="tx1">
                    <a:lumMod val="85000"/>
                    <a:lumOff val="15000"/>
                  </a:schemeClr>
                </a:solidFill>
                <a:effectLst/>
              </a:rPr>
              <a:t> </a:t>
            </a:r>
            <a:r>
              <a:rPr lang="en-US" sz="2000" b="1" i="0" dirty="0" err="1">
                <a:solidFill>
                  <a:schemeClr val="tx1">
                    <a:lumMod val="85000"/>
                    <a:lumOff val="15000"/>
                  </a:schemeClr>
                </a:solidFill>
                <a:effectLst/>
              </a:rPr>
              <a:t>järjestäminen</a:t>
            </a:r>
            <a:r>
              <a:rPr lang="en-US" sz="2000" b="1" i="0" dirty="0">
                <a:solidFill>
                  <a:schemeClr val="tx1">
                    <a:lumMod val="85000"/>
                    <a:lumOff val="15000"/>
                  </a:schemeClr>
                </a:solidFill>
                <a:effectLst/>
              </a:rPr>
              <a:t> </a:t>
            </a:r>
          </a:p>
        </p:txBody>
      </p:sp>
      <p:pic>
        <p:nvPicPr>
          <p:cNvPr id="10" name="Kuva 9" descr="Kuva, joka sisältää kohteen henkilö, puku, mies, pukeutunut&#10;&#10;Kuvaus luotu automaattisesti">
            <a:extLst>
              <a:ext uri="{FF2B5EF4-FFF2-40B4-BE49-F238E27FC236}">
                <a16:creationId xmlns:a16="http://schemas.microsoft.com/office/drawing/2014/main" id="{0ADE5D4E-C473-96E1-1932-7A3F96797471}"/>
              </a:ext>
            </a:extLst>
          </p:cNvPr>
          <p:cNvPicPr>
            <a:picLocks noChangeAspect="1"/>
          </p:cNvPicPr>
          <p:nvPr/>
        </p:nvPicPr>
        <p:blipFill rotWithShape="1">
          <a:blip r:embed="rId3">
            <a:extLst>
              <a:ext uri="{28A0092B-C50C-407E-A947-70E740481C1C}">
                <a14:useLocalDpi xmlns:a14="http://schemas.microsoft.com/office/drawing/2010/main" val="0"/>
              </a:ext>
            </a:extLst>
          </a:blip>
          <a:srcRect l="6892" r="15379"/>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pic>
        <p:nvPicPr>
          <p:cNvPr id="11" name="Kuva 10" descr="Kuva, joka sisältää kohteen teksti, clipart-kuva&#10;&#10;Kuvaus luotu automaattisesti">
            <a:extLst>
              <a:ext uri="{FF2B5EF4-FFF2-40B4-BE49-F238E27FC236}">
                <a16:creationId xmlns:a16="http://schemas.microsoft.com/office/drawing/2014/main" id="{428C7C33-CC3B-6295-22D4-AD95D99B59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0843" y="85257"/>
            <a:ext cx="1892024" cy="428937"/>
          </a:xfrm>
          <a:prstGeom prst="rect">
            <a:avLst/>
          </a:prstGeom>
        </p:spPr>
      </p:pic>
      <p:sp>
        <p:nvSpPr>
          <p:cNvPr id="13" name="Tekstiruutu 12">
            <a:extLst>
              <a:ext uri="{FF2B5EF4-FFF2-40B4-BE49-F238E27FC236}">
                <a16:creationId xmlns:a16="http://schemas.microsoft.com/office/drawing/2014/main" id="{46D89682-6866-A521-ABBC-A941FA02D836}"/>
              </a:ext>
            </a:extLst>
          </p:cNvPr>
          <p:cNvSpPr txBox="1"/>
          <p:nvPr/>
        </p:nvSpPr>
        <p:spPr>
          <a:xfrm rot="16200000">
            <a:off x="-1263307" y="1208187"/>
            <a:ext cx="2876554" cy="307777"/>
          </a:xfrm>
          <a:prstGeom prst="rect">
            <a:avLst/>
          </a:prstGeom>
          <a:noFill/>
        </p:spPr>
        <p:txBody>
          <a:bodyPr wrap="square">
            <a:spAutoFit/>
          </a:bodyPr>
          <a:lstStyle/>
          <a:p>
            <a:r>
              <a:rPr lang="fi-FI" sz="1400" dirty="0">
                <a:solidFill>
                  <a:schemeClr val="bg1"/>
                </a:solidFill>
              </a:rPr>
              <a:t>Kuva: Unsplash.com </a:t>
            </a:r>
            <a:r>
              <a:rPr lang="fi-FI" sz="1400" dirty="0" err="1">
                <a:solidFill>
                  <a:schemeClr val="bg1"/>
                </a:solidFill>
              </a:rPr>
              <a:t>Sander</a:t>
            </a:r>
            <a:r>
              <a:rPr lang="fi-FI" sz="1400" dirty="0">
                <a:solidFill>
                  <a:schemeClr val="bg1"/>
                </a:solidFill>
              </a:rPr>
              <a:t> </a:t>
            </a:r>
            <a:r>
              <a:rPr lang="fi-FI" sz="1400" dirty="0" err="1">
                <a:solidFill>
                  <a:schemeClr val="bg1"/>
                </a:solidFill>
              </a:rPr>
              <a:t>Sammy</a:t>
            </a:r>
            <a:endParaRPr lang="fi-FI" sz="1400" dirty="0">
              <a:solidFill>
                <a:schemeClr val="bg1"/>
              </a:solidFill>
            </a:endParaRPr>
          </a:p>
        </p:txBody>
      </p:sp>
      <p:pic>
        <p:nvPicPr>
          <p:cNvPr id="14" name="Kuva 13">
            <a:extLst>
              <a:ext uri="{FF2B5EF4-FFF2-40B4-BE49-F238E27FC236}">
                <a16:creationId xmlns:a16="http://schemas.microsoft.com/office/drawing/2014/main" id="{F683D3B9-2C26-4ADF-780F-51C7E4CBE957}"/>
              </a:ext>
            </a:extLst>
          </p:cNvPr>
          <p:cNvPicPr>
            <a:picLocks noChangeAspect="1"/>
          </p:cNvPicPr>
          <p:nvPr/>
        </p:nvPicPr>
        <p:blipFill>
          <a:blip r:embed="rId5"/>
          <a:stretch>
            <a:fillRect/>
          </a:stretch>
        </p:blipFill>
        <p:spPr>
          <a:xfrm>
            <a:off x="10386233" y="6357942"/>
            <a:ext cx="1668092" cy="428938"/>
          </a:xfrm>
          <a:prstGeom prst="rect">
            <a:avLst/>
          </a:prstGeom>
        </p:spPr>
      </p:pic>
      <p:sp>
        <p:nvSpPr>
          <p:cNvPr id="18" name="Tekstiruutu 17">
            <a:extLst>
              <a:ext uri="{FF2B5EF4-FFF2-40B4-BE49-F238E27FC236}">
                <a16:creationId xmlns:a16="http://schemas.microsoft.com/office/drawing/2014/main" id="{9F1FA92D-DD10-A508-B61E-8174EDE84278}"/>
              </a:ext>
            </a:extLst>
          </p:cNvPr>
          <p:cNvSpPr txBox="1"/>
          <p:nvPr/>
        </p:nvSpPr>
        <p:spPr>
          <a:xfrm rot="16200000">
            <a:off x="7377552" y="1069840"/>
            <a:ext cx="2943693" cy="307777"/>
          </a:xfrm>
          <a:prstGeom prst="rect">
            <a:avLst/>
          </a:prstGeom>
          <a:noFill/>
        </p:spPr>
        <p:txBody>
          <a:bodyPr wrap="square">
            <a:spAutoFit/>
          </a:bodyPr>
          <a:lstStyle/>
          <a:p>
            <a:r>
              <a:rPr lang="fi-FI" sz="1400" dirty="0"/>
              <a:t>Kuva: Unsplash.com </a:t>
            </a:r>
            <a:r>
              <a:rPr lang="fi-FI" sz="1400" dirty="0" err="1"/>
              <a:t>Gregory</a:t>
            </a:r>
            <a:r>
              <a:rPr lang="fi-FI" sz="1400" dirty="0"/>
              <a:t> </a:t>
            </a:r>
            <a:r>
              <a:rPr lang="fi-FI" sz="1400" dirty="0" err="1"/>
              <a:t>Hayes</a:t>
            </a:r>
            <a:endParaRPr lang="fi-FI" sz="1400" dirty="0"/>
          </a:p>
        </p:txBody>
      </p:sp>
    </p:spTree>
    <p:extLst>
      <p:ext uri="{BB962C8B-B14F-4D97-AF65-F5344CB8AC3E}">
        <p14:creationId xmlns:p14="http://schemas.microsoft.com/office/powerpoint/2010/main" val="1025782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C308FC-653D-100C-F1CA-12B7C67E6C97}"/>
              </a:ext>
            </a:extLst>
          </p:cNvPr>
          <p:cNvSpPr>
            <a:spLocks noGrp="1"/>
          </p:cNvSpPr>
          <p:nvPr>
            <p:ph type="title"/>
          </p:nvPr>
        </p:nvSpPr>
        <p:spPr>
          <a:xfrm>
            <a:off x="4895849" y="0"/>
            <a:ext cx="7085052" cy="1048883"/>
          </a:xfrm>
        </p:spPr>
        <p:txBody>
          <a:bodyPr vert="horz" lIns="91440" tIns="45720" rIns="91440" bIns="45720" rtlCol="0" anchor="b">
            <a:noAutofit/>
          </a:bodyPr>
          <a:lstStyle/>
          <a:p>
            <a:r>
              <a:rPr lang="en-US" sz="3200" b="1" dirty="0" err="1"/>
              <a:t>Vanhempien</a:t>
            </a:r>
            <a:r>
              <a:rPr lang="en-US" sz="3200" b="1" dirty="0"/>
              <a:t> </a:t>
            </a:r>
            <a:r>
              <a:rPr lang="en-US" sz="3200" b="1" dirty="0" err="1"/>
              <a:t>sosioekonomisen</a:t>
            </a:r>
            <a:r>
              <a:rPr lang="en-US" sz="3200" b="1" dirty="0"/>
              <a:t> </a:t>
            </a:r>
            <a:r>
              <a:rPr lang="en-US" sz="3200" b="1" dirty="0" err="1"/>
              <a:t>aseman</a:t>
            </a:r>
            <a:r>
              <a:rPr lang="en-US" sz="3200" b="1" dirty="0"/>
              <a:t> </a:t>
            </a:r>
            <a:r>
              <a:rPr lang="en-US" sz="3200" b="1" dirty="0" err="1"/>
              <a:t>vaikutus</a:t>
            </a:r>
            <a:r>
              <a:rPr lang="en-US" sz="3200" b="1" dirty="0"/>
              <a:t> </a:t>
            </a:r>
            <a:r>
              <a:rPr lang="en-US" sz="3200" b="1" dirty="0" err="1"/>
              <a:t>terveyseroihin</a:t>
            </a:r>
            <a:r>
              <a:rPr lang="en-US" sz="3200" b="1" dirty="0"/>
              <a:t> on </a:t>
            </a:r>
            <a:r>
              <a:rPr lang="en-US" sz="3200" b="1" dirty="0" err="1"/>
              <a:t>ylisukupolvista</a:t>
            </a:r>
            <a:endParaRPr lang="en-US" sz="3200" b="1" dirty="0"/>
          </a:p>
        </p:txBody>
      </p:sp>
      <p:sp>
        <p:nvSpPr>
          <p:cNvPr id="3" name="Sisällön paikkamerkki 2">
            <a:extLst>
              <a:ext uri="{FF2B5EF4-FFF2-40B4-BE49-F238E27FC236}">
                <a16:creationId xmlns:a16="http://schemas.microsoft.com/office/drawing/2014/main" id="{EFF17A10-DBE4-363F-AD53-79277B30072C}"/>
              </a:ext>
            </a:extLst>
          </p:cNvPr>
          <p:cNvSpPr>
            <a:spLocks noGrp="1"/>
          </p:cNvSpPr>
          <p:nvPr>
            <p:ph sz="half" idx="1"/>
          </p:nvPr>
        </p:nvSpPr>
        <p:spPr>
          <a:xfrm>
            <a:off x="4752975" y="1048883"/>
            <a:ext cx="7227926" cy="4281028"/>
          </a:xfrm>
        </p:spPr>
        <p:txBody>
          <a:bodyPr vert="horz" lIns="91440" tIns="45720" rIns="91440" bIns="45720" rtlCol="0">
            <a:normAutofit/>
          </a:bodyPr>
          <a:lstStyle/>
          <a:p>
            <a:r>
              <a:rPr lang="en-US" sz="2400" b="0" i="0" dirty="0" err="1">
                <a:effectLst/>
              </a:rPr>
              <a:t>Sosioekonominen</a:t>
            </a:r>
            <a:r>
              <a:rPr lang="en-US" sz="2400" b="0" i="0" dirty="0">
                <a:effectLst/>
              </a:rPr>
              <a:t> </a:t>
            </a:r>
            <a:r>
              <a:rPr lang="en-US" sz="2400" b="0" i="0" dirty="0" err="1">
                <a:effectLst/>
              </a:rPr>
              <a:t>asema</a:t>
            </a:r>
            <a:r>
              <a:rPr lang="en-US" sz="2400" b="0" i="0" dirty="0">
                <a:effectLst/>
              </a:rPr>
              <a:t> ja </a:t>
            </a:r>
            <a:r>
              <a:rPr lang="en-US" sz="2400" b="0" i="0" dirty="0" err="1">
                <a:effectLst/>
              </a:rPr>
              <a:t>siihen</a:t>
            </a:r>
            <a:r>
              <a:rPr lang="en-US" sz="2400" b="0" i="0" dirty="0">
                <a:effectLst/>
              </a:rPr>
              <a:t> </a:t>
            </a:r>
            <a:r>
              <a:rPr lang="en-US" sz="2400" b="0" i="0" dirty="0" err="1">
                <a:effectLst/>
              </a:rPr>
              <a:t>liittyvät</a:t>
            </a:r>
            <a:r>
              <a:rPr lang="en-US" sz="2400" b="0" i="0" dirty="0">
                <a:effectLst/>
              </a:rPr>
              <a:t> </a:t>
            </a:r>
            <a:r>
              <a:rPr lang="en-US" sz="2400" b="0" i="0" dirty="0" err="1">
                <a:effectLst/>
              </a:rPr>
              <a:t>tavat</a:t>
            </a:r>
            <a:r>
              <a:rPr lang="en-US" sz="2400" b="0" i="0" dirty="0">
                <a:effectLst/>
              </a:rPr>
              <a:t>, </a:t>
            </a:r>
            <a:r>
              <a:rPr lang="en-US" sz="2400" b="0" i="0" dirty="0" err="1">
                <a:effectLst/>
              </a:rPr>
              <a:t>arvot</a:t>
            </a:r>
            <a:r>
              <a:rPr lang="en-US" sz="2400" b="0" i="0" dirty="0">
                <a:effectLst/>
              </a:rPr>
              <a:t>, </a:t>
            </a:r>
            <a:r>
              <a:rPr lang="en-US" sz="2400" b="0" i="0" dirty="0" err="1">
                <a:effectLst/>
              </a:rPr>
              <a:t>asenteet</a:t>
            </a:r>
            <a:r>
              <a:rPr lang="en-US" sz="2400" b="0" i="0" dirty="0">
                <a:effectLst/>
              </a:rPr>
              <a:t> ja </a:t>
            </a:r>
            <a:r>
              <a:rPr lang="en-US" sz="2400" b="0" i="0" dirty="0" err="1">
                <a:effectLst/>
              </a:rPr>
              <a:t>sosiaaliset</a:t>
            </a:r>
            <a:r>
              <a:rPr lang="en-US" sz="2400" b="0" i="0" dirty="0">
                <a:effectLst/>
              </a:rPr>
              <a:t> </a:t>
            </a:r>
            <a:r>
              <a:rPr lang="en-US" sz="2400" b="0" i="0" dirty="0" err="1">
                <a:effectLst/>
              </a:rPr>
              <a:t>verkostot</a:t>
            </a:r>
            <a:r>
              <a:rPr lang="en-US" sz="2400" b="0" i="0" dirty="0">
                <a:effectLst/>
              </a:rPr>
              <a:t> </a:t>
            </a:r>
            <a:r>
              <a:rPr lang="en-US" sz="2400" b="0" i="0" dirty="0" err="1">
                <a:effectLst/>
              </a:rPr>
              <a:t>ohjaavat</a:t>
            </a:r>
            <a:r>
              <a:rPr lang="en-US" sz="2400" b="0" i="0" dirty="0">
                <a:effectLst/>
              </a:rPr>
              <a:t> </a:t>
            </a:r>
            <a:r>
              <a:rPr lang="en-US" sz="2400" b="0" i="0" dirty="0" err="1">
                <a:effectLst/>
              </a:rPr>
              <a:t>vahvasti</a:t>
            </a:r>
            <a:r>
              <a:rPr lang="en-US" sz="2400" b="0" i="0" dirty="0">
                <a:effectLst/>
              </a:rPr>
              <a:t> </a:t>
            </a:r>
            <a:r>
              <a:rPr lang="en-US" sz="2400" b="0" i="0" dirty="0" err="1">
                <a:effectLst/>
              </a:rPr>
              <a:t>ihmisen</a:t>
            </a:r>
            <a:r>
              <a:rPr lang="en-US" sz="2400" b="0" i="0" dirty="0">
                <a:effectLst/>
              </a:rPr>
              <a:t> </a:t>
            </a:r>
            <a:r>
              <a:rPr lang="en-US" sz="2400" b="0" i="0" dirty="0" err="1">
                <a:effectLst/>
              </a:rPr>
              <a:t>elämäntapoja</a:t>
            </a:r>
            <a:r>
              <a:rPr lang="en-US" sz="2400" b="0" i="0" dirty="0">
                <a:effectLst/>
              </a:rPr>
              <a:t>.  </a:t>
            </a:r>
            <a:r>
              <a:rPr lang="en-US" sz="2400" b="0" i="0" dirty="0">
                <a:effectLst/>
                <a:highlight>
                  <a:srgbClr val="FFFF00"/>
                </a:highlight>
              </a:rPr>
              <a:t> </a:t>
            </a:r>
          </a:p>
          <a:p>
            <a:r>
              <a:rPr lang="en-US" sz="2400" dirty="0" err="1">
                <a:effectLst/>
              </a:rPr>
              <a:t>Hyvinvointi</a:t>
            </a:r>
            <a:r>
              <a:rPr lang="en-US" sz="2400" dirty="0">
                <a:effectLst/>
              </a:rPr>
              <a:t>- ja </a:t>
            </a:r>
            <a:r>
              <a:rPr lang="en-US" sz="2400" dirty="0" err="1">
                <a:effectLst/>
              </a:rPr>
              <a:t>terveyserot</a:t>
            </a:r>
            <a:r>
              <a:rPr lang="en-US" sz="2400" dirty="0">
                <a:effectLst/>
              </a:rPr>
              <a:t> </a:t>
            </a:r>
            <a:r>
              <a:rPr lang="en-US" sz="2400" dirty="0" err="1">
                <a:effectLst/>
              </a:rPr>
              <a:t>näkyvät</a:t>
            </a:r>
            <a:r>
              <a:rPr lang="en-US" sz="2400" dirty="0">
                <a:effectLst/>
              </a:rPr>
              <a:t> </a:t>
            </a:r>
            <a:r>
              <a:rPr lang="en-US" sz="2400" dirty="0" err="1">
                <a:effectLst/>
              </a:rPr>
              <a:t>lapsiperheiden</a:t>
            </a:r>
            <a:r>
              <a:rPr lang="en-US" sz="2400" dirty="0">
                <a:effectLst/>
              </a:rPr>
              <a:t> </a:t>
            </a:r>
            <a:r>
              <a:rPr lang="en-US" sz="2400" dirty="0" err="1">
                <a:effectLst/>
              </a:rPr>
              <a:t>elämäntavoissa</a:t>
            </a:r>
            <a:r>
              <a:rPr lang="en-US" sz="2400" dirty="0">
                <a:effectLst/>
              </a:rPr>
              <a:t>, </a:t>
            </a:r>
            <a:r>
              <a:rPr lang="en-US" sz="2400" dirty="0" err="1">
                <a:effectLst/>
              </a:rPr>
              <a:t>elinolosuhteissa</a:t>
            </a:r>
            <a:r>
              <a:rPr lang="en-US" sz="2400" dirty="0">
                <a:effectLst/>
              </a:rPr>
              <a:t> ja </a:t>
            </a:r>
            <a:r>
              <a:rPr lang="en-US" sz="2400" dirty="0" err="1">
                <a:effectLst/>
              </a:rPr>
              <a:t>sosiaalisissa</a:t>
            </a:r>
            <a:r>
              <a:rPr lang="en-US" sz="2400" dirty="0">
                <a:effectLst/>
              </a:rPr>
              <a:t> </a:t>
            </a:r>
            <a:r>
              <a:rPr lang="en-US" sz="2400" dirty="0" err="1">
                <a:effectLst/>
              </a:rPr>
              <a:t>suhteissa</a:t>
            </a:r>
            <a:r>
              <a:rPr lang="en-US" sz="2400" dirty="0">
                <a:effectLst/>
              </a:rPr>
              <a:t>.</a:t>
            </a:r>
            <a:endParaRPr lang="en-US" sz="2400" b="0" i="0" dirty="0">
              <a:effectLst/>
              <a:highlight>
                <a:srgbClr val="FFFF00"/>
              </a:highlight>
            </a:endParaRPr>
          </a:p>
          <a:p>
            <a:r>
              <a:rPr lang="en-US" sz="2400" dirty="0" err="1">
                <a:effectLst/>
              </a:rPr>
              <a:t>Terveyttä</a:t>
            </a:r>
            <a:r>
              <a:rPr lang="en-US" sz="2400" dirty="0">
                <a:effectLst/>
              </a:rPr>
              <a:t> </a:t>
            </a:r>
            <a:r>
              <a:rPr lang="en-US" sz="2400" dirty="0" err="1">
                <a:effectLst/>
              </a:rPr>
              <a:t>vaarantavat</a:t>
            </a:r>
            <a:r>
              <a:rPr lang="en-US" sz="2400" dirty="0">
                <a:effectLst/>
              </a:rPr>
              <a:t> </a:t>
            </a:r>
            <a:r>
              <a:rPr lang="en-US" sz="2400" dirty="0" err="1">
                <a:effectLst/>
              </a:rPr>
              <a:t>elämäntavat</a:t>
            </a:r>
            <a:r>
              <a:rPr lang="en-US" sz="2400" dirty="0">
                <a:effectLst/>
              </a:rPr>
              <a:t> </a:t>
            </a:r>
            <a:r>
              <a:rPr lang="en-US" sz="2400" dirty="0" err="1">
                <a:effectLst/>
              </a:rPr>
              <a:t>opitaan</a:t>
            </a:r>
            <a:r>
              <a:rPr lang="en-US" sz="2400" dirty="0">
                <a:effectLst/>
              </a:rPr>
              <a:t> jo </a:t>
            </a:r>
            <a:r>
              <a:rPr lang="en-US" sz="2400" dirty="0" err="1">
                <a:effectLst/>
              </a:rPr>
              <a:t>nuorena</a:t>
            </a:r>
            <a:r>
              <a:rPr lang="en-US" sz="2400" dirty="0">
                <a:effectLst/>
              </a:rPr>
              <a:t>. </a:t>
            </a:r>
            <a:endParaRPr lang="en-US" sz="2400" b="0" i="0" dirty="0">
              <a:effectLst/>
              <a:highlight>
                <a:srgbClr val="FFFF00"/>
              </a:highlight>
            </a:endParaRPr>
          </a:p>
          <a:p>
            <a:r>
              <a:rPr lang="en-US" sz="2400" dirty="0" err="1">
                <a:effectLst/>
              </a:rPr>
              <a:t>Sosioekonomiset</a:t>
            </a:r>
            <a:r>
              <a:rPr lang="en-US" sz="2400" dirty="0">
                <a:effectLst/>
              </a:rPr>
              <a:t> </a:t>
            </a:r>
            <a:r>
              <a:rPr lang="en-US" sz="2400" dirty="0" err="1">
                <a:effectLst/>
              </a:rPr>
              <a:t>erot</a:t>
            </a:r>
            <a:r>
              <a:rPr lang="en-US" sz="2400" dirty="0">
                <a:effectLst/>
              </a:rPr>
              <a:t> </a:t>
            </a:r>
            <a:r>
              <a:rPr lang="en-US" sz="2400" dirty="0" err="1">
                <a:effectLst/>
              </a:rPr>
              <a:t>muodostuvat</a:t>
            </a:r>
            <a:r>
              <a:rPr lang="en-US" sz="2400" dirty="0">
                <a:effectLst/>
              </a:rPr>
              <a:t> jo </a:t>
            </a:r>
            <a:r>
              <a:rPr lang="en-US" sz="2400" dirty="0" err="1">
                <a:effectLst/>
              </a:rPr>
              <a:t>varhaislapsuudessa,</a:t>
            </a:r>
            <a:r>
              <a:rPr lang="en-US" sz="2400" dirty="0">
                <a:effectLst/>
              </a:rPr>
              <a:t> ja ne </a:t>
            </a:r>
            <a:r>
              <a:rPr lang="en-US" sz="2400" dirty="0" err="1">
                <a:effectLst/>
              </a:rPr>
              <a:t>ovat</a:t>
            </a:r>
            <a:r>
              <a:rPr lang="en-US" sz="2400" dirty="0">
                <a:effectLst/>
              </a:rPr>
              <a:t> </a:t>
            </a:r>
            <a:r>
              <a:rPr lang="en-US" sz="2400" dirty="0" err="1">
                <a:effectLst/>
              </a:rPr>
              <a:t>havaittavissa</a:t>
            </a:r>
            <a:r>
              <a:rPr lang="en-US" sz="2400" dirty="0">
                <a:effectLst/>
              </a:rPr>
              <a:t> </a:t>
            </a:r>
            <a:r>
              <a:rPr lang="en-US" sz="2400" dirty="0" err="1">
                <a:effectLst/>
              </a:rPr>
              <a:t>usein</a:t>
            </a:r>
            <a:r>
              <a:rPr lang="en-US" sz="2400" dirty="0">
                <a:effectLst/>
              </a:rPr>
              <a:t> </a:t>
            </a:r>
            <a:r>
              <a:rPr lang="en-US" sz="2400" dirty="0" err="1">
                <a:effectLst/>
              </a:rPr>
              <a:t>koko</a:t>
            </a:r>
            <a:r>
              <a:rPr lang="en-US" sz="2400" dirty="0">
                <a:effectLst/>
              </a:rPr>
              <a:t> </a:t>
            </a:r>
            <a:r>
              <a:rPr lang="en-US" sz="2400" dirty="0" err="1">
                <a:effectLst/>
              </a:rPr>
              <a:t>elämänkulun</a:t>
            </a:r>
            <a:r>
              <a:rPr lang="en-US" sz="2400" dirty="0">
                <a:effectLst/>
              </a:rPr>
              <a:t> </a:t>
            </a:r>
            <a:r>
              <a:rPr lang="en-US" sz="2400" dirty="0" err="1">
                <a:effectLst/>
              </a:rPr>
              <a:t>ajan</a:t>
            </a:r>
            <a:r>
              <a:rPr lang="en-US" sz="2400" dirty="0">
                <a:effectLst/>
              </a:rPr>
              <a:t>.</a:t>
            </a:r>
          </a:p>
          <a:p>
            <a:pPr marL="457200" lvl="1" indent="0">
              <a:buNone/>
            </a:pPr>
            <a:endParaRPr lang="en-US" sz="1600" dirty="0">
              <a:effectLst/>
            </a:endParaRPr>
          </a:p>
          <a:p>
            <a:pPr lvl="1"/>
            <a:endParaRPr lang="en-US" sz="1600" dirty="0">
              <a:effectLst/>
            </a:endParaRPr>
          </a:p>
          <a:p>
            <a:endParaRPr lang="en-US" sz="2000" dirty="0">
              <a:highlight>
                <a:srgbClr val="FFFF00"/>
              </a:highlight>
            </a:endParaRPr>
          </a:p>
        </p:txBody>
      </p:sp>
      <p:pic>
        <p:nvPicPr>
          <p:cNvPr id="6" name="Sisällön paikkamerkki 5" descr="Kuva, joka sisältää kohteen henkilö, sumea&#10;&#10;Kuvaus luotu automaattisesti">
            <a:extLst>
              <a:ext uri="{FF2B5EF4-FFF2-40B4-BE49-F238E27FC236}">
                <a16:creationId xmlns:a16="http://schemas.microsoft.com/office/drawing/2014/main" id="{EB82B206-F2C0-96C7-40C2-91CC7EEE076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5453" r="16953"/>
          <a:stretch/>
        </p:blipFill>
        <p:spPr>
          <a:xfrm>
            <a:off x="20" y="10"/>
            <a:ext cx="4635571" cy="6857990"/>
          </a:xfrm>
          <a:prstGeom prst="rect">
            <a:avLst/>
          </a:prstGeom>
          <a:effectLst/>
        </p:spPr>
      </p:pic>
      <p:cxnSp>
        <p:nvCxnSpPr>
          <p:cNvPr id="16"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Kuva 7">
            <a:extLst>
              <a:ext uri="{FF2B5EF4-FFF2-40B4-BE49-F238E27FC236}">
                <a16:creationId xmlns:a16="http://schemas.microsoft.com/office/drawing/2014/main" id="{97F0054B-F9DA-D9B3-88FC-572A9EA10216}"/>
              </a:ext>
            </a:extLst>
          </p:cNvPr>
          <p:cNvPicPr>
            <a:picLocks noChangeAspect="1"/>
          </p:cNvPicPr>
          <p:nvPr/>
        </p:nvPicPr>
        <p:blipFill>
          <a:blip r:embed="rId3"/>
          <a:stretch>
            <a:fillRect/>
          </a:stretch>
        </p:blipFill>
        <p:spPr>
          <a:xfrm>
            <a:off x="10312809" y="6223819"/>
            <a:ext cx="1668092" cy="428938"/>
          </a:xfrm>
          <a:prstGeom prst="rect">
            <a:avLst/>
          </a:prstGeom>
        </p:spPr>
      </p:pic>
      <p:sp>
        <p:nvSpPr>
          <p:cNvPr id="10" name="Tekstiruutu 9">
            <a:extLst>
              <a:ext uri="{FF2B5EF4-FFF2-40B4-BE49-F238E27FC236}">
                <a16:creationId xmlns:a16="http://schemas.microsoft.com/office/drawing/2014/main" id="{B7915E7F-57CF-EFAC-5FB4-71F811B9E2E7}"/>
              </a:ext>
            </a:extLst>
          </p:cNvPr>
          <p:cNvSpPr txBox="1"/>
          <p:nvPr/>
        </p:nvSpPr>
        <p:spPr>
          <a:xfrm>
            <a:off x="-20" y="6223819"/>
            <a:ext cx="4635591" cy="369332"/>
          </a:xfrm>
          <a:prstGeom prst="rect">
            <a:avLst/>
          </a:prstGeom>
          <a:noFill/>
        </p:spPr>
        <p:txBody>
          <a:bodyPr wrap="square">
            <a:spAutoFit/>
          </a:bodyPr>
          <a:lstStyle/>
          <a:p>
            <a:pPr algn="ctr"/>
            <a:r>
              <a:rPr lang="fi-FI" sz="1800" dirty="0">
                <a:solidFill>
                  <a:schemeClr val="bg1"/>
                </a:solidFill>
              </a:rPr>
              <a:t>Kuva: Unsplash.com </a:t>
            </a:r>
            <a:r>
              <a:rPr lang="fi-FI" sz="1800" dirty="0" err="1">
                <a:solidFill>
                  <a:schemeClr val="bg1"/>
                </a:solidFill>
              </a:rPr>
              <a:t>Kat</a:t>
            </a:r>
            <a:r>
              <a:rPr lang="fi-FI" sz="1800" dirty="0">
                <a:solidFill>
                  <a:schemeClr val="bg1"/>
                </a:solidFill>
              </a:rPr>
              <a:t> J</a:t>
            </a:r>
          </a:p>
        </p:txBody>
      </p:sp>
    </p:spTree>
    <p:extLst>
      <p:ext uri="{BB962C8B-B14F-4D97-AF65-F5344CB8AC3E}">
        <p14:creationId xmlns:p14="http://schemas.microsoft.com/office/powerpoint/2010/main" val="102507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A52D4580-7F90-4685-755F-8011FD0D1E4D}"/>
              </a:ext>
            </a:extLst>
          </p:cNvPr>
          <p:cNvSpPr txBox="1"/>
          <p:nvPr/>
        </p:nvSpPr>
        <p:spPr>
          <a:xfrm>
            <a:off x="8399501" y="553005"/>
            <a:ext cx="3581400" cy="4739759"/>
          </a:xfrm>
          <a:prstGeom prst="rect">
            <a:avLst/>
          </a:prstGeom>
          <a:noFill/>
        </p:spPr>
        <p:txBody>
          <a:bodyPr wrap="square">
            <a:spAutoFit/>
          </a:bodyPr>
          <a:lstStyle/>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fi-FI" sz="2400" b="1" i="0" u="none" strike="noStrike" kern="1200" cap="none" spc="0" normalizeH="0" baseline="0" noProof="0" dirty="0">
                <a:ln>
                  <a:noFill/>
                </a:ln>
                <a:solidFill>
                  <a:srgbClr val="303030"/>
                </a:solidFill>
                <a:effectLst/>
                <a:uLnTx/>
                <a:uFillTx/>
                <a:latin typeface="Calibri" panose="020F0502020204030204" pitchFamily="34" charset="0"/>
                <a:ea typeface="+mn-ea"/>
                <a:cs typeface="+mn-cs"/>
              </a:rPr>
              <a:t>Miksi hyvinvointi- ja terveyseroja pitää kaventaa?</a:t>
            </a:r>
            <a:r>
              <a:rPr kumimoji="0" lang="fi-FI" sz="2400" b="0" i="0" u="none" strike="noStrike" kern="1200" cap="none" spc="0" normalizeH="0" baseline="0" noProof="0" dirty="0">
                <a:ln>
                  <a:noFill/>
                </a:ln>
                <a:solidFill>
                  <a:srgbClr val="303030"/>
                </a:solidFill>
                <a:effectLst/>
                <a:uLnTx/>
                <a:uFillTx/>
                <a:latin typeface="Calibri" panose="020F0502020204030204" pitchFamily="34" charset="0"/>
                <a:ea typeface="+mn-ea"/>
                <a:cs typeface="+mn-cs"/>
              </a:rPr>
              <a:t> </a:t>
            </a:r>
            <a:endParaRPr kumimoji="0" lang="fi-FI"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Väestön terveys paranee. </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Yhteiskunnan varoja säästyy. </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Sosiaali- ja terveyspalvelujen riittävyys paranee. </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Työllisyysaste nousee. </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Sosiaalinen syrjäytyminen vähenee.</a:t>
            </a:r>
            <a:r>
              <a:rPr kumimoji="0" lang="fi-FI"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Vältettävissä olevat terveyserot eivät ole eettisesti hyväksyttäviä.</a:t>
            </a:r>
          </a:p>
        </p:txBody>
      </p:sp>
      <p:sp>
        <p:nvSpPr>
          <p:cNvPr id="7" name="Tekstiruutu 6">
            <a:extLst>
              <a:ext uri="{FF2B5EF4-FFF2-40B4-BE49-F238E27FC236}">
                <a16:creationId xmlns:a16="http://schemas.microsoft.com/office/drawing/2014/main" id="{6B6F2EB8-5833-21CE-D52B-8F4FF9A91465}"/>
              </a:ext>
            </a:extLst>
          </p:cNvPr>
          <p:cNvSpPr txBox="1"/>
          <p:nvPr/>
        </p:nvSpPr>
        <p:spPr>
          <a:xfrm>
            <a:off x="141357" y="553005"/>
            <a:ext cx="4799965" cy="479515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2400" b="1" i="0" u="none" strike="noStrike" kern="1200" cap="none" spc="0" normalizeH="0" baseline="0" noProof="0" dirty="0">
                <a:ln>
                  <a:noFill/>
                </a:ln>
                <a:solidFill>
                  <a:prstClr val="black"/>
                </a:solidFill>
                <a:effectLst/>
                <a:uLnTx/>
                <a:uFillTx/>
                <a:latin typeface="Calibri" panose="020F0502020204030204"/>
                <a:ea typeface="+mn-ea"/>
                <a:cs typeface="+mn-cs"/>
              </a:rPr>
              <a:t>Terveyserot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lisäävät sairastavuutta ja ennenaikaisia kuolemia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heikentävät  työ- ja toimintakykyä</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aiheuttavat huomattavia kustannuksia sekä tulojen menetyksiä niin valtiolle kuin kotitalouksillekin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lisäävät sosiaali- ja terveydenhuoltojärjestelmän kuormitusta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vähentävät koko yhteiskunnan hyvinvointia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vähentävät sosiaalista yhteenkuuluvuutta, mikä lisää kaikkien stressiä, pelkoa ja epävarmuutta</a:t>
            </a:r>
          </a:p>
        </p:txBody>
      </p:sp>
      <p:sp>
        <p:nvSpPr>
          <p:cNvPr id="2" name="Otsikko 1">
            <a:extLst>
              <a:ext uri="{FF2B5EF4-FFF2-40B4-BE49-F238E27FC236}">
                <a16:creationId xmlns:a16="http://schemas.microsoft.com/office/drawing/2014/main" id="{46A20B51-1B1D-E3CE-25FD-F6C074288840}"/>
              </a:ext>
            </a:extLst>
          </p:cNvPr>
          <p:cNvSpPr>
            <a:spLocks noGrp="1"/>
          </p:cNvSpPr>
          <p:nvPr>
            <p:ph type="title"/>
          </p:nvPr>
        </p:nvSpPr>
        <p:spPr>
          <a:xfrm>
            <a:off x="319798" y="18084"/>
            <a:ext cx="10885478" cy="594100"/>
          </a:xfrm>
        </p:spPr>
        <p:txBody>
          <a:bodyPr>
            <a:normAutofit/>
          </a:bodyPr>
          <a:lstStyle/>
          <a:p>
            <a:pPr algn="ctr"/>
            <a:r>
              <a:rPr kumimoji="0" lang="fi-FI" sz="3200" b="1" i="0" u="none" strike="noStrike" kern="1200" cap="none" spc="0" normalizeH="0" baseline="0" noProof="0" dirty="0">
                <a:ln>
                  <a:noFill/>
                </a:ln>
                <a:solidFill>
                  <a:srgbClr val="C00000"/>
                </a:solidFill>
                <a:effectLst/>
                <a:uLnTx/>
                <a:uFillTx/>
                <a:latin typeface="Calibri Light" panose="020F0302020204030204"/>
                <a:ea typeface="+mj-ea"/>
                <a:cs typeface="+mj-cs"/>
              </a:rPr>
              <a:t>Terveyserojen kaventamisesta hyötyvät yksilöt ja yhteiskunta</a:t>
            </a:r>
            <a:endParaRPr lang="fi-FI" sz="3200" b="1" dirty="0">
              <a:solidFill>
                <a:srgbClr val="C00000"/>
              </a:solidFill>
            </a:endParaRPr>
          </a:p>
        </p:txBody>
      </p:sp>
      <p:pic>
        <p:nvPicPr>
          <p:cNvPr id="12" name="Kuva 11">
            <a:extLst>
              <a:ext uri="{FF2B5EF4-FFF2-40B4-BE49-F238E27FC236}">
                <a16:creationId xmlns:a16="http://schemas.microsoft.com/office/drawing/2014/main" id="{9C45B598-B517-052C-E7E2-94BF62E12D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0852" y="553005"/>
            <a:ext cx="2755088" cy="5438775"/>
          </a:xfrm>
          <a:prstGeom prst="rect">
            <a:avLst/>
          </a:prstGeom>
        </p:spPr>
      </p:pic>
      <p:pic>
        <p:nvPicPr>
          <p:cNvPr id="13" name="Kuva 12">
            <a:extLst>
              <a:ext uri="{FF2B5EF4-FFF2-40B4-BE49-F238E27FC236}">
                <a16:creationId xmlns:a16="http://schemas.microsoft.com/office/drawing/2014/main" id="{DE0F36F4-6FC3-1AA5-E963-A569EE0FFB58}"/>
              </a:ext>
            </a:extLst>
          </p:cNvPr>
          <p:cNvPicPr>
            <a:picLocks noChangeAspect="1"/>
          </p:cNvPicPr>
          <p:nvPr/>
        </p:nvPicPr>
        <p:blipFill>
          <a:blip r:embed="rId3"/>
          <a:stretch>
            <a:fillRect/>
          </a:stretch>
        </p:blipFill>
        <p:spPr>
          <a:xfrm>
            <a:off x="10312809" y="6223819"/>
            <a:ext cx="1668092" cy="428938"/>
          </a:xfrm>
          <a:prstGeom prst="rect">
            <a:avLst/>
          </a:prstGeom>
        </p:spPr>
      </p:pic>
      <p:sp>
        <p:nvSpPr>
          <p:cNvPr id="15" name="Tekstiruutu 14">
            <a:extLst>
              <a:ext uri="{FF2B5EF4-FFF2-40B4-BE49-F238E27FC236}">
                <a16:creationId xmlns:a16="http://schemas.microsoft.com/office/drawing/2014/main" id="{D4924CA4-E984-2232-56E2-0632AC3BCB02}"/>
              </a:ext>
            </a:extLst>
          </p:cNvPr>
          <p:cNvSpPr txBox="1"/>
          <p:nvPr/>
        </p:nvSpPr>
        <p:spPr>
          <a:xfrm>
            <a:off x="5413200" y="6409101"/>
            <a:ext cx="2755088" cy="307777"/>
          </a:xfrm>
          <a:prstGeom prst="rect">
            <a:avLst/>
          </a:prstGeom>
          <a:noFill/>
        </p:spPr>
        <p:txBody>
          <a:bodyPr wrap="square">
            <a:spAutoFit/>
          </a:bodyPr>
          <a:lstStyle/>
          <a:p>
            <a:pPr algn="ctr"/>
            <a:r>
              <a:rPr lang="fi-FI" sz="1400" dirty="0"/>
              <a:t>Kuva: Unsplash.com Nick </a:t>
            </a:r>
            <a:r>
              <a:rPr lang="fi-FI" sz="1400" dirty="0" err="1"/>
              <a:t>Fewings</a:t>
            </a:r>
            <a:endParaRPr lang="fi-FI" sz="1400" dirty="0"/>
          </a:p>
        </p:txBody>
      </p:sp>
    </p:spTree>
    <p:extLst>
      <p:ext uri="{BB962C8B-B14F-4D97-AF65-F5344CB8AC3E}">
        <p14:creationId xmlns:p14="http://schemas.microsoft.com/office/powerpoint/2010/main" val="2237488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20CD38E-92EB-A006-292B-021406D91A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690" y="2791317"/>
            <a:ext cx="8111177" cy="4066683"/>
          </a:xfrm>
          <a:prstGeom prst="rect">
            <a:avLst/>
          </a:prstGeom>
          <a:noFill/>
          <a:extLst>
            <a:ext uri="{909E8E84-426E-40DD-AFC4-6F175D3DCCD1}">
              <a14:hiddenFill xmlns:a14="http://schemas.microsoft.com/office/drawing/2010/main">
                <a:solidFill>
                  <a:srgbClr val="FFFFFF"/>
                </a:solidFill>
              </a14:hiddenFill>
            </a:ext>
          </a:extLst>
        </p:spPr>
      </p:pic>
      <p:sp>
        <p:nvSpPr>
          <p:cNvPr id="5" name="Tekstiruutu 4">
            <a:extLst>
              <a:ext uri="{FF2B5EF4-FFF2-40B4-BE49-F238E27FC236}">
                <a16:creationId xmlns:a16="http://schemas.microsoft.com/office/drawing/2014/main" id="{A71126C6-5185-B1AF-C654-714B9808A82E}"/>
              </a:ext>
            </a:extLst>
          </p:cNvPr>
          <p:cNvSpPr txBox="1"/>
          <p:nvPr/>
        </p:nvSpPr>
        <p:spPr>
          <a:xfrm>
            <a:off x="99133" y="3105834"/>
            <a:ext cx="3558467" cy="923330"/>
          </a:xfrm>
          <a:prstGeom prst="rect">
            <a:avLst/>
          </a:prstGeom>
          <a:noFill/>
        </p:spPr>
        <p:txBody>
          <a:bodyPr wrap="square">
            <a:spAutoFit/>
          </a:bodyPr>
          <a:lstStyle/>
          <a:p>
            <a:r>
              <a:rPr lang="fi-FI" dirty="0">
                <a:hlinkClick r:id="rId3"/>
              </a:rPr>
              <a:t>https://blogi.thl.fi/tavoitteeksi-aito-yhdenvertaisuus/</a:t>
            </a:r>
            <a:endParaRPr lang="fi-FI" dirty="0"/>
          </a:p>
          <a:p>
            <a:endParaRPr lang="fi-FI" dirty="0"/>
          </a:p>
        </p:txBody>
      </p:sp>
      <p:sp>
        <p:nvSpPr>
          <p:cNvPr id="7" name="Tekstiruutu 6">
            <a:extLst>
              <a:ext uri="{FF2B5EF4-FFF2-40B4-BE49-F238E27FC236}">
                <a16:creationId xmlns:a16="http://schemas.microsoft.com/office/drawing/2014/main" id="{9F4DF0B7-F61E-8B75-DE1D-C440B7CEABD3}"/>
              </a:ext>
            </a:extLst>
          </p:cNvPr>
          <p:cNvSpPr txBox="1"/>
          <p:nvPr/>
        </p:nvSpPr>
        <p:spPr>
          <a:xfrm>
            <a:off x="0" y="0"/>
            <a:ext cx="12192000" cy="2677656"/>
          </a:xfrm>
          <a:prstGeom prst="rect">
            <a:avLst/>
          </a:prstGeom>
          <a:noFill/>
        </p:spPr>
        <p:txBody>
          <a:bodyPr wrap="square">
            <a:spAutoFit/>
          </a:bodyPr>
          <a:lstStyle/>
          <a:p>
            <a:pPr algn="l"/>
            <a:r>
              <a:rPr lang="fi-FI" sz="1050" b="0" i="0" dirty="0">
                <a:solidFill>
                  <a:srgbClr val="000000"/>
                </a:solidFill>
                <a:effectLst/>
                <a:latin typeface="Source Sans Pro" panose="020B0503030403020204" pitchFamily="34" charset="0"/>
              </a:rPr>
              <a:t>Yhdenvertaisia palveluita on helppo kannattaa, mutta mitä niillä itse asiassa tarkoitetaan?</a:t>
            </a:r>
          </a:p>
          <a:p>
            <a:pPr algn="l"/>
            <a:r>
              <a:rPr lang="fi-FI" sz="1050" b="1" i="0" dirty="0">
                <a:solidFill>
                  <a:srgbClr val="000000"/>
                </a:solidFill>
                <a:effectLst/>
                <a:latin typeface="Source Sans Pro" panose="020B0503030403020204" pitchFamily="34" charset="0"/>
              </a:rPr>
              <a:t>Muodollisesti yhdenvertaisissa palveluissa tarjotaan samaa kaikille, eli samanlaisessa tilanteessa olevia ihmisiä kohdellaan samalla tavalla.</a:t>
            </a:r>
          </a:p>
          <a:p>
            <a:pPr algn="l"/>
            <a:r>
              <a:rPr lang="fi-FI" sz="1050" b="0" i="0" dirty="0">
                <a:solidFill>
                  <a:srgbClr val="000000"/>
                </a:solidFill>
                <a:effectLst/>
                <a:latin typeface="Source Sans Pro" panose="020B0503030403020204" pitchFamily="34" charset="0"/>
              </a:rPr>
              <a:t>Suomessa vallitsee vahva universaalin ihanne. Esimerkiksi äitiysneuvolassa tarjotaan lähtökohtaisesti sama palvelu kaikille raskaana oleville naisille. Samanlaiset palvelut eivät kuitenkaan aina riitä kaikille. Neuvolatyössä on tärkeää, että lisäkäyntejä voidaan antaa perheen tarpeen mukaan.</a:t>
            </a:r>
          </a:p>
          <a:p>
            <a:pPr algn="l"/>
            <a:r>
              <a:rPr lang="fi-FI" sz="1050" b="0" i="0" dirty="0">
                <a:solidFill>
                  <a:srgbClr val="000000"/>
                </a:solidFill>
                <a:effectLst/>
                <a:latin typeface="Source Sans Pro" panose="020B0503030403020204" pitchFamily="34" charset="0"/>
              </a:rPr>
              <a:t>Muodollisesti samanlainen kohtelu voi vahvistaa olemassa olevaa eriarvoisuutta, </a:t>
            </a:r>
            <a:r>
              <a:rPr lang="fi-FI" sz="1050" b="1" i="0" dirty="0">
                <a:solidFill>
                  <a:srgbClr val="000000"/>
                </a:solidFill>
                <a:effectLst/>
                <a:latin typeface="Source Sans Pro" panose="020B0503030403020204" pitchFamily="34" charset="0"/>
              </a:rPr>
              <a:t>jos ihmisten erilaisia lähtökohtia ja mahdollisuuksia palvelujen käyttäjinä ei oteta huomioon.</a:t>
            </a:r>
            <a:r>
              <a:rPr lang="fi-FI" sz="1050" b="0" i="0" dirty="0">
                <a:solidFill>
                  <a:srgbClr val="000000"/>
                </a:solidFill>
                <a:effectLst/>
                <a:latin typeface="Source Sans Pro" panose="020B0503030403020204" pitchFamily="34" charset="0"/>
              </a:rPr>
              <a:t> Esimerkiksi työttömyysturvan aktiivimalli ei kohtele työttömiä yhdenvertaisesti, koska kaikilla työttömillä ei ole yhtäläisiä mahdollisuuksia täyttää aktiivimallin ehtoja ja välttää sanktioita.</a:t>
            </a:r>
          </a:p>
          <a:p>
            <a:pPr algn="l"/>
            <a:r>
              <a:rPr lang="fi-FI" sz="1050" b="1" i="0" dirty="0">
                <a:solidFill>
                  <a:srgbClr val="000000"/>
                </a:solidFill>
                <a:effectLst/>
                <a:latin typeface="Source Sans Pro" panose="020B0503030403020204" pitchFamily="34" charset="0"/>
              </a:rPr>
              <a:t>Positiivinen erityiskohtelu lisää yhdenvertaisuutta</a:t>
            </a:r>
          </a:p>
          <a:p>
            <a:pPr algn="l"/>
            <a:r>
              <a:rPr lang="fi-FI" sz="1050" b="0" i="0" dirty="0">
                <a:solidFill>
                  <a:srgbClr val="000000"/>
                </a:solidFill>
                <a:effectLst/>
                <a:latin typeface="Source Sans Pro" panose="020B0503030403020204" pitchFamily="34" charset="0"/>
              </a:rPr>
              <a:t>Tavoitteeksi pitäisi asettaa lopputulosten kannalta toteutuva yhdenvertaisuus eli tosiasiallinen yhdenvertaisuus. </a:t>
            </a:r>
            <a:r>
              <a:rPr lang="fi-FI" sz="1050" b="1" i="0" dirty="0">
                <a:solidFill>
                  <a:srgbClr val="000000"/>
                </a:solidFill>
                <a:effectLst/>
                <a:latin typeface="Source Sans Pro" panose="020B0503030403020204" pitchFamily="34" charset="0"/>
              </a:rPr>
              <a:t>Tosiasiallisen yhdenvertaisuuden toteutumiseksi voidaan käyttää positiivista erityiskohtelua, jossa otetaan paremmin huomioon ihmisten – tai asuinalueiden – erilaiset tarpeet ja tasataan epäedullista asemaa ja heikompia lähtökohtia.</a:t>
            </a:r>
          </a:p>
          <a:p>
            <a:pPr algn="l"/>
            <a:r>
              <a:rPr lang="fi-FI" sz="1050" b="0" i="0" dirty="0">
                <a:solidFill>
                  <a:srgbClr val="000000"/>
                </a:solidFill>
                <a:effectLst/>
                <a:latin typeface="Source Sans Pro" panose="020B0503030403020204" pitchFamily="34" charset="0"/>
              </a:rPr>
              <a:t>Esimerkiksi Helsingissä on menestyksekkäästi harjoitettu rahoitusmallia</a:t>
            </a:r>
            <a:r>
              <a:rPr lang="fi-FI" sz="1050" b="1" i="0" dirty="0">
                <a:solidFill>
                  <a:srgbClr val="000000"/>
                </a:solidFill>
                <a:effectLst/>
                <a:latin typeface="Source Sans Pro" panose="020B0503030403020204" pitchFamily="34" charset="0"/>
              </a:rPr>
              <a:t>, jolla tilastollisesti huono-osaisempien alueiden kouluille kohdennetaan erityistä toimintarahaa. Muun muassa koulualueen työttömyysaste ja perheiden tulotaso vaikuttaa rahoituksen kohdentamiseen.</a:t>
            </a:r>
          </a:p>
          <a:p>
            <a:pPr algn="l"/>
            <a:r>
              <a:rPr lang="fi-FI" sz="1050" b="0" i="0" dirty="0">
                <a:solidFill>
                  <a:srgbClr val="000000"/>
                </a:solidFill>
                <a:effectLst/>
                <a:latin typeface="Source Sans Pro" panose="020B0503030403020204" pitchFamily="34" charset="0"/>
              </a:rPr>
              <a:t>Työttömien työ- ja toimintakykyä tukeva maksuton terveysneuvonta ja terveystarkastukset ovat kohdennettua palvelua. Työttömyys vaikuttaa etenkin pitkittyessään kielteisesti hyvinvointiin ja terveyteen, ja työttömien palvelutarve onkin keskimäärin suurempi kuin työllisten. Työssä käyvillä on kuitenkin paras palvelujen saatavuus, koska he voivat hyödyntää työterveyshuoltoa, joka usein kattaa myös ilmaisen sairaanhoidon.</a:t>
            </a:r>
          </a:p>
          <a:p>
            <a:pPr algn="l"/>
            <a:r>
              <a:rPr lang="fi-FI" sz="1050" b="0" i="0" dirty="0">
                <a:solidFill>
                  <a:srgbClr val="000000"/>
                </a:solidFill>
                <a:effectLst/>
                <a:latin typeface="Source Sans Pro" panose="020B0503030403020204" pitchFamily="34" charset="0"/>
              </a:rPr>
              <a:t>Työttömille kohdennetuissa sote-palveluissa olisi paljon kehitettävää: esimerkiksi miten terveystarkastuksiin ohjataan, millainen tarkastuksen sisältö on ja miten tarkastuksen jälkeen ohjataan muihin palveluihin. Myös palveluprosessien tilastolliseen seurantaan tarvitaan valtakunnallista ohjeistusta.</a:t>
            </a:r>
          </a:p>
        </p:txBody>
      </p:sp>
    </p:spTree>
    <p:extLst>
      <p:ext uri="{BB962C8B-B14F-4D97-AF65-F5344CB8AC3E}">
        <p14:creationId xmlns:p14="http://schemas.microsoft.com/office/powerpoint/2010/main" val="516835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6D52C179-C5D1-A0A7-D0B9-7685D930CF8D}"/>
              </a:ext>
            </a:extLst>
          </p:cNvPr>
          <p:cNvSpPr>
            <a:spLocks noGrp="1"/>
          </p:cNvSpPr>
          <p:nvPr>
            <p:ph type="title"/>
          </p:nvPr>
        </p:nvSpPr>
        <p:spPr>
          <a:xfrm>
            <a:off x="4548857" y="0"/>
            <a:ext cx="6416194" cy="1086462"/>
          </a:xfrm>
        </p:spPr>
        <p:txBody>
          <a:bodyPr vert="horz" lIns="91440" tIns="45720" rIns="91440" bIns="45720" rtlCol="0" anchor="b">
            <a:normAutofit fontScale="90000"/>
          </a:bodyPr>
          <a:lstStyle/>
          <a:p>
            <a:r>
              <a:rPr lang="en-US" sz="4000" dirty="0" err="1"/>
              <a:t>Terveyserojen</a:t>
            </a:r>
            <a:r>
              <a:rPr lang="en-US" sz="4000" dirty="0"/>
              <a:t> </a:t>
            </a:r>
            <a:r>
              <a:rPr lang="en-US" sz="4000" dirty="0" err="1"/>
              <a:t>kaventaminen</a:t>
            </a:r>
            <a:r>
              <a:rPr lang="en-US" sz="4000" dirty="0"/>
              <a:t> on </a:t>
            </a:r>
            <a:r>
              <a:rPr lang="en-US" sz="4000" dirty="0" err="1"/>
              <a:t>terveyspoliittinen</a:t>
            </a:r>
            <a:r>
              <a:rPr lang="en-US" sz="4000" dirty="0"/>
              <a:t> </a:t>
            </a:r>
            <a:r>
              <a:rPr lang="en-US" sz="4000" dirty="0" err="1"/>
              <a:t>haaste</a:t>
            </a:r>
            <a:endParaRPr lang="en-US" sz="4000" dirty="0"/>
          </a:p>
        </p:txBody>
      </p:sp>
      <p:pic>
        <p:nvPicPr>
          <p:cNvPr id="7" name="Sisällön paikkamerkki 6" descr="Kuva, joka sisältää kohteen värikäs, pippuri, vihannes, useat&#10;&#10;Kuvaus luotu automaattisesti">
            <a:extLst>
              <a:ext uri="{FF2B5EF4-FFF2-40B4-BE49-F238E27FC236}">
                <a16:creationId xmlns:a16="http://schemas.microsoft.com/office/drawing/2014/main" id="{D46F4237-BC25-50AC-2C2C-1D1528D0AD00}"/>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7172" r="-1" b="-1"/>
          <a:stretch/>
        </p:blipFill>
        <p:spPr>
          <a:xfrm>
            <a:off x="1" y="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B637FBC0-1555-E4CB-8838-E0638128A69D}"/>
              </a:ext>
            </a:extLst>
          </p:cNvPr>
          <p:cNvSpPr>
            <a:spLocks noGrp="1"/>
          </p:cNvSpPr>
          <p:nvPr>
            <p:ph sz="half" idx="1"/>
          </p:nvPr>
        </p:nvSpPr>
        <p:spPr>
          <a:xfrm>
            <a:off x="4816348" y="1257082"/>
            <a:ext cx="7213600" cy="3665531"/>
          </a:xfrm>
        </p:spPr>
        <p:txBody>
          <a:bodyPr vert="horz" lIns="91440" tIns="45720" rIns="91440" bIns="45720" rtlCol="0">
            <a:normAutofit/>
          </a:bodyPr>
          <a:lstStyle/>
          <a:p>
            <a:r>
              <a:rPr lang="en-US" sz="2400" dirty="0" err="1"/>
              <a:t>Suomalaisten</a:t>
            </a:r>
            <a:r>
              <a:rPr lang="en-US" sz="2400" dirty="0"/>
              <a:t> </a:t>
            </a:r>
            <a:r>
              <a:rPr lang="en-US" sz="2400" dirty="0" err="1"/>
              <a:t>terveydentila</a:t>
            </a:r>
            <a:r>
              <a:rPr lang="en-US" sz="2400" dirty="0"/>
              <a:t> on </a:t>
            </a:r>
            <a:r>
              <a:rPr lang="en-US" sz="2400" dirty="0" err="1"/>
              <a:t>hyvä</a:t>
            </a:r>
            <a:r>
              <a:rPr lang="en-US" sz="2400" dirty="0"/>
              <a:t> ja </a:t>
            </a:r>
            <a:r>
              <a:rPr lang="en-US" sz="2400" dirty="0" err="1"/>
              <a:t>elinikä</a:t>
            </a:r>
            <a:r>
              <a:rPr lang="en-US" sz="2400" dirty="0"/>
              <a:t> on </a:t>
            </a:r>
            <a:r>
              <a:rPr lang="en-US" sz="2400" dirty="0" err="1"/>
              <a:t>pidentynyt</a:t>
            </a:r>
            <a:r>
              <a:rPr lang="en-US" sz="2400" dirty="0"/>
              <a:t> </a:t>
            </a:r>
            <a:r>
              <a:rPr lang="en-US" sz="2400" dirty="0" err="1"/>
              <a:t>vuosi</a:t>
            </a:r>
            <a:r>
              <a:rPr lang="en-US" sz="2400" dirty="0"/>
              <a:t> </a:t>
            </a:r>
            <a:r>
              <a:rPr lang="en-US" sz="2400" dirty="0" err="1"/>
              <a:t>vuodelta</a:t>
            </a:r>
            <a:r>
              <a:rPr lang="en-US" sz="2400" dirty="0"/>
              <a:t>, </a:t>
            </a:r>
            <a:r>
              <a:rPr lang="en-US" sz="2400" dirty="0" err="1"/>
              <a:t>mutta</a:t>
            </a:r>
            <a:r>
              <a:rPr lang="en-US" sz="2400" dirty="0"/>
              <a:t> </a:t>
            </a:r>
            <a:r>
              <a:rPr lang="en-US" sz="2400" dirty="0" err="1"/>
              <a:t>terveyserot</a:t>
            </a:r>
            <a:r>
              <a:rPr lang="en-US" sz="2400" dirty="0"/>
              <a:t> </a:t>
            </a:r>
            <a:r>
              <a:rPr lang="en-US" sz="2400" dirty="0" err="1"/>
              <a:t>ovat</a:t>
            </a:r>
            <a:r>
              <a:rPr lang="en-US" sz="2400" dirty="0"/>
              <a:t> </a:t>
            </a:r>
            <a:r>
              <a:rPr lang="en-US" sz="2400" dirty="0" err="1"/>
              <a:t>edelleen</a:t>
            </a:r>
            <a:r>
              <a:rPr lang="en-US" sz="2400" dirty="0"/>
              <a:t> </a:t>
            </a:r>
            <a:r>
              <a:rPr lang="en-US" sz="2400" dirty="0" err="1"/>
              <a:t>merkittäviä</a:t>
            </a:r>
            <a:r>
              <a:rPr lang="en-US" sz="2400" dirty="0"/>
              <a:t>.</a:t>
            </a:r>
          </a:p>
          <a:p>
            <a:r>
              <a:rPr lang="en-US" sz="2400" dirty="0" err="1"/>
              <a:t>Lyhimmän</a:t>
            </a:r>
            <a:r>
              <a:rPr lang="en-US" sz="2400" dirty="0"/>
              <a:t> </a:t>
            </a:r>
            <a:r>
              <a:rPr lang="en-US" sz="2400" dirty="0" err="1"/>
              <a:t>elämän</a:t>
            </a:r>
            <a:r>
              <a:rPr lang="en-US" sz="2400" dirty="0"/>
              <a:t> </a:t>
            </a:r>
            <a:r>
              <a:rPr lang="en-US" sz="2400" dirty="0" err="1"/>
              <a:t>elävät</a:t>
            </a:r>
            <a:r>
              <a:rPr lang="en-US" sz="2400" dirty="0"/>
              <a:t> </a:t>
            </a:r>
            <a:r>
              <a:rPr lang="en-US" sz="2400" dirty="0" err="1"/>
              <a:t>matalasti</a:t>
            </a:r>
            <a:r>
              <a:rPr lang="en-US" sz="2400" dirty="0"/>
              <a:t> </a:t>
            </a:r>
            <a:r>
              <a:rPr lang="en-US" sz="2400" dirty="0" err="1"/>
              <a:t>koulutetut</a:t>
            </a:r>
            <a:r>
              <a:rPr lang="en-US" sz="2400" dirty="0"/>
              <a:t> </a:t>
            </a:r>
            <a:r>
              <a:rPr lang="en-US" sz="2400" dirty="0" err="1"/>
              <a:t>miehet</a:t>
            </a:r>
            <a:r>
              <a:rPr lang="en-US" sz="2400" dirty="0"/>
              <a:t>.</a:t>
            </a:r>
          </a:p>
          <a:p>
            <a:r>
              <a:rPr lang="en-US" sz="2400" dirty="0" err="1"/>
              <a:t>Merkittävin</a:t>
            </a:r>
            <a:r>
              <a:rPr lang="en-US" sz="2400" dirty="0"/>
              <a:t> </a:t>
            </a:r>
            <a:r>
              <a:rPr lang="en-US" sz="2400" dirty="0" err="1"/>
              <a:t>syy</a:t>
            </a:r>
            <a:r>
              <a:rPr lang="en-US" sz="2400" dirty="0"/>
              <a:t> </a:t>
            </a:r>
            <a:r>
              <a:rPr lang="en-US" sz="2400" dirty="0" err="1"/>
              <a:t>terveyseroihin</a:t>
            </a:r>
            <a:r>
              <a:rPr lang="en-US" sz="2400" dirty="0"/>
              <a:t> on </a:t>
            </a:r>
            <a:r>
              <a:rPr lang="en-US" sz="2400" dirty="0" err="1"/>
              <a:t>elämäntavat</a:t>
            </a:r>
            <a:r>
              <a:rPr lang="en-US" sz="2400" dirty="0"/>
              <a:t>.</a:t>
            </a:r>
          </a:p>
          <a:p>
            <a:r>
              <a:rPr lang="en-US" sz="2400" dirty="0" err="1"/>
              <a:t>Elämäntapoihin</a:t>
            </a:r>
            <a:r>
              <a:rPr lang="en-US" sz="2400" dirty="0"/>
              <a:t> </a:t>
            </a:r>
            <a:r>
              <a:rPr lang="en-US" sz="2400" dirty="0" err="1"/>
              <a:t>puuttuminen</a:t>
            </a:r>
            <a:r>
              <a:rPr lang="en-US" sz="2400" dirty="0"/>
              <a:t> on </a:t>
            </a:r>
            <a:r>
              <a:rPr lang="en-US" sz="2400" dirty="0" err="1"/>
              <a:t>usein</a:t>
            </a:r>
            <a:r>
              <a:rPr lang="en-US" sz="2400" dirty="0"/>
              <a:t> </a:t>
            </a:r>
            <a:r>
              <a:rPr lang="en-US" sz="2400" dirty="0" err="1"/>
              <a:t>haasteellista</a:t>
            </a:r>
            <a:r>
              <a:rPr lang="en-US" sz="2400" dirty="0"/>
              <a:t>.</a:t>
            </a:r>
          </a:p>
          <a:p>
            <a:r>
              <a:rPr lang="en-US" sz="2400" dirty="0" err="1"/>
              <a:t>Terveyden</a:t>
            </a:r>
            <a:r>
              <a:rPr lang="en-US" sz="2400" dirty="0"/>
              <a:t> </a:t>
            </a:r>
            <a:r>
              <a:rPr lang="en-US" sz="2400" dirty="0" err="1"/>
              <a:t>edistämisen</a:t>
            </a:r>
            <a:r>
              <a:rPr lang="en-US" sz="2400" dirty="0"/>
              <a:t> </a:t>
            </a:r>
            <a:r>
              <a:rPr lang="en-US" sz="2400" dirty="0" err="1"/>
              <a:t>toimia</a:t>
            </a:r>
            <a:r>
              <a:rPr lang="en-US" sz="2400" dirty="0"/>
              <a:t> </a:t>
            </a:r>
            <a:r>
              <a:rPr lang="en-US" sz="2400" dirty="0" err="1"/>
              <a:t>kannattaa</a:t>
            </a:r>
            <a:r>
              <a:rPr lang="en-US" sz="2400" dirty="0"/>
              <a:t> </a:t>
            </a:r>
            <a:r>
              <a:rPr lang="en-US" sz="2400" dirty="0" err="1"/>
              <a:t>kohdistaa</a:t>
            </a:r>
            <a:r>
              <a:rPr lang="en-US" sz="2400" dirty="0"/>
              <a:t> </a:t>
            </a:r>
            <a:r>
              <a:rPr lang="en-US" sz="2400" dirty="0" err="1"/>
              <a:t>erityisesti</a:t>
            </a:r>
            <a:r>
              <a:rPr lang="en-US" sz="2400" dirty="0"/>
              <a:t> </a:t>
            </a:r>
            <a:r>
              <a:rPr lang="en-US" sz="2400" dirty="0" err="1"/>
              <a:t>niihin</a:t>
            </a:r>
            <a:r>
              <a:rPr lang="en-US" sz="2400" dirty="0"/>
              <a:t> </a:t>
            </a:r>
            <a:r>
              <a:rPr lang="en-US" sz="2400" dirty="0" err="1"/>
              <a:t>väestöryhmiin</a:t>
            </a:r>
            <a:r>
              <a:rPr lang="en-US" sz="2400" dirty="0"/>
              <a:t>, </a:t>
            </a:r>
            <a:r>
              <a:rPr lang="en-US" sz="2400" dirty="0" err="1"/>
              <a:t>joissa</a:t>
            </a:r>
            <a:r>
              <a:rPr lang="en-US" sz="2400" dirty="0"/>
              <a:t> </a:t>
            </a:r>
            <a:r>
              <a:rPr lang="en-US" sz="2400" dirty="0" err="1"/>
              <a:t>riskitekijät</a:t>
            </a:r>
            <a:r>
              <a:rPr lang="en-US" sz="2400" dirty="0"/>
              <a:t> </a:t>
            </a:r>
            <a:r>
              <a:rPr lang="en-US" sz="2400" dirty="0" err="1"/>
              <a:t>ovat</a:t>
            </a:r>
            <a:r>
              <a:rPr lang="en-US" sz="2400" dirty="0"/>
              <a:t> </a:t>
            </a:r>
            <a:r>
              <a:rPr lang="en-US" sz="2400" dirty="0" err="1"/>
              <a:t>yleisimpiä</a:t>
            </a:r>
            <a:r>
              <a:rPr lang="en-US" sz="2400" dirty="0"/>
              <a:t>.</a:t>
            </a:r>
          </a:p>
        </p:txBody>
      </p:sp>
      <p:pic>
        <p:nvPicPr>
          <p:cNvPr id="9" name="Kuva 8">
            <a:extLst>
              <a:ext uri="{FF2B5EF4-FFF2-40B4-BE49-F238E27FC236}">
                <a16:creationId xmlns:a16="http://schemas.microsoft.com/office/drawing/2014/main" id="{0267178A-21D8-70B7-DCD3-63CF6052D62D}"/>
              </a:ext>
            </a:extLst>
          </p:cNvPr>
          <p:cNvPicPr>
            <a:picLocks noChangeAspect="1"/>
          </p:cNvPicPr>
          <p:nvPr/>
        </p:nvPicPr>
        <p:blipFill>
          <a:blip r:embed="rId3"/>
          <a:stretch>
            <a:fillRect/>
          </a:stretch>
        </p:blipFill>
        <p:spPr>
          <a:xfrm>
            <a:off x="10312809" y="6223819"/>
            <a:ext cx="1668092" cy="428938"/>
          </a:xfrm>
          <a:prstGeom prst="rect">
            <a:avLst/>
          </a:prstGeom>
        </p:spPr>
      </p:pic>
      <p:sp>
        <p:nvSpPr>
          <p:cNvPr id="10" name="Tekstiruutu 9">
            <a:extLst>
              <a:ext uri="{FF2B5EF4-FFF2-40B4-BE49-F238E27FC236}">
                <a16:creationId xmlns:a16="http://schemas.microsoft.com/office/drawing/2014/main" id="{4CF26AFB-F7C6-B155-343A-4AEA73298744}"/>
              </a:ext>
            </a:extLst>
          </p:cNvPr>
          <p:cNvSpPr txBox="1"/>
          <p:nvPr/>
        </p:nvSpPr>
        <p:spPr>
          <a:xfrm>
            <a:off x="0" y="6344980"/>
            <a:ext cx="2742795" cy="307777"/>
          </a:xfrm>
          <a:prstGeom prst="rect">
            <a:avLst/>
          </a:prstGeom>
          <a:noFill/>
        </p:spPr>
        <p:txBody>
          <a:bodyPr wrap="square" rtlCol="0">
            <a:spAutoFit/>
          </a:bodyPr>
          <a:lstStyle/>
          <a:p>
            <a:r>
              <a:rPr lang="fi-FI" sz="1400" dirty="0">
                <a:solidFill>
                  <a:schemeClr val="bg1"/>
                </a:solidFill>
              </a:rPr>
              <a:t>Kuva: Unsplash.com Nico </a:t>
            </a:r>
            <a:r>
              <a:rPr lang="fi-FI" sz="1400" dirty="0" err="1">
                <a:solidFill>
                  <a:schemeClr val="bg1"/>
                </a:solidFill>
              </a:rPr>
              <a:t>Smit</a:t>
            </a:r>
            <a:endParaRPr lang="fi-FI" sz="1400" dirty="0">
              <a:solidFill>
                <a:schemeClr val="bg1"/>
              </a:solidFill>
            </a:endParaRPr>
          </a:p>
        </p:txBody>
      </p:sp>
    </p:spTree>
    <p:extLst>
      <p:ext uri="{BB962C8B-B14F-4D97-AF65-F5344CB8AC3E}">
        <p14:creationId xmlns:p14="http://schemas.microsoft.com/office/powerpoint/2010/main" val="2940381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5F6676-87D6-9F6C-21B1-BE73812D421C}"/>
              </a:ext>
            </a:extLst>
          </p:cNvPr>
          <p:cNvSpPr>
            <a:spLocks noGrp="1"/>
          </p:cNvSpPr>
          <p:nvPr>
            <p:ph type="title"/>
          </p:nvPr>
        </p:nvSpPr>
        <p:spPr>
          <a:xfrm>
            <a:off x="4998352" y="0"/>
            <a:ext cx="6474524" cy="1285508"/>
          </a:xfrm>
        </p:spPr>
        <p:txBody>
          <a:bodyPr vert="horz" lIns="91440" tIns="45720" rIns="91440" bIns="45720" rtlCol="0" anchor="b">
            <a:normAutofit/>
          </a:bodyPr>
          <a:lstStyle/>
          <a:p>
            <a:r>
              <a:rPr lang="en-US" sz="2800" b="1" dirty="0" err="1"/>
              <a:t>Hyvinvointi</a:t>
            </a:r>
            <a:r>
              <a:rPr lang="en-US" sz="2800" b="1" dirty="0"/>
              <a:t>- ja </a:t>
            </a:r>
            <a:r>
              <a:rPr lang="en-US" sz="2800" b="1" dirty="0" err="1"/>
              <a:t>terveyseroja</a:t>
            </a:r>
            <a:r>
              <a:rPr lang="en-US" sz="2800" b="1" dirty="0"/>
              <a:t> </a:t>
            </a:r>
            <a:r>
              <a:rPr lang="en-US" sz="2800" b="1" dirty="0" err="1"/>
              <a:t>pystytään</a:t>
            </a:r>
            <a:r>
              <a:rPr lang="en-US" sz="2800" b="1" dirty="0"/>
              <a:t> </a:t>
            </a:r>
            <a:r>
              <a:rPr lang="en-US" sz="2800" b="1" dirty="0" err="1"/>
              <a:t>kaventamaan</a:t>
            </a:r>
            <a:r>
              <a:rPr lang="en-US" sz="2800" b="1" dirty="0"/>
              <a:t> </a:t>
            </a:r>
            <a:r>
              <a:rPr lang="en-US" sz="2800" b="1" dirty="0" err="1"/>
              <a:t>vaikuttamalla</a:t>
            </a:r>
            <a:r>
              <a:rPr lang="en-US" sz="2800" b="1" dirty="0"/>
              <a:t> </a:t>
            </a:r>
            <a:r>
              <a:rPr lang="en-US" sz="2800" b="1" dirty="0" err="1"/>
              <a:t>sosiaalisiin</a:t>
            </a:r>
            <a:r>
              <a:rPr lang="en-US" sz="2800" b="1" dirty="0"/>
              <a:t> </a:t>
            </a:r>
            <a:r>
              <a:rPr lang="en-US" sz="2800" b="1" dirty="0" err="1"/>
              <a:t>taustatekijöihin</a:t>
            </a:r>
            <a:r>
              <a:rPr lang="en-US" sz="2800" b="1" dirty="0"/>
              <a:t> ja </a:t>
            </a:r>
            <a:r>
              <a:rPr lang="en-US" sz="2800" b="1" dirty="0" err="1"/>
              <a:t>eriarvoisuuteen</a:t>
            </a:r>
            <a:endParaRPr lang="en-US" sz="2800" b="1" dirty="0"/>
          </a:p>
        </p:txBody>
      </p:sp>
      <p:sp>
        <p:nvSpPr>
          <p:cNvPr id="3" name="Sisällön paikkamerkki 2">
            <a:extLst>
              <a:ext uri="{FF2B5EF4-FFF2-40B4-BE49-F238E27FC236}">
                <a16:creationId xmlns:a16="http://schemas.microsoft.com/office/drawing/2014/main" id="{BFFA873A-5B4C-6EE1-2FC0-F046A5277B6E}"/>
              </a:ext>
            </a:extLst>
          </p:cNvPr>
          <p:cNvSpPr>
            <a:spLocks noGrp="1"/>
          </p:cNvSpPr>
          <p:nvPr>
            <p:ph sz="half" idx="1"/>
          </p:nvPr>
        </p:nvSpPr>
        <p:spPr>
          <a:xfrm>
            <a:off x="5062886" y="1260028"/>
            <a:ext cx="7129094" cy="4311613"/>
          </a:xfrm>
        </p:spPr>
        <p:txBody>
          <a:bodyPr vert="horz" lIns="91440" tIns="45720" rIns="91440" bIns="45720" rtlCol="0">
            <a:normAutofit/>
          </a:bodyPr>
          <a:lstStyle/>
          <a:p>
            <a:pPr fontAlgn="base"/>
            <a:r>
              <a:rPr lang="en-US" sz="2000" b="0" i="0" dirty="0" err="1">
                <a:effectLst/>
              </a:rPr>
              <a:t>vaikutetaan</a:t>
            </a:r>
            <a:r>
              <a:rPr lang="en-US" sz="2000" b="0" i="0" dirty="0">
                <a:effectLst/>
              </a:rPr>
              <a:t> </a:t>
            </a:r>
            <a:r>
              <a:rPr lang="en-US" sz="2000" b="1" i="0" dirty="0" err="1">
                <a:effectLst/>
              </a:rPr>
              <a:t>sosiaaliseen</a:t>
            </a:r>
            <a:r>
              <a:rPr lang="en-US" sz="2000" b="1" i="0" dirty="0">
                <a:effectLst/>
              </a:rPr>
              <a:t> </a:t>
            </a:r>
            <a:r>
              <a:rPr lang="en-US" sz="2000" b="1" i="0" dirty="0" err="1">
                <a:effectLst/>
              </a:rPr>
              <a:t>eriarvoisuuteen</a:t>
            </a:r>
            <a:r>
              <a:rPr lang="en-US" sz="2000" b="0" i="0" dirty="0">
                <a:effectLst/>
              </a:rPr>
              <a:t>, </a:t>
            </a:r>
            <a:r>
              <a:rPr lang="en-US" sz="2000" b="0" i="0" dirty="0" err="1">
                <a:effectLst/>
              </a:rPr>
              <a:t>esimerkiksi</a:t>
            </a:r>
            <a:r>
              <a:rPr lang="en-US" sz="2000" b="0" i="0" dirty="0">
                <a:effectLst/>
              </a:rPr>
              <a:t> </a:t>
            </a:r>
            <a:r>
              <a:rPr lang="en-US" sz="2000" b="0" i="0" dirty="0" err="1">
                <a:effectLst/>
              </a:rPr>
              <a:t>koulutukseen</a:t>
            </a:r>
            <a:r>
              <a:rPr lang="en-US" sz="2000" b="0" i="0" dirty="0">
                <a:effectLst/>
              </a:rPr>
              <a:t>, </a:t>
            </a:r>
            <a:r>
              <a:rPr lang="en-US" sz="2000" b="0" i="0" dirty="0" err="1">
                <a:effectLst/>
              </a:rPr>
              <a:t>tulonjakoon</a:t>
            </a:r>
            <a:r>
              <a:rPr lang="en-US" sz="2000" b="0" i="0" dirty="0">
                <a:effectLst/>
              </a:rPr>
              <a:t>, </a:t>
            </a:r>
            <a:r>
              <a:rPr lang="en-US" sz="2000" b="0" i="0" dirty="0" err="1">
                <a:effectLst/>
              </a:rPr>
              <a:t>työllisyysmahdollisuuksiin</a:t>
            </a:r>
            <a:r>
              <a:rPr lang="en-US" sz="2000" b="0" i="0" dirty="0">
                <a:effectLst/>
              </a:rPr>
              <a:t> ja </a:t>
            </a:r>
            <a:r>
              <a:rPr lang="en-US" sz="2000" b="0" i="0" dirty="0" err="1">
                <a:effectLst/>
              </a:rPr>
              <a:t>verotukseen</a:t>
            </a:r>
            <a:r>
              <a:rPr lang="en-US" sz="2000" b="0" i="0" dirty="0">
                <a:effectLst/>
              </a:rPr>
              <a:t> </a:t>
            </a:r>
          </a:p>
          <a:p>
            <a:pPr fontAlgn="base"/>
            <a:r>
              <a:rPr lang="en-US" sz="2000" b="0" i="0" dirty="0" err="1">
                <a:effectLst/>
              </a:rPr>
              <a:t>turvataan</a:t>
            </a:r>
            <a:r>
              <a:rPr lang="en-US" sz="2000" b="0" i="0" dirty="0">
                <a:effectLst/>
              </a:rPr>
              <a:t> </a:t>
            </a:r>
            <a:r>
              <a:rPr lang="en-US" sz="2000" b="0" i="0" dirty="0" err="1">
                <a:effectLst/>
              </a:rPr>
              <a:t>kaikille</a:t>
            </a:r>
            <a:r>
              <a:rPr lang="en-US" sz="2000" b="0" i="0" dirty="0">
                <a:effectLst/>
              </a:rPr>
              <a:t> </a:t>
            </a:r>
            <a:r>
              <a:rPr lang="en-US" sz="2000" b="1" i="0" dirty="0" err="1">
                <a:effectLst/>
              </a:rPr>
              <a:t>terveelliset</a:t>
            </a:r>
            <a:r>
              <a:rPr lang="en-US" sz="2000" b="1" i="0" dirty="0">
                <a:effectLst/>
              </a:rPr>
              <a:t> </a:t>
            </a:r>
            <a:r>
              <a:rPr lang="en-US" sz="2000" b="1" i="0" dirty="0" err="1">
                <a:effectLst/>
              </a:rPr>
              <a:t>elinolot</a:t>
            </a:r>
            <a:r>
              <a:rPr lang="en-US" sz="2000" b="1" i="0" dirty="0">
                <a:effectLst/>
              </a:rPr>
              <a:t> </a:t>
            </a:r>
            <a:r>
              <a:rPr lang="en-US" sz="2000" b="0" i="0" dirty="0">
                <a:effectLst/>
              </a:rPr>
              <a:t>(</a:t>
            </a:r>
            <a:r>
              <a:rPr lang="en-US" sz="2000" b="0" i="0" dirty="0" err="1">
                <a:effectLst/>
              </a:rPr>
              <a:t>asuminen</a:t>
            </a:r>
            <a:r>
              <a:rPr lang="en-US" sz="2000" b="0" i="0" dirty="0">
                <a:effectLst/>
              </a:rPr>
              <a:t>, </a:t>
            </a:r>
            <a:r>
              <a:rPr lang="en-US" sz="2000" b="0" i="0" dirty="0" err="1">
                <a:effectLst/>
              </a:rPr>
              <a:t>työolot</a:t>
            </a:r>
            <a:r>
              <a:rPr lang="en-US" sz="2000" b="0" i="0" dirty="0">
                <a:effectLst/>
              </a:rPr>
              <a:t>, </a:t>
            </a:r>
            <a:r>
              <a:rPr lang="en-US" sz="2000" b="0" i="0" dirty="0" err="1">
                <a:effectLst/>
              </a:rPr>
              <a:t>ympäristö</a:t>
            </a:r>
            <a:r>
              <a:rPr lang="en-US" sz="2000" b="0" i="0" dirty="0">
                <a:effectLst/>
              </a:rPr>
              <a:t>)  </a:t>
            </a:r>
          </a:p>
          <a:p>
            <a:pPr fontAlgn="base"/>
            <a:r>
              <a:rPr lang="en-US" sz="2000" b="0" i="0" dirty="0" err="1">
                <a:effectLst/>
              </a:rPr>
              <a:t>vähennetään</a:t>
            </a:r>
            <a:r>
              <a:rPr lang="en-US" sz="2000" b="0" i="0" dirty="0">
                <a:effectLst/>
              </a:rPr>
              <a:t> </a:t>
            </a:r>
            <a:r>
              <a:rPr lang="en-US" sz="2000" b="1" i="0" dirty="0" err="1">
                <a:effectLst/>
              </a:rPr>
              <a:t>haitallisille</a:t>
            </a:r>
            <a:r>
              <a:rPr lang="en-US" sz="2000" b="1" i="0" dirty="0">
                <a:effectLst/>
              </a:rPr>
              <a:t> </a:t>
            </a:r>
            <a:r>
              <a:rPr lang="en-US" sz="2000" b="1" i="0" dirty="0" err="1">
                <a:effectLst/>
              </a:rPr>
              <a:t>aineille</a:t>
            </a:r>
            <a:r>
              <a:rPr lang="en-US" sz="2000" b="1" i="0" dirty="0">
                <a:effectLst/>
              </a:rPr>
              <a:t> </a:t>
            </a:r>
            <a:r>
              <a:rPr lang="en-US" sz="2000" b="1" i="0" dirty="0" err="1">
                <a:effectLst/>
              </a:rPr>
              <a:t>altistumista</a:t>
            </a:r>
            <a:r>
              <a:rPr lang="en-US" sz="2000" b="1" i="0" dirty="0">
                <a:effectLst/>
              </a:rPr>
              <a:t> </a:t>
            </a:r>
            <a:r>
              <a:rPr lang="en-US" sz="2000" b="0" i="0" dirty="0">
                <a:effectLst/>
              </a:rPr>
              <a:t>(</a:t>
            </a:r>
            <a:r>
              <a:rPr lang="en-US" sz="2000" b="0" i="0" dirty="0" err="1">
                <a:effectLst/>
              </a:rPr>
              <a:t>työaltisteet</a:t>
            </a:r>
            <a:r>
              <a:rPr lang="en-US" sz="2000" b="0" i="0" dirty="0">
                <a:effectLst/>
              </a:rPr>
              <a:t>, </a:t>
            </a:r>
            <a:r>
              <a:rPr lang="en-US" sz="2000" b="0" i="0" dirty="0" err="1">
                <a:effectLst/>
              </a:rPr>
              <a:t>ympäristöaltisteet</a:t>
            </a:r>
            <a:r>
              <a:rPr lang="en-US" sz="2000" b="0" i="0" dirty="0">
                <a:effectLst/>
              </a:rPr>
              <a:t>, </a:t>
            </a:r>
            <a:r>
              <a:rPr lang="en-US" sz="2000" b="0" i="0" dirty="0" err="1">
                <a:effectLst/>
              </a:rPr>
              <a:t>alkoholi</a:t>
            </a:r>
            <a:r>
              <a:rPr lang="en-US" sz="2000" b="0" i="0" dirty="0">
                <a:effectLst/>
              </a:rPr>
              <a:t>, </a:t>
            </a:r>
            <a:r>
              <a:rPr lang="en-US" sz="2000" b="0" i="0" dirty="0" err="1">
                <a:effectLst/>
              </a:rPr>
              <a:t>tupakka</a:t>
            </a:r>
            <a:r>
              <a:rPr lang="en-US" sz="2000" b="0" i="0" dirty="0">
                <a:effectLst/>
              </a:rPr>
              <a:t>, </a:t>
            </a:r>
            <a:r>
              <a:rPr lang="en-US" sz="2000" b="0" i="0" dirty="0" err="1">
                <a:effectLst/>
              </a:rPr>
              <a:t>epäterveellinen</a:t>
            </a:r>
            <a:r>
              <a:rPr lang="en-US" sz="2000" b="0" i="0" dirty="0">
                <a:effectLst/>
              </a:rPr>
              <a:t> </a:t>
            </a:r>
            <a:r>
              <a:rPr lang="en-US" sz="2000" b="0" i="0" dirty="0" err="1">
                <a:effectLst/>
              </a:rPr>
              <a:t>ravinto</a:t>
            </a:r>
            <a:r>
              <a:rPr lang="en-US" sz="2000" b="0" i="0" dirty="0">
                <a:effectLst/>
              </a:rPr>
              <a:t>) </a:t>
            </a:r>
          </a:p>
          <a:p>
            <a:pPr fontAlgn="base"/>
            <a:r>
              <a:rPr lang="en-US" sz="2000" b="0" i="0" dirty="0" err="1">
                <a:effectLst/>
              </a:rPr>
              <a:t>vähennetään</a:t>
            </a:r>
            <a:r>
              <a:rPr lang="en-US" sz="2000" b="0" i="0" dirty="0">
                <a:effectLst/>
              </a:rPr>
              <a:t> </a:t>
            </a:r>
            <a:r>
              <a:rPr lang="en-US" sz="2000" b="1" i="0" dirty="0" err="1">
                <a:effectLst/>
              </a:rPr>
              <a:t>haavoittuvuutta</a:t>
            </a:r>
            <a:r>
              <a:rPr lang="en-US" sz="2000" b="0" i="0" dirty="0">
                <a:effectLst/>
              </a:rPr>
              <a:t> (</a:t>
            </a:r>
            <a:r>
              <a:rPr lang="en-US" sz="2000" b="0" i="0" dirty="0" err="1">
                <a:effectLst/>
              </a:rPr>
              <a:t>sosiaaliset</a:t>
            </a:r>
            <a:r>
              <a:rPr lang="en-US" sz="2000" b="0" i="0" dirty="0">
                <a:effectLst/>
              </a:rPr>
              <a:t> </a:t>
            </a:r>
            <a:r>
              <a:rPr lang="en-US" sz="2000" b="0" i="0" dirty="0" err="1">
                <a:effectLst/>
              </a:rPr>
              <a:t>verkostot</a:t>
            </a:r>
            <a:r>
              <a:rPr lang="en-US" sz="2000" b="0" i="0" dirty="0">
                <a:effectLst/>
              </a:rPr>
              <a:t>, </a:t>
            </a:r>
            <a:r>
              <a:rPr lang="en-US" sz="2000" b="0" i="0" dirty="0" err="1">
                <a:effectLst/>
              </a:rPr>
              <a:t>erityinen</a:t>
            </a:r>
            <a:r>
              <a:rPr lang="en-US" sz="2000" b="0" i="0" dirty="0">
                <a:effectLst/>
              </a:rPr>
              <a:t> </a:t>
            </a:r>
            <a:r>
              <a:rPr lang="en-US" sz="2000" b="0" i="0" dirty="0" err="1">
                <a:effectLst/>
              </a:rPr>
              <a:t>tuki</a:t>
            </a:r>
            <a:r>
              <a:rPr lang="en-US" sz="2000" b="0" i="0" dirty="0">
                <a:effectLst/>
              </a:rPr>
              <a:t> </a:t>
            </a:r>
            <a:r>
              <a:rPr lang="en-US" sz="2000" b="0" i="0" dirty="0" err="1">
                <a:effectLst/>
              </a:rPr>
              <a:t>haavoittuvassa</a:t>
            </a:r>
            <a:r>
              <a:rPr lang="en-US" sz="2000" b="0" i="0" dirty="0">
                <a:effectLst/>
              </a:rPr>
              <a:t> </a:t>
            </a:r>
            <a:r>
              <a:rPr lang="en-US" sz="2000" b="0" i="0" dirty="0" err="1">
                <a:effectLst/>
              </a:rPr>
              <a:t>asemassa</a:t>
            </a:r>
            <a:r>
              <a:rPr lang="en-US" sz="2000" b="0" i="0" dirty="0">
                <a:effectLst/>
              </a:rPr>
              <a:t> </a:t>
            </a:r>
            <a:r>
              <a:rPr lang="en-US" sz="2000" b="0" i="0" dirty="0" err="1">
                <a:effectLst/>
              </a:rPr>
              <a:t>oleville</a:t>
            </a:r>
            <a:r>
              <a:rPr lang="en-US" sz="2000" b="0" i="0" dirty="0">
                <a:effectLst/>
              </a:rPr>
              <a:t>) </a:t>
            </a:r>
          </a:p>
          <a:p>
            <a:pPr fontAlgn="base"/>
            <a:r>
              <a:rPr lang="en-US" sz="2000" b="0" i="0" dirty="0" err="1">
                <a:effectLst/>
              </a:rPr>
              <a:t>estetään</a:t>
            </a:r>
            <a:r>
              <a:rPr lang="en-US" sz="2000" b="0" i="0" dirty="0">
                <a:effectLst/>
              </a:rPr>
              <a:t> </a:t>
            </a:r>
            <a:r>
              <a:rPr lang="en-US" sz="2000" b="0" i="0" dirty="0" err="1">
                <a:effectLst/>
              </a:rPr>
              <a:t>eriarvoisia</a:t>
            </a:r>
            <a:r>
              <a:rPr lang="en-US" sz="2000" b="0" i="0" dirty="0">
                <a:effectLst/>
              </a:rPr>
              <a:t> </a:t>
            </a:r>
            <a:r>
              <a:rPr lang="en-US" sz="2000" b="0" i="0" dirty="0" err="1">
                <a:effectLst/>
              </a:rPr>
              <a:t>seurauksia</a:t>
            </a:r>
            <a:r>
              <a:rPr lang="en-US" sz="2000" b="0" i="0" dirty="0">
                <a:effectLst/>
              </a:rPr>
              <a:t> (</a:t>
            </a:r>
            <a:r>
              <a:rPr lang="en-US" sz="2000" b="0" i="0" dirty="0" err="1">
                <a:effectLst/>
              </a:rPr>
              <a:t>esimerkiksi</a:t>
            </a:r>
            <a:r>
              <a:rPr lang="en-US" sz="2000" b="0" i="0" dirty="0">
                <a:effectLst/>
              </a:rPr>
              <a:t> </a:t>
            </a:r>
            <a:r>
              <a:rPr lang="en-US" sz="2000" b="0" i="0" dirty="0" err="1">
                <a:effectLst/>
              </a:rPr>
              <a:t>palvelujen</a:t>
            </a:r>
            <a:r>
              <a:rPr lang="en-US" sz="2000" b="0" i="0" dirty="0">
                <a:effectLst/>
              </a:rPr>
              <a:t> </a:t>
            </a:r>
            <a:r>
              <a:rPr lang="en-US" sz="2000" b="0" i="0" dirty="0" err="1">
                <a:effectLst/>
              </a:rPr>
              <a:t>saatavuus</a:t>
            </a:r>
            <a:r>
              <a:rPr lang="en-US" sz="2000" b="0" i="0" dirty="0">
                <a:effectLst/>
              </a:rPr>
              <a:t> ja </a:t>
            </a:r>
            <a:r>
              <a:rPr lang="en-US" sz="2000" b="0" i="0" dirty="0" err="1">
                <a:effectLst/>
              </a:rPr>
              <a:t>laatu</a:t>
            </a:r>
            <a:r>
              <a:rPr lang="en-US" sz="2000" b="0" i="0" dirty="0">
                <a:effectLst/>
              </a:rPr>
              <a:t> </a:t>
            </a:r>
            <a:r>
              <a:rPr lang="en-US" sz="2000" b="0" i="0" dirty="0" err="1">
                <a:effectLst/>
              </a:rPr>
              <a:t>yhdenvertaiseksi</a:t>
            </a:r>
            <a:r>
              <a:rPr lang="en-US" sz="2000" b="0" i="0" dirty="0">
                <a:effectLst/>
              </a:rPr>
              <a:t>). </a:t>
            </a:r>
          </a:p>
          <a:p>
            <a:pPr marL="0" indent="0" fontAlgn="base">
              <a:buNone/>
            </a:pPr>
            <a:r>
              <a:rPr lang="en-US" sz="2000" b="0" i="0" dirty="0" err="1">
                <a:effectLst/>
              </a:rPr>
              <a:t>Lähde</a:t>
            </a:r>
            <a:r>
              <a:rPr lang="en-US" sz="2000" b="0" i="0" dirty="0">
                <a:effectLst/>
              </a:rPr>
              <a:t>: THL</a:t>
            </a:r>
          </a:p>
        </p:txBody>
      </p:sp>
      <p:pic>
        <p:nvPicPr>
          <p:cNvPr id="6" name="Sisällön paikkamerkki 5" descr="Kuva, joka sisältää kohteen teksti, joukko, useat&#10;&#10;Kuvaus luotu automaattisesti">
            <a:extLst>
              <a:ext uri="{FF2B5EF4-FFF2-40B4-BE49-F238E27FC236}">
                <a16:creationId xmlns:a16="http://schemas.microsoft.com/office/drawing/2014/main" id="{DB22C8D3-A20D-FE53-C5DE-607A4F8C147D}"/>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8647" r="26234" b="-1"/>
          <a:stretch/>
        </p:blipFill>
        <p:spPr>
          <a:xfrm>
            <a:off x="20" y="10"/>
            <a:ext cx="4635571" cy="6857990"/>
          </a:xfrm>
          <a:prstGeom prst="rect">
            <a:avLst/>
          </a:prstGeom>
          <a:effectLst/>
        </p:spPr>
      </p:pic>
      <p:cxnSp>
        <p:nvCxnSpPr>
          <p:cNvPr id="16"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B992E"/>
            </a:solidFill>
          </a:ln>
        </p:spPr>
        <p:style>
          <a:lnRef idx="1">
            <a:schemeClr val="accent1"/>
          </a:lnRef>
          <a:fillRef idx="0">
            <a:schemeClr val="accent1"/>
          </a:fillRef>
          <a:effectRef idx="0">
            <a:schemeClr val="accent1"/>
          </a:effectRef>
          <a:fontRef idx="minor">
            <a:schemeClr val="tx1"/>
          </a:fontRef>
        </p:style>
      </p:cxnSp>
      <p:pic>
        <p:nvPicPr>
          <p:cNvPr id="8" name="Kuva 7">
            <a:extLst>
              <a:ext uri="{FF2B5EF4-FFF2-40B4-BE49-F238E27FC236}">
                <a16:creationId xmlns:a16="http://schemas.microsoft.com/office/drawing/2014/main" id="{39F9F5A8-BB0A-34C1-1857-4874B99B3A66}"/>
              </a:ext>
            </a:extLst>
          </p:cNvPr>
          <p:cNvPicPr>
            <a:picLocks noChangeAspect="1"/>
          </p:cNvPicPr>
          <p:nvPr/>
        </p:nvPicPr>
        <p:blipFill>
          <a:blip r:embed="rId3"/>
          <a:stretch>
            <a:fillRect/>
          </a:stretch>
        </p:blipFill>
        <p:spPr>
          <a:xfrm>
            <a:off x="10312809" y="6223819"/>
            <a:ext cx="1668092" cy="428938"/>
          </a:xfrm>
          <a:prstGeom prst="rect">
            <a:avLst/>
          </a:prstGeom>
        </p:spPr>
      </p:pic>
      <p:sp>
        <p:nvSpPr>
          <p:cNvPr id="10" name="Tekstiruutu 9">
            <a:extLst>
              <a:ext uri="{FF2B5EF4-FFF2-40B4-BE49-F238E27FC236}">
                <a16:creationId xmlns:a16="http://schemas.microsoft.com/office/drawing/2014/main" id="{1B1C3162-B680-ADE0-9817-C37D2B2AAD18}"/>
              </a:ext>
            </a:extLst>
          </p:cNvPr>
          <p:cNvSpPr txBox="1"/>
          <p:nvPr/>
        </p:nvSpPr>
        <p:spPr>
          <a:xfrm rot="5400000">
            <a:off x="2866095" y="4115427"/>
            <a:ext cx="3909011" cy="307777"/>
          </a:xfrm>
          <a:prstGeom prst="rect">
            <a:avLst/>
          </a:prstGeom>
          <a:noFill/>
        </p:spPr>
        <p:txBody>
          <a:bodyPr wrap="square">
            <a:spAutoFit/>
          </a:bodyPr>
          <a:lstStyle/>
          <a:p>
            <a:pPr algn="ctr"/>
            <a:r>
              <a:rPr lang="fi-FI" sz="1400" dirty="0"/>
              <a:t>Kuva: Unsplash.com </a:t>
            </a:r>
            <a:r>
              <a:rPr lang="fi-FI" sz="1400" dirty="0" err="1"/>
              <a:t>Matteo</a:t>
            </a:r>
            <a:r>
              <a:rPr lang="fi-FI" sz="1400" dirty="0"/>
              <a:t> </a:t>
            </a:r>
            <a:r>
              <a:rPr lang="fi-FI" sz="1400" dirty="0" err="1"/>
              <a:t>Paganelli</a:t>
            </a:r>
            <a:endParaRPr lang="fi-FI" sz="1400" dirty="0"/>
          </a:p>
        </p:txBody>
      </p:sp>
    </p:spTree>
    <p:extLst>
      <p:ext uri="{BB962C8B-B14F-4D97-AF65-F5344CB8AC3E}">
        <p14:creationId xmlns:p14="http://schemas.microsoft.com/office/powerpoint/2010/main" val="170975254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8e8df33-a090-4ce7-a58b-5234ff1e67e3">
      <Terms xmlns="http://schemas.microsoft.com/office/infopath/2007/PartnerControls"/>
    </lcf76f155ced4ddcb4097134ff3c332f>
    <TaxCatchAll xmlns="f0974581-4bbf-443e-902f-14073e9fb4f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BFA0A3B0D7763A428C603A9965B631F3" ma:contentTypeVersion="16" ma:contentTypeDescription="Luo uusi asiakirja." ma:contentTypeScope="" ma:versionID="bb47927913d2a0d34745ca5eae3b9b59">
  <xsd:schema xmlns:xsd="http://www.w3.org/2001/XMLSchema" xmlns:xs="http://www.w3.org/2001/XMLSchema" xmlns:p="http://schemas.microsoft.com/office/2006/metadata/properties" xmlns:ns2="48e8df33-a090-4ce7-a58b-5234ff1e67e3" xmlns:ns3="f5e6c97b-5595-4ee7-8a83-973ec926e39b" xmlns:ns4="f0974581-4bbf-443e-902f-14073e9fb4f6" targetNamespace="http://schemas.microsoft.com/office/2006/metadata/properties" ma:root="true" ma:fieldsID="60d2bc5703ef11e63c845bf0e1fb3986" ns2:_="" ns3:_="" ns4:_="">
    <xsd:import namespace="48e8df33-a090-4ce7-a58b-5234ff1e67e3"/>
    <xsd:import namespace="f5e6c97b-5595-4ee7-8a83-973ec926e39b"/>
    <xsd:import namespace="f0974581-4bbf-443e-902f-14073e9fb4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e8df33-a090-4ce7-a58b-5234ff1e67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Kuvien tunnisteet" ma:readOnly="false" ma:fieldId="{5cf76f15-5ced-4ddc-b409-7134ff3c332f}" ma:taxonomyMulti="true" ma:sspId="4d49524a-21d1-44ef-b988-918b9b43375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5e6c97b-5595-4ee7-8a83-973ec926e39b"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974581-4bbf-443e-902f-14073e9fb4f6"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47c3ecc-9e27-4d18-ad78-bf79d5fad879}" ma:internalName="TaxCatchAll" ma:showField="CatchAllData" ma:web="f5e6c97b-5595-4ee7-8a83-973ec926e3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52BBEF-DC08-47F1-A05C-C0F6C5ED962C}">
  <ds:schemaRefs>
    <ds:schemaRef ds:uri="http://schemas.microsoft.com/sharepoint/v3/contenttype/forms"/>
  </ds:schemaRefs>
</ds:datastoreItem>
</file>

<file path=customXml/itemProps2.xml><?xml version="1.0" encoding="utf-8"?>
<ds:datastoreItem xmlns:ds="http://schemas.openxmlformats.org/officeDocument/2006/customXml" ds:itemID="{4A36BAFC-5FB3-4DFC-A2A5-156DD426BD58}">
  <ds:schemaRefs>
    <ds:schemaRef ds:uri="http://schemas.microsoft.com/office/2006/metadata/properties"/>
    <ds:schemaRef ds:uri="http://schemas.microsoft.com/office/infopath/2007/PartnerControls"/>
    <ds:schemaRef ds:uri="48e8df33-a090-4ce7-a58b-5234ff1e67e3"/>
    <ds:schemaRef ds:uri="f0974581-4bbf-443e-902f-14073e9fb4f6"/>
  </ds:schemaRefs>
</ds:datastoreItem>
</file>

<file path=customXml/itemProps3.xml><?xml version="1.0" encoding="utf-8"?>
<ds:datastoreItem xmlns:ds="http://schemas.openxmlformats.org/officeDocument/2006/customXml" ds:itemID="{AFF60190-EBF1-4927-857C-7C29643A45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e8df33-a090-4ce7-a58b-5234ff1e67e3"/>
    <ds:schemaRef ds:uri="f5e6c97b-5595-4ee7-8a83-973ec926e39b"/>
    <ds:schemaRef ds:uri="f0974581-4bbf-443e-902f-14073e9fb4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631</TotalTime>
  <Words>809</Words>
  <Application>Microsoft Office PowerPoint</Application>
  <PresentationFormat>Laajakuva</PresentationFormat>
  <Paragraphs>96</Paragraphs>
  <Slides>11</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11</vt:i4>
      </vt:variant>
    </vt:vector>
  </HeadingPairs>
  <TitlesOfParts>
    <vt:vector size="16" baseType="lpstr">
      <vt:lpstr>Arial</vt:lpstr>
      <vt:lpstr>Calibri</vt:lpstr>
      <vt:lpstr>Calibri Light</vt:lpstr>
      <vt:lpstr>Source Sans Pro</vt:lpstr>
      <vt:lpstr>Office-teema</vt:lpstr>
      <vt:lpstr>16. Terveyden eriarvoisuus</vt:lpstr>
      <vt:lpstr>Terveyden eriarvoisuus </vt:lpstr>
      <vt:lpstr>PowerPoint-esitys</vt:lpstr>
      <vt:lpstr>Terveyden eriarvoisuuteen vaikuttavia tekijöitä</vt:lpstr>
      <vt:lpstr>Vanhempien sosioekonomisen aseman vaikutus terveyseroihin on ylisukupolvista</vt:lpstr>
      <vt:lpstr>Terveyserojen kaventamisesta hyötyvät yksilöt ja yhteiskunta</vt:lpstr>
      <vt:lpstr>PowerPoint-esitys</vt:lpstr>
      <vt:lpstr>Terveyserojen kaventaminen on terveyspoliittinen haaste</vt:lpstr>
      <vt:lpstr>Hyvinvointi- ja terveyseroja pystytään kaventamaan vaikuttamalla sosiaalisiin taustatekijöihin ja eriarvoisuuteen</vt:lpstr>
      <vt:lpstr>Eriarvoisuus on globaali ongelma</vt:lpstr>
      <vt:lpstr>Vältettävissä olevat terveyserot eivät ole eettisesti hyväksyttäviä.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Terveyden eriarvoisuus</dc:title>
  <dc:creator>Paula</dc:creator>
  <cp:lastModifiedBy>Anitta Marttila</cp:lastModifiedBy>
  <cp:revision>30</cp:revision>
  <dcterms:created xsi:type="dcterms:W3CDTF">2022-08-17T09:28:50Z</dcterms:created>
  <dcterms:modified xsi:type="dcterms:W3CDTF">2024-09-09T12:52:58Z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0x010100BFA0A3B0D7763A428C603A9965B631F3</vt:lpwstr>
  </property>
</Properties>
</file>