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61" r:id="rId6"/>
    <p:sldId id="263" r:id="rId7"/>
    <p:sldId id="268" r:id="rId8"/>
    <p:sldId id="269" r:id="rId9"/>
    <p:sldId id="272" r:id="rId10"/>
    <p:sldId id="277" r:id="rId11"/>
    <p:sldId id="274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E38F92-04E4-43F2-8C98-2552CA268D0D}" v="89" dt="2023-09-07T15:42:30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3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A60956-05C1-DC48-454C-552F22167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90D8AD-0120-841F-55C6-F1CA47484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4E2C0C-A796-2EE7-B5E5-93245EF5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FAE870-AE9F-DDF3-AB32-47C0B742A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0914FA-26D8-50AF-749D-8ADC2BD2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135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5A454F-E559-E398-B96B-367F6E1C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4E9CA3A-D5C7-821D-C46F-94B61D587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2FE290-4C8E-6EB3-2268-D287B1CA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614666-D2E0-42B9-127A-B6B436F1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EDE17A-C43A-B28D-4CCA-CF4B5ACC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513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0F8E86B-1972-5DEA-D928-2DCB4A229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2048335-45F6-B213-9068-B41139DBB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639A95-83A0-2C9D-618A-25C68D023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C3BC7F-1D7A-F15D-92EF-C21F956B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2CBF5A1-39CF-7863-051F-0E73955D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175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BCC8B0-FE77-E75D-F7F2-F3EB9EC5E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B29EF1-A02E-0885-4D4E-BB6EE5116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BC903BC-5C0F-464A-1A17-FD720C41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B3EAF5-2F1B-34CC-7E1C-2AC268732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545521-DE9E-639B-7FE6-F7B5106D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13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825D84-9F71-4A72-B322-A62C90CB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402AB5-CB68-CFB4-C5F4-9F941B8C3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85BBAE-7351-46D6-505C-8879C950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2228E3-F954-5965-8670-8FE583F6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0199D3-F3F6-D859-8ABF-03835D8D1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895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64E5B6-22DF-B039-97B3-77548696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3891B4-1693-8101-C7C9-ED1B4F2ED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807B6B9-C7FF-FC16-8C51-763CB3295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62C52D4-3B36-365D-223D-FD22C7E6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D5CB0C6-550E-A73E-D51C-6417E8D5E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FA51A5E-9FF7-119E-7307-9B6535D6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678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2C4206-FCF9-97AB-6F85-1349F96B1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961775-4428-663E-C5A6-E6068499A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6EEB57E-078A-6CDF-C682-D58B7A01B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0FBFB0A-3F62-180B-F024-7B01235FD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B632FF9-6A5F-D164-A8B0-B48DB26A7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26660B9-229A-6A44-6838-0B4E962B7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520DEE3-FCC2-A778-6BF6-48566B648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05C210-5078-0C7A-8DC2-BD1F432A0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504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66109C-F94E-0DF1-9F4B-70517BDC7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B4FA3EB-211E-B8D4-0262-89633FA0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D69DCBF-CEAA-51BF-032A-58ECFB802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5D8B509-E89B-F912-BE22-4CE1F9F7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595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7D7FC97-66F4-BF1F-F7DA-3D4B2F3A7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A2A9452-B15B-1EE4-7587-B380E88E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790A7D-FF09-FE23-CA40-8D1C3164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800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04942-6F38-D812-881C-A64A331B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4B7356-501F-28CA-F253-5F4B6F940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FBCA27B-1089-E37E-4D3D-A59BCDF65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C63C9C0-C381-E0F7-638D-078E83AC5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94A99FA-8F73-CA36-CEF0-3F58454D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4A6509-9332-4DAB-FDB4-BBB522253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559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2658C3-9D7C-7E1D-2042-45499E90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9C65EBF-A14A-26F1-F01F-90112940A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532CC63-F61A-62D5-B340-FA4552566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4922C07-9E53-519A-BC9D-5DA1D241A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25CB41A-3E0C-44BE-0B55-4BC1C1CE0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2D5B3D0-5572-9642-8840-181A624A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594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3193A87-320E-5969-3DA0-C5D54F2E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68252BD-A36A-51C7-BB34-4229F2944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386E05-AB21-5FB5-DF01-FBE2BC604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2B379-074A-4F75-B349-3FEAD21CD39C}" type="datetimeFigureOut">
              <a:rPr lang="fi-FI" smtClean="0"/>
              <a:t>11.9.2023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8FFB41-F033-7F23-EB40-3B18726FB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F1BC1A-FE9D-6F41-53EE-5A632C03D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498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lkkapohjalainen.fi/uutiset/kuolemansairas-ik%C3%A4ihminen-vietiin-sairaalasta-terveyskeskukseen-ihan-selke%C3%A4sti-potilaiden-priorisointia-sanoo-kuolleen-miehen-omainen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.fi/haku/?query=Kaisa-Maria%20Kimme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erustuslakiblogi.wordpress.com/2020/04/07/kaisa-maria-kimmel-terveydenhuollon-priorisointi-poikkeusoloissa-milla-perusteella-vaikeimmat-valinnat-tulisi-tehd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lkkapohjalainen.fi/yleisolta/v%C3%A4est%C3%B6mme-vanhenee-samalla-lis%C3%A4%C3%A4ntyv%C3%A4t-kaatumistapaturmat-osteoporoosi-ja-murtuma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sisä, henkilö, lattia, sisäkatto&#10;&#10;Kuvaus luotu automaattisesti">
            <a:extLst>
              <a:ext uri="{FF2B5EF4-FFF2-40B4-BE49-F238E27FC236}">
                <a16:creationId xmlns:a16="http://schemas.microsoft.com/office/drawing/2014/main" id="{AD771F60-C569-1E6D-BC64-69AF4B6A7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5" r="1" b="26638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627F2F-FE66-45EE-9738-2828B5939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89999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3AE6712-D7F0-0C5E-A9DF-CAF1DF696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6" y="0"/>
            <a:ext cx="4899991" cy="262466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15. </a:t>
            </a:r>
            <a:r>
              <a:rPr lang="en-US" sz="5400" dirty="0" err="1">
                <a:solidFill>
                  <a:schemeClr val="bg1"/>
                </a:solidFill>
              </a:rPr>
              <a:t>Terveydenhuolto</a:t>
            </a:r>
            <a:r>
              <a:rPr lang="en-US" sz="5400" dirty="0">
                <a:solidFill>
                  <a:schemeClr val="bg1"/>
                </a:solidFill>
              </a:rPr>
              <a:t> ja </a:t>
            </a:r>
            <a:r>
              <a:rPr lang="en-US" sz="5400" dirty="0" err="1">
                <a:solidFill>
                  <a:schemeClr val="bg1"/>
                </a:solidFill>
              </a:rPr>
              <a:t>etiikka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1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henkilö, käyttäminen, käsi&#10;&#10;Kuvaus luotu automaattisesti">
            <a:extLst>
              <a:ext uri="{FF2B5EF4-FFF2-40B4-BE49-F238E27FC236}">
                <a16:creationId xmlns:a16="http://schemas.microsoft.com/office/drawing/2014/main" id="{AED696E6-8195-AC4B-B7CC-822F03B21A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r="203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AEDD8FA-3BB6-13BA-BADE-699036EFB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7" y="0"/>
            <a:ext cx="5455396" cy="11759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b="1" dirty="0" err="1"/>
              <a:t>Terveydenhuollon</a:t>
            </a:r>
            <a:r>
              <a:rPr lang="en-US" sz="3700" b="1" dirty="0"/>
              <a:t> </a:t>
            </a:r>
            <a:br>
              <a:rPr lang="en-US" sz="3700" b="1" dirty="0"/>
            </a:br>
            <a:r>
              <a:rPr lang="en-US" sz="3700" b="1" dirty="0" err="1"/>
              <a:t>keskeiset</a:t>
            </a:r>
            <a:r>
              <a:rPr lang="en-US" sz="3700" b="1" dirty="0"/>
              <a:t> </a:t>
            </a:r>
            <a:r>
              <a:rPr lang="en-US" sz="3700" b="1" dirty="0" err="1"/>
              <a:t>eettiset</a:t>
            </a:r>
            <a:r>
              <a:rPr lang="en-US" sz="3700" b="1" dirty="0"/>
              <a:t> </a:t>
            </a:r>
            <a:r>
              <a:rPr lang="en-US" sz="3700" b="1" dirty="0" err="1"/>
              <a:t>periaatteet</a:t>
            </a:r>
            <a:endParaRPr lang="en-US" sz="37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1F515E-0819-95BE-CC95-60F52F4D2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17" y="1223962"/>
            <a:ext cx="4650851" cy="441007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Kunnioittaa</a:t>
            </a:r>
            <a:endParaRPr lang="en-US" sz="2400" dirty="0"/>
          </a:p>
          <a:p>
            <a:pPr lvl="1"/>
            <a:r>
              <a:rPr lang="en-US" dirty="0" err="1"/>
              <a:t>ihmiselämää</a:t>
            </a:r>
            <a:endParaRPr lang="en-US" dirty="0"/>
          </a:p>
          <a:p>
            <a:pPr lvl="1"/>
            <a:r>
              <a:rPr lang="en-US" dirty="0" err="1"/>
              <a:t>ihmisarvoa</a:t>
            </a:r>
            <a:endParaRPr lang="en-US" dirty="0"/>
          </a:p>
          <a:p>
            <a:pPr lvl="1"/>
            <a:r>
              <a:rPr lang="en-US" dirty="0" err="1"/>
              <a:t>itsemääräämisoikeutta</a:t>
            </a:r>
            <a:endParaRPr lang="en-US" dirty="0"/>
          </a:p>
          <a:p>
            <a:pPr marL="0" indent="0">
              <a:buNone/>
            </a:pPr>
            <a:r>
              <a:rPr lang="en-US" sz="2400" dirty="0" err="1"/>
              <a:t>Velvoitteet</a:t>
            </a:r>
            <a:endParaRPr lang="en-US" sz="2400" dirty="0"/>
          </a:p>
          <a:p>
            <a:pPr lvl="1"/>
            <a:r>
              <a:rPr lang="en-US" dirty="0" err="1"/>
              <a:t>pitää</a:t>
            </a:r>
            <a:r>
              <a:rPr lang="en-US" dirty="0"/>
              <a:t> </a:t>
            </a:r>
            <a:r>
              <a:rPr lang="en-US" dirty="0" err="1"/>
              <a:t>huolta</a:t>
            </a:r>
            <a:r>
              <a:rPr lang="en-US" dirty="0"/>
              <a:t> ja </a:t>
            </a:r>
            <a:r>
              <a:rPr lang="en-US" dirty="0" err="1"/>
              <a:t>auttaa</a:t>
            </a:r>
            <a:endParaRPr lang="en-US" dirty="0"/>
          </a:p>
          <a:p>
            <a:pPr lvl="1"/>
            <a:r>
              <a:rPr lang="en-US" dirty="0" err="1"/>
              <a:t>välttää</a:t>
            </a:r>
            <a:r>
              <a:rPr lang="en-US" dirty="0"/>
              <a:t> </a:t>
            </a:r>
            <a:r>
              <a:rPr lang="en-US" dirty="0" err="1"/>
              <a:t>vahingon</a:t>
            </a:r>
            <a:r>
              <a:rPr lang="en-US" dirty="0"/>
              <a:t> </a:t>
            </a:r>
            <a:r>
              <a:rPr lang="en-US" dirty="0" err="1"/>
              <a:t>tuottamista</a:t>
            </a:r>
            <a:endParaRPr lang="en-US" dirty="0"/>
          </a:p>
          <a:p>
            <a:pPr marL="0" indent="0">
              <a:buNone/>
            </a:pPr>
            <a:r>
              <a:rPr lang="en-US" sz="2400" dirty="0" err="1"/>
              <a:t>Periaatteet</a:t>
            </a:r>
            <a:endParaRPr lang="en-US" sz="2400" dirty="0"/>
          </a:p>
          <a:p>
            <a:pPr lvl="1"/>
            <a:r>
              <a:rPr lang="en-US" dirty="0" err="1"/>
              <a:t>hyödyn</a:t>
            </a:r>
            <a:r>
              <a:rPr lang="en-US" dirty="0"/>
              <a:t>/</a:t>
            </a:r>
            <a:r>
              <a:rPr lang="en-US" dirty="0" err="1"/>
              <a:t>hyvän</a:t>
            </a:r>
            <a:r>
              <a:rPr lang="en-US" dirty="0"/>
              <a:t> </a:t>
            </a:r>
            <a:r>
              <a:rPr lang="en-US" dirty="0" err="1"/>
              <a:t>maksimointi</a:t>
            </a:r>
            <a:endParaRPr lang="en-US" dirty="0"/>
          </a:p>
          <a:p>
            <a:pPr lvl="1"/>
            <a:r>
              <a:rPr lang="en-US" dirty="0" err="1"/>
              <a:t>oikeudenmukaisuus</a:t>
            </a:r>
            <a:endParaRPr lang="en-US" dirty="0"/>
          </a:p>
          <a:p>
            <a:pPr lvl="1"/>
            <a:endParaRPr lang="en-US" sz="20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AB64060-5D6E-BD5F-CD04-C912B6732F8B}"/>
              </a:ext>
            </a:extLst>
          </p:cNvPr>
          <p:cNvSpPr txBox="1"/>
          <p:nvPr/>
        </p:nvSpPr>
        <p:spPr>
          <a:xfrm rot="5400000">
            <a:off x="8543094" y="3275113"/>
            <a:ext cx="685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Kuva: Unsplash.com National </a:t>
            </a:r>
            <a:r>
              <a:rPr lang="fi-FI" sz="1400" dirty="0" err="1">
                <a:solidFill>
                  <a:schemeClr val="bg1"/>
                </a:solidFill>
              </a:rPr>
              <a:t>Cancer</a:t>
            </a:r>
            <a:r>
              <a:rPr lang="fi-FI" sz="1400" dirty="0">
                <a:solidFill>
                  <a:schemeClr val="bg1"/>
                </a:solidFill>
              </a:rPr>
              <a:t> Institute</a:t>
            </a:r>
          </a:p>
        </p:txBody>
      </p:sp>
    </p:spTree>
    <p:extLst>
      <p:ext uri="{BB962C8B-B14F-4D97-AF65-F5344CB8AC3E}">
        <p14:creationId xmlns:p14="http://schemas.microsoft.com/office/powerpoint/2010/main" val="23201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isällön paikkamerkki 9" descr="Kuva, joka sisältää kohteen henkilö, sisä, seinä, pitäminen&#10;&#10;Kuvaus luotu automaattisesti">
            <a:extLst>
              <a:ext uri="{FF2B5EF4-FFF2-40B4-BE49-F238E27FC236}">
                <a16:creationId xmlns:a16="http://schemas.microsoft.com/office/drawing/2014/main" id="{F6630BE9-EF1C-2EA1-B2D9-B3A9F939AD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3" b="10685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BE0ACC-225F-6704-443C-03E640B2C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0"/>
            <a:ext cx="5322046" cy="6147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err="1"/>
              <a:t>Esimerkkejä</a:t>
            </a:r>
            <a:r>
              <a:rPr lang="en-US" sz="2800" b="1" dirty="0"/>
              <a:t> </a:t>
            </a:r>
            <a:r>
              <a:rPr lang="en-US" sz="2800" b="1" dirty="0" err="1"/>
              <a:t>keskeisistä</a:t>
            </a:r>
            <a:r>
              <a:rPr lang="en-US" sz="2800" b="1" dirty="0"/>
              <a:t> </a:t>
            </a:r>
            <a:r>
              <a:rPr lang="en-US" sz="2800" b="1" dirty="0" err="1"/>
              <a:t>periaatteista</a:t>
            </a:r>
            <a:endParaRPr lang="en-US" sz="28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A98B3B-FAD4-5AA7-2E10-FBFD53F9B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4" y="707699"/>
            <a:ext cx="5974081" cy="590677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Ihmisarvon</a:t>
            </a:r>
            <a:r>
              <a:rPr lang="en-US" sz="2000" b="1" dirty="0"/>
              <a:t> </a:t>
            </a:r>
            <a:r>
              <a:rPr lang="en-US" sz="2000" b="1" dirty="0" err="1"/>
              <a:t>kunnioittaminen</a:t>
            </a:r>
            <a:endParaRPr lang="en-US" sz="2000" b="1" dirty="0"/>
          </a:p>
          <a:p>
            <a:r>
              <a:rPr lang="en-US" sz="2000" dirty="0" err="1"/>
              <a:t>ihmisoikeudet</a:t>
            </a:r>
            <a:r>
              <a:rPr lang="en-US" sz="2000" dirty="0"/>
              <a:t>, </a:t>
            </a:r>
            <a:r>
              <a:rPr lang="en-US" sz="2000" dirty="0" err="1"/>
              <a:t>itsemääräämisoikeus</a:t>
            </a:r>
            <a:r>
              <a:rPr lang="en-US" sz="2000" dirty="0"/>
              <a:t>, </a:t>
            </a:r>
            <a:r>
              <a:rPr lang="en-US" sz="2000" dirty="0" err="1"/>
              <a:t>valinnanvapaus</a:t>
            </a:r>
            <a:endParaRPr lang="en-US" sz="2000" dirty="0"/>
          </a:p>
          <a:p>
            <a:r>
              <a:rPr lang="en-US" sz="2000" dirty="0" err="1"/>
              <a:t>oikeus</a:t>
            </a:r>
            <a:r>
              <a:rPr lang="en-US" sz="2000" dirty="0"/>
              <a:t> </a:t>
            </a:r>
            <a:r>
              <a:rPr lang="en-US" sz="2000" dirty="0" err="1"/>
              <a:t>elää</a:t>
            </a:r>
            <a:r>
              <a:rPr lang="en-US" sz="2000" dirty="0"/>
              <a:t> </a:t>
            </a:r>
            <a:r>
              <a:rPr lang="en-US" sz="2000" dirty="0" err="1"/>
              <a:t>vapaana</a:t>
            </a:r>
            <a:r>
              <a:rPr lang="en-US" sz="2000" dirty="0"/>
              <a:t> </a:t>
            </a:r>
            <a:r>
              <a:rPr lang="en-US" sz="2000" dirty="0" err="1"/>
              <a:t>kivusta</a:t>
            </a:r>
            <a:r>
              <a:rPr lang="en-US" sz="2000" dirty="0"/>
              <a:t> ja </a:t>
            </a:r>
            <a:r>
              <a:rPr lang="en-US" sz="2000" dirty="0" err="1"/>
              <a:t>kärsimyksestä</a:t>
            </a:r>
            <a:endParaRPr lang="en-US" sz="2000" dirty="0"/>
          </a:p>
          <a:p>
            <a:r>
              <a:rPr lang="en-US" sz="2000" dirty="0" err="1"/>
              <a:t>oikeus</a:t>
            </a:r>
            <a:r>
              <a:rPr lang="en-US" sz="2000" dirty="0"/>
              <a:t> </a:t>
            </a:r>
            <a:r>
              <a:rPr lang="en-US" sz="2000" dirty="0" err="1"/>
              <a:t>avunsaantiin</a:t>
            </a:r>
            <a:r>
              <a:rPr lang="en-US" sz="2000" dirty="0"/>
              <a:t>, </a:t>
            </a:r>
            <a:r>
              <a:rPr lang="en-US" sz="2000" dirty="0" err="1"/>
              <a:t>yksityisyyteen</a:t>
            </a:r>
            <a:r>
              <a:rPr lang="en-US" sz="2000" dirty="0"/>
              <a:t> ja </a:t>
            </a:r>
            <a:r>
              <a:rPr lang="en-US" sz="2000" dirty="0" err="1"/>
              <a:t>arvokkaaseen</a:t>
            </a:r>
            <a:r>
              <a:rPr lang="en-US" sz="2000" dirty="0"/>
              <a:t> </a:t>
            </a:r>
            <a:r>
              <a:rPr lang="en-US" sz="2000" dirty="0" err="1"/>
              <a:t>kohteluun</a:t>
            </a:r>
            <a:endParaRPr lang="en-US" sz="2000" dirty="0"/>
          </a:p>
          <a:p>
            <a:r>
              <a:rPr lang="en-US" sz="2000" dirty="0" err="1"/>
              <a:t>koskee</a:t>
            </a:r>
            <a:r>
              <a:rPr lang="en-US" sz="2000" dirty="0"/>
              <a:t> </a:t>
            </a:r>
            <a:r>
              <a:rPr lang="en-US" sz="2000" dirty="0" err="1"/>
              <a:t>niin</a:t>
            </a:r>
            <a:r>
              <a:rPr lang="en-US" sz="2000" dirty="0"/>
              <a:t> </a:t>
            </a:r>
            <a:r>
              <a:rPr lang="en-US" sz="2000" dirty="0" err="1"/>
              <a:t>asiakkaita</a:t>
            </a:r>
            <a:r>
              <a:rPr lang="en-US" sz="2000" dirty="0"/>
              <a:t>/</a:t>
            </a:r>
            <a:r>
              <a:rPr lang="en-US" sz="2000" dirty="0" err="1"/>
              <a:t>potilaita</a:t>
            </a:r>
            <a:r>
              <a:rPr lang="en-US" sz="2000" dirty="0"/>
              <a:t> </a:t>
            </a:r>
            <a:r>
              <a:rPr lang="en-US" sz="2000" dirty="0" err="1"/>
              <a:t>kuin</a:t>
            </a:r>
            <a:r>
              <a:rPr lang="en-US" sz="2000" dirty="0"/>
              <a:t> </a:t>
            </a:r>
            <a:r>
              <a:rPr lang="en-US" sz="2000" dirty="0" err="1"/>
              <a:t>heidän</a:t>
            </a:r>
            <a:r>
              <a:rPr lang="en-US" sz="2000" dirty="0"/>
              <a:t> </a:t>
            </a:r>
            <a:r>
              <a:rPr lang="en-US" sz="2000" dirty="0" err="1"/>
              <a:t>läheisiään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Elämän</a:t>
            </a:r>
            <a:r>
              <a:rPr lang="en-US" sz="2000" b="1" dirty="0"/>
              <a:t> </a:t>
            </a:r>
            <a:r>
              <a:rPr lang="en-US" sz="2000" b="1" dirty="0" err="1"/>
              <a:t>kunnioittaminen</a:t>
            </a:r>
            <a:endParaRPr lang="en-US" sz="2000" b="1" dirty="0"/>
          </a:p>
          <a:p>
            <a:r>
              <a:rPr lang="en-US" sz="2000" dirty="0" err="1"/>
              <a:t>periaate</a:t>
            </a:r>
            <a:r>
              <a:rPr lang="en-US" sz="2000" dirty="0"/>
              <a:t>: </a:t>
            </a:r>
            <a:r>
              <a:rPr lang="en-US" sz="2000" dirty="0" err="1"/>
              <a:t>kaikella</a:t>
            </a:r>
            <a:r>
              <a:rPr lang="en-US" sz="2000" dirty="0"/>
              <a:t> </a:t>
            </a:r>
            <a:r>
              <a:rPr lang="en-US" sz="2000" dirty="0" err="1"/>
              <a:t>elämällä</a:t>
            </a:r>
            <a:r>
              <a:rPr lang="en-US" sz="2000" dirty="0"/>
              <a:t> on </a:t>
            </a:r>
            <a:r>
              <a:rPr lang="en-US" sz="2000" dirty="0" err="1"/>
              <a:t>arvoa</a:t>
            </a:r>
            <a:endParaRPr lang="en-US" sz="2000" dirty="0"/>
          </a:p>
          <a:p>
            <a:r>
              <a:rPr lang="en-US" sz="2000" dirty="0" err="1"/>
              <a:t>pyrittävä</a:t>
            </a:r>
            <a:r>
              <a:rPr lang="en-US" sz="2000" dirty="0"/>
              <a:t> </a:t>
            </a:r>
            <a:r>
              <a:rPr lang="en-US" sz="2000" dirty="0" err="1"/>
              <a:t>edistämään</a:t>
            </a:r>
            <a:r>
              <a:rPr lang="en-US" sz="2000" dirty="0"/>
              <a:t> </a:t>
            </a:r>
            <a:r>
              <a:rPr lang="en-US" sz="2000" dirty="0" err="1"/>
              <a:t>inhimillisen</a:t>
            </a:r>
            <a:r>
              <a:rPr lang="en-US" sz="2000" dirty="0"/>
              <a:t> </a:t>
            </a:r>
            <a:r>
              <a:rPr lang="en-US" sz="2000" dirty="0" err="1"/>
              <a:t>elämän</a:t>
            </a:r>
            <a:r>
              <a:rPr lang="en-US" sz="2000" dirty="0"/>
              <a:t> </a:t>
            </a:r>
            <a:r>
              <a:rPr lang="en-US" sz="2000" dirty="0" err="1"/>
              <a:t>säilymistä</a:t>
            </a:r>
            <a:r>
              <a:rPr lang="en-US" sz="2000" dirty="0"/>
              <a:t> ja </a:t>
            </a:r>
            <a:r>
              <a:rPr lang="en-US" sz="2000" dirty="0" err="1"/>
              <a:t>vältettävä</a:t>
            </a:r>
            <a:r>
              <a:rPr lang="en-US" sz="2000" dirty="0"/>
              <a:t> </a:t>
            </a:r>
            <a:r>
              <a:rPr lang="en-US" sz="2000" dirty="0" err="1"/>
              <a:t>sitä</a:t>
            </a:r>
            <a:r>
              <a:rPr lang="en-US" sz="2000" dirty="0"/>
              <a:t>, </a:t>
            </a:r>
            <a:r>
              <a:rPr lang="en-US" sz="2000" dirty="0" err="1"/>
              <a:t>mikä</a:t>
            </a:r>
            <a:r>
              <a:rPr lang="en-US" sz="2000" dirty="0"/>
              <a:t> </a:t>
            </a:r>
            <a:r>
              <a:rPr lang="en-US" sz="2000" dirty="0" err="1"/>
              <a:t>heikentää</a:t>
            </a:r>
            <a:r>
              <a:rPr lang="en-US" sz="2000" dirty="0"/>
              <a:t> </a:t>
            </a:r>
            <a:r>
              <a:rPr lang="en-US" sz="2000" dirty="0" err="1"/>
              <a:t>sitä</a:t>
            </a:r>
            <a:endParaRPr lang="en-US" sz="2000" dirty="0"/>
          </a:p>
          <a:p>
            <a:r>
              <a:rPr lang="en-US" sz="2000" dirty="0" err="1"/>
              <a:t>velvoittaa</a:t>
            </a:r>
            <a:r>
              <a:rPr lang="en-US" sz="2000" dirty="0"/>
              <a:t> </a:t>
            </a:r>
            <a:r>
              <a:rPr lang="en-US" sz="2000" dirty="0" err="1"/>
              <a:t>huolehtimaan</a:t>
            </a:r>
            <a:r>
              <a:rPr lang="en-US" sz="2000" dirty="0"/>
              <a:t> </a:t>
            </a:r>
            <a:r>
              <a:rPr lang="en-US" sz="2000" dirty="0" err="1"/>
              <a:t>potilaan</a:t>
            </a:r>
            <a:r>
              <a:rPr lang="en-US" sz="2000" dirty="0"/>
              <a:t> </a:t>
            </a:r>
            <a:r>
              <a:rPr lang="en-US" sz="2000" dirty="0" err="1"/>
              <a:t>hengen</a:t>
            </a:r>
            <a:r>
              <a:rPr lang="en-US" sz="2000" dirty="0"/>
              <a:t> </a:t>
            </a:r>
            <a:r>
              <a:rPr lang="en-US" sz="2000" dirty="0" err="1"/>
              <a:t>säilymisestä</a:t>
            </a:r>
            <a:r>
              <a:rPr lang="en-US" sz="2000" dirty="0"/>
              <a:t> </a:t>
            </a:r>
            <a:r>
              <a:rPr lang="en-US" sz="2000" dirty="0" err="1"/>
              <a:t>mahdollisimman</a:t>
            </a:r>
            <a:r>
              <a:rPr lang="en-US" sz="2000" dirty="0"/>
              <a:t> </a:t>
            </a:r>
            <a:r>
              <a:rPr lang="en-US" sz="2000" dirty="0" err="1"/>
              <a:t>pitkään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Oikeudenmukaisuus</a:t>
            </a:r>
            <a:endParaRPr lang="en-US" sz="2000" b="1" dirty="0"/>
          </a:p>
          <a:p>
            <a:r>
              <a:rPr lang="en-US" sz="2000" dirty="0" err="1"/>
              <a:t>yhtäläisen</a:t>
            </a:r>
            <a:r>
              <a:rPr lang="en-US" sz="2000" dirty="0"/>
              <a:t> </a:t>
            </a:r>
            <a:r>
              <a:rPr lang="en-US" sz="2000" dirty="0" err="1"/>
              <a:t>hoidon</a:t>
            </a:r>
            <a:r>
              <a:rPr lang="en-US" sz="2000" dirty="0"/>
              <a:t> </a:t>
            </a:r>
            <a:r>
              <a:rPr lang="en-US" sz="2000" dirty="0" err="1"/>
              <a:t>tarpeessa</a:t>
            </a:r>
            <a:r>
              <a:rPr lang="en-US" sz="2000" dirty="0"/>
              <a:t> </a:t>
            </a:r>
            <a:r>
              <a:rPr lang="en-US" sz="2000" dirty="0" err="1"/>
              <a:t>olevat</a:t>
            </a:r>
            <a:r>
              <a:rPr lang="en-US" sz="2000" dirty="0"/>
              <a:t> </a:t>
            </a:r>
            <a:r>
              <a:rPr lang="en-US" sz="2000" dirty="0" err="1"/>
              <a:t>potilaat</a:t>
            </a:r>
            <a:r>
              <a:rPr lang="en-US" sz="2000" dirty="0"/>
              <a:t> </a:t>
            </a:r>
            <a:r>
              <a:rPr lang="en-US" sz="2000" dirty="0" err="1"/>
              <a:t>hoidetaan</a:t>
            </a:r>
            <a:r>
              <a:rPr lang="en-US" sz="2000" dirty="0"/>
              <a:t> </a:t>
            </a:r>
            <a:r>
              <a:rPr lang="en-US" sz="2000" dirty="0" err="1"/>
              <a:t>samojen</a:t>
            </a:r>
            <a:r>
              <a:rPr lang="en-US" sz="2000" dirty="0"/>
              <a:t> </a:t>
            </a:r>
            <a:r>
              <a:rPr lang="en-US" sz="2000" dirty="0" err="1"/>
              <a:t>periaatteiden</a:t>
            </a:r>
            <a:r>
              <a:rPr lang="en-US" sz="2000" dirty="0"/>
              <a:t> </a:t>
            </a:r>
            <a:r>
              <a:rPr lang="en-US" sz="2000" dirty="0" err="1"/>
              <a:t>mukaisesti</a:t>
            </a:r>
            <a:endParaRPr lang="en-US" sz="2000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B23C9EF3-3AC1-CFF7-280F-9723AC33D087}"/>
              </a:ext>
            </a:extLst>
          </p:cNvPr>
          <p:cNvSpPr txBox="1"/>
          <p:nvPr/>
        </p:nvSpPr>
        <p:spPr>
          <a:xfrm rot="5400000">
            <a:off x="8580112" y="3182191"/>
            <a:ext cx="66721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Kuva: Unsplash.com Patty </a:t>
            </a:r>
            <a:r>
              <a:rPr lang="fi-FI" sz="1400" dirty="0" err="1">
                <a:solidFill>
                  <a:schemeClr val="bg1"/>
                </a:solidFill>
              </a:rPr>
              <a:t>Brito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1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6117BF-C595-303A-02CA-CC93761A3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4" y="0"/>
            <a:ext cx="10687051" cy="582473"/>
          </a:xfrm>
        </p:spPr>
        <p:txBody>
          <a:bodyPr>
            <a:normAutofit/>
          </a:bodyPr>
          <a:lstStyle/>
          <a:p>
            <a:pPr algn="ctr"/>
            <a:r>
              <a:rPr lang="fi-FI" sz="3200" b="1" dirty="0">
                <a:solidFill>
                  <a:srgbClr val="0070C0"/>
                </a:solidFill>
              </a:rPr>
              <a:t>Terveyspalveluiden eriarvoisuuteen liittyviä tekijöitä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48B18F-CC31-F7FD-94E8-D63B4E9DA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3240" y="1347128"/>
            <a:ext cx="3587967" cy="4743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Erot palveluiden</a:t>
            </a:r>
          </a:p>
          <a:p>
            <a:r>
              <a:rPr lang="fi-FI" sz="2000" dirty="0"/>
              <a:t>saatavuudessa</a:t>
            </a:r>
          </a:p>
          <a:p>
            <a:r>
              <a:rPr lang="fi-FI" sz="2000" dirty="0"/>
              <a:t>saavutettavuudessa</a:t>
            </a:r>
          </a:p>
          <a:p>
            <a:r>
              <a:rPr lang="fi-FI" sz="2000" dirty="0"/>
              <a:t>laadussa </a:t>
            </a:r>
          </a:p>
          <a:p>
            <a:r>
              <a:rPr lang="fi-FI" sz="2000" dirty="0"/>
              <a:t>kustannuksissa</a:t>
            </a:r>
          </a:p>
          <a:p>
            <a:pPr marL="0" indent="0">
              <a:buNone/>
            </a:pPr>
            <a:r>
              <a:rPr lang="fi-FI" sz="2000" b="1" dirty="0"/>
              <a:t>Palvelujärjestelmä</a:t>
            </a:r>
          </a:p>
          <a:p>
            <a:pPr marL="0" indent="0">
              <a:buNone/>
            </a:pPr>
            <a:r>
              <a:rPr lang="fi-FI" sz="2000" dirty="0"/>
              <a:t>- monikanavainen ja sosiaalisen aseman mukaan erotteleva palvelujärjestelmä</a:t>
            </a:r>
          </a:p>
          <a:p>
            <a:pPr marL="0" indent="0">
              <a:buNone/>
            </a:pPr>
            <a:r>
              <a:rPr lang="fi-FI" sz="2000" b="1" dirty="0"/>
              <a:t>Toimintakulttuuri</a:t>
            </a:r>
          </a:p>
          <a:p>
            <a:r>
              <a:rPr lang="fi-FI" sz="2000" dirty="0"/>
              <a:t>väestö- ja asiakaslähtöisyyden puutteet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2A73501-C10E-FA69-635A-FAB113DF74D4}"/>
              </a:ext>
            </a:extLst>
          </p:cNvPr>
          <p:cNvSpPr txBox="1"/>
          <p:nvPr/>
        </p:nvSpPr>
        <p:spPr>
          <a:xfrm>
            <a:off x="8858656" y="1162759"/>
            <a:ext cx="300526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000" b="1" dirty="0"/>
              <a:t>Erot </a:t>
            </a:r>
          </a:p>
          <a:p>
            <a:endParaRPr lang="fi-FI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terveysosaamisessa</a:t>
            </a:r>
          </a:p>
          <a:p>
            <a:endParaRPr lang="fi-FI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hakeutumisessa palveluihin</a:t>
            </a:r>
          </a:p>
          <a:p>
            <a:endParaRPr lang="fi-FI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kyvyssä navigoida palvelujärjestelmissä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kyvyssä hyötyä palveluista</a:t>
            </a:r>
          </a:p>
          <a:p>
            <a:endParaRPr lang="fi-FI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lääkärin ja potilaan vuorovaikutuksessa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83ED007-AEF0-D163-1DEB-F80726C96C6B}"/>
              </a:ext>
            </a:extLst>
          </p:cNvPr>
          <p:cNvSpPr txBox="1"/>
          <p:nvPr/>
        </p:nvSpPr>
        <p:spPr>
          <a:xfrm>
            <a:off x="66674" y="566635"/>
            <a:ext cx="28069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000" b="1" dirty="0">
                <a:solidFill>
                  <a:srgbClr val="0070C0"/>
                </a:solidFill>
              </a:rPr>
              <a:t>Palveluntarjoajaan </a:t>
            </a:r>
          </a:p>
          <a:p>
            <a:pPr algn="ctr"/>
            <a:r>
              <a:rPr lang="fi-FI" sz="2000" b="1" dirty="0">
                <a:solidFill>
                  <a:srgbClr val="0070C0"/>
                </a:solidFill>
              </a:rPr>
              <a:t>liittyviä tekijöitä</a:t>
            </a:r>
          </a:p>
        </p:txBody>
      </p:sp>
      <p:pic>
        <p:nvPicPr>
          <p:cNvPr id="14" name="Sisällön paikkamerkki 13" descr="Kuva, joka sisältää kohteen henkilö, seinä, sisä&#10;&#10;Kuvaus luotu automaattisesti">
            <a:extLst>
              <a:ext uri="{FF2B5EF4-FFF2-40B4-BE49-F238E27FC236}">
                <a16:creationId xmlns:a16="http://schemas.microsoft.com/office/drawing/2014/main" id="{06685078-F822-D539-C6C6-9ED80788A0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3217" y="1274521"/>
            <a:ext cx="4944593" cy="4343127"/>
          </a:xfr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B5D3C5B7-74DB-A7A5-38CB-EFC5764F9522}"/>
              </a:ext>
            </a:extLst>
          </p:cNvPr>
          <p:cNvSpPr txBox="1"/>
          <p:nvPr/>
        </p:nvSpPr>
        <p:spPr>
          <a:xfrm>
            <a:off x="8858656" y="454873"/>
            <a:ext cx="30052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000" b="1" dirty="0">
                <a:solidFill>
                  <a:srgbClr val="0070C0"/>
                </a:solidFill>
              </a:rPr>
              <a:t>Potilaaseen/asiakkaaseen liittyviä tekijöitä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1D94905B-179D-1B23-E348-0D04388FBBE8}"/>
              </a:ext>
            </a:extLst>
          </p:cNvPr>
          <p:cNvSpPr txBox="1"/>
          <p:nvPr/>
        </p:nvSpPr>
        <p:spPr>
          <a:xfrm>
            <a:off x="3683215" y="6135730"/>
            <a:ext cx="49445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CDC</a:t>
            </a:r>
          </a:p>
        </p:txBody>
      </p:sp>
    </p:spTree>
    <p:extLst>
      <p:ext uri="{BB962C8B-B14F-4D97-AF65-F5344CB8AC3E}">
        <p14:creationId xmlns:p14="http://schemas.microsoft.com/office/powerpoint/2010/main" val="94558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658E01-C856-73FF-128F-C6DBD7DBB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451" y="287372"/>
            <a:ext cx="7124699" cy="327407"/>
          </a:xfrm>
        </p:spPr>
        <p:txBody>
          <a:bodyPr>
            <a:noAutofit/>
          </a:bodyPr>
          <a:lstStyle/>
          <a:p>
            <a:r>
              <a:rPr lang="fi-FI" sz="3600" b="1" dirty="0">
                <a:solidFill>
                  <a:srgbClr val="0070C0"/>
                </a:solidFill>
              </a:rPr>
              <a:t>Laki potilaan asemasta ja oikeuksista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129315-4DCC-0242-D022-AA309E202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940" y="827553"/>
            <a:ext cx="6093571" cy="5707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000" b="1" dirty="0">
                <a:solidFill>
                  <a:srgbClr val="0070C0"/>
                </a:solidFill>
              </a:rPr>
              <a:t>Hoidon laatu</a:t>
            </a:r>
          </a:p>
          <a:p>
            <a:r>
              <a:rPr lang="fi-FI" sz="2000" b="0" dirty="0">
                <a:effectLst/>
              </a:rPr>
              <a:t>oikeus laadultaan hyvään terveyden- ja sairaanhoitoon</a:t>
            </a:r>
            <a:endParaRPr lang="fi-FI" sz="2000" dirty="0"/>
          </a:p>
          <a:p>
            <a:pPr marL="0" indent="0">
              <a:buNone/>
            </a:pPr>
            <a:r>
              <a:rPr lang="fi-FI" sz="2000" b="1" dirty="0">
                <a:solidFill>
                  <a:srgbClr val="0070C0"/>
                </a:solidFill>
              </a:rPr>
              <a:t>Kohtelu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b="0" i="0" dirty="0">
                <a:effectLst/>
              </a:rPr>
              <a:t>oikeus hyvään kohteluun (ihmisarvon, vakaumuksen ja yksityisyyden kunnioitus)</a:t>
            </a:r>
            <a:endParaRPr lang="fi-FI" sz="2000" dirty="0"/>
          </a:p>
          <a:p>
            <a:pPr marL="0" indent="0">
              <a:buNone/>
            </a:pPr>
            <a:r>
              <a:rPr lang="fi-FI" sz="2000" b="1" dirty="0">
                <a:solidFill>
                  <a:srgbClr val="0070C0"/>
                </a:solidFill>
              </a:rPr>
              <a:t>Itsemääräämisoikeus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dirty="0"/>
              <a:t>h</a:t>
            </a:r>
            <a:r>
              <a:rPr lang="fi-FI" sz="2000" b="0" i="0" dirty="0">
                <a:effectLst/>
              </a:rPr>
              <a:t>oitoon tarvitaan potilaan suostumus  </a:t>
            </a:r>
            <a:endParaRPr lang="fi-FI" sz="2000" b="1" i="0" dirty="0"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dirty="0"/>
              <a:t>h</a:t>
            </a:r>
            <a:r>
              <a:rPr lang="fi-FI" sz="2000" b="0" i="0" dirty="0">
                <a:effectLst/>
              </a:rPr>
              <a:t>oidon on tapahduttava yhteisymmärryksessä potilaan kanssa.</a:t>
            </a:r>
            <a:endParaRPr lang="fi-FI" sz="2000" b="1" dirty="0"/>
          </a:p>
        </p:txBody>
      </p:sp>
      <p:pic>
        <p:nvPicPr>
          <p:cNvPr id="14" name="Kuva 13" descr="Kuva, joka sisältää kohteen seinä&#10;&#10;Kuvaus luotu automaattisesti">
            <a:extLst>
              <a:ext uri="{FF2B5EF4-FFF2-40B4-BE49-F238E27FC236}">
                <a16:creationId xmlns:a16="http://schemas.microsoft.com/office/drawing/2014/main" id="{BA006D4E-15E3-9EA3-6A08-D6428EE22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622" y="3787190"/>
            <a:ext cx="5010149" cy="2277897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8BD4E2F2-6D34-B436-C2E5-5C7028ECB04D}"/>
              </a:ext>
            </a:extLst>
          </p:cNvPr>
          <p:cNvSpPr txBox="1"/>
          <p:nvPr/>
        </p:nvSpPr>
        <p:spPr>
          <a:xfrm>
            <a:off x="628652" y="6534917"/>
            <a:ext cx="50101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</a:t>
            </a:r>
            <a:r>
              <a:rPr lang="fi-FI" sz="1400" dirty="0" err="1"/>
              <a:t>Tingey</a:t>
            </a:r>
            <a:r>
              <a:rPr lang="fi-FI" sz="1400" dirty="0"/>
              <a:t> </a:t>
            </a:r>
            <a:r>
              <a:rPr lang="fi-FI" sz="1400" dirty="0" err="1"/>
              <a:t>Injury</a:t>
            </a:r>
            <a:r>
              <a:rPr lang="fi-FI" sz="1400" dirty="0"/>
              <a:t> </a:t>
            </a:r>
            <a:r>
              <a:rPr lang="fi-FI" sz="1400" dirty="0" err="1"/>
              <a:t>Law</a:t>
            </a:r>
            <a:r>
              <a:rPr lang="fi-FI" sz="1400" dirty="0"/>
              <a:t> </a:t>
            </a:r>
            <a:r>
              <a:rPr lang="fi-FI" sz="1400" dirty="0" err="1"/>
              <a:t>Firm</a:t>
            </a:r>
            <a:endParaRPr lang="fi-FI" sz="14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03864BD-DD06-FAEC-4723-C74B735EA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8429" y="803654"/>
            <a:ext cx="6093571" cy="5202894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Tietojen antaminen potilaille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Potilaalle on annettava tiedot hänen terveydentilastaan sekä hoidon laajuudesta, riskitekijöistä ja vaihtoehdoista</a:t>
            </a:r>
            <a:r>
              <a:rPr lang="fi-FI" sz="2200" b="1" dirty="0">
                <a:solidFill>
                  <a:prstClr val="black"/>
                </a:solidFill>
              </a:rPr>
              <a:t>.</a:t>
            </a:r>
            <a:endParaRPr kumimoji="0" lang="fi-FI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Tiedot on </a:t>
            </a:r>
            <a:r>
              <a:rPr lang="fi-FI" sz="2200" dirty="0">
                <a:solidFill>
                  <a:prstClr val="black"/>
                </a:solidFill>
              </a:rPr>
              <a:t>annettava </a:t>
            </a: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sellaisessa muodossa, että potilas ne ymmärtää (esim. huomioiden potilaan ikä ja </a:t>
            </a:r>
            <a:r>
              <a:rPr lang="fi-FI" sz="2200" dirty="0">
                <a:solidFill>
                  <a:prstClr val="black"/>
                </a:solidFill>
              </a:rPr>
              <a:t>äidinkieli</a:t>
            </a: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).</a:t>
            </a:r>
            <a:endParaRPr kumimoji="0" lang="fi-FI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Potilaalla on oikeus tarkistaa potilasasiakirjoihin merkityt tietonsa ja tarvittaessa oikaista ne.</a:t>
            </a: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 </a:t>
            </a:r>
            <a:endParaRPr lang="fi-FI" sz="2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i-FI" sz="2200" b="1" dirty="0">
                <a:solidFill>
                  <a:srgbClr val="0070C0"/>
                </a:solidFill>
              </a:rPr>
              <a:t>Hoitosuunnitelma</a:t>
            </a:r>
          </a:p>
          <a:p>
            <a:r>
              <a:rPr lang="fi-FI" sz="2200" b="0" i="0" dirty="0">
                <a:effectLst/>
              </a:rPr>
              <a:t>Potilaalle on tarvittaessa laadittava hoitosuunnitelma.</a:t>
            </a:r>
            <a:r>
              <a:rPr lang="fi-FI" sz="2200" b="1" i="0" dirty="0">
                <a:effectLst/>
              </a:rPr>
              <a:t> </a:t>
            </a:r>
            <a:endParaRPr lang="fi-FI" sz="2200" dirty="0"/>
          </a:p>
          <a:p>
            <a:pPr marL="0" indent="0">
              <a:buNone/>
            </a:pPr>
            <a:r>
              <a:rPr lang="fi-FI" sz="2200" b="1" dirty="0">
                <a:solidFill>
                  <a:srgbClr val="0070C0"/>
                </a:solidFill>
              </a:rPr>
              <a:t>Valittaminen (oikeusturvakeinot)</a:t>
            </a:r>
          </a:p>
          <a:p>
            <a:r>
              <a:rPr lang="fi-FI" sz="2200" b="0" i="0" dirty="0">
                <a:effectLst/>
              </a:rPr>
              <a:t>Hoitolaitoksella on oltava </a:t>
            </a:r>
            <a:r>
              <a:rPr lang="fi-FI" sz="2200" b="1" i="1" dirty="0">
                <a:effectLst/>
              </a:rPr>
              <a:t>potilasasiamies</a:t>
            </a:r>
            <a:r>
              <a:rPr lang="fi-FI" sz="2200" b="0" i="0" dirty="0">
                <a:effectLst/>
              </a:rPr>
              <a:t>, joka antaa tietoa potilaan oikeuksista ja avustaa tarvittaessa muistutuksen, kantelun tai korvaushakemuksen teossa.</a:t>
            </a:r>
            <a:r>
              <a:rPr lang="fi-FI" sz="2200" b="1" i="0" dirty="0">
                <a:effectLst/>
              </a:rPr>
              <a:t> </a:t>
            </a:r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BF619C3-00DD-9A0A-64C1-259BACC3B3F5}"/>
              </a:ext>
            </a:extLst>
          </p:cNvPr>
          <p:cNvSpPr txBox="1"/>
          <p:nvPr/>
        </p:nvSpPr>
        <p:spPr>
          <a:xfrm>
            <a:off x="5638800" y="5595258"/>
            <a:ext cx="61185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dirty="0">
                <a:hlinkClick r:id="rId3"/>
              </a:rPr>
              <a:t>https://ilkkapohjalainen.fi/uutiset/kuolemansairas-ik%C3%A4ihminen-vietiin-sairaalasta-terveyskeskukseen-ihan-selke%C3%A4sti-potilaiden-priorisointia-sanoo-kuolleen-miehen-omainen</a:t>
            </a:r>
            <a:endParaRPr lang="fi-FI" sz="16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482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F17B8A-0D68-C009-C653-164B8A62B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29" y="79375"/>
            <a:ext cx="8755491" cy="650874"/>
          </a:xfrm>
        </p:spPr>
        <p:txBody>
          <a:bodyPr>
            <a:no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Käytännön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esimerkkejä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itsemääräämisoikeudesta</a:t>
            </a: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B5D0AB-2748-CEB1-042C-CEA0A29DF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5290" y="730248"/>
            <a:ext cx="7986710" cy="3192772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Hoidon on tapahduttava potilaan suostumuksella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Potilaalla on oikeus päättää omasta hoidostaan </a:t>
            </a:r>
            <a:r>
              <a:rPr lang="fi-FI" sz="2200" dirty="0">
                <a:solidFill>
                  <a:schemeClr val="accent1"/>
                </a:solidFill>
                <a:latin typeface="Calibri" panose="020F0502020204030204"/>
              </a:rPr>
              <a:t>terveydenhuollon ammattilaiselta saamiensa tietojen ja hoitovaihtoehtojen pohjalta.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Alaikäisen kyvyn ilmaista mielipiteensä arvioi lääkäri tai muu terveydenhuollon ammattihenkilö.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Potilan tahtoa on velvollisuus kunnioittaa, vaikka esimerkiksi hoidosta kieltäytyminen uhkaisi hänen henkeään ja terveyttään.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Lapsen huoltajalla ei ole oikeutta kieltää hoitoa, jota tarvitaan alaikäisen henkeä tai terveyttä uhkaavan vaaran torjumiseksi.</a:t>
            </a: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endParaRPr kumimoji="0" lang="fi-FI" sz="2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700D63-A24A-659F-92D5-534A80164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890" y="3870690"/>
            <a:ext cx="6479100" cy="2183529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2000" b="1" dirty="0">
                <a:solidFill>
                  <a:schemeClr val="accent1"/>
                </a:solidFill>
                <a:latin typeface="Calibri" panose="020F0502020204030204"/>
              </a:rPr>
              <a:t>Mielenterveyslain mukaan tahdosta riippumaton hoito on mahdollista, jos</a:t>
            </a:r>
            <a:endParaRPr kumimoji="0" lang="fi-FI" sz="9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kyseessä on vakava mielenterveyden häiriö, jossa todellisuudentaju on selvästi häiriintynyt (psykoosi)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200" dirty="0">
                <a:solidFill>
                  <a:schemeClr val="accent1"/>
                </a:solidFill>
                <a:latin typeface="Calibri" panose="020F0502020204030204"/>
              </a:rPr>
              <a:t>i</a:t>
            </a:r>
            <a:r>
              <a:rPr kumimoji="0" lang="fi-FI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lman</a:t>
            </a: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hoitoa tilanne pahenisi tai vaarantaisi oman tai muiden ihmisten terveyden tai turvallisuuden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200" dirty="0">
                <a:solidFill>
                  <a:schemeClr val="accent1"/>
                </a:solidFill>
                <a:latin typeface="Calibri" panose="020F0502020204030204"/>
              </a:rPr>
              <a:t>m</a:t>
            </a: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ikään muu hoito ei sovellu tai ole riittävää. </a:t>
            </a:r>
          </a:p>
        </p:txBody>
      </p:sp>
      <p:pic>
        <p:nvPicPr>
          <p:cNvPr id="6" name="Kuva 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A5A5C004-08EA-2E3A-EF77-FE676F202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7" y="679979"/>
            <a:ext cx="3655123" cy="302400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E5CBD50-54FD-A7F4-509A-00D58737E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917615" y="3587564"/>
            <a:ext cx="4989759" cy="2540188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7299945F-5119-E774-F158-F412284AB2CC}"/>
              </a:ext>
            </a:extLst>
          </p:cNvPr>
          <p:cNvSpPr txBox="1"/>
          <p:nvPr/>
        </p:nvSpPr>
        <p:spPr>
          <a:xfrm rot="16200000">
            <a:off x="-1197642" y="2305233"/>
            <a:ext cx="3024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</a:t>
            </a:r>
            <a:r>
              <a:rPr lang="fi-FI" sz="1400" dirty="0" err="1"/>
              <a:t>Zach</a:t>
            </a:r>
            <a:r>
              <a:rPr lang="fi-FI" sz="1400" dirty="0"/>
              <a:t> </a:t>
            </a:r>
            <a:r>
              <a:rPr lang="fi-FI" sz="1400" dirty="0" err="1"/>
              <a:t>Vessels</a:t>
            </a:r>
            <a:endParaRPr lang="fi-FI" sz="1400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355245E7-9668-57C5-568B-50BD4D5A59A1}"/>
              </a:ext>
            </a:extLst>
          </p:cNvPr>
          <p:cNvSpPr txBox="1"/>
          <p:nvPr/>
        </p:nvSpPr>
        <p:spPr>
          <a:xfrm rot="16200000">
            <a:off x="5296222" y="5287967"/>
            <a:ext cx="2673537" cy="307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</a:t>
            </a:r>
            <a:r>
              <a:rPr lang="fi-FI" sz="1400" dirty="0" err="1"/>
              <a:t>abishek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51902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henkilö, tumma, siluetti&#10;&#10;Kuvaus luotu automaattisesti">
            <a:extLst>
              <a:ext uri="{FF2B5EF4-FFF2-40B4-BE49-F238E27FC236}">
                <a16:creationId xmlns:a16="http://schemas.microsoft.com/office/drawing/2014/main" id="{063B5D8A-91F9-06BC-0DD3-1C4284FB03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35"/>
          <a:stretch/>
        </p:blipFill>
        <p:spPr>
          <a:xfrm>
            <a:off x="7421032" y="0"/>
            <a:ext cx="4639733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B298880-6933-A3AE-6684-0C95C7AE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677"/>
            <a:ext cx="12192000" cy="40905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err="1"/>
              <a:t>Terveydenhuollossa</a:t>
            </a:r>
            <a:r>
              <a:rPr lang="en-US" sz="3200" b="1" dirty="0"/>
              <a:t> </a:t>
            </a:r>
            <a:r>
              <a:rPr lang="en-US" sz="3200" b="1" dirty="0" err="1"/>
              <a:t>priorisointi</a:t>
            </a:r>
            <a:r>
              <a:rPr lang="en-US" sz="3200" b="1" dirty="0"/>
              <a:t> </a:t>
            </a:r>
            <a:r>
              <a:rPr lang="en-US" sz="3200" b="1" dirty="0" err="1"/>
              <a:t>aiheuttaa</a:t>
            </a:r>
            <a:r>
              <a:rPr lang="en-US" sz="3200" b="1" dirty="0"/>
              <a:t> </a:t>
            </a:r>
            <a:r>
              <a:rPr lang="en-US" sz="3200" b="1" dirty="0" err="1"/>
              <a:t>usein</a:t>
            </a:r>
            <a:r>
              <a:rPr lang="en-US" sz="3200" b="1" dirty="0"/>
              <a:t> </a:t>
            </a:r>
            <a:r>
              <a:rPr lang="en-US" sz="3200" b="1" dirty="0" err="1"/>
              <a:t>eettisiä</a:t>
            </a:r>
            <a:r>
              <a:rPr lang="en-US" sz="3200" b="1" dirty="0"/>
              <a:t> </a:t>
            </a:r>
            <a:r>
              <a:rPr lang="en-US" sz="3200" b="1" dirty="0" err="1"/>
              <a:t>haasteita</a:t>
            </a:r>
            <a:endParaRPr lang="en-US" sz="3200" b="1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F8F6296-2C61-F9C1-D61A-F8A77C2F991E}"/>
              </a:ext>
            </a:extLst>
          </p:cNvPr>
          <p:cNvSpPr txBox="1"/>
          <p:nvPr/>
        </p:nvSpPr>
        <p:spPr>
          <a:xfrm>
            <a:off x="131235" y="481335"/>
            <a:ext cx="90840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 err="1"/>
              <a:t>Keskeisiä</a:t>
            </a:r>
            <a:r>
              <a:rPr lang="en-US" sz="2400" b="1" dirty="0"/>
              <a:t> </a:t>
            </a:r>
            <a:r>
              <a:rPr lang="en-US" sz="2400" b="1" dirty="0" err="1"/>
              <a:t>priorisoinnin</a:t>
            </a:r>
            <a:r>
              <a:rPr lang="en-US" sz="2400" b="1" dirty="0"/>
              <a:t> </a:t>
            </a:r>
            <a:r>
              <a:rPr lang="en-US" sz="2400" b="1" dirty="0" err="1"/>
              <a:t>tarvetta</a:t>
            </a:r>
            <a:r>
              <a:rPr lang="en-US" sz="2400" b="1" dirty="0"/>
              <a:t> </a:t>
            </a:r>
            <a:r>
              <a:rPr lang="en-US" sz="2400" b="1" dirty="0" err="1"/>
              <a:t>lisääviä</a:t>
            </a:r>
            <a:r>
              <a:rPr lang="en-US" sz="2400" b="1" dirty="0"/>
              <a:t> </a:t>
            </a:r>
            <a:r>
              <a:rPr lang="en-US" sz="2400" b="1" dirty="0" err="1"/>
              <a:t>tekijöitä</a:t>
            </a:r>
            <a:endParaRPr lang="en-US" sz="2400" b="1" dirty="0"/>
          </a:p>
          <a:p>
            <a:r>
              <a:rPr lang="en-US" sz="2000" dirty="0"/>
              <a:t>* </a:t>
            </a:r>
            <a:r>
              <a:rPr lang="en-US" sz="2400" dirty="0" err="1"/>
              <a:t>yhteiskunnan</a:t>
            </a:r>
            <a:r>
              <a:rPr lang="en-US" sz="2400" dirty="0"/>
              <a:t> </a:t>
            </a:r>
            <a:r>
              <a:rPr lang="en-US" sz="2400" dirty="0" err="1"/>
              <a:t>rajalliset</a:t>
            </a:r>
            <a:r>
              <a:rPr lang="en-US" sz="2400" dirty="0"/>
              <a:t> </a:t>
            </a:r>
            <a:r>
              <a:rPr lang="en-US" sz="2400" dirty="0" err="1"/>
              <a:t>taloudelliset</a:t>
            </a:r>
            <a:r>
              <a:rPr lang="en-US" sz="2400" dirty="0"/>
              <a:t> </a:t>
            </a:r>
            <a:r>
              <a:rPr lang="en-US" sz="2400" dirty="0" err="1"/>
              <a:t>resurssit</a:t>
            </a:r>
            <a:endParaRPr lang="en-US" sz="2400" dirty="0"/>
          </a:p>
          <a:p>
            <a:r>
              <a:rPr lang="en-US" sz="2400" dirty="0"/>
              <a:t>* </a:t>
            </a:r>
            <a:r>
              <a:rPr lang="en-US" sz="2400" dirty="0" err="1"/>
              <a:t>ammattitaitoisen</a:t>
            </a:r>
            <a:r>
              <a:rPr lang="en-US" sz="2400" dirty="0"/>
              <a:t> </a:t>
            </a:r>
            <a:r>
              <a:rPr lang="en-US" sz="2400" dirty="0" err="1"/>
              <a:t>hoitohenkilökunnan</a:t>
            </a:r>
            <a:r>
              <a:rPr lang="en-US" sz="2400" dirty="0"/>
              <a:t> </a:t>
            </a:r>
            <a:r>
              <a:rPr lang="en-US" sz="2400" dirty="0" err="1"/>
              <a:t>riittävyys</a:t>
            </a:r>
            <a:r>
              <a:rPr lang="en-US" sz="2400" dirty="0"/>
              <a:t> ja </a:t>
            </a:r>
            <a:r>
              <a:rPr lang="en-US" sz="2400" dirty="0" err="1"/>
              <a:t>voimavarat</a:t>
            </a:r>
            <a:endParaRPr lang="en-US" sz="2400" dirty="0"/>
          </a:p>
          <a:p>
            <a:r>
              <a:rPr lang="en-US" sz="2400" dirty="0"/>
              <a:t>* </a:t>
            </a:r>
            <a:r>
              <a:rPr lang="en-US" sz="2400" dirty="0" err="1"/>
              <a:t>tieteen</a:t>
            </a:r>
            <a:r>
              <a:rPr lang="en-US" sz="2400" dirty="0"/>
              <a:t> ja </a:t>
            </a:r>
            <a:r>
              <a:rPr lang="en-US" sz="2400" dirty="0" err="1"/>
              <a:t>teknologian</a:t>
            </a:r>
            <a:r>
              <a:rPr lang="en-US" sz="2400" dirty="0"/>
              <a:t> </a:t>
            </a:r>
            <a:r>
              <a:rPr lang="en-US" sz="2400" dirty="0" err="1"/>
              <a:t>nopea</a:t>
            </a:r>
            <a:r>
              <a:rPr lang="en-US" sz="2400" dirty="0"/>
              <a:t> </a:t>
            </a:r>
            <a:r>
              <a:rPr lang="en-US" sz="2400" dirty="0" err="1"/>
              <a:t>kehitys</a:t>
            </a:r>
            <a:r>
              <a:rPr lang="en-US" sz="2400" dirty="0"/>
              <a:t> </a:t>
            </a:r>
          </a:p>
          <a:p>
            <a:r>
              <a:rPr lang="en-US" sz="2400" dirty="0"/>
              <a:t>* </a:t>
            </a:r>
            <a:r>
              <a:rPr lang="en-US" sz="2400" dirty="0" err="1"/>
              <a:t>väestön</a:t>
            </a:r>
            <a:r>
              <a:rPr lang="en-US" sz="2400" dirty="0"/>
              <a:t> </a:t>
            </a:r>
            <a:r>
              <a:rPr lang="en-US" sz="2400" dirty="0" err="1"/>
              <a:t>ikääntyminen</a:t>
            </a:r>
            <a:endParaRPr lang="en-US" sz="2400" dirty="0"/>
          </a:p>
          <a:p>
            <a:r>
              <a:rPr lang="en-US" sz="2400" dirty="0"/>
              <a:t>* </a:t>
            </a:r>
            <a:r>
              <a:rPr lang="en-US" sz="2400" dirty="0" err="1"/>
              <a:t>medikalisaatio</a:t>
            </a:r>
            <a:r>
              <a:rPr lang="en-US" sz="2400" dirty="0"/>
              <a:t> (</a:t>
            </a:r>
            <a:r>
              <a:rPr lang="en-US" sz="2400" dirty="0" err="1"/>
              <a:t>ylitutkiminen</a:t>
            </a:r>
            <a:r>
              <a:rPr lang="en-US" sz="2400" dirty="0"/>
              <a:t>, </a:t>
            </a:r>
            <a:r>
              <a:rPr lang="en-US" sz="2400" dirty="0" err="1"/>
              <a:t>ylidiagnosointi</a:t>
            </a:r>
            <a:r>
              <a:rPr lang="en-US" sz="2400" dirty="0"/>
              <a:t>, </a:t>
            </a:r>
            <a:r>
              <a:rPr lang="en-US" sz="2400" dirty="0" err="1"/>
              <a:t>ylihoito</a:t>
            </a:r>
            <a:r>
              <a:rPr lang="en-US" sz="2400" dirty="0"/>
              <a:t>)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8C9C27-05C8-DDEF-7449-CBFBB584A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964" y="2850195"/>
            <a:ext cx="11406009" cy="259935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b="1" dirty="0" err="1"/>
              <a:t>Terveydenhuollon</a:t>
            </a:r>
            <a:r>
              <a:rPr lang="en-US" sz="2400" b="1" dirty="0"/>
              <a:t> </a:t>
            </a:r>
            <a:r>
              <a:rPr lang="en-US" sz="2400" b="1" dirty="0" err="1"/>
              <a:t>priorisoinnissa</a:t>
            </a:r>
            <a:r>
              <a:rPr lang="en-US" sz="2400" b="1" dirty="0"/>
              <a:t> </a:t>
            </a:r>
            <a:r>
              <a:rPr lang="en-US" sz="2400" dirty="0" err="1"/>
              <a:t>joudutaan</a:t>
            </a:r>
            <a:r>
              <a:rPr lang="en-US" sz="2400" dirty="0"/>
              <a:t> </a:t>
            </a:r>
            <a:r>
              <a:rPr lang="en-US" sz="2400" dirty="0" err="1"/>
              <a:t>ratkomaan</a:t>
            </a:r>
            <a:r>
              <a:rPr lang="en-US" sz="2400" dirty="0"/>
              <a:t>, </a:t>
            </a:r>
            <a:r>
              <a:rPr lang="en-US" sz="2400" dirty="0" err="1"/>
              <a:t>mitä</a:t>
            </a:r>
            <a:r>
              <a:rPr lang="en-US" sz="2400" dirty="0"/>
              <a:t> </a:t>
            </a:r>
            <a:r>
              <a:rPr lang="en-US" sz="2400" dirty="0" err="1"/>
              <a:t>hoitoja</a:t>
            </a:r>
            <a:r>
              <a:rPr lang="en-US" sz="2400" dirty="0"/>
              <a:t> </a:t>
            </a:r>
            <a:r>
              <a:rPr lang="en-US" sz="2400" dirty="0" err="1"/>
              <a:t>järjestetään</a:t>
            </a:r>
            <a:r>
              <a:rPr lang="en-US" sz="2400" dirty="0"/>
              <a:t>, </a:t>
            </a:r>
            <a:r>
              <a:rPr lang="en-US" sz="2400" dirty="0" err="1"/>
              <a:t>millä</a:t>
            </a:r>
            <a:r>
              <a:rPr lang="en-US" sz="2400" dirty="0"/>
              <a:t> </a:t>
            </a:r>
            <a:r>
              <a:rPr lang="en-US" sz="2400" dirty="0" err="1"/>
              <a:t>tavalla</a:t>
            </a:r>
            <a:r>
              <a:rPr lang="en-US" sz="2400" dirty="0"/>
              <a:t> ja </a:t>
            </a:r>
            <a:r>
              <a:rPr lang="en-US" sz="2400" dirty="0" err="1"/>
              <a:t>mille</a:t>
            </a:r>
            <a:r>
              <a:rPr lang="en-US" sz="2400" dirty="0"/>
              <a:t> </a:t>
            </a:r>
            <a:r>
              <a:rPr lang="en-US" sz="2400" dirty="0" err="1"/>
              <a:t>potilasrymille</a:t>
            </a:r>
            <a:r>
              <a:rPr lang="en-US" sz="2400" dirty="0"/>
              <a:t>.</a:t>
            </a:r>
          </a:p>
          <a:p>
            <a:r>
              <a:rPr lang="en-US" sz="2400" b="1" dirty="0" err="1"/>
              <a:t>Hoidon</a:t>
            </a:r>
            <a:r>
              <a:rPr lang="en-US" sz="2400" b="1" dirty="0"/>
              <a:t> </a:t>
            </a:r>
            <a:r>
              <a:rPr lang="en-US" sz="2400" b="1" dirty="0" err="1"/>
              <a:t>saatavuuteen</a:t>
            </a:r>
            <a:r>
              <a:rPr lang="en-US" sz="2400" b="1" dirty="0"/>
              <a:t> tai </a:t>
            </a:r>
            <a:r>
              <a:rPr lang="en-US" sz="2400" b="1" dirty="0" err="1"/>
              <a:t>laatuun</a:t>
            </a:r>
            <a:r>
              <a:rPr lang="en-US" sz="2400" b="1" dirty="0"/>
              <a:t> </a:t>
            </a:r>
            <a:r>
              <a:rPr lang="en-US" sz="2400" b="1" dirty="0" err="1"/>
              <a:t>eivät</a:t>
            </a:r>
            <a:r>
              <a:rPr lang="en-US" sz="2400" b="1" dirty="0"/>
              <a:t> </a:t>
            </a:r>
            <a:r>
              <a:rPr lang="en-US" sz="2400" b="1" dirty="0" err="1"/>
              <a:t>saa</a:t>
            </a:r>
            <a:r>
              <a:rPr lang="en-US" sz="2400" b="1" dirty="0"/>
              <a:t> </a:t>
            </a:r>
            <a:r>
              <a:rPr lang="en-US" sz="2400" b="1" dirty="0" err="1"/>
              <a:t>vaikuttaa</a:t>
            </a:r>
            <a:r>
              <a:rPr lang="en-US" sz="2400" b="1" dirty="0"/>
              <a:t> </a:t>
            </a:r>
            <a:r>
              <a:rPr lang="en-US" sz="2400" dirty="0" err="1"/>
              <a:t>esim</a:t>
            </a:r>
            <a:r>
              <a:rPr lang="en-US" sz="2400" dirty="0"/>
              <a:t>. </a:t>
            </a:r>
            <a:r>
              <a:rPr lang="en-US" sz="2400" dirty="0" err="1"/>
              <a:t>potilaan</a:t>
            </a:r>
            <a:r>
              <a:rPr lang="en-US" sz="2400" dirty="0"/>
              <a:t> </a:t>
            </a:r>
            <a:r>
              <a:rPr lang="en-US" sz="2400" dirty="0" err="1"/>
              <a:t>ikä</a:t>
            </a:r>
            <a:r>
              <a:rPr lang="en-US" sz="2400" dirty="0"/>
              <a:t>, </a:t>
            </a:r>
            <a:r>
              <a:rPr lang="en-US" sz="2400" dirty="0" err="1"/>
              <a:t>asuinpaikka</a:t>
            </a:r>
            <a:r>
              <a:rPr lang="en-US" sz="2400" dirty="0"/>
              <a:t>, </a:t>
            </a:r>
            <a:r>
              <a:rPr lang="en-US" sz="2400" dirty="0" err="1"/>
              <a:t>sosiaalinen</a:t>
            </a:r>
            <a:r>
              <a:rPr lang="en-US" sz="2400" dirty="0"/>
              <a:t> </a:t>
            </a:r>
            <a:r>
              <a:rPr lang="en-US" sz="2400" dirty="0" err="1"/>
              <a:t>asema</a:t>
            </a:r>
            <a:r>
              <a:rPr lang="en-US" sz="2400" dirty="0"/>
              <a:t>, </a:t>
            </a:r>
            <a:r>
              <a:rPr lang="en-US" sz="2400" dirty="0" err="1"/>
              <a:t>sukupuoli</a:t>
            </a:r>
            <a:r>
              <a:rPr lang="en-US" sz="2400" dirty="0"/>
              <a:t>, </a:t>
            </a:r>
            <a:r>
              <a:rPr lang="en-US" sz="2400" dirty="0" err="1"/>
              <a:t>etninen</a:t>
            </a:r>
            <a:r>
              <a:rPr lang="en-US" sz="2400" dirty="0"/>
              <a:t> </a:t>
            </a:r>
            <a:r>
              <a:rPr lang="en-US" sz="2400" dirty="0" err="1"/>
              <a:t>tausta</a:t>
            </a:r>
            <a:r>
              <a:rPr lang="en-US" sz="2400" dirty="0"/>
              <a:t>, </a:t>
            </a:r>
            <a:r>
              <a:rPr lang="en-US" sz="2400" dirty="0" err="1"/>
              <a:t>kulttuuri</a:t>
            </a:r>
            <a:r>
              <a:rPr lang="en-US" sz="2400" dirty="0"/>
              <a:t>, </a:t>
            </a:r>
            <a:r>
              <a:rPr lang="en-US" sz="2400" dirty="0" err="1"/>
              <a:t>sukupuolinen</a:t>
            </a:r>
            <a:r>
              <a:rPr lang="en-US" sz="2400" dirty="0"/>
              <a:t> </a:t>
            </a:r>
            <a:r>
              <a:rPr lang="en-US" sz="2400" dirty="0" err="1"/>
              <a:t>suuntautuminen</a:t>
            </a:r>
            <a:r>
              <a:rPr lang="en-US" sz="2400" dirty="0"/>
              <a:t> tai se, </a:t>
            </a:r>
            <a:r>
              <a:rPr lang="en-US" sz="2400" dirty="0" err="1"/>
              <a:t>onko</a:t>
            </a:r>
            <a:r>
              <a:rPr lang="en-US" sz="2400" dirty="0"/>
              <a:t> </a:t>
            </a:r>
            <a:r>
              <a:rPr lang="en-US" sz="2400" dirty="0" err="1"/>
              <a:t>potilas</a:t>
            </a:r>
            <a:r>
              <a:rPr lang="en-US" sz="2400" dirty="0"/>
              <a:t> </a:t>
            </a:r>
            <a:r>
              <a:rPr lang="en-US" sz="2400" dirty="0" err="1"/>
              <a:t>omilla</a:t>
            </a:r>
            <a:r>
              <a:rPr lang="en-US" sz="2400" dirty="0"/>
              <a:t> </a:t>
            </a:r>
            <a:r>
              <a:rPr lang="en-US" sz="2400" dirty="0" err="1"/>
              <a:t>elämäntavoillaan</a:t>
            </a:r>
            <a:r>
              <a:rPr lang="en-US" sz="2400" dirty="0"/>
              <a:t> </a:t>
            </a:r>
            <a:r>
              <a:rPr lang="en-US" sz="2400" dirty="0" err="1"/>
              <a:t>mahdollisesti</a:t>
            </a:r>
            <a:r>
              <a:rPr lang="en-US" sz="2400" dirty="0"/>
              <a:t> </a:t>
            </a:r>
            <a:r>
              <a:rPr lang="en-US" sz="2400" dirty="0" err="1"/>
              <a:t>aiheuttanut</a:t>
            </a:r>
            <a:r>
              <a:rPr lang="en-US" sz="2400" dirty="0"/>
              <a:t> </a:t>
            </a:r>
            <a:r>
              <a:rPr lang="en-US" sz="2400" dirty="0" err="1"/>
              <a:t>sairauden</a:t>
            </a:r>
            <a:r>
              <a:rPr lang="en-US" sz="2400" dirty="0"/>
              <a:t>.</a:t>
            </a:r>
          </a:p>
          <a:p>
            <a:r>
              <a:rPr lang="en-US" sz="2400" b="1" dirty="0" err="1"/>
              <a:t>Hoitoetiikan</a:t>
            </a:r>
            <a:r>
              <a:rPr lang="en-US" sz="2400" dirty="0"/>
              <a:t> </a:t>
            </a:r>
            <a:r>
              <a:rPr lang="en-US" sz="2400" dirty="0" err="1"/>
              <a:t>mukaa</a:t>
            </a:r>
            <a:r>
              <a:rPr lang="en-US" sz="2400" dirty="0"/>
              <a:t> </a:t>
            </a:r>
            <a:r>
              <a:rPr lang="en-US" sz="2400" dirty="0" err="1"/>
              <a:t>priorisointi</a:t>
            </a:r>
            <a:r>
              <a:rPr lang="en-US" sz="2400" dirty="0"/>
              <a:t> </a:t>
            </a:r>
            <a:r>
              <a:rPr lang="en-US" sz="2400" dirty="0" err="1"/>
              <a:t>voi</a:t>
            </a:r>
            <a:r>
              <a:rPr lang="en-US" sz="2400" dirty="0"/>
              <a:t> </a:t>
            </a:r>
            <a:r>
              <a:rPr lang="en-US" sz="2400" dirty="0" err="1"/>
              <a:t>perustua</a:t>
            </a:r>
            <a:r>
              <a:rPr lang="en-US" sz="2400" dirty="0"/>
              <a:t> </a:t>
            </a:r>
            <a:r>
              <a:rPr lang="en-US" sz="2400" dirty="0" err="1"/>
              <a:t>sairauteen</a:t>
            </a:r>
            <a:r>
              <a:rPr lang="en-US" sz="2400" dirty="0"/>
              <a:t>, </a:t>
            </a:r>
            <a:r>
              <a:rPr lang="en-US" sz="2400" dirty="0" err="1"/>
              <a:t>hoidon</a:t>
            </a:r>
            <a:r>
              <a:rPr lang="en-US" sz="2400" dirty="0"/>
              <a:t> </a:t>
            </a:r>
            <a:r>
              <a:rPr lang="en-US" sz="2400" dirty="0" err="1"/>
              <a:t>tarpeeseen</a:t>
            </a:r>
            <a:r>
              <a:rPr lang="en-US" sz="2400" dirty="0"/>
              <a:t> tai </a:t>
            </a:r>
            <a:r>
              <a:rPr lang="en-US" sz="2400" dirty="0" err="1"/>
              <a:t>hoidon</a:t>
            </a:r>
            <a:r>
              <a:rPr lang="en-US" sz="2400" dirty="0"/>
              <a:t> </a:t>
            </a:r>
            <a:r>
              <a:rPr lang="en-US" sz="2400" dirty="0" err="1"/>
              <a:t>vaikuttavuuteen</a:t>
            </a:r>
            <a:r>
              <a:rPr lang="en-US" sz="2400" dirty="0"/>
              <a:t>.</a:t>
            </a:r>
          </a:p>
          <a:p>
            <a:endParaRPr lang="en-US" sz="2000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8B4EC31-3153-213A-4F9A-117167215EAB}"/>
              </a:ext>
            </a:extLst>
          </p:cNvPr>
          <p:cNvSpPr txBox="1"/>
          <p:nvPr/>
        </p:nvSpPr>
        <p:spPr>
          <a:xfrm rot="5400000">
            <a:off x="8571071" y="3265589"/>
            <a:ext cx="67055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</a:t>
            </a:r>
            <a:r>
              <a:rPr lang="fi-FI" sz="1400" dirty="0" err="1"/>
              <a:t>Mulyadi</a:t>
            </a:r>
            <a:endParaRPr lang="fi-FI" sz="14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58C15DD-4012-A475-766C-9132E5BE3221}"/>
              </a:ext>
            </a:extLst>
          </p:cNvPr>
          <p:cNvSpPr txBox="1"/>
          <p:nvPr/>
        </p:nvSpPr>
        <p:spPr>
          <a:xfrm>
            <a:off x="102964" y="6402944"/>
            <a:ext cx="6175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https://www.hs.fi/mielipide/art-2000006260563.html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14F0887-1A08-06DD-C544-14E48DA8F5C4}"/>
              </a:ext>
            </a:extLst>
          </p:cNvPr>
          <p:cNvSpPr txBox="1"/>
          <p:nvPr/>
        </p:nvSpPr>
        <p:spPr>
          <a:xfrm>
            <a:off x="45909" y="6012934"/>
            <a:ext cx="6175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https://www.hs.fi/kotimaa/art-2000009026804.html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9E528FC-946D-E97E-48C9-9CF0FF3A15C5}"/>
              </a:ext>
            </a:extLst>
          </p:cNvPr>
          <p:cNvSpPr txBox="1"/>
          <p:nvPr/>
        </p:nvSpPr>
        <p:spPr>
          <a:xfrm>
            <a:off x="5399569" y="4930724"/>
            <a:ext cx="61750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 dirty="0">
                <a:solidFill>
                  <a:schemeClr val="accent1"/>
                </a:solidFill>
                <a:effectLst/>
                <a:latin typeface="Publico"/>
              </a:rPr>
              <a:t>Suomen perustuslaki velvoittaa julkisen vallan turvaamaan lailla jokaiselle riittävät sosiaali- ja terveyspalvelut. Esimerkiksi Kuntaliiton lakimies </a:t>
            </a:r>
            <a:r>
              <a:rPr lang="fi-FI" i="0" dirty="0">
                <a:solidFill>
                  <a:srgbClr val="0563C1"/>
                </a:solidFill>
                <a:effectLst/>
                <a:latin typeface="Public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Kaisa-Maria </a:t>
            </a:r>
            <a:r>
              <a:rPr lang="fi-FI" i="0" dirty="0" err="1">
                <a:solidFill>
                  <a:schemeClr val="accent1"/>
                </a:solidFill>
                <a:effectLst/>
                <a:latin typeface="Public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Kimmel</a:t>
            </a:r>
            <a:r>
              <a:rPr lang="fi-FI" b="0" i="0" dirty="0">
                <a:solidFill>
                  <a:schemeClr val="accent1"/>
                </a:solidFill>
                <a:effectLst/>
                <a:latin typeface="Publico"/>
              </a:rPr>
              <a:t> on todennut </a:t>
            </a:r>
            <a:r>
              <a:rPr lang="fi-FI" b="0" i="0" dirty="0">
                <a:solidFill>
                  <a:schemeClr val="accent1"/>
                </a:solidFill>
                <a:effectLst/>
                <a:latin typeface="Public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Perustuslakiblogissa </a:t>
            </a:r>
            <a:r>
              <a:rPr lang="fi-FI" b="0" i="0" dirty="0">
                <a:solidFill>
                  <a:schemeClr val="accent1"/>
                </a:solidFill>
                <a:effectLst/>
                <a:latin typeface="Publico"/>
              </a:rPr>
              <a:t>vuonna 2020, että potilaan ”sosioekonominen asema, vammaisuus, sukupuoli tai etninen tausta” eivät saa vaikuttaa hoitoon pääsyyn.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CB8E6094-FC70-1FB1-B2A6-F00C05B884B1}"/>
              </a:ext>
            </a:extLst>
          </p:cNvPr>
          <p:cNvSpPr txBox="1"/>
          <p:nvPr/>
        </p:nvSpPr>
        <p:spPr>
          <a:xfrm>
            <a:off x="102964" y="5705157"/>
            <a:ext cx="61750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https://www.hs.fi/paivanlehti/30082022/art-2000009033987.html</a:t>
            </a:r>
          </a:p>
        </p:txBody>
      </p:sp>
    </p:spTree>
    <p:extLst>
      <p:ext uri="{BB962C8B-B14F-4D97-AF65-F5344CB8AC3E}">
        <p14:creationId xmlns:p14="http://schemas.microsoft.com/office/powerpoint/2010/main" val="3280270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8213CCB-A716-8D90-7165-215A0F1A3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" y="101600"/>
            <a:ext cx="11978640" cy="658368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7EB1448-EC26-ADEE-7998-746CF1FE74EF}"/>
              </a:ext>
            </a:extLst>
          </p:cNvPr>
          <p:cNvSpPr txBox="1"/>
          <p:nvPr/>
        </p:nvSpPr>
        <p:spPr>
          <a:xfrm>
            <a:off x="132080" y="644646"/>
            <a:ext cx="62314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https://ilkkapohjalainen.fi/yleisolta/v%C3%A4est%C3%B6mme-vanhenee-samalla-lis%C3%A4%C3%A4ntyv%C3%A4t-kaatumistapaturmat-osteoporoosi-ja-murtumat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976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6" ma:contentTypeDescription="Luo uusi asiakirja." ma:contentTypeScope="" ma:versionID="bb47927913d2a0d34745ca5eae3b9b59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60d2bc5703ef11e63c845bf0e1fb3986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3623ED-EAC7-42D6-A2E2-353DFDA3C6F7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customXml/itemProps2.xml><?xml version="1.0" encoding="utf-8"?>
<ds:datastoreItem xmlns:ds="http://schemas.openxmlformats.org/officeDocument/2006/customXml" ds:itemID="{D41EF7EB-75BC-4984-BB13-F0966FD3D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D8C994-CF0C-4558-B705-067D10B46A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654</Words>
  <Application>Microsoft Office PowerPoint</Application>
  <PresentationFormat>Laajakuva</PresentationFormat>
  <Paragraphs>97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Publico</vt:lpstr>
      <vt:lpstr>Office-teema</vt:lpstr>
      <vt:lpstr>15. Terveydenhuolto ja etiikka</vt:lpstr>
      <vt:lpstr>Terveydenhuollon  keskeiset eettiset periaatteet</vt:lpstr>
      <vt:lpstr>Esimerkkejä keskeisistä periaatteista</vt:lpstr>
      <vt:lpstr>Terveyspalveluiden eriarvoisuuteen liittyviä tekijöitä</vt:lpstr>
      <vt:lpstr>Laki potilaan asemasta ja oikeuksista</vt:lpstr>
      <vt:lpstr>Käytännön esimerkkejä itsemääräämisoikeudesta</vt:lpstr>
      <vt:lpstr>Terveydenhuollossa priorisointi aiheuttaa usein eettisiä haasteita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Terveydenhuolto ja etiikka</dc:title>
  <dc:creator>Paula</dc:creator>
  <cp:lastModifiedBy>Anitta Marttila</cp:lastModifiedBy>
  <cp:revision>36</cp:revision>
  <dcterms:created xsi:type="dcterms:W3CDTF">2022-08-11T08:31:21Z</dcterms:created>
  <dcterms:modified xsi:type="dcterms:W3CDTF">2023-09-11T06:52:10Z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