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F0404-5D58-6216-EB9B-367BBD305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96F4FF9-624F-1029-90E8-268618ECD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6A5700-FCA5-BAC2-AE8A-A28C8BB0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A35E81-E3CA-7223-EE10-AC231AAD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C554FB-3CC2-D774-1D46-094E45C9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5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829129-EB76-30D7-2FA3-258970B1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44FA8B-E042-DDD0-A357-809B3DDD3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EF813-C39B-D1D1-726A-FB400CE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DC5F9C-EEFC-C194-723F-F2C0490B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9A6CFD-10E5-2F77-3638-EFDA9CD6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87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1668123-4F83-15CE-1E56-5A2141D4A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602086-424F-DE63-F6D5-88D9F1602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902D50-0C24-E5D0-B92F-0BF3EFA1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ED74CA-E185-F29E-3785-87F68B65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761013-9263-8A5F-561C-43E43477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76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DEE0B-B5D9-AFC9-0DFD-DAFAF286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EE2AE0-7003-DFFF-EE13-3A2824C81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6E4AB5-73BD-A03A-29FB-6DECEE68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D0B7DD-AA1B-D15C-15A1-F39EDFAE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5227C1-DAD7-FBE5-769C-08B213D9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79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039E4C-C63A-38FC-56A9-80024F05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3ABBB2-FE28-7EF3-EE71-1F51C962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6F5067-AEC3-5735-D622-9929194A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15F214-52D4-0DE3-B90E-6CD2EBBA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6BFEAF-2B2E-6EDD-43F3-0599231D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48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AB0BCC-9D12-E658-7981-66FB4E28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D823A1-DE76-207F-ACBE-4AA888EC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8070BF-EB9B-3748-E447-B4B45C9D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9B730B-A00B-C291-10B2-B518A18B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DFA712-CB22-D255-73B1-868C46E7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646240-C8AE-8C0C-0A5D-2F381F2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2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A92AA-9FF3-6E6B-82C3-D93D6203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F57CE-205A-94A5-7B84-82EC421A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6172C9-DE14-5AE7-DCD3-7DB7DF468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A0A435D-8967-9C5D-3B10-90539DA37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D560040-9ECE-D0BE-3E4E-36A930C2C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E2B706-E591-B824-5D15-F8DD06A0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C02AE3C-A0D9-AC26-A9C5-0533504F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5708802-4258-1E88-9574-96DB2B33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2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5A344-0503-97FF-2C61-1366839A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D3ED899-9FE8-2E33-13D4-C1913EA7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035402-4134-E782-8CBE-19B71892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A52D50-AF41-87E1-AD1D-CF208B2D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2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BC66CD-C467-1689-5E0F-F58F0D9B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CC658A-6F59-CD80-B859-BD052DDF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53BE7B-CF15-6AE3-7365-66C4629D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14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B54FB-0629-ABA9-86F6-45EEB2BE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65268-A260-DF0C-81AE-7E2F13F6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0B91DD-C8CA-95B3-0E7E-DB9B873B3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DE58A4-8CAF-7FB6-13A8-61075F0F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FB911-DFA0-1244-28D6-BF01EA16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68A916-761A-8092-2312-145BC02E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02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3777A3-0934-DF74-C41E-9DD1B40D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756D156-80A8-D4B1-2677-5498C32AA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2ACE26F-13D1-536F-F1E1-9CAA1F3BC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FBEB64-D164-3070-AEE3-9C9B91A9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436B45-3827-8149-6234-58E4B6F6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EAFE2E-6D91-EEE8-586D-7EBD6BAD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30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BC97D8-2D71-E834-B9E2-9EAAB326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CE3CAD-128D-901B-7D47-9451CDB3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7A7952-D9DE-DBAA-5B52-D3318E250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3D97A-2F88-400D-815B-1C9FCEF36C92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F2D9E8-AB1B-7397-5FED-82C3AAC9B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5119B-1C48-D556-87F3-2B5BF1CA1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9211E-6C00-4083-8B77-CBFD291DC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6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5183F21-6374-91E8-231B-39072274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4" y="18255"/>
            <a:ext cx="10515600" cy="405951"/>
          </a:xfrm>
        </p:spPr>
        <p:txBody>
          <a:bodyPr>
            <a:normAutofit fontScale="90000"/>
          </a:bodyPr>
          <a:lstStyle/>
          <a:p>
            <a:r>
              <a:rPr lang="fi-FI" sz="3600"/>
              <a:t>Arvot</a:t>
            </a:r>
            <a:endParaRPr lang="fi-FI" sz="36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D54CB8-40D0-BA2A-4E7C-F5643794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4206"/>
            <a:ext cx="12192000" cy="5862533"/>
          </a:xfrm>
        </p:spPr>
        <p:txBody>
          <a:bodyPr>
            <a:normAutofit fontScale="25000" lnSpcReduction="20000"/>
          </a:bodyPr>
          <a:lstStyle/>
          <a:p>
            <a:r>
              <a:rPr lang="fi-FI" sz="5600"/>
              <a:t>Arvot tarkoittavat periaatteita, käsityksiä tai ihanteita, jotka ohjaavat ihmisen ajattelua, päätöksiä ja toimintaa. Ne ovat ikään kuin kompassi, jonka avulla ihminen tai yhteisö suuntaa elämäänsä ja tekee valintoja.</a:t>
            </a:r>
          </a:p>
          <a:p>
            <a:r>
              <a:rPr lang="fi-FI" sz="5600"/>
              <a:t>Esimerkiksi:</a:t>
            </a:r>
          </a:p>
          <a:p>
            <a:r>
              <a:rPr lang="fi-FI" sz="5600"/>
              <a:t>Yksilön arvot voivat olla rehellisyys, vapaus, perhe, terveys tai itsensä kehittäminen.</a:t>
            </a:r>
          </a:p>
          <a:p>
            <a:r>
              <a:rPr lang="fi-FI" sz="5600"/>
              <a:t>Yhteisön tai yhteiskunnan arvot voivat olla vaikkapa tasa-arvo, demokratia, oikeudenmukaisuus tai luontoarvot.</a:t>
            </a:r>
          </a:p>
          <a:p>
            <a:r>
              <a:rPr lang="fi-FI" sz="5600"/>
              <a:t>Arvot voivat olla:</a:t>
            </a:r>
          </a:p>
          <a:p>
            <a:r>
              <a:rPr lang="fi-FI" sz="5600"/>
              <a:t>Henkilökohtaisia (mikä minulle on tärkeää).</a:t>
            </a:r>
          </a:p>
          <a:p>
            <a:r>
              <a:rPr lang="fi-FI" sz="5600"/>
              <a:t>Kulttuurisia (mitä yhteisö tai kulttuuri pitää tärkeänä).</a:t>
            </a:r>
          </a:p>
          <a:p>
            <a:r>
              <a:rPr lang="fi-FI" sz="5600"/>
              <a:t>Universaaleja (sellaisia, joita monet ihmiset eri puolilla maailmaa jakavat, kuten ihmisarvo).</a:t>
            </a:r>
          </a:p>
          <a:p>
            <a:r>
              <a:rPr lang="fi-FI" sz="5600" b="1"/>
              <a:t>1. Mistä arvot syntyvät?</a:t>
            </a:r>
          </a:p>
          <a:p>
            <a:r>
              <a:rPr lang="fi-FI" sz="5600"/>
              <a:t>Arvot eivät synny tyhjästä, vaan ne muotoutuvat monista tekijöistä:</a:t>
            </a:r>
          </a:p>
          <a:p>
            <a:r>
              <a:rPr lang="fi-FI" sz="5600" b="1"/>
              <a:t>Perhe ja kasvatus</a:t>
            </a:r>
            <a:r>
              <a:rPr lang="fi-FI" sz="5600"/>
              <a:t> – lapsena opitut periaatteet, esimerkiksi rehellisyys tai työn arvostus.</a:t>
            </a:r>
          </a:p>
          <a:p>
            <a:r>
              <a:rPr lang="fi-FI" sz="5600" b="1"/>
              <a:t>Kulttuuri ja yhteiskunta</a:t>
            </a:r>
            <a:r>
              <a:rPr lang="fi-FI" sz="5600"/>
              <a:t> – se, mitä ympärillä pidetään tärkeänä (esim. Suomessa tasa-arvo, koulutus ja luonto).</a:t>
            </a:r>
          </a:p>
          <a:p>
            <a:r>
              <a:rPr lang="fi-FI" sz="5600" b="1"/>
              <a:t>Omat kokemukset</a:t>
            </a:r>
            <a:r>
              <a:rPr lang="fi-FI" sz="5600"/>
              <a:t> – onnistumiset, vaikeudet ja ihmissuhteet voivat muuttaa käsitystä siitä, mikä on tärkeää.</a:t>
            </a:r>
          </a:p>
          <a:p>
            <a:r>
              <a:rPr lang="fi-FI" sz="5600" b="1"/>
              <a:t>Uskonto, filosofia tai ideologia</a:t>
            </a:r>
            <a:r>
              <a:rPr lang="fi-FI" sz="5600"/>
              <a:t> – monille arvot pohjautuvat uskoon tai maailmankatsomukseen.</a:t>
            </a:r>
          </a:p>
          <a:p>
            <a:r>
              <a:rPr lang="fi-FI" sz="5600" b="1"/>
              <a:t>Yksilön persoonallisuus</a:t>
            </a:r>
            <a:r>
              <a:rPr lang="fi-FI" sz="5600"/>
              <a:t> – jotkut arvostavat enemmän vapautta ja itsenäisyyttä, toiset taas turvallisuutta ja yhteisöllisyyttä.</a:t>
            </a:r>
          </a:p>
          <a:p>
            <a:r>
              <a:rPr lang="fi-FI" sz="5600" b="1"/>
              <a:t>2. Miten omia arvoja voi tunnistaa?</a:t>
            </a:r>
          </a:p>
          <a:p>
            <a:r>
              <a:rPr lang="fi-FI" sz="5600"/>
              <a:t>Jos haluat selvittää, mitkä asiat ovat sinulle tärkeitä, voit pohtia esimerkiksi:</a:t>
            </a:r>
          </a:p>
          <a:p>
            <a:r>
              <a:rPr lang="fi-FI" sz="5600" b="1"/>
              <a:t>Milloin olen kokenut olevani ylpeä tai tyytyväinen itseeni?</a:t>
            </a:r>
            <a:r>
              <a:rPr lang="fi-FI" sz="5600"/>
              <a:t> → Usein taustalla on arvo, joka on toteutunut.</a:t>
            </a:r>
          </a:p>
          <a:p>
            <a:r>
              <a:rPr lang="fi-FI" sz="5600" b="1"/>
              <a:t>Milloin olen ollut turhautunut tai vihainen?</a:t>
            </a:r>
            <a:r>
              <a:rPr lang="fi-FI" sz="5600"/>
              <a:t> → Ehkä jotain arvoasi on loukattu.</a:t>
            </a:r>
          </a:p>
          <a:p>
            <a:r>
              <a:rPr lang="fi-FI" sz="5600" b="1"/>
              <a:t>Mistä en ole valmis tinkimään?</a:t>
            </a:r>
            <a:r>
              <a:rPr lang="fi-FI" sz="5600"/>
              <a:t> → Nämä kertovat tärkeimmistä arvoista.</a:t>
            </a:r>
          </a:p>
          <a:p>
            <a:r>
              <a:rPr lang="fi-FI" sz="5600" b="1"/>
              <a:t>Mihin haluan käyttää aikaani ja energiaani?</a:t>
            </a:r>
            <a:r>
              <a:rPr lang="fi-FI" sz="5600"/>
              <a:t> → Arvot näkyvät käytännön valinnoissa.</a:t>
            </a:r>
          </a:p>
          <a:p>
            <a:r>
              <a:rPr lang="fi-FI" sz="5600" b="1"/>
              <a:t>Pieni harjoitus</a:t>
            </a:r>
            <a:r>
              <a:rPr lang="fi-FI" sz="5600"/>
              <a:t>, jonka avulla voit löytää omia arvojasi konkreettisesti:</a:t>
            </a:r>
          </a:p>
          <a:p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63222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2E3E0-CD08-BF21-819F-E9790DD4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Harjoitus: Mitkä arvot ovat minulle tärkeimpiä? Lue lista esimerkkiarvoista: rehellisyys, vapaus, turvallisuus, perhe, ystävyys, terveys, menestys, luovuus, rauha, luonto, oikeudenmukaisuus, oppiminen, auttaminen, ilo / onnellisuus</a:t>
            </a:r>
          </a:p>
          <a:p>
            <a:r>
              <a:rPr lang="fi-FI" dirty="0"/>
              <a:t>Valitse ensin 5 arvoa, jotka tuntuvat sinulle tärkeiltä.</a:t>
            </a:r>
          </a:p>
          <a:p>
            <a:r>
              <a:rPr lang="fi-FI" dirty="0"/>
              <a:t>Rajaa niistä 2–3 kaikkein tärkeintä.→ Mieti, miksi juuri nämä nousevat ylitse muiden.</a:t>
            </a:r>
          </a:p>
          <a:p>
            <a:r>
              <a:rPr lang="fi-FI" dirty="0"/>
              <a:t>Kirjoita itsellesi lause: ”Minulle tärkeintä elämässä on …, koska …</a:t>
            </a:r>
          </a:p>
          <a:p>
            <a:r>
              <a:rPr lang="fi-FI" dirty="0"/>
              <a:t>”Esimerkki: ”Minulle tärkeintä elämässä on rehellisyys, koska ilman sitä en tunne voivani luottaa ihmisiin tai itseeni.”</a:t>
            </a:r>
          </a:p>
        </p:txBody>
      </p:sp>
    </p:spTree>
    <p:extLst>
      <p:ext uri="{BB962C8B-B14F-4D97-AF65-F5344CB8AC3E}">
        <p14:creationId xmlns:p14="http://schemas.microsoft.com/office/powerpoint/2010/main" val="56963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23546-6D65-FAA8-8460-6C7859FA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18256"/>
            <a:ext cx="10618510" cy="698182"/>
          </a:xfrm>
        </p:spPr>
        <p:txBody>
          <a:bodyPr>
            <a:normAutofit fontScale="90000"/>
          </a:bodyPr>
          <a:lstStyle/>
          <a:p>
            <a:r>
              <a:rPr lang="fi-FI" dirty="0"/>
              <a:t>Moraali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57C39F-21AF-9561-0B17-DF417FC2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438"/>
            <a:ext cx="12192000" cy="58053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b="1" dirty="0"/>
              <a:t>Moraali</a:t>
            </a:r>
            <a:r>
              <a:rPr lang="fi-FI" dirty="0"/>
              <a:t> tarkoittaa käsityksiä siitä, mikä on oikein ja väärin, hyvää tai pahaa, hyväksyttävää tai tuomittavaa ihmisen toiminnassa. Se liittyy siihen, miten pitäisi elää ja kohdella muita.</a:t>
            </a:r>
          </a:p>
          <a:p>
            <a:pPr>
              <a:buNone/>
            </a:pPr>
            <a:r>
              <a:rPr lang="fi-FI" dirty="0"/>
              <a:t>Voisi sanoa näin: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Arvot</a:t>
            </a:r>
            <a:r>
              <a:rPr lang="fi-FI" dirty="0"/>
              <a:t> = se, mitä </a:t>
            </a:r>
            <a:r>
              <a:rPr lang="fi-FI" b="1" dirty="0"/>
              <a:t>pidämme tärkeänä </a:t>
            </a:r>
            <a:r>
              <a:rPr lang="fi-FI" dirty="0"/>
              <a:t>(esim. rehellisyys, tasa-arvo).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Moraali</a:t>
            </a:r>
            <a:r>
              <a:rPr lang="fi-FI" dirty="0"/>
              <a:t> = se, </a:t>
            </a:r>
            <a:r>
              <a:rPr lang="fi-FI" b="1" dirty="0"/>
              <a:t>miten toimimme </a:t>
            </a:r>
            <a:r>
              <a:rPr lang="fi-FI" dirty="0"/>
              <a:t>arvojemme pohjalta käytännössä (esim. en valehtele, koska arvostan rehellisyyttä).</a:t>
            </a:r>
          </a:p>
          <a:p>
            <a:pPr>
              <a:buNone/>
            </a:pPr>
            <a:r>
              <a:rPr lang="fi-FI" dirty="0"/>
              <a:t>Moraali voi perustua moniin lähteisiin, kuten: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Yhteiskunnan normeihin ja lakeihin</a:t>
            </a:r>
            <a:r>
              <a:rPr lang="fi-FI" dirty="0"/>
              <a:t> (esim. varkaus on väärin).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Kulttuuriin ja perinteisiin</a:t>
            </a:r>
            <a:r>
              <a:rPr lang="fi-FI" dirty="0"/>
              <a:t> (esim. vanhempien kunnioittaminen).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Uskontoon tai maailmankatsomukseen</a:t>
            </a:r>
            <a:r>
              <a:rPr lang="fi-FI" dirty="0"/>
              <a:t> (esim. kymmenen käskyä).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Omaan omatuntoon</a:t>
            </a:r>
            <a:r>
              <a:rPr lang="fi-FI" dirty="0"/>
              <a:t> (sisäinen tunne oikeasta ja väärästä).</a:t>
            </a:r>
          </a:p>
          <a:p>
            <a:pPr>
              <a:buNone/>
            </a:pPr>
            <a:r>
              <a:rPr lang="fi-FI" dirty="0"/>
              <a:t>Yksinkertaisesti: </a:t>
            </a:r>
            <a:r>
              <a:rPr lang="fi-FI" b="1" dirty="0"/>
              <a:t>moraali = toiminnan pelisäännöt arvojen pohjalta</a:t>
            </a:r>
            <a:r>
              <a:rPr lang="fi-FI" dirty="0"/>
              <a:t>.</a:t>
            </a:r>
          </a:p>
          <a:p>
            <a:pPr>
              <a:buNone/>
            </a:pPr>
            <a:r>
              <a:rPr lang="fi-FI" b="1" dirty="0"/>
              <a:t>Esimerkki arvojen ja moraalin erosta</a:t>
            </a:r>
            <a:r>
              <a:rPr lang="fi-FI" dirty="0"/>
              <a:t> arkipäiväisessä tilanteessa: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13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EB76BF-5F04-A4A9-FD9B-7B2B24F8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Ero arvojen ja moraalin välillä: </a:t>
            </a:r>
          </a:p>
          <a:p>
            <a:r>
              <a:rPr lang="fi-FI" i="1" dirty="0"/>
              <a:t>Esimerkki 1: Rehellisyys</a:t>
            </a:r>
          </a:p>
          <a:p>
            <a:r>
              <a:rPr lang="fi-FI" dirty="0"/>
              <a:t>Arvo: ”Rehellisyys on minulle tärkeää.”</a:t>
            </a:r>
          </a:p>
          <a:p>
            <a:r>
              <a:rPr lang="fi-FI" dirty="0"/>
              <a:t>Moraali: Kun löydät kadulta lompakon, palautat sen omistajalle, koska valehtelu tai varastaminen olisi väärin.</a:t>
            </a:r>
          </a:p>
          <a:p>
            <a:r>
              <a:rPr lang="fi-FI" i="1" dirty="0"/>
              <a:t>Esimerkki 2: Auttaminen</a:t>
            </a:r>
          </a:p>
          <a:p>
            <a:r>
              <a:rPr lang="fi-FI" dirty="0"/>
              <a:t>Arvo: ”Haluan auttaa muita.”</a:t>
            </a:r>
          </a:p>
          <a:p>
            <a:r>
              <a:rPr lang="fi-FI" dirty="0"/>
              <a:t>Moraali: Näet vanhuksen kantavan raskaita kasseja ja päätät tarjota apua.</a:t>
            </a:r>
          </a:p>
          <a:p>
            <a:r>
              <a:rPr lang="fi-FI" i="1" dirty="0"/>
              <a:t>Esimerkki 3: Tasa-arvo</a:t>
            </a:r>
          </a:p>
          <a:p>
            <a:r>
              <a:rPr lang="fi-FI" dirty="0"/>
              <a:t>Arvo: ”Kaikki ihmiset ovat samanarvoisia.”</a:t>
            </a:r>
          </a:p>
          <a:p>
            <a:r>
              <a:rPr lang="fi-FI" dirty="0"/>
              <a:t>Moraali: Et hyväksy kiusaamista koulussa tai työpaikalla, vaan puolustat heikompaa. </a:t>
            </a:r>
          </a:p>
          <a:p>
            <a:r>
              <a:rPr lang="fi-FI" u="sng" dirty="0"/>
              <a:t>Eli arvot kertovat, mikä on tärkeää, ja moraali näkyy siinä, miten toimit niiden mukaan käytännössä.</a:t>
            </a:r>
          </a:p>
          <a:p>
            <a:r>
              <a:rPr lang="fi-FI" dirty="0"/>
              <a:t>Miten etiikka eroaa moraalista:</a:t>
            </a:r>
          </a:p>
        </p:txBody>
      </p:sp>
    </p:spTree>
    <p:extLst>
      <p:ext uri="{BB962C8B-B14F-4D97-AF65-F5344CB8AC3E}">
        <p14:creationId xmlns:p14="http://schemas.microsoft.com/office/powerpoint/2010/main" val="254074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E147CF-378C-8E87-39EC-AA21D057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892511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Tämä menee usein sekaisin, joten hahmotetaan selkeästi:</a:t>
            </a:r>
          </a:p>
          <a:p>
            <a:r>
              <a:rPr lang="fi-FI" sz="2400" dirty="0"/>
              <a:t>Moraali= Käytännön käsitykset oikeasta ja väärästä.</a:t>
            </a:r>
          </a:p>
          <a:p>
            <a:r>
              <a:rPr lang="fi-FI" sz="2400" dirty="0"/>
              <a:t>Esim. ”Varastaminen on väärin.”</a:t>
            </a:r>
          </a:p>
          <a:p>
            <a:r>
              <a:rPr lang="fi-FI" sz="2400" dirty="0"/>
              <a:t>Etiikka= Moraalin tutkimista, pohdintaa ja perustelemista.</a:t>
            </a:r>
          </a:p>
          <a:p>
            <a:r>
              <a:rPr lang="fi-FI" sz="2400" dirty="0"/>
              <a:t>Toisin sanoen etiikka on se, kun kysytään </a:t>
            </a:r>
            <a:r>
              <a:rPr lang="fi-FI" sz="2400" u="sng" dirty="0"/>
              <a:t>miksi jokin on oikein tai väärin ja millä perusteilla.</a:t>
            </a:r>
          </a:p>
          <a:p>
            <a:r>
              <a:rPr lang="fi-FI" sz="2400" dirty="0"/>
              <a:t>Esim. ”Miksi varastaminen on väärin? Koska se rikkoo toisen ihmisen oikeuksia ja vahingoittaa luottamusta yhteiskunnassa.”</a:t>
            </a:r>
          </a:p>
          <a:p>
            <a:r>
              <a:rPr lang="fi-FI" sz="2400" dirty="0"/>
              <a:t>Yksinkertaistettuna:</a:t>
            </a:r>
          </a:p>
          <a:p>
            <a:r>
              <a:rPr lang="fi-FI" sz="2400" b="1" dirty="0"/>
              <a:t>Moraali = käytännön toiminta ja käsitykset hyvästä ja pahasta.</a:t>
            </a:r>
          </a:p>
          <a:p>
            <a:r>
              <a:rPr lang="fi-FI" sz="2400" b="1" dirty="0"/>
              <a:t>Etiikka = ajattelua ja perustelua moraalin taustalla.</a:t>
            </a:r>
          </a:p>
          <a:p>
            <a:r>
              <a:rPr lang="fi-FI" sz="2400" dirty="0"/>
              <a:t>Taulukko, jossa näkyy erot arvojen, moraalin ja etiikan välillä</a:t>
            </a:r>
            <a:r>
              <a:rPr lang="fi-FI" dirty="0"/>
              <a:t>: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1A4C2E-32AE-51D2-2C36-A5BD0A02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00" y="4810327"/>
            <a:ext cx="7360300" cy="20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8FFB27-046E-5260-D5FF-B3ECD3E6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Näin ne linkittyvät toisiinsa:</a:t>
            </a:r>
          </a:p>
          <a:p>
            <a:r>
              <a:rPr lang="fi-FI" b="1" dirty="0"/>
              <a:t>Arvot</a:t>
            </a:r>
            <a:r>
              <a:rPr lang="fi-FI" dirty="0"/>
              <a:t> = perusta.</a:t>
            </a:r>
          </a:p>
          <a:p>
            <a:r>
              <a:rPr lang="fi-FI" b="1" dirty="0"/>
              <a:t>Moraali</a:t>
            </a:r>
            <a:r>
              <a:rPr lang="fi-FI" dirty="0"/>
              <a:t> = arvojen soveltaminen käytäntöön.</a:t>
            </a:r>
          </a:p>
          <a:p>
            <a:r>
              <a:rPr lang="fi-FI" b="1" dirty="0"/>
              <a:t>Etiikka</a:t>
            </a:r>
            <a:r>
              <a:rPr lang="fi-FI" dirty="0"/>
              <a:t> = arvojen ja moraalin järkiperäinen pohdinta ja perustelu.</a:t>
            </a:r>
          </a:p>
          <a:p>
            <a:r>
              <a:rPr lang="fi-FI" dirty="0"/>
              <a:t>Tarina, jossa arvot, moraali ja etiikka näkyvät rinnakkain:</a:t>
            </a:r>
          </a:p>
          <a:p>
            <a:r>
              <a:rPr lang="fi-FI" dirty="0"/>
              <a:t>Tilanne: Olet kaupassa ja huomaat, että edellä oleva asiakas unohtaa vaihtorahan kassalle.</a:t>
            </a:r>
          </a:p>
          <a:p>
            <a:r>
              <a:rPr lang="fi-FI" dirty="0"/>
              <a:t>Arvot: Sinulle rehellisyys ja oikeudenmukaisuus ovat tärkeitä.</a:t>
            </a:r>
          </a:p>
          <a:p>
            <a:r>
              <a:rPr lang="fi-FI" dirty="0"/>
              <a:t>Moraali: Toimit arvojesi mukaan → ojennat asiakkaalle hänen rahansa, etkä jätä niitä itsellesi.</a:t>
            </a:r>
          </a:p>
          <a:p>
            <a:r>
              <a:rPr lang="fi-FI" dirty="0"/>
              <a:t>Etiikka: Jos pysähdyt miettimään asiaa syvemmin, perustelisit: ”On oikein palauttaa rahat, koska ne kuuluvat toiselle. Jos pitäisin ne, se olisi epäreilua ja rikkoisi luottamusta ihmisten välillä.” Näin näet, että:</a:t>
            </a:r>
          </a:p>
          <a:p>
            <a:r>
              <a:rPr lang="fi-FI" dirty="0"/>
              <a:t>Arvo on se taustalla oleva periaate (rehellisyys).Moraali näkyy itse teossa (rahojen palauttaminen).Etiikka on ajattelua, miksi se teko on oikein.</a:t>
            </a:r>
          </a:p>
          <a:p>
            <a:r>
              <a:rPr lang="fi-FI" dirty="0"/>
              <a:t>Pieni harjoitus, jossa voi itse kokeilla erottaa arvon, moraalin ja etiikan jostain tilanteesta:</a:t>
            </a:r>
          </a:p>
          <a:p>
            <a:r>
              <a:rPr lang="fi-FI" dirty="0"/>
              <a:t>Harjoitus: Arvo – Moraali – Etiikka</a:t>
            </a:r>
          </a:p>
          <a:p>
            <a:r>
              <a:rPr lang="fi-FI" dirty="0"/>
              <a:t>Tilanne: Näet, että koulussa/työpaikalla jotakuta kiusataan.</a:t>
            </a:r>
          </a:p>
          <a:p>
            <a:r>
              <a:rPr lang="fi-FI" dirty="0"/>
              <a:t>Kysymykset:</a:t>
            </a:r>
          </a:p>
          <a:p>
            <a:r>
              <a:rPr lang="fi-FI" dirty="0"/>
              <a:t>Mikä arvo ohjaa tässä tilanteessa? (esim. tasa-arvo, ystävällisyys, oikeudenmukaisuus)</a:t>
            </a:r>
          </a:p>
          <a:p>
            <a:r>
              <a:rPr lang="fi-FI" dirty="0"/>
              <a:t>Mikä olisi moraalinen teko? (mitä konkreettisesti teet)</a:t>
            </a:r>
          </a:p>
          <a:p>
            <a:r>
              <a:rPr lang="fi-FI" dirty="0"/>
              <a:t>Mikä olisi eettinen perustelu? (miksi se teko on oikein)</a:t>
            </a:r>
          </a:p>
          <a:p>
            <a:r>
              <a:rPr lang="fi-FI" dirty="0"/>
              <a:t>Esimerkki vastaus voisi mennä näin:</a:t>
            </a:r>
          </a:p>
          <a:p>
            <a:r>
              <a:rPr lang="fi-FI" dirty="0"/>
              <a:t>Arvo: Kaikki ihmiset ovat samanarvoisia.</a:t>
            </a:r>
          </a:p>
          <a:p>
            <a:r>
              <a:rPr lang="fi-FI" dirty="0"/>
              <a:t>Moraali: Puutun kiusaamiseen ja menen puolustamaan kiusattua.</a:t>
            </a:r>
          </a:p>
          <a:p>
            <a:r>
              <a:rPr lang="fi-FI" dirty="0"/>
              <a:t>Etiikka: Perustelen tekoa sillä, että kiusaaminen loukkaa ihmisen ihmisarvoa ja voi aiheuttaa suurta kärsimystä.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79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8F2A2C-A556-BB2C-02DD-8EA51D46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906812" cy="685800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Normi tarkoittaa sääntöä, ohjetta tai odotusta, joka ohjaa ihmisten käyttäytymistä yhteisössä. </a:t>
            </a:r>
          </a:p>
          <a:p>
            <a:r>
              <a:rPr lang="fi-FI" dirty="0"/>
              <a:t>Normit kertovat, mikä on hyväksyttyä</a:t>
            </a:r>
          </a:p>
          <a:p>
            <a:pPr marL="0" indent="0">
              <a:buNone/>
            </a:pPr>
            <a:r>
              <a:rPr lang="fi-FI" dirty="0"/>
              <a:t> ja mikä ei.</a:t>
            </a:r>
          </a:p>
          <a:p>
            <a:r>
              <a:rPr lang="fi-FI" dirty="0"/>
              <a:t>Niitä on erilaisia:</a:t>
            </a:r>
          </a:p>
          <a:p>
            <a:r>
              <a:rPr lang="fi-FI" dirty="0"/>
              <a:t>Sosiaaliset normit</a:t>
            </a:r>
          </a:p>
          <a:p>
            <a:pPr lvl="1"/>
            <a:r>
              <a:rPr lang="fi-FI" dirty="0"/>
              <a:t>Kirjoittamattomia sääntöjä.</a:t>
            </a:r>
          </a:p>
          <a:p>
            <a:pPr lvl="1"/>
            <a:r>
              <a:rPr lang="fi-FI" dirty="0"/>
              <a:t>Esim. tervehtiminen kun tapaat tuttavan, hiljaa oleminen kirjastossa, jonossa odottaminen omalla vuorolla.</a:t>
            </a:r>
          </a:p>
          <a:p>
            <a:r>
              <a:rPr lang="fi-FI" dirty="0"/>
              <a:t>Lait ja viralliset normit</a:t>
            </a:r>
          </a:p>
          <a:p>
            <a:pPr lvl="1"/>
            <a:r>
              <a:rPr lang="fi-FI" dirty="0"/>
              <a:t>Yhteiskunnan säätämiä sääntöjä, joita täytyy noudattaa.</a:t>
            </a:r>
          </a:p>
          <a:p>
            <a:pPr lvl="1"/>
            <a:r>
              <a:rPr lang="fi-FI" dirty="0"/>
              <a:t>Esim. liikennesäännöt, rikoslaki, veronmaksu.</a:t>
            </a:r>
          </a:p>
          <a:p>
            <a:r>
              <a:rPr lang="fi-FI" dirty="0"/>
              <a:t>Kulttuuriset normit</a:t>
            </a:r>
          </a:p>
          <a:p>
            <a:pPr lvl="1"/>
            <a:r>
              <a:rPr lang="fi-FI" dirty="0"/>
              <a:t>Eri kulttuureissa voi olla omia tapoja ja sääntöjä.</a:t>
            </a:r>
          </a:p>
          <a:p>
            <a:pPr lvl="1"/>
            <a:r>
              <a:rPr lang="fi-FI" dirty="0"/>
              <a:t>Esim. kenkien riisuminen sisällä Suomessa, kumartaminen tervehdyksenä Japanissa. Yksinkertaistettuna:</a:t>
            </a:r>
          </a:p>
          <a:p>
            <a:r>
              <a:rPr lang="fi-FI" dirty="0"/>
              <a:t>Arvot = mitä pidetään tärkeänä.</a:t>
            </a:r>
          </a:p>
          <a:p>
            <a:r>
              <a:rPr lang="fi-FI" dirty="0"/>
              <a:t>Normit = säännöt, jotka kertovat, miten pitää toimia arvojen mukaan.</a:t>
            </a:r>
          </a:p>
          <a:p>
            <a:r>
              <a:rPr lang="fi-FI" dirty="0"/>
              <a:t>Taulukko, jossa näkyy ero arvojen, moraalin, etiikan ja normien välillä: ↑↑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A34D98-4EDE-D97B-5B2D-1695909A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338" y="300511"/>
            <a:ext cx="6399229" cy="22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F4135-5538-40E2-83BB-28BBD208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6"/>
            <a:ext cx="10202944" cy="668677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Esimerkkitarina, jossa arvot, moraali, etiikka ja normit näkyvät yhdessä:</a:t>
            </a:r>
          </a:p>
          <a:p>
            <a:r>
              <a:rPr lang="fi-FI" dirty="0"/>
              <a:t>Tilanne:</a:t>
            </a:r>
          </a:p>
          <a:p>
            <a:r>
              <a:rPr lang="fi-FI" dirty="0"/>
              <a:t>Koulussa huomaat, että joku ottaa toisen opiskelijan eväät pöydältä.</a:t>
            </a:r>
          </a:p>
          <a:p>
            <a:r>
              <a:rPr lang="fi-FI" dirty="0"/>
              <a:t>Arvo: Sinulle on tärkeää rehellisyys ja oikeudenmukaisuus.</a:t>
            </a:r>
          </a:p>
          <a:p>
            <a:r>
              <a:rPr lang="fi-FI" dirty="0"/>
              <a:t>Moraali: Toimit arvojesi mukaan → kerrot tilanteesta opettajalle tai palautat eväät omistajalle.</a:t>
            </a:r>
          </a:p>
          <a:p>
            <a:r>
              <a:rPr lang="fi-FI" dirty="0"/>
              <a:t>Etiikka: Pohdit, miksi tämä on oikein: ”Varastaminen on väärin, koska se loukkaa toisen ihmisen oikeuksia ja rikkoo luottamusta ryhmässä.”</a:t>
            </a:r>
          </a:p>
          <a:p>
            <a:r>
              <a:rPr lang="fi-FI" dirty="0"/>
              <a:t>Normi: Koulu ja yhteisö ohjaavat käyttäytymistä → varastaminen on kiellettyä, ja opettaja odottaa, että oppilaat ilmoittavat epäreilusta käytöksestä.</a:t>
            </a:r>
          </a:p>
          <a:p>
            <a:r>
              <a:rPr lang="fi-FI" dirty="0"/>
              <a:t>Näin tarinassa näkyy:</a:t>
            </a:r>
          </a:p>
          <a:p>
            <a:r>
              <a:rPr lang="fi-FI" dirty="0"/>
              <a:t>Arvo = perusta (mitä pidän tärkeänä)</a:t>
            </a:r>
          </a:p>
          <a:p>
            <a:r>
              <a:rPr lang="fi-FI" dirty="0"/>
              <a:t>Moraali = toiminta käytännössä</a:t>
            </a:r>
          </a:p>
          <a:p>
            <a:r>
              <a:rPr lang="fi-FI" dirty="0"/>
              <a:t>Etiikka = perustelu miksi toiminta on oikein</a:t>
            </a:r>
          </a:p>
          <a:p>
            <a:r>
              <a:rPr lang="fi-FI" dirty="0"/>
              <a:t>Normi = yhteisön sääntö, joka tukee moraalia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EEF8DDA-D668-77E1-5AE0-EE4F75D3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44" y="3065250"/>
            <a:ext cx="1956129" cy="256880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54C0AA5-5EA5-8FFE-63CD-76E8142CA7A5}"/>
              </a:ext>
            </a:extLst>
          </p:cNvPr>
          <p:cNvSpPr txBox="1"/>
          <p:nvPr/>
        </p:nvSpPr>
        <p:spPr>
          <a:xfrm>
            <a:off x="7088958" y="4349652"/>
            <a:ext cx="28945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400" b="1" dirty="0"/>
              <a:t>Esimerkkitarinasta:</a:t>
            </a:r>
            <a:endParaRPr lang="fi-FI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400" b="1" dirty="0"/>
              <a:t>Arvo:</a:t>
            </a:r>
            <a:r>
              <a:rPr lang="fi-FI" sz="1400" dirty="0"/>
              <a:t> Rehellisyys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b="1" dirty="0"/>
              <a:t>Moraali:</a:t>
            </a:r>
            <a:r>
              <a:rPr lang="fi-FI" sz="1400" dirty="0"/>
              <a:t> Palautan kadonneen evään omistajalle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b="1" dirty="0"/>
              <a:t>Etiikka:</a:t>
            </a:r>
            <a:r>
              <a:rPr lang="fi-FI" sz="1400" dirty="0"/>
              <a:t> Varastaminen on väärin, koska se loukkaa toisen oikeuksia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b="1" dirty="0"/>
              <a:t>Normi:</a:t>
            </a:r>
            <a:r>
              <a:rPr lang="fi-FI" sz="1400" dirty="0"/>
              <a:t> Koulu kieltää varastamisen ja odottaa, että ilmoitat epäreilusta käytöksestä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EE6079C-54D8-4088-2DA2-5982A221F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44" y="0"/>
            <a:ext cx="1989056" cy="29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1276</Words>
  <Application>Microsoft Office PowerPoint</Application>
  <PresentationFormat>Laajakuva</PresentationFormat>
  <Paragraphs>116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Office-teema</vt:lpstr>
      <vt:lpstr>Arvot</vt:lpstr>
      <vt:lpstr>PowerPoint-esitys</vt:lpstr>
      <vt:lpstr>Moraali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Anitta Marttila</dc:creator>
  <cp:lastModifiedBy>Anitta Marttila</cp:lastModifiedBy>
  <cp:revision>1</cp:revision>
  <dcterms:created xsi:type="dcterms:W3CDTF">2025-09-08T07:05:10Z</dcterms:created>
  <dcterms:modified xsi:type="dcterms:W3CDTF">2025-09-08T07:12:19Z</dcterms:modified>
</cp:coreProperties>
</file>