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6" r:id="rId6"/>
    <p:sldId id="258" r:id="rId7"/>
    <p:sldId id="259" r:id="rId8"/>
    <p:sldId id="275" r:id="rId9"/>
    <p:sldId id="263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64" r:id="rId19"/>
    <p:sldId id="266" r:id="rId20"/>
    <p:sldId id="274" r:id="rId21"/>
    <p:sldId id="268" r:id="rId22"/>
    <p:sldId id="265" r:id="rId23"/>
    <p:sldId id="271" r:id="rId24"/>
    <p:sldId id="272" r:id="rId25"/>
    <p:sldId id="273" r:id="rId2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98CC03-A23E-4907-8F0B-6DF2AB51C0DF}" v="18" dt="2025-09-04T05:59:49.7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tta Marttila" userId="8f454475c0d0ad3a" providerId="LiveId" clId="{00F63E7E-E785-4864-B68A-E15E224A0F63}"/>
    <pc:docChg chg="custSel addSld modSld">
      <pc:chgData name="Anitta Marttila" userId="8f454475c0d0ad3a" providerId="LiveId" clId="{00F63E7E-E785-4864-B68A-E15E224A0F63}" dt="2024-11-30T14:55:02.325" v="551" actId="20578"/>
      <pc:docMkLst>
        <pc:docMk/>
      </pc:docMkLst>
      <pc:sldChg chg="addSp modSp mod modAnim">
        <pc:chgData name="Anitta Marttila" userId="8f454475c0d0ad3a" providerId="LiveId" clId="{00F63E7E-E785-4864-B68A-E15E224A0F63}" dt="2024-11-30T14:55:02.325" v="551" actId="20578"/>
        <pc:sldMkLst>
          <pc:docMk/>
          <pc:sldMk cId="1256467637" sldId="258"/>
        </pc:sldMkLst>
      </pc:sldChg>
      <pc:sldChg chg="addSp modSp new mod">
        <pc:chgData name="Anitta Marttila" userId="8f454475c0d0ad3a" providerId="LiveId" clId="{00F63E7E-E785-4864-B68A-E15E224A0F63}" dt="2024-11-30T14:10:09.419" v="207" actId="1076"/>
        <pc:sldMkLst>
          <pc:docMk/>
          <pc:sldMk cId="4151555227" sldId="274"/>
        </pc:sldMkLst>
      </pc:sldChg>
      <pc:sldChg chg="addSp modSp new mod">
        <pc:chgData name="Anitta Marttila" userId="8f454475c0d0ad3a" providerId="LiveId" clId="{00F63E7E-E785-4864-B68A-E15E224A0F63}" dt="2024-11-30T14:11:12.283" v="217" actId="14100"/>
        <pc:sldMkLst>
          <pc:docMk/>
          <pc:sldMk cId="978821876" sldId="275"/>
        </pc:sldMkLst>
      </pc:sldChg>
    </pc:docChg>
  </pc:docChgLst>
  <pc:docChgLst>
    <pc:chgData name="Anitta Marttila" userId="8f454475c0d0ad3a" providerId="LiveId" clId="{1B3F1D12-C360-4136-A1C4-163C3EF09C1F}"/>
    <pc:docChg chg="custSel modSld">
      <pc:chgData name="Anitta Marttila" userId="8f454475c0d0ad3a" providerId="LiveId" clId="{1B3F1D12-C360-4136-A1C4-163C3EF09C1F}" dt="2023-09-06T07:19:33.527" v="156" actId="1076"/>
      <pc:docMkLst>
        <pc:docMk/>
      </pc:docMkLst>
      <pc:sldChg chg="addSp modSp mod">
        <pc:chgData name="Anitta Marttila" userId="8f454475c0d0ad3a" providerId="LiveId" clId="{1B3F1D12-C360-4136-A1C4-163C3EF09C1F}" dt="2023-09-06T07:19:33.527" v="156" actId="1076"/>
        <pc:sldMkLst>
          <pc:docMk/>
          <pc:sldMk cId="2061615030" sldId="257"/>
        </pc:sldMkLst>
      </pc:sldChg>
      <pc:sldChg chg="modSp mod modAnim">
        <pc:chgData name="Anitta Marttila" userId="8f454475c0d0ad3a" providerId="LiveId" clId="{1B3F1D12-C360-4136-A1C4-163C3EF09C1F}" dt="2023-09-05T11:00:10.172" v="45"/>
        <pc:sldMkLst>
          <pc:docMk/>
          <pc:sldMk cId="1256467637" sldId="258"/>
        </pc:sldMkLst>
      </pc:sldChg>
      <pc:sldChg chg="delSp modSp mod modAnim">
        <pc:chgData name="Anitta Marttila" userId="8f454475c0d0ad3a" providerId="LiveId" clId="{1B3F1D12-C360-4136-A1C4-163C3EF09C1F}" dt="2023-09-05T11:00:58.978" v="54"/>
        <pc:sldMkLst>
          <pc:docMk/>
          <pc:sldMk cId="3044197790" sldId="259"/>
        </pc:sldMkLst>
      </pc:sldChg>
      <pc:sldChg chg="delSp modSp mod modAnim">
        <pc:chgData name="Anitta Marttila" userId="8f454475c0d0ad3a" providerId="LiveId" clId="{1B3F1D12-C360-4136-A1C4-163C3EF09C1F}" dt="2023-09-05T11:01:31.484" v="59"/>
        <pc:sldMkLst>
          <pc:docMk/>
          <pc:sldMk cId="4167473584" sldId="263"/>
        </pc:sldMkLst>
      </pc:sldChg>
      <pc:sldChg chg="delSp modSp mod modAnim">
        <pc:chgData name="Anitta Marttila" userId="8f454475c0d0ad3a" providerId="LiveId" clId="{1B3F1D12-C360-4136-A1C4-163C3EF09C1F}" dt="2023-09-05T11:02:26.203" v="67" actId="14100"/>
        <pc:sldMkLst>
          <pc:docMk/>
          <pc:sldMk cId="2916112401" sldId="264"/>
        </pc:sldMkLst>
      </pc:sldChg>
      <pc:sldChg chg="delSp modSp mod modAnim">
        <pc:chgData name="Anitta Marttila" userId="8f454475c0d0ad3a" providerId="LiveId" clId="{1B3F1D12-C360-4136-A1C4-163C3EF09C1F}" dt="2023-09-05T11:07:19.449" v="106"/>
        <pc:sldMkLst>
          <pc:docMk/>
          <pc:sldMk cId="4113685240" sldId="265"/>
        </pc:sldMkLst>
      </pc:sldChg>
      <pc:sldChg chg="addSp delSp modSp mod modAnim">
        <pc:chgData name="Anitta Marttila" userId="8f454475c0d0ad3a" providerId="LiveId" clId="{1B3F1D12-C360-4136-A1C4-163C3EF09C1F}" dt="2023-09-06T05:51:19.059" v="138" actId="1076"/>
        <pc:sldMkLst>
          <pc:docMk/>
          <pc:sldMk cId="1032985018" sldId="266"/>
        </pc:sldMkLst>
      </pc:sldChg>
      <pc:sldChg chg="delSp modSp mod modAnim">
        <pc:chgData name="Anitta Marttila" userId="8f454475c0d0ad3a" providerId="LiveId" clId="{1B3F1D12-C360-4136-A1C4-163C3EF09C1F}" dt="2023-09-05T11:06:01.077" v="97"/>
        <pc:sldMkLst>
          <pc:docMk/>
          <pc:sldMk cId="4009032247" sldId="268"/>
        </pc:sldMkLst>
      </pc:sldChg>
      <pc:sldChg chg="delSp mod">
        <pc:chgData name="Anitta Marttila" userId="8f454475c0d0ad3a" providerId="LiveId" clId="{1B3F1D12-C360-4136-A1C4-163C3EF09C1F}" dt="2023-09-05T10:57:59.453" v="25" actId="478"/>
        <pc:sldMkLst>
          <pc:docMk/>
          <pc:sldMk cId="2312229924" sldId="271"/>
        </pc:sldMkLst>
      </pc:sldChg>
      <pc:sldChg chg="delSp modSp mod modAnim">
        <pc:chgData name="Anitta Marttila" userId="8f454475c0d0ad3a" providerId="LiveId" clId="{1B3F1D12-C360-4136-A1C4-163C3EF09C1F}" dt="2023-09-05T11:09:25.755" v="118"/>
        <pc:sldMkLst>
          <pc:docMk/>
          <pc:sldMk cId="1072959644" sldId="272"/>
        </pc:sldMkLst>
      </pc:sldChg>
      <pc:sldChg chg="modSp mod modAnim">
        <pc:chgData name="Anitta Marttila" userId="8f454475c0d0ad3a" providerId="LiveId" clId="{1B3F1D12-C360-4136-A1C4-163C3EF09C1F}" dt="2023-09-05T11:11:10.598" v="131"/>
        <pc:sldMkLst>
          <pc:docMk/>
          <pc:sldMk cId="2664407030" sldId="273"/>
        </pc:sldMkLst>
      </pc:sldChg>
    </pc:docChg>
  </pc:docChgLst>
  <pc:docChgLst>
    <pc:chgData name="Anitta Marttila" userId="8f454475c0d0ad3a" providerId="LiveId" clId="{E7D168A2-57E4-447B-B805-1EAA656482EE}"/>
    <pc:docChg chg="addSld modSld">
      <pc:chgData name="Anitta Marttila" userId="8f454475c0d0ad3a" providerId="LiveId" clId="{E7D168A2-57E4-447B-B805-1EAA656482EE}" dt="2025-01-15T09:20:47.026" v="5" actId="20577"/>
      <pc:docMkLst>
        <pc:docMk/>
      </pc:docMkLst>
      <pc:sldChg chg="addSp modSp new mod">
        <pc:chgData name="Anitta Marttila" userId="8f454475c0d0ad3a" providerId="LiveId" clId="{E7D168A2-57E4-447B-B805-1EAA656482EE}" dt="2025-01-15T09:20:47.026" v="5" actId="20577"/>
        <pc:sldMkLst>
          <pc:docMk/>
          <pc:sldMk cId="1506200339" sldId="276"/>
        </pc:sldMkLst>
      </pc:sldChg>
    </pc:docChg>
  </pc:docChgLst>
  <pc:docChgLst>
    <pc:chgData name="Anitta Marttila" userId="8f454475c0d0ad3a" providerId="LiveId" clId="{4E98CC03-A23E-4907-8F0B-6DF2AB51C0DF}"/>
    <pc:docChg chg="undo custSel addSld modSld">
      <pc:chgData name="Anitta Marttila" userId="8f454475c0d0ad3a" providerId="LiveId" clId="{4E98CC03-A23E-4907-8F0B-6DF2AB51C0DF}" dt="2025-09-04T06:09:57.345" v="743" actId="20577"/>
      <pc:docMkLst>
        <pc:docMk/>
      </pc:docMkLst>
      <pc:sldChg chg="modSp mod">
        <pc:chgData name="Anitta Marttila" userId="8f454475c0d0ad3a" providerId="LiveId" clId="{4E98CC03-A23E-4907-8F0B-6DF2AB51C0DF}" dt="2025-09-04T05:46:18.815" v="685" actId="14100"/>
        <pc:sldMkLst>
          <pc:docMk/>
          <pc:sldMk cId="4151555227" sldId="274"/>
        </pc:sldMkLst>
        <pc:picChg chg="mod">
          <ac:chgData name="Anitta Marttila" userId="8f454475c0d0ad3a" providerId="LiveId" clId="{4E98CC03-A23E-4907-8F0B-6DF2AB51C0DF}" dt="2025-09-04T05:46:18.815" v="685" actId="14100"/>
          <ac:picMkLst>
            <pc:docMk/>
            <pc:sldMk cId="4151555227" sldId="274"/>
            <ac:picMk id="4" creationId="{14035A90-1294-2AC0-AAE4-0FE798555294}"/>
          </ac:picMkLst>
        </pc:picChg>
      </pc:sldChg>
      <pc:sldChg chg="modSp mod">
        <pc:chgData name="Anitta Marttila" userId="8f454475c0d0ad3a" providerId="LiveId" clId="{4E98CC03-A23E-4907-8F0B-6DF2AB51C0DF}" dt="2025-09-04T05:10:52.299" v="640" actId="1076"/>
        <pc:sldMkLst>
          <pc:docMk/>
          <pc:sldMk cId="1506200339" sldId="276"/>
        </pc:sldMkLst>
        <pc:spChg chg="mod">
          <ac:chgData name="Anitta Marttila" userId="8f454475c0d0ad3a" providerId="LiveId" clId="{4E98CC03-A23E-4907-8F0B-6DF2AB51C0DF}" dt="2025-09-04T05:10:41.360" v="635" actId="1076"/>
          <ac:spMkLst>
            <pc:docMk/>
            <pc:sldMk cId="1506200339" sldId="276"/>
            <ac:spMk id="5" creationId="{E81FED02-3286-7ABD-3519-FD877731FDAA}"/>
          </ac:spMkLst>
        </pc:spChg>
        <pc:spChg chg="mod">
          <ac:chgData name="Anitta Marttila" userId="8f454475c0d0ad3a" providerId="LiveId" clId="{4E98CC03-A23E-4907-8F0B-6DF2AB51C0DF}" dt="2025-09-04T05:10:52.299" v="640" actId="1076"/>
          <ac:spMkLst>
            <pc:docMk/>
            <pc:sldMk cId="1506200339" sldId="276"/>
            <ac:spMk id="7" creationId="{66E2D931-0E8E-1EDB-6BCB-B9EF937048A1}"/>
          </ac:spMkLst>
        </pc:spChg>
      </pc:sldChg>
      <pc:sldChg chg="addSp delSp modSp new mod modClrScheme chgLayout">
        <pc:chgData name="Anitta Marttila" userId="8f454475c0d0ad3a" providerId="LiveId" clId="{4E98CC03-A23E-4907-8F0B-6DF2AB51C0DF}" dt="2025-09-04T06:07:52.706" v="692" actId="403"/>
        <pc:sldMkLst>
          <pc:docMk/>
          <pc:sldMk cId="632222117" sldId="277"/>
        </pc:sldMkLst>
        <pc:spChg chg="del mod ord">
          <ac:chgData name="Anitta Marttila" userId="8f454475c0d0ad3a" providerId="LiveId" clId="{4E98CC03-A23E-4907-8F0B-6DF2AB51C0DF}" dt="2025-09-03T12:41:41.851" v="1" actId="700"/>
          <ac:spMkLst>
            <pc:docMk/>
            <pc:sldMk cId="632222117" sldId="277"/>
            <ac:spMk id="2" creationId="{208F778A-F3C2-DD4E-5CBC-7200F817EDB4}"/>
          </ac:spMkLst>
        </pc:spChg>
        <pc:spChg chg="add mod ord">
          <ac:chgData name="Anitta Marttila" userId="8f454475c0d0ad3a" providerId="LiveId" clId="{4E98CC03-A23E-4907-8F0B-6DF2AB51C0DF}" dt="2025-09-04T06:07:46.730" v="689" actId="27636"/>
          <ac:spMkLst>
            <pc:docMk/>
            <pc:sldMk cId="632222117" sldId="277"/>
            <ac:spMk id="3" creationId="{75183F21-6374-91E8-231B-390722740889}"/>
          </ac:spMkLst>
        </pc:spChg>
        <pc:spChg chg="add mod ord">
          <ac:chgData name="Anitta Marttila" userId="8f454475c0d0ad3a" providerId="LiveId" clId="{4E98CC03-A23E-4907-8F0B-6DF2AB51C0DF}" dt="2025-09-04T06:07:52.706" v="692" actId="403"/>
          <ac:spMkLst>
            <pc:docMk/>
            <pc:sldMk cId="632222117" sldId="277"/>
            <ac:spMk id="4" creationId="{E5D54CB8-40D0-BA2A-4E7C-F5643794BF82}"/>
          </ac:spMkLst>
        </pc:spChg>
      </pc:sldChg>
      <pc:sldChg chg="delSp modSp new mod">
        <pc:chgData name="Anitta Marttila" userId="8f454475c0d0ad3a" providerId="LiveId" clId="{4E98CC03-A23E-4907-8F0B-6DF2AB51C0DF}" dt="2025-09-03T12:48:43.405" v="164" actId="20577"/>
        <pc:sldMkLst>
          <pc:docMk/>
          <pc:sldMk cId="569630541" sldId="278"/>
        </pc:sldMkLst>
        <pc:spChg chg="del">
          <ac:chgData name="Anitta Marttila" userId="8f454475c0d0ad3a" providerId="LiveId" clId="{4E98CC03-A23E-4907-8F0B-6DF2AB51C0DF}" dt="2025-09-03T12:46:31.360" v="111" actId="478"/>
          <ac:spMkLst>
            <pc:docMk/>
            <pc:sldMk cId="569630541" sldId="278"/>
            <ac:spMk id="2" creationId="{46093BC7-3BA5-27C9-7778-D1D88158FE72}"/>
          </ac:spMkLst>
        </pc:spChg>
        <pc:spChg chg="mod">
          <ac:chgData name="Anitta Marttila" userId="8f454475c0d0ad3a" providerId="LiveId" clId="{4E98CC03-A23E-4907-8F0B-6DF2AB51C0DF}" dt="2025-09-03T12:48:43.405" v="164" actId="20577"/>
          <ac:spMkLst>
            <pc:docMk/>
            <pc:sldMk cId="569630541" sldId="278"/>
            <ac:spMk id="3" creationId="{D532E3E0-CD08-BF21-819F-E9790DD457A9}"/>
          </ac:spMkLst>
        </pc:spChg>
      </pc:sldChg>
      <pc:sldChg chg="modSp new mod">
        <pc:chgData name="Anitta Marttila" userId="8f454475c0d0ad3a" providerId="LiveId" clId="{4E98CC03-A23E-4907-8F0B-6DF2AB51C0DF}" dt="2025-09-04T05:30:42.821" v="684" actId="1076"/>
        <pc:sldMkLst>
          <pc:docMk/>
          <pc:sldMk cId="1219137995" sldId="279"/>
        </pc:sldMkLst>
        <pc:spChg chg="mod">
          <ac:chgData name="Anitta Marttila" userId="8f454475c0d0ad3a" providerId="LiveId" clId="{4E98CC03-A23E-4907-8F0B-6DF2AB51C0DF}" dt="2025-09-04T05:30:40.293" v="683" actId="14100"/>
          <ac:spMkLst>
            <pc:docMk/>
            <pc:sldMk cId="1219137995" sldId="279"/>
            <ac:spMk id="2" creationId="{1D623546-6D65-FAA8-8460-6C7859FA47BB}"/>
          </ac:spMkLst>
        </pc:spChg>
        <pc:spChg chg="mod">
          <ac:chgData name="Anitta Marttila" userId="8f454475c0d0ad3a" providerId="LiveId" clId="{4E98CC03-A23E-4907-8F0B-6DF2AB51C0DF}" dt="2025-09-04T05:30:42.821" v="684" actId="1076"/>
          <ac:spMkLst>
            <pc:docMk/>
            <pc:sldMk cId="1219137995" sldId="279"/>
            <ac:spMk id="3" creationId="{ED57C39F-21AF-9561-0B17-DF417FC2179A}"/>
          </ac:spMkLst>
        </pc:spChg>
      </pc:sldChg>
      <pc:sldChg chg="addSp delSp modSp new mod">
        <pc:chgData name="Anitta Marttila" userId="8f454475c0d0ad3a" providerId="LiveId" clId="{4E98CC03-A23E-4907-8F0B-6DF2AB51C0DF}" dt="2025-09-03T12:53:23.152" v="273" actId="20577"/>
        <pc:sldMkLst>
          <pc:docMk/>
          <pc:sldMk cId="2540746972" sldId="280"/>
        </pc:sldMkLst>
        <pc:spChg chg="del">
          <ac:chgData name="Anitta Marttila" userId="8f454475c0d0ad3a" providerId="LiveId" clId="{4E98CC03-A23E-4907-8F0B-6DF2AB51C0DF}" dt="2025-09-03T12:51:47.319" v="220" actId="478"/>
          <ac:spMkLst>
            <pc:docMk/>
            <pc:sldMk cId="2540746972" sldId="280"/>
            <ac:spMk id="2" creationId="{6FF2632A-E491-FAD0-5EA3-F68A8F47B576}"/>
          </ac:spMkLst>
        </pc:spChg>
        <pc:spChg chg="mod">
          <ac:chgData name="Anitta Marttila" userId="8f454475c0d0ad3a" providerId="LiveId" clId="{4E98CC03-A23E-4907-8F0B-6DF2AB51C0DF}" dt="2025-09-03T12:53:23.152" v="273" actId="20577"/>
          <ac:spMkLst>
            <pc:docMk/>
            <pc:sldMk cId="2540746972" sldId="280"/>
            <ac:spMk id="3" creationId="{33EB76BF-5F04-A4A9-FD9B-7B2B24F86DBF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4" creationId="{538E0AE6-395B-392F-167B-CB5A48600DF2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5" creationId="{1AE4BDEA-0B43-3463-4927-ABC1BE9974C5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6" creationId="{B688E734-0671-A078-A1CA-5E94A3894702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7" creationId="{71560106-5612-2D99-48BC-DE8E68CBFBE3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8" creationId="{E891CB95-2D8A-1235-6C5E-088ADC8E3812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9" creationId="{25208881-B52F-0166-E0DC-1DABE1BBA923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10" creationId="{E647CBBA-F45D-7FAF-5598-D46D36A6DECD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11" creationId="{7C47889D-4E0F-ED6F-A8C0-050094AD7FA1}"/>
          </ac:spMkLst>
        </pc:spChg>
        <pc:spChg chg="add">
          <ac:chgData name="Anitta Marttila" userId="8f454475c0d0ad3a" providerId="LiveId" clId="{4E98CC03-A23E-4907-8F0B-6DF2AB51C0DF}" dt="2025-09-03T12:51:32.175" v="219"/>
          <ac:spMkLst>
            <pc:docMk/>
            <pc:sldMk cId="2540746972" sldId="280"/>
            <ac:spMk id="12" creationId="{0B86292B-D81D-F5C7-3CD5-0BBE5CB4ABD7}"/>
          </ac:spMkLst>
        </pc:spChg>
      </pc:sldChg>
      <pc:sldChg chg="addSp delSp modSp new mod">
        <pc:chgData name="Anitta Marttila" userId="8f454475c0d0ad3a" providerId="LiveId" clId="{4E98CC03-A23E-4907-8F0B-6DF2AB51C0DF}" dt="2025-09-03T12:57:29.382" v="341" actId="1076"/>
        <pc:sldMkLst>
          <pc:docMk/>
          <pc:sldMk cId="612069171" sldId="281"/>
        </pc:sldMkLst>
        <pc:spChg chg="del">
          <ac:chgData name="Anitta Marttila" userId="8f454475c0d0ad3a" providerId="LiveId" clId="{4E98CC03-A23E-4907-8F0B-6DF2AB51C0DF}" dt="2025-09-03T12:54:43.381" v="277" actId="478"/>
          <ac:spMkLst>
            <pc:docMk/>
            <pc:sldMk cId="612069171" sldId="281"/>
            <ac:spMk id="2" creationId="{F5F96456-095D-CC6B-1FCA-490DD31459BD}"/>
          </ac:spMkLst>
        </pc:spChg>
        <pc:spChg chg="mod">
          <ac:chgData name="Anitta Marttila" userId="8f454475c0d0ad3a" providerId="LiveId" clId="{4E98CC03-A23E-4907-8F0B-6DF2AB51C0DF}" dt="2025-09-03T12:57:26.740" v="340" actId="27636"/>
          <ac:spMkLst>
            <pc:docMk/>
            <pc:sldMk cId="612069171" sldId="281"/>
            <ac:spMk id="3" creationId="{6FE147CF-378C-8E87-39EC-AA21D0571E22}"/>
          </ac:spMkLst>
        </pc:spChg>
        <pc:picChg chg="add mod">
          <ac:chgData name="Anitta Marttila" userId="8f454475c0d0ad3a" providerId="LiveId" clId="{4E98CC03-A23E-4907-8F0B-6DF2AB51C0DF}" dt="2025-09-03T12:57:29.382" v="341" actId="1076"/>
          <ac:picMkLst>
            <pc:docMk/>
            <pc:sldMk cId="612069171" sldId="281"/>
            <ac:picMk id="5" creationId="{671A4C2E-32AE-51D2-2C36-A5BD0A028563}"/>
          </ac:picMkLst>
        </pc:picChg>
      </pc:sldChg>
      <pc:sldChg chg="addSp delSp modSp new mod">
        <pc:chgData name="Anitta Marttila" userId="8f454475c0d0ad3a" providerId="LiveId" clId="{4E98CC03-A23E-4907-8F0B-6DF2AB51C0DF}" dt="2025-09-04T06:09:57.345" v="743" actId="20577"/>
        <pc:sldMkLst>
          <pc:docMk/>
          <pc:sldMk cId="875794177" sldId="282"/>
        </pc:sldMkLst>
        <pc:spChg chg="del">
          <ac:chgData name="Anitta Marttila" userId="8f454475c0d0ad3a" providerId="LiveId" clId="{4E98CC03-A23E-4907-8F0B-6DF2AB51C0DF}" dt="2025-09-03T13:08:17.499" v="342" actId="478"/>
          <ac:spMkLst>
            <pc:docMk/>
            <pc:sldMk cId="875794177" sldId="282"/>
            <ac:spMk id="2" creationId="{87AA1210-CCAA-A260-916F-A241B22000EF}"/>
          </ac:spMkLst>
        </pc:spChg>
        <pc:spChg chg="mod">
          <ac:chgData name="Anitta Marttila" userId="8f454475c0d0ad3a" providerId="LiveId" clId="{4E98CC03-A23E-4907-8F0B-6DF2AB51C0DF}" dt="2025-09-04T06:09:57.345" v="743" actId="20577"/>
          <ac:spMkLst>
            <pc:docMk/>
            <pc:sldMk cId="875794177" sldId="282"/>
            <ac:spMk id="3" creationId="{248FFB27-046E-5260-D5FF-B3ECD3E66736}"/>
          </ac:spMkLst>
        </pc:spChg>
        <pc:spChg chg="add">
          <ac:chgData name="Anitta Marttila" userId="8f454475c0d0ad3a" providerId="LiveId" clId="{4E98CC03-A23E-4907-8F0B-6DF2AB51C0DF}" dt="2025-09-03T13:11:29.569" v="451"/>
          <ac:spMkLst>
            <pc:docMk/>
            <pc:sldMk cId="875794177" sldId="282"/>
            <ac:spMk id="4" creationId="{8CC3AD88-4366-724E-308B-B1979C6DC050}"/>
          </ac:spMkLst>
        </pc:spChg>
        <pc:spChg chg="add">
          <ac:chgData name="Anitta Marttila" userId="8f454475c0d0ad3a" providerId="LiveId" clId="{4E98CC03-A23E-4907-8F0B-6DF2AB51C0DF}" dt="2025-09-03T13:11:29.569" v="451"/>
          <ac:spMkLst>
            <pc:docMk/>
            <pc:sldMk cId="875794177" sldId="282"/>
            <ac:spMk id="5" creationId="{5BD59109-FBA4-62F5-6410-436C4550BE6C}"/>
          </ac:spMkLst>
        </pc:spChg>
        <pc:spChg chg="add">
          <ac:chgData name="Anitta Marttila" userId="8f454475c0d0ad3a" providerId="LiveId" clId="{4E98CC03-A23E-4907-8F0B-6DF2AB51C0DF}" dt="2025-09-03T13:11:29.569" v="451"/>
          <ac:spMkLst>
            <pc:docMk/>
            <pc:sldMk cId="875794177" sldId="282"/>
            <ac:spMk id="6" creationId="{D0F6BA5C-E82F-4F9F-DBA5-F52DC9DDB643}"/>
          </ac:spMkLst>
        </pc:spChg>
      </pc:sldChg>
      <pc:sldChg chg="addSp delSp modSp new mod">
        <pc:chgData name="Anitta Marttila" userId="8f454475c0d0ad3a" providerId="LiveId" clId="{4E98CC03-A23E-4907-8F0B-6DF2AB51C0DF}" dt="2025-09-03T13:19:05.571" v="587" actId="20577"/>
        <pc:sldMkLst>
          <pc:docMk/>
          <pc:sldMk cId="578108781" sldId="283"/>
        </pc:sldMkLst>
        <pc:spChg chg="del">
          <ac:chgData name="Anitta Marttila" userId="8f454475c0d0ad3a" providerId="LiveId" clId="{4E98CC03-A23E-4907-8F0B-6DF2AB51C0DF}" dt="2025-09-03T13:14:06.098" v="480" actId="478"/>
          <ac:spMkLst>
            <pc:docMk/>
            <pc:sldMk cId="578108781" sldId="283"/>
            <ac:spMk id="2" creationId="{8BCF57CC-AEC2-EA25-7375-33390C178DCB}"/>
          </ac:spMkLst>
        </pc:spChg>
        <pc:spChg chg="mod">
          <ac:chgData name="Anitta Marttila" userId="8f454475c0d0ad3a" providerId="LiveId" clId="{4E98CC03-A23E-4907-8F0B-6DF2AB51C0DF}" dt="2025-09-03T13:19:05.571" v="587" actId="20577"/>
          <ac:spMkLst>
            <pc:docMk/>
            <pc:sldMk cId="578108781" sldId="283"/>
            <ac:spMk id="3" creationId="{638F2A2C-A556-BB2C-02DD-8EA51D464EF4}"/>
          </ac:spMkLst>
        </pc:spChg>
        <pc:picChg chg="add mod">
          <ac:chgData name="Anitta Marttila" userId="8f454475c0d0ad3a" providerId="LiveId" clId="{4E98CC03-A23E-4907-8F0B-6DF2AB51C0DF}" dt="2025-09-03T13:17:48.726" v="577" actId="14100"/>
          <ac:picMkLst>
            <pc:docMk/>
            <pc:sldMk cId="578108781" sldId="283"/>
            <ac:picMk id="5" creationId="{E3A34D98-4EDE-D97B-5B2D-1695909ADBC0}"/>
          </ac:picMkLst>
        </pc:picChg>
      </pc:sldChg>
      <pc:sldChg chg="addSp delSp modSp new mod">
        <pc:chgData name="Anitta Marttila" userId="8f454475c0d0ad3a" providerId="LiveId" clId="{4E98CC03-A23E-4907-8F0B-6DF2AB51C0DF}" dt="2025-09-03T13:29:06.056" v="629" actId="1076"/>
        <pc:sldMkLst>
          <pc:docMk/>
          <pc:sldMk cId="2687526013" sldId="284"/>
        </pc:sldMkLst>
        <pc:spChg chg="del">
          <ac:chgData name="Anitta Marttila" userId="8f454475c0d0ad3a" providerId="LiveId" clId="{4E98CC03-A23E-4907-8F0B-6DF2AB51C0DF}" dt="2025-09-03T13:20:11.525" v="592" actId="478"/>
          <ac:spMkLst>
            <pc:docMk/>
            <pc:sldMk cId="2687526013" sldId="284"/>
            <ac:spMk id="2" creationId="{526C02A0-1113-49C8-65A4-988671034A09}"/>
          </ac:spMkLst>
        </pc:spChg>
        <pc:spChg chg="mod">
          <ac:chgData name="Anitta Marttila" userId="8f454475c0d0ad3a" providerId="LiveId" clId="{4E98CC03-A23E-4907-8F0B-6DF2AB51C0DF}" dt="2025-09-03T13:28:54.431" v="627" actId="27636"/>
          <ac:spMkLst>
            <pc:docMk/>
            <pc:sldMk cId="2687526013" sldId="284"/>
            <ac:spMk id="3" creationId="{701F4135-5538-40E2-83BB-28BBD2080647}"/>
          </ac:spMkLst>
        </pc:spChg>
        <pc:spChg chg="add mod">
          <ac:chgData name="Anitta Marttila" userId="8f454475c0d0ad3a" providerId="LiveId" clId="{4E98CC03-A23E-4907-8F0B-6DF2AB51C0DF}" dt="2025-09-03T13:29:06.056" v="629" actId="1076"/>
          <ac:spMkLst>
            <pc:docMk/>
            <pc:sldMk cId="2687526013" sldId="284"/>
            <ac:spMk id="7" creationId="{354C0AA5-5EA5-8FFE-63CD-76E8142CA7A5}"/>
          </ac:spMkLst>
        </pc:spChg>
        <pc:picChg chg="add mod">
          <ac:chgData name="Anitta Marttila" userId="8f454475c0d0ad3a" providerId="LiveId" clId="{4E98CC03-A23E-4907-8F0B-6DF2AB51C0DF}" dt="2025-09-03T13:28:57.740" v="628" actId="1076"/>
          <ac:picMkLst>
            <pc:docMk/>
            <pc:sldMk cId="2687526013" sldId="284"/>
            <ac:picMk id="5" creationId="{3EEF8DDA-D668-77E1-5AE0-EE4F75D3CFE4}"/>
          </ac:picMkLst>
        </pc:picChg>
        <pc:picChg chg="add mod">
          <ac:chgData name="Anitta Marttila" userId="8f454475c0d0ad3a" providerId="LiveId" clId="{4E98CC03-A23E-4907-8F0B-6DF2AB51C0DF}" dt="2025-09-03T13:28:50.589" v="625" actId="1076"/>
          <ac:picMkLst>
            <pc:docMk/>
            <pc:sldMk cId="2687526013" sldId="284"/>
            <ac:picMk id="9" creationId="{1EE6079C-54D8-4088-2DA2-5982A221F3C1}"/>
          </ac:picMkLst>
        </pc:picChg>
      </pc:sldChg>
    </pc:docChg>
  </pc:docChgLst>
  <pc:docChgLst>
    <pc:chgData name="Anitta Marttila" userId="8f454475c0d0ad3a" providerId="LiveId" clId="{07322616-2AE9-4372-AA1C-6DE05A5A677C}"/>
    <pc:docChg chg="custSel modSld">
      <pc:chgData name="Anitta Marttila" userId="8f454475c0d0ad3a" providerId="LiveId" clId="{07322616-2AE9-4372-AA1C-6DE05A5A677C}" dt="2023-08-16T06:18:20.146" v="17"/>
      <pc:docMkLst>
        <pc:docMk/>
      </pc:docMkLst>
      <pc:sldChg chg="addSp delSp modSp mod">
        <pc:chgData name="Anitta Marttila" userId="8f454475c0d0ad3a" providerId="LiveId" clId="{07322616-2AE9-4372-AA1C-6DE05A5A677C}" dt="2023-08-16T06:17:38.435" v="10" actId="20577"/>
        <pc:sldMkLst>
          <pc:docMk/>
          <pc:sldMk cId="2061615030" sldId="257"/>
        </pc:sldMkLst>
      </pc:sldChg>
      <pc:sldChg chg="delSp modSp mod modAnim">
        <pc:chgData name="Anitta Marttila" userId="8f454475c0d0ad3a" providerId="LiveId" clId="{07322616-2AE9-4372-AA1C-6DE05A5A677C}" dt="2023-08-16T06:18:20.146" v="17"/>
        <pc:sldMkLst>
          <pc:docMk/>
          <pc:sldMk cId="1256467637" sldId="258"/>
        </pc:sldMkLst>
      </pc:sldChg>
      <pc:sldChg chg="delSp mod">
        <pc:chgData name="Anitta Marttila" userId="8f454475c0d0ad3a" providerId="LiveId" clId="{07322616-2AE9-4372-AA1C-6DE05A5A677C}" dt="2023-08-06T09:35:58.144" v="7" actId="478"/>
        <pc:sldMkLst>
          <pc:docMk/>
          <pc:sldMk cId="2664407030" sldId="273"/>
        </pc:sldMkLst>
      </pc:sldChg>
    </pc:docChg>
  </pc:docChgLst>
  <pc:docChgLst>
    <pc:chgData name="Anitta Marttila" userId="8f454475c0d0ad3a" providerId="LiveId" clId="{6007DCB6-4AAD-4433-BDB8-B231CE556F9F}"/>
    <pc:docChg chg="custSel modSld">
      <pc:chgData name="Anitta Marttila" userId="8f454475c0d0ad3a" providerId="LiveId" clId="{6007DCB6-4AAD-4433-BDB8-B231CE556F9F}" dt="2024-10-07T10:33:58.416" v="4" actId="1076"/>
      <pc:docMkLst>
        <pc:docMk/>
      </pc:docMkLst>
      <pc:sldChg chg="modSp mod">
        <pc:chgData name="Anitta Marttila" userId="8f454475c0d0ad3a" providerId="LiveId" clId="{6007DCB6-4AAD-4433-BDB8-B231CE556F9F}" dt="2024-10-07T10:31:37.067" v="1" actId="1076"/>
        <pc:sldMkLst>
          <pc:docMk/>
          <pc:sldMk cId="2312229924" sldId="271"/>
        </pc:sldMkLst>
      </pc:sldChg>
      <pc:sldChg chg="addSp delSp modSp mod">
        <pc:chgData name="Anitta Marttila" userId="8f454475c0d0ad3a" providerId="LiveId" clId="{6007DCB6-4AAD-4433-BDB8-B231CE556F9F}" dt="2024-10-07T10:33:58.416" v="4" actId="1076"/>
        <pc:sldMkLst>
          <pc:docMk/>
          <pc:sldMk cId="1072959644" sldId="272"/>
        </pc:sldMkLst>
      </pc:sldChg>
    </pc:docChg>
  </pc:docChgLst>
  <pc:docChgLst>
    <pc:chgData name="Anitta Marttila" userId="8f454475c0d0ad3a" providerId="LiveId" clId="{3E2D9CC9-7CE2-48CD-96B5-9DB962C43359}"/>
    <pc:docChg chg="modSld">
      <pc:chgData name="Anitta Marttila" userId="8f454475c0d0ad3a" providerId="LiveId" clId="{3E2D9CC9-7CE2-48CD-96B5-9DB962C43359}" dt="2023-10-11T09:02:44.480" v="39" actId="1076"/>
      <pc:docMkLst>
        <pc:docMk/>
      </pc:docMkLst>
      <pc:sldChg chg="addSp delSp modSp mod">
        <pc:chgData name="Anitta Marttila" userId="8f454475c0d0ad3a" providerId="LiveId" clId="{3E2D9CC9-7CE2-48CD-96B5-9DB962C43359}" dt="2023-10-11T09:02:44.480" v="39" actId="1076"/>
        <pc:sldMkLst>
          <pc:docMk/>
          <pc:sldMk cId="2061615030" sldId="257"/>
        </pc:sldMkLst>
      </pc:sldChg>
    </pc:docChg>
  </pc:docChgLst>
  <pc:docChgLst>
    <pc:chgData name="Anitta Marttila" userId="8f454475c0d0ad3a" providerId="LiveId" clId="{3D1E8F88-227D-409B-A04B-D0CD9635EBAD}"/>
    <pc:docChg chg="custSel modSld">
      <pc:chgData name="Anitta Marttila" userId="8f454475c0d0ad3a" providerId="LiveId" clId="{3D1E8F88-227D-409B-A04B-D0CD9635EBAD}" dt="2024-09-11T06:54:11.260" v="14" actId="20577"/>
      <pc:docMkLst>
        <pc:docMk/>
      </pc:docMkLst>
      <pc:sldChg chg="addSp modSp mod">
        <pc:chgData name="Anitta Marttila" userId="8f454475c0d0ad3a" providerId="LiveId" clId="{3D1E8F88-227D-409B-A04B-D0CD9635EBAD}" dt="2024-09-11T06:41:32.270" v="11" actId="20577"/>
        <pc:sldMkLst>
          <pc:docMk/>
          <pc:sldMk cId="1032985018" sldId="266"/>
        </pc:sldMkLst>
      </pc:sldChg>
      <pc:sldChg chg="addSp delSp modSp mod">
        <pc:chgData name="Anitta Marttila" userId="8f454475c0d0ad3a" providerId="LiveId" clId="{3D1E8F88-227D-409B-A04B-D0CD9635EBAD}" dt="2024-09-11T06:54:11.260" v="14" actId="20577"/>
        <pc:sldMkLst>
          <pc:docMk/>
          <pc:sldMk cId="2664407030" sldId="273"/>
        </pc:sldMkLst>
      </pc:sldChg>
    </pc:docChg>
  </pc:docChgLst>
  <pc:docChgLst>
    <pc:chgData name="Anitta Marttila" userId="8f454475c0d0ad3a" providerId="LiveId" clId="{405A9962-DD93-4AFA-B15D-C616B8E21508}"/>
    <pc:docChg chg="modSld">
      <pc:chgData name="Anitta Marttila" userId="8f454475c0d0ad3a" providerId="LiveId" clId="{405A9962-DD93-4AFA-B15D-C616B8E21508}" dt="2024-08-19T12:03:48.533" v="3" actId="20577"/>
      <pc:docMkLst>
        <pc:docMk/>
      </pc:docMkLst>
      <pc:sldChg chg="addSp modSp mod">
        <pc:chgData name="Anitta Marttila" userId="8f454475c0d0ad3a" providerId="LiveId" clId="{405A9962-DD93-4AFA-B15D-C616B8E21508}" dt="2024-08-19T12:03:48.533" v="3" actId="20577"/>
        <pc:sldMkLst>
          <pc:docMk/>
          <pc:sldMk cId="2061615030" sldId="257"/>
        </pc:sldMkLst>
      </pc:sldChg>
    </pc:docChg>
  </pc:docChgLst>
  <pc:docChgLst>
    <pc:chgData name="Anitta Marttila" userId="8f454475c0d0ad3a" providerId="LiveId" clId="{2868CA9C-D392-4D9A-9AB9-9D9F730B0A06}"/>
    <pc:docChg chg="modSld">
      <pc:chgData name="Anitta Marttila" userId="8f454475c0d0ad3a" providerId="LiveId" clId="{2868CA9C-D392-4D9A-9AB9-9D9F730B0A06}" dt="2024-05-14T05:40:49.495" v="2" actId="20577"/>
      <pc:docMkLst>
        <pc:docMk/>
      </pc:docMkLst>
      <pc:sldChg chg="addSp modSp mod">
        <pc:chgData name="Anitta Marttila" userId="8f454475c0d0ad3a" providerId="LiveId" clId="{2868CA9C-D392-4D9A-9AB9-9D9F730B0A06}" dt="2024-05-14T05:40:49.495" v="2" actId="20577"/>
        <pc:sldMkLst>
          <pc:docMk/>
          <pc:sldMk cId="2312229924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A5A0C2-0FB3-FEAD-9CB6-22D1384BCC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574911D-5DE0-B223-92B7-F25A523969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F4CCCB-5F5F-62FB-9AF9-954EAD9D7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D01234-A74A-3E08-9413-821E37BCC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1BD7D41-5823-E1D6-785D-1CEE4A4FC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668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22E9A1-7E9A-22EB-08B1-9D9FFF239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ABCC70-4331-8F50-A473-6B5658DD8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C6645E2-DE60-828E-D833-9BCE76965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DBC7D7-A003-15AC-4761-5B33E5546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916988D-5951-B23C-1213-BC1325984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4285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003E80-8DBE-5B58-3B24-49938D4F5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DBDC0C2-771E-2810-5FDC-A0F7A3B3D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9AEAD4-5E3B-E7E8-805A-E0F763DE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348B0AE-0D35-CD1D-D6EA-F1364543A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D48A9F4-69C5-8A6B-1EBD-D8203ECB6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667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DB85B0-0981-85BF-9349-12B967B4F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B39FAA-7ED8-EB9B-FEBA-395347FE0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49DAB2D-046B-D029-BFC2-FAACEED06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2F09F80-1915-1012-E49F-776184EB8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15C75AE-2FD2-B555-B849-3463C53AB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408AAB2-F3FE-DC4A-572A-3C48F8CF7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7840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0B6EAF-37FD-3A1C-0EA5-88F1DD644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F1D9C1-0484-0087-9306-534F4D3F7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78CF19-87B6-A94B-7463-A88ACA553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3AE39E1-B49C-5594-20BD-F9DEDBB17F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E7E402C-3695-A87F-85E4-7719B0CE68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FD0D71B-4A3F-897B-202B-BD7EF7A4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9CD7EE7-AABC-D0CB-61E8-4CBC0363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60EF7D6-82DF-8668-7046-F99347928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827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FCF424-A2E0-67DB-B26D-31521126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7D397B1-7BF4-7162-0DD6-BF448BB16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1A0A1CC-7B13-DDAA-D472-BAEA5A2C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BBEBE65-7140-F6A0-C276-D3C1EE06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863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3037755-B3B0-8455-550A-A7F0D9B84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08731C9-487B-4961-E941-88DAF3AA0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1D58D7E-36C9-FD21-EDC3-E66DCD739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293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6C258D-8690-37F6-5BCA-2B9244102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7B4122-D879-18B9-0794-E444DDBF8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E72073B-01BF-E227-1891-43ED70A12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630B94F-445F-6543-1FD2-6C0DABEC9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F446E0D-F13B-A3B6-D288-12A6B0DAE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AD7FDB9-9AE8-2341-28BD-01F2EE514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878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244867-84B3-52D4-24E3-100E65960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6AF3CC2-42C8-37C1-F9E9-7574D613E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52DADD4-DC77-DDD3-D13E-3CF219251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0E434AC-D7AF-2FDB-0711-090C06802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46A80E8-95E1-4D9F-7631-7465915EF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C2FF932-CB67-CCC7-C6E0-00342A92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971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7F72B6-18A8-C1BA-4F82-7AC1C25F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BD6FE49-14A9-4F87-C591-999ADE68A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87BA14-5FC4-783B-F313-267F417E2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397F007-9649-1FE9-0DE6-B343B8542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72E3D10-D51B-AE97-91DB-51EAB43D6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089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42C788D-1CF4-0F36-7FF1-EDB8F3E07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99AAE21-76E3-B3BB-9A11-4EA29EF3E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618DB4C-D5FC-4070-2422-5C18B5FD7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7984E6E-92CB-A182-B94A-ACECE679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4525BB-E2D9-9B54-C935-EB3A879EE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778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758C8FD-5FD1-764B-C4C7-EE00363A7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B3990E-FAA8-D47B-D936-62E5A8EBA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0E5D36-0F4D-8EC3-452C-B78FDB74B7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2881A-5703-41AD-A3A3-1C0B87EFD2C0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7EA6409-2C3A-E20D-1FF6-659440CDD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C3CDAF-FFD8-5B98-6462-18D0DCF88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1387C-8C7C-42B3-B09D-64A05C35224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087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v.fi/sarja/huomenta-suomi-1487/pitaisiko-laaketieteen-ulkopuolisia-hoitoja-saadella-tiukemmin-20673863" TargetMode="External"/><Relationship Id="rId7" Type="http://schemas.openxmlformats.org/officeDocument/2006/relationships/hyperlink" Target="https://ilkkapohjalainen.fi/uutiset/jono-neuropsykiatrian-hoitoihin-jopa-vuosien-mittainenavi-huomautti-pohjanmaan-hyvinvointialuetta-my%C3%B6s-oikeudesta-palveluun-omalla-%C3%A4idinkielell%C3%A4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le.fi/a/74-20002455" TargetMode="External"/><Relationship Id="rId5" Type="http://schemas.openxmlformats.org/officeDocument/2006/relationships/hyperlink" Target="https://yle.fi/a/74-20048023" TargetMode="External"/><Relationship Id="rId4" Type="http://schemas.openxmlformats.org/officeDocument/2006/relationships/hyperlink" Target="https://www.mtv.fi/sarja/huomenta-suomi-1488/maanantai-31-7-klo-625-2062046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v.fi/lyhyet/4eaf4e587cddd1e83d9c/video-kohti-vaaleja-vaki-vanhenee-miten-hoito-turvataan" TargetMode="External"/><Relationship Id="rId2" Type="http://schemas.openxmlformats.org/officeDocument/2006/relationships/hyperlink" Target="https://www.mtv.fi/lyhyet/b567b3f5e2d5609f1816/video-talous-ja-etiikka-tormaavat-terveydenhuolloss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altioneuvosto.fi/-/1271139/aborttilain-muutokset-tulevat-voimaan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mtvuutiset.fi/artikkeli/raskaana-oleva-kate-joutui-pakenemaantexasista-kun-sai-kuulla-vauvansa-vaarallisesta-kehitysvammasta-aanestamme-koska-henkemme-riippuu-siita/8993512#gs.eyqtoa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reena.yle.fi/1-70709134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vuutiset.fi/artikkeli/sma-voi-johtaa-jopa-kuolemaan-mutta-sita-ei-seulota-suomessa-vastasyntyneilta-hoito-paastaan-aloittamaan-vasta-kun-sairaus-on-jo-ehtinyt-vaurioittaa-hermosoluja/8783772#gs.eypnpt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 descr="Kuva, joka sisältää kohteen taivas, vesi, ulko, luonto&#10;&#10;Kuvaus luotu automaattisesti">
            <a:extLst>
              <a:ext uri="{FF2B5EF4-FFF2-40B4-BE49-F238E27FC236}">
                <a16:creationId xmlns:a16="http://schemas.microsoft.com/office/drawing/2014/main" id="{CB2B2EBF-DF8A-D210-32F0-023D8D713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7E74CB3-F4D6-544B-FBCC-AD00158A8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14.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Terveyteen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liittyviä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eettisiä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kysymyksiä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iruutu 11">
            <a:extLst>
              <a:ext uri="{FF2B5EF4-FFF2-40B4-BE49-F238E27FC236}">
                <a16:creationId xmlns:a16="http://schemas.microsoft.com/office/drawing/2014/main" id="{4FC5F913-ACE5-CFEF-63E7-27B7D9FB5B52}"/>
              </a:ext>
            </a:extLst>
          </p:cNvPr>
          <p:cNvSpPr txBox="1"/>
          <p:nvPr/>
        </p:nvSpPr>
        <p:spPr>
          <a:xfrm>
            <a:off x="0" y="6341823"/>
            <a:ext cx="29622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Eean</a:t>
            </a:r>
            <a:r>
              <a:rPr lang="fi-FI" sz="1400" dirty="0">
                <a:solidFill>
                  <a:schemeClr val="bg1"/>
                </a:solidFill>
              </a:rPr>
              <a:t> Chen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B08E28A-81AF-E963-6406-1CF764F04BD0}"/>
              </a:ext>
            </a:extLst>
          </p:cNvPr>
          <p:cNvSpPr txBox="1"/>
          <p:nvPr/>
        </p:nvSpPr>
        <p:spPr>
          <a:xfrm>
            <a:off x="5199682" y="472758"/>
            <a:ext cx="61218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3"/>
              </a:rPr>
              <a:t>https://www.mtv.fi/sarja/huomenta-suomi-1487/pitaisiko-laaketieteen-ulkopuolisia-hoitoja-saadella-tiukemmin-20673863</a:t>
            </a:r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D35C55E-30D8-EC07-7FFE-FC1D1E85B437}"/>
              </a:ext>
            </a:extLst>
          </p:cNvPr>
          <p:cNvSpPr txBox="1"/>
          <p:nvPr/>
        </p:nvSpPr>
        <p:spPr>
          <a:xfrm>
            <a:off x="7510746" y="1214463"/>
            <a:ext cx="45797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4"/>
              </a:rPr>
              <a:t>https://www.mtv.fi/sarja/huomenta-suomi-1488/maanantai-31-7-klo-625-20620465</a:t>
            </a:r>
            <a:endParaRPr lang="fi-FI" dirty="0"/>
          </a:p>
          <a:p>
            <a:r>
              <a:rPr lang="fi-FI" dirty="0"/>
              <a:t>Kohta 1:09 </a:t>
            </a:r>
            <a:r>
              <a:rPr lang="fi-FI" b="0" i="0" dirty="0">
                <a:solidFill>
                  <a:srgbClr val="FFFFFF"/>
                </a:solidFill>
                <a:effectLst/>
                <a:latin typeface="FSEmericRegular"/>
              </a:rPr>
              <a:t>Uskomushoitojen sääntely </a:t>
            </a:r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2E815074-FCA3-BDBC-6DB6-81235266EDC5}"/>
              </a:ext>
            </a:extLst>
          </p:cNvPr>
          <p:cNvSpPr txBox="1"/>
          <p:nvPr/>
        </p:nvSpPr>
        <p:spPr>
          <a:xfrm>
            <a:off x="-51680" y="1610876"/>
            <a:ext cx="298810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1.9.2023</a:t>
            </a:r>
          </a:p>
          <a:p>
            <a:r>
              <a:rPr lang="fi-FI" dirty="0"/>
              <a:t>Uusi aborttilaki astuu voimaan tänään perjantaina. Jatkossa raskaus voidaan keskeyttää raskaana olevan pyyntöön perustuen 12. raskausviikon loppuun saakka, eikä enää tarvita kahden lääkärin lausuntoa. Myöskään erillistä perustetta raskaudenkeskeytykseen ei tarvita. </a:t>
            </a:r>
            <a:r>
              <a:rPr lang="fi-FI" dirty="0">
                <a:hlinkClick r:id="rId5"/>
              </a:rPr>
              <a:t>https://yle.fi/a/74-20048023</a:t>
            </a:r>
            <a:endParaRPr lang="fi-FI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34FB2D5-724F-56BB-D8AA-E0B911A595E1}"/>
              </a:ext>
            </a:extLst>
          </p:cNvPr>
          <p:cNvSpPr txBox="1"/>
          <p:nvPr/>
        </p:nvSpPr>
        <p:spPr>
          <a:xfrm>
            <a:off x="8646764" y="2230526"/>
            <a:ext cx="30880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b="1" i="0" dirty="0">
                <a:solidFill>
                  <a:srgbClr val="000000"/>
                </a:solidFill>
                <a:effectLst/>
                <a:latin typeface="igbr-Yle Black"/>
              </a:rPr>
              <a:t>Abortteja suhteessa eniten Ahvenanmaalla ja Kemin seudulla </a:t>
            </a:r>
            <a:r>
              <a:rPr lang="fi-FI" b="1" i="0" dirty="0">
                <a:solidFill>
                  <a:srgbClr val="000000"/>
                </a:solidFill>
                <a:effectLst/>
                <a:latin typeface="igbr-Yle Black"/>
                <a:hlinkClick r:id="rId6"/>
              </a:rPr>
              <a:t>https://yle.fi/a/74-20002455</a:t>
            </a:r>
            <a:endParaRPr lang="fi-FI" b="1" i="0" dirty="0">
              <a:solidFill>
                <a:srgbClr val="000000"/>
              </a:solidFill>
              <a:effectLst/>
              <a:latin typeface="igbr-Yle Black"/>
            </a:endParaRPr>
          </a:p>
          <a:p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990940C2-38C8-0CC7-25BB-559068ADB85B}"/>
              </a:ext>
            </a:extLst>
          </p:cNvPr>
          <p:cNvSpPr txBox="1"/>
          <p:nvPr/>
        </p:nvSpPr>
        <p:spPr>
          <a:xfrm>
            <a:off x="8385329" y="3832888"/>
            <a:ext cx="380665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i-FI" b="1" i="0" dirty="0">
                <a:solidFill>
                  <a:srgbClr val="131415"/>
                </a:solidFill>
                <a:effectLst/>
                <a:latin typeface="Yle Next"/>
              </a:rPr>
              <a:t>Usein abortteja tekevät ne, joilla on jo yksi tai useampi lapsi</a:t>
            </a:r>
          </a:p>
          <a:p>
            <a:pPr algn="l"/>
            <a:r>
              <a:rPr lang="fi-FI" b="1" i="0" dirty="0">
                <a:solidFill>
                  <a:srgbClr val="131415"/>
                </a:solidFill>
                <a:effectLst/>
                <a:latin typeface="Yle Next"/>
              </a:rPr>
              <a:t>Noin puolella raskauden keskeyttäneistä on ennestään ainakin yksi lapsi.</a:t>
            </a:r>
            <a:endParaRPr lang="fi-FI" b="0" i="0" dirty="0">
              <a:solidFill>
                <a:srgbClr val="131415"/>
              </a:solidFill>
              <a:effectLst/>
              <a:latin typeface="Yle Next"/>
            </a:endParaRP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CF90A403-E505-CB67-8D0C-2AC0C465A41D}"/>
              </a:ext>
            </a:extLst>
          </p:cNvPr>
          <p:cNvSpPr txBox="1"/>
          <p:nvPr/>
        </p:nvSpPr>
        <p:spPr>
          <a:xfrm>
            <a:off x="-20" y="-33553"/>
            <a:ext cx="486648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7"/>
              </a:rPr>
              <a:t>https://ilkkapohjalainen.fi/uutiset/jono-neuropsykiatrian-hoitoihin-jopa-vuosien-mittainenavi-huomautti-pohjanmaan-hyvinvointialuetta-my%C3%B6s-oikeudesta-palveluun-omalla-%C3%A4idinkielell%C3%A4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61615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8567F0-F8CF-C3D2-DD2E-109CD004D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14775A2-A899-E241-FEB1-C3FDD89B9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81FED02-3286-7ABD-3519-FD877731FDAA}"/>
              </a:ext>
            </a:extLst>
          </p:cNvPr>
          <p:cNvSpPr txBox="1"/>
          <p:nvPr/>
        </p:nvSpPr>
        <p:spPr>
          <a:xfrm>
            <a:off x="3754364" y="681037"/>
            <a:ext cx="609470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600" dirty="0">
                <a:hlinkClick r:id="rId2"/>
              </a:rPr>
              <a:t>https://www.mtv.fi/lyhyet/b567b3f5e2d5609f1816/video-talous-ja-etiikka-tormaavat-terveydenhuollossa</a:t>
            </a:r>
            <a:endParaRPr lang="fi-FI" sz="3600" dirty="0"/>
          </a:p>
          <a:p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66E2D931-0E8E-1EDB-6BCB-B9EF937048A1}"/>
              </a:ext>
            </a:extLst>
          </p:cNvPr>
          <p:cNvSpPr txBox="1"/>
          <p:nvPr/>
        </p:nvSpPr>
        <p:spPr>
          <a:xfrm>
            <a:off x="1318014" y="3266360"/>
            <a:ext cx="6094708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dirty="0">
                <a:hlinkClick r:id="rId3"/>
              </a:rPr>
              <a:t>https://www.mtv.fi/lyhyet/4eaf4e587cddd1e83d9c/video-kohti-vaaleja-vaki-vanhenee-miten-hoito-turvataan</a:t>
            </a:r>
            <a:endParaRPr lang="fi-FI" sz="32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06200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henkilö, sisä, väkijoukko&#10;&#10;Kuvaus luotu automaattisesti">
            <a:extLst>
              <a:ext uri="{FF2B5EF4-FFF2-40B4-BE49-F238E27FC236}">
                <a16:creationId xmlns:a16="http://schemas.microsoft.com/office/drawing/2014/main" id="{41FACF38-0082-1DAB-1CC3-FDD513D103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33802" b="29636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8278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141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AC462B2-C96D-6E24-2709-4BA848DEB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41" y="400310"/>
            <a:ext cx="5446660" cy="7792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Mitä</a:t>
            </a:r>
            <a:r>
              <a:rPr lang="en-US" sz="3600" b="1" dirty="0">
                <a:solidFill>
                  <a:schemeClr val="bg1"/>
                </a:solidFill>
              </a:rPr>
              <a:t> on </a:t>
            </a:r>
            <a:r>
              <a:rPr lang="en-US" sz="3600" b="1" dirty="0" err="1">
                <a:solidFill>
                  <a:schemeClr val="bg1"/>
                </a:solidFill>
              </a:rPr>
              <a:t>eettinen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ajattelu</a:t>
            </a:r>
            <a:r>
              <a:rPr lang="en-US" sz="36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EF653C-54EE-9431-1FE1-278845678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04262" y="1034571"/>
            <a:ext cx="5087717" cy="36878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 err="1"/>
              <a:t>Eettisen</a:t>
            </a:r>
            <a:r>
              <a:rPr lang="en-US" sz="2400" b="1" dirty="0"/>
              <a:t> </a:t>
            </a:r>
            <a:r>
              <a:rPr lang="en-US" sz="2400" b="1" dirty="0" err="1"/>
              <a:t>ajattelun</a:t>
            </a:r>
            <a:r>
              <a:rPr lang="en-US" sz="2400" b="1" dirty="0"/>
              <a:t> </a:t>
            </a:r>
            <a:r>
              <a:rPr lang="en-US" sz="2400" b="1" dirty="0" err="1"/>
              <a:t>kehittyessä</a:t>
            </a:r>
            <a:r>
              <a:rPr lang="en-US" sz="2400" b="1" dirty="0"/>
              <a:t> </a:t>
            </a:r>
            <a:r>
              <a:rPr lang="en-US" sz="2400" b="1" dirty="0" err="1"/>
              <a:t>opitaan</a:t>
            </a:r>
            <a:endParaRPr lang="en-US" sz="2400" b="1" dirty="0"/>
          </a:p>
          <a:p>
            <a:r>
              <a:rPr lang="en-US" sz="2000" dirty="0" err="1"/>
              <a:t>arvioimaan</a:t>
            </a:r>
            <a:r>
              <a:rPr lang="en-US" sz="2000" dirty="0"/>
              <a:t> </a:t>
            </a:r>
            <a:r>
              <a:rPr lang="en-US" sz="2000" dirty="0" err="1"/>
              <a:t>omaa</a:t>
            </a:r>
            <a:r>
              <a:rPr lang="en-US" sz="2000" dirty="0"/>
              <a:t> ja </a:t>
            </a:r>
            <a:r>
              <a:rPr lang="en-US" sz="2000" dirty="0" err="1"/>
              <a:t>muiden</a:t>
            </a:r>
            <a:r>
              <a:rPr lang="en-US" sz="2000" dirty="0"/>
              <a:t> </a:t>
            </a:r>
            <a:r>
              <a:rPr lang="en-US" sz="2000" dirty="0" err="1"/>
              <a:t>käyttäytymistä</a:t>
            </a:r>
            <a:r>
              <a:rPr lang="en-US" sz="2000" dirty="0"/>
              <a:t> </a:t>
            </a:r>
            <a:r>
              <a:rPr lang="en-US" sz="2000" dirty="0" err="1"/>
              <a:t>sekä</a:t>
            </a:r>
            <a:r>
              <a:rPr lang="en-US" sz="2000" dirty="0"/>
              <a:t> </a:t>
            </a:r>
            <a:r>
              <a:rPr lang="en-US" sz="2000" dirty="0" err="1"/>
              <a:t>valintoja</a:t>
            </a:r>
            <a:endParaRPr lang="en-US" sz="2000" dirty="0"/>
          </a:p>
          <a:p>
            <a:r>
              <a:rPr lang="en-US" sz="2000" dirty="0" err="1"/>
              <a:t>havaitsemaan</a:t>
            </a:r>
            <a:r>
              <a:rPr lang="en-US" sz="2000" dirty="0"/>
              <a:t> </a:t>
            </a:r>
            <a:r>
              <a:rPr lang="en-US" sz="2000" dirty="0" err="1"/>
              <a:t>tilanteet</a:t>
            </a:r>
            <a:r>
              <a:rPr lang="en-US" sz="2000" dirty="0"/>
              <a:t>, </a:t>
            </a:r>
            <a:r>
              <a:rPr lang="en-US" sz="2000" dirty="0" err="1"/>
              <a:t>joihin</a:t>
            </a:r>
            <a:r>
              <a:rPr lang="en-US" sz="2000" dirty="0"/>
              <a:t> </a:t>
            </a:r>
            <a:r>
              <a:rPr lang="en-US" sz="2000" dirty="0" err="1"/>
              <a:t>liittyy</a:t>
            </a:r>
            <a:r>
              <a:rPr lang="en-US" sz="2000" dirty="0"/>
              <a:t> </a:t>
            </a:r>
            <a:r>
              <a:rPr lang="en-US" sz="2000" dirty="0" err="1"/>
              <a:t>eettisiä</a:t>
            </a:r>
            <a:r>
              <a:rPr lang="en-US" sz="2000" dirty="0"/>
              <a:t> </a:t>
            </a:r>
            <a:r>
              <a:rPr lang="en-US" sz="2000" dirty="0" err="1"/>
              <a:t>kysymyksiä</a:t>
            </a:r>
            <a:endParaRPr lang="en-US" sz="2000" dirty="0"/>
          </a:p>
          <a:p>
            <a:r>
              <a:rPr lang="en-US" sz="2000" dirty="0" err="1"/>
              <a:t>pohtimaan</a:t>
            </a:r>
            <a:r>
              <a:rPr lang="en-US" sz="2000" dirty="0"/>
              <a:t> </a:t>
            </a:r>
            <a:r>
              <a:rPr lang="en-US" sz="2000" dirty="0" err="1"/>
              <a:t>ratkaisuja</a:t>
            </a:r>
            <a:r>
              <a:rPr lang="en-US" sz="2000" dirty="0"/>
              <a:t> ja </a:t>
            </a:r>
            <a:r>
              <a:rPr lang="en-US" sz="2000" dirty="0" err="1"/>
              <a:t>toimintatapoja</a:t>
            </a:r>
            <a:r>
              <a:rPr lang="en-US" sz="2000" dirty="0"/>
              <a:t> </a:t>
            </a:r>
            <a:r>
              <a:rPr lang="en-US" sz="2000" dirty="0" err="1"/>
              <a:t>eri</a:t>
            </a:r>
            <a:r>
              <a:rPr lang="en-US" sz="2000" dirty="0"/>
              <a:t> </a:t>
            </a:r>
            <a:r>
              <a:rPr lang="en-US" sz="2000" dirty="0" err="1"/>
              <a:t>osapuolten</a:t>
            </a:r>
            <a:r>
              <a:rPr lang="en-US" sz="2000" dirty="0"/>
              <a:t> </a:t>
            </a:r>
            <a:r>
              <a:rPr lang="en-US" sz="2000" dirty="0" err="1"/>
              <a:t>näkökulmasta</a:t>
            </a:r>
            <a:endParaRPr lang="en-US" sz="2000" dirty="0"/>
          </a:p>
          <a:p>
            <a:r>
              <a:rPr lang="en-US" sz="2000" dirty="0" err="1"/>
              <a:t>tunnistamaan</a:t>
            </a:r>
            <a:r>
              <a:rPr lang="en-US" sz="2000" dirty="0"/>
              <a:t> </a:t>
            </a:r>
            <a:r>
              <a:rPr lang="en-US" sz="2000" dirty="0" err="1"/>
              <a:t>säännöt</a:t>
            </a:r>
            <a:r>
              <a:rPr lang="en-US" sz="2000" dirty="0"/>
              <a:t>, </a:t>
            </a:r>
            <a:r>
              <a:rPr lang="en-US" sz="2000" dirty="0" err="1"/>
              <a:t>velvollisuudet</a:t>
            </a:r>
            <a:r>
              <a:rPr lang="en-US" sz="2000" dirty="0"/>
              <a:t> ja </a:t>
            </a:r>
            <a:r>
              <a:rPr lang="en-US" sz="2000" dirty="0" err="1"/>
              <a:t>tilanteet</a:t>
            </a:r>
            <a:r>
              <a:rPr lang="en-US" sz="2000" dirty="0"/>
              <a:t>, </a:t>
            </a:r>
            <a:r>
              <a:rPr lang="en-US" sz="2000" dirty="0" err="1"/>
              <a:t>joissa</a:t>
            </a:r>
            <a:r>
              <a:rPr lang="en-US" sz="2000" dirty="0"/>
              <a:t> </a:t>
            </a:r>
            <a:r>
              <a:rPr lang="en-US" sz="2000" dirty="0" err="1"/>
              <a:t>eettinen</a:t>
            </a:r>
            <a:r>
              <a:rPr lang="en-US" sz="2000" dirty="0"/>
              <a:t> </a:t>
            </a:r>
            <a:r>
              <a:rPr lang="en-US" sz="2000" dirty="0" err="1"/>
              <a:t>päätös</a:t>
            </a:r>
            <a:r>
              <a:rPr lang="en-US" sz="2000" dirty="0"/>
              <a:t> </a:t>
            </a:r>
            <a:r>
              <a:rPr lang="en-US" sz="2000" dirty="0" err="1"/>
              <a:t>tehdään</a:t>
            </a:r>
            <a:r>
              <a:rPr lang="en-US" sz="2000" dirty="0"/>
              <a:t>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23F1BF6-E738-3B33-5DF1-BA2DC9263083}"/>
              </a:ext>
            </a:extLst>
          </p:cNvPr>
          <p:cNvSpPr txBox="1"/>
          <p:nvPr/>
        </p:nvSpPr>
        <p:spPr>
          <a:xfrm>
            <a:off x="85541" y="1341124"/>
            <a:ext cx="344741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2400" dirty="0" err="1">
                <a:solidFill>
                  <a:schemeClr val="bg1"/>
                </a:solidFill>
              </a:rPr>
              <a:t>Etiikka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tutkii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hyvän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elämän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perusteita –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sitä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miten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ihmiset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pystyisivät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elämään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yhteiseloa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niin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että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kaikkien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edut</a:t>
            </a:r>
            <a:r>
              <a:rPr lang="en-US" sz="2400" b="1" dirty="0">
                <a:solidFill>
                  <a:schemeClr val="bg1"/>
                </a:solidFill>
              </a:rPr>
              <a:t> ja </a:t>
            </a:r>
            <a:r>
              <a:rPr lang="en-US" sz="2400" b="1" dirty="0" err="1">
                <a:solidFill>
                  <a:schemeClr val="bg1"/>
                </a:solidFill>
              </a:rPr>
              <a:t>oikeudet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toteutuisivat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mahdollisimman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hyvin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D4C9913-61FC-5E5B-3BC2-120FF387D7EC}"/>
              </a:ext>
            </a:extLst>
          </p:cNvPr>
          <p:cNvSpPr txBox="1"/>
          <p:nvPr/>
        </p:nvSpPr>
        <p:spPr>
          <a:xfrm>
            <a:off x="2808871" y="6420976"/>
            <a:ext cx="28003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kevin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turcios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B95B6CD-C021-DC6A-1F95-4B48A4F67401}"/>
              </a:ext>
            </a:extLst>
          </p:cNvPr>
          <p:cNvSpPr txBox="1"/>
          <p:nvPr/>
        </p:nvSpPr>
        <p:spPr>
          <a:xfrm>
            <a:off x="5699562" y="18833"/>
            <a:ext cx="61461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/>
              <a:t>Moraalisuus</a:t>
            </a:r>
            <a:r>
              <a:rPr lang="en-US" sz="1800" dirty="0"/>
              <a:t> on </a:t>
            </a:r>
            <a:r>
              <a:rPr lang="en-US" sz="1800" dirty="0" err="1"/>
              <a:t>usein</a:t>
            </a:r>
            <a:r>
              <a:rPr lang="en-US" sz="1800" dirty="0"/>
              <a:t> </a:t>
            </a:r>
            <a:r>
              <a:rPr lang="en-US" sz="1800" dirty="0" err="1"/>
              <a:t>kamppailua</a:t>
            </a:r>
            <a:r>
              <a:rPr lang="en-US" sz="1800" dirty="0"/>
              <a:t> ja </a:t>
            </a:r>
            <a:r>
              <a:rPr lang="en-US" sz="1800" dirty="0" err="1"/>
              <a:t>vaikeaa</a:t>
            </a:r>
            <a:endParaRPr lang="en-US" sz="1800" dirty="0"/>
          </a:p>
          <a:p>
            <a:r>
              <a:rPr lang="en-US" sz="1800" dirty="0" err="1"/>
              <a:t>Toimi</a:t>
            </a:r>
            <a:r>
              <a:rPr lang="en-US" sz="1800" dirty="0"/>
              <a:t> </a:t>
            </a:r>
            <a:r>
              <a:rPr lang="en-US" sz="1800" dirty="0" err="1"/>
              <a:t>aina</a:t>
            </a:r>
            <a:r>
              <a:rPr lang="en-US" sz="1800" dirty="0"/>
              <a:t> </a:t>
            </a:r>
            <a:r>
              <a:rPr lang="en-US" sz="1800" dirty="0" err="1"/>
              <a:t>niin</a:t>
            </a:r>
            <a:r>
              <a:rPr lang="en-US" sz="1800" dirty="0"/>
              <a:t> </a:t>
            </a:r>
            <a:r>
              <a:rPr lang="en-US" sz="1800" dirty="0" err="1"/>
              <a:t>että</a:t>
            </a:r>
            <a:r>
              <a:rPr lang="en-US" sz="1800" dirty="0"/>
              <a:t> </a:t>
            </a:r>
            <a:r>
              <a:rPr lang="en-US" sz="1800" dirty="0" err="1"/>
              <a:t>voisit</a:t>
            </a:r>
            <a:r>
              <a:rPr lang="en-US" sz="1800" dirty="0"/>
              <a:t> </a:t>
            </a:r>
            <a:r>
              <a:rPr lang="en-US" sz="1800" dirty="0" err="1"/>
              <a:t>kuvitella</a:t>
            </a:r>
            <a:r>
              <a:rPr lang="en-US" sz="1800" dirty="0"/>
              <a:t> </a:t>
            </a:r>
            <a:r>
              <a:rPr lang="en-US" sz="1800" dirty="0" err="1"/>
              <a:t>toiminnastasi</a:t>
            </a:r>
            <a:r>
              <a:rPr lang="en-US" sz="1800" dirty="0"/>
              <a:t> </a:t>
            </a:r>
            <a:r>
              <a:rPr lang="en-US" sz="1800" dirty="0" err="1"/>
              <a:t>johdettavan</a:t>
            </a:r>
            <a:r>
              <a:rPr lang="en-US" sz="1800" dirty="0"/>
              <a:t> </a:t>
            </a:r>
            <a:r>
              <a:rPr lang="en-US" sz="1800" dirty="0" err="1"/>
              <a:t>yleisen</a:t>
            </a:r>
            <a:r>
              <a:rPr lang="en-US" sz="1800" dirty="0"/>
              <a:t> </a:t>
            </a:r>
            <a:r>
              <a:rPr lang="en-US" sz="1800" dirty="0" err="1"/>
              <a:t>moraalilain</a:t>
            </a:r>
            <a:r>
              <a:rPr lang="en-US" sz="1800" dirty="0"/>
              <a:t>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 err="1">
                <a:sym typeface="Wingdings" panose="05000000000000000000" pitchFamily="2" charset="2"/>
              </a:rPr>
              <a:t>pyrkii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oman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edun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ajamisen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dirty="0" err="1">
                <a:sym typeface="Wingdings" panose="05000000000000000000" pitchFamily="2" charset="2"/>
              </a:rPr>
              <a:t>välttämiseen</a:t>
            </a:r>
            <a:endParaRPr lang="en-US" sz="1800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381B3AC-2608-8284-BEA5-715E94DB7D42}"/>
              </a:ext>
            </a:extLst>
          </p:cNvPr>
          <p:cNvSpPr txBox="1"/>
          <p:nvPr/>
        </p:nvSpPr>
        <p:spPr>
          <a:xfrm>
            <a:off x="218312" y="4250381"/>
            <a:ext cx="61461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</a:rPr>
              <a:t>Miksi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minun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pitäisi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ajatella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samalla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tavalla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tästä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asiasta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kuin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sinä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err="1">
                <a:solidFill>
                  <a:schemeClr val="bg1"/>
                </a:solidFill>
              </a:rPr>
              <a:t>ajattelet</a:t>
            </a:r>
            <a:r>
              <a:rPr lang="en-US" sz="1800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D3BF3B69-1DB7-ABF8-2F57-9C3F4EB23F9E}"/>
              </a:ext>
            </a:extLst>
          </p:cNvPr>
          <p:cNvSpPr txBox="1"/>
          <p:nvPr/>
        </p:nvSpPr>
        <p:spPr>
          <a:xfrm>
            <a:off x="958106" y="5038241"/>
            <a:ext cx="61461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solidFill>
                  <a:schemeClr val="bg1"/>
                </a:solidFill>
              </a:rPr>
              <a:t>Valtaa pitävien mielestä – siivoamalla sairaaksi – voidaan ylläpitää sitä </a:t>
            </a:r>
            <a:r>
              <a:rPr lang="fi-FI" b="1" u="sng" dirty="0">
                <a:solidFill>
                  <a:schemeClr val="bg1"/>
                </a:solidFill>
              </a:rPr>
              <a:t>omaa valtarakennetta yhteiskunnassa</a:t>
            </a:r>
            <a:r>
              <a:rPr lang="fi-FI" dirty="0">
                <a:solidFill>
                  <a:schemeClr val="bg1"/>
                </a:solidFill>
              </a:rPr>
              <a:t>, esim. naisten “hysteriadiagnoosit” 1800-luvulla, ja “</a:t>
            </a:r>
            <a:r>
              <a:rPr lang="fi-FI" dirty="0" err="1">
                <a:solidFill>
                  <a:schemeClr val="bg1"/>
                </a:solidFill>
              </a:rPr>
              <a:t>drapetomania</a:t>
            </a:r>
            <a:r>
              <a:rPr lang="fi-FI" dirty="0">
                <a:solidFill>
                  <a:schemeClr val="bg1"/>
                </a:solidFill>
              </a:rPr>
              <a:t>”, eli orjien “pakenemistauti” 1800-luvulla. </a:t>
            </a:r>
          </a:p>
        </p:txBody>
      </p:sp>
    </p:spTree>
    <p:extLst>
      <p:ext uri="{BB962C8B-B14F-4D97-AF65-F5344CB8AC3E}">
        <p14:creationId xmlns:p14="http://schemas.microsoft.com/office/powerpoint/2010/main" val="125646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E29BD8-1127-558A-101B-ED35E2A94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331"/>
            <a:ext cx="12087228" cy="662470"/>
          </a:xfrm>
        </p:spPr>
        <p:txBody>
          <a:bodyPr>
            <a:normAutofit/>
          </a:bodyPr>
          <a:lstStyle/>
          <a:p>
            <a:pPr algn="ctr"/>
            <a:r>
              <a:rPr lang="fi-FI" sz="4000" b="1" dirty="0">
                <a:solidFill>
                  <a:srgbClr val="FF9900"/>
                </a:solidFill>
              </a:rPr>
              <a:t>Etiikan teoriat auttavat eettistä pohdintaa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0D5BDD1-BF02-469C-9343-01FFE5FC4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54218"/>
            <a:ext cx="12192000" cy="3115009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470D6535-198E-DAC6-FB71-2C9875313684}"/>
              </a:ext>
            </a:extLst>
          </p:cNvPr>
          <p:cNvSpPr txBox="1"/>
          <p:nvPr/>
        </p:nvSpPr>
        <p:spPr>
          <a:xfrm>
            <a:off x="2085976" y="547610"/>
            <a:ext cx="7915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400" b="1" dirty="0"/>
              <a:t>Normatiivinen etiikka on etiikan osa-alue, joka tutkii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2400" dirty="0"/>
              <a:t>mikä on oikein ja mikä väärin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fi-FI" sz="2400" dirty="0"/>
              <a:t>mitä sääntöjä ihmisen pitäisi noudattaa toimiakseen oikein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D7F1B10E-A54B-C031-2C7F-399BA9E2C928}"/>
              </a:ext>
            </a:extLst>
          </p:cNvPr>
          <p:cNvSpPr txBox="1"/>
          <p:nvPr/>
        </p:nvSpPr>
        <p:spPr>
          <a:xfrm>
            <a:off x="-101600" y="1770246"/>
            <a:ext cx="119729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400" dirty="0"/>
              <a:t>Kolme tunnetuinta eettistä teoriaa ovat hyve-etiikka, seurausetiikka ja velvollisuusetiikka.</a:t>
            </a:r>
          </a:p>
        </p:txBody>
      </p:sp>
    </p:spTree>
    <p:extLst>
      <p:ext uri="{BB962C8B-B14F-4D97-AF65-F5344CB8AC3E}">
        <p14:creationId xmlns:p14="http://schemas.microsoft.com/office/powerpoint/2010/main" val="304419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74A888-B1E2-4A55-0DBE-D3A5E4CAC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 descr="Kuva, joka sisältää kohteen teksti, kuvakaappaus, Fontti, numero&#10;&#10;Kuvaus luotu automaattisesti">
            <a:extLst>
              <a:ext uri="{FF2B5EF4-FFF2-40B4-BE49-F238E27FC236}">
                <a16:creationId xmlns:a16="http://schemas.microsoft.com/office/drawing/2014/main" id="{B7C728C2-A847-88CB-32F7-BB691110F3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0" y="134911"/>
            <a:ext cx="12125575" cy="65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821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3B5FCB-8120-BF12-9428-BA0B76CA3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47725"/>
          </a:xfrm>
        </p:spPr>
        <p:txBody>
          <a:bodyPr>
            <a:normAutofit/>
          </a:bodyPr>
          <a:lstStyle/>
          <a:p>
            <a:pPr algn="ctr"/>
            <a:r>
              <a:rPr lang="fi-FI" sz="4000" b="1" dirty="0">
                <a:solidFill>
                  <a:srgbClr val="FF6600"/>
                </a:solidFill>
              </a:rPr>
              <a:t>Eettisen analysoinnin näkökulmia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D59CD12-EC2D-E70D-F0C9-956857252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61" y="755231"/>
            <a:ext cx="4381159" cy="488356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0A2F899D-9167-11EC-9B53-CE0AE2C51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5600" y="949325"/>
            <a:ext cx="4035720" cy="3777068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6FCADA-9DE0-2677-063A-94C72E1AC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9919" y="5385009"/>
            <a:ext cx="6421119" cy="1117600"/>
          </a:xfrm>
          <a:prstGeom prst="rect">
            <a:avLst/>
          </a:prstGeom>
        </p:spPr>
      </p:pic>
      <p:pic>
        <p:nvPicPr>
          <p:cNvPr id="10" name="Kuva 9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BE3E6E71-DA7F-0C68-02F8-FF6C8E3BB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05358" y="936415"/>
            <a:ext cx="2970242" cy="452120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6445C04D-A7BE-5A18-FEDF-BBDEB9B7614E}"/>
              </a:ext>
            </a:extLst>
          </p:cNvPr>
          <p:cNvSpPr txBox="1"/>
          <p:nvPr/>
        </p:nvSpPr>
        <p:spPr>
          <a:xfrm>
            <a:off x="4875039" y="1152734"/>
            <a:ext cx="297024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Unspash.com </a:t>
            </a:r>
            <a:r>
              <a:rPr lang="fi-FI" sz="1400" dirty="0" err="1"/>
              <a:t>sean</a:t>
            </a:r>
            <a:r>
              <a:rPr lang="fi-FI" sz="1400" dirty="0"/>
              <a:t> </a:t>
            </a:r>
            <a:r>
              <a:rPr lang="fi-FI" sz="1400" dirty="0" err="1"/>
              <a:t>kong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416747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75183F21-6374-91E8-231B-390722740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54" y="18255"/>
            <a:ext cx="10515600" cy="405951"/>
          </a:xfrm>
        </p:spPr>
        <p:txBody>
          <a:bodyPr>
            <a:normAutofit fontScale="90000"/>
          </a:bodyPr>
          <a:lstStyle/>
          <a:p>
            <a:r>
              <a:rPr lang="fi-FI" sz="3600" dirty="0"/>
              <a:t>Arvot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5D54CB8-40D0-BA2A-4E7C-F5643794B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24206"/>
            <a:ext cx="12192000" cy="5862533"/>
          </a:xfrm>
        </p:spPr>
        <p:txBody>
          <a:bodyPr>
            <a:normAutofit fontScale="25000" lnSpcReduction="20000"/>
          </a:bodyPr>
          <a:lstStyle/>
          <a:p>
            <a:r>
              <a:rPr lang="fi-FI" sz="5600" dirty="0"/>
              <a:t>Arvot tarkoittavat periaatteita, käsityksiä tai ihanteita, jotka ohjaavat ihmisen ajattelua, päätöksiä ja toimintaa. Ne ovat ikään kuin kompassi, jonka avulla ihminen tai yhteisö suuntaa elämäänsä ja tekee valintoja.</a:t>
            </a:r>
          </a:p>
          <a:p>
            <a:r>
              <a:rPr lang="fi-FI" sz="5600" dirty="0"/>
              <a:t>Esimerkiksi:</a:t>
            </a:r>
          </a:p>
          <a:p>
            <a:r>
              <a:rPr lang="fi-FI" sz="5600" dirty="0"/>
              <a:t>Yksilön arvot voivat olla rehellisyys, vapaus, perhe, terveys tai itsensä kehittäminen.</a:t>
            </a:r>
          </a:p>
          <a:p>
            <a:r>
              <a:rPr lang="fi-FI" sz="5600" dirty="0"/>
              <a:t>Yhteisön tai yhteiskunnan arvot voivat olla vaikkapa tasa-arvo, demokratia, oikeudenmukaisuus tai luontoarvot.</a:t>
            </a:r>
          </a:p>
          <a:p>
            <a:r>
              <a:rPr lang="fi-FI" sz="5600" dirty="0"/>
              <a:t>Arvot voivat olla:</a:t>
            </a:r>
          </a:p>
          <a:p>
            <a:r>
              <a:rPr lang="fi-FI" sz="5600" dirty="0"/>
              <a:t>Henkilökohtaisia (mikä minulle on tärkeää).</a:t>
            </a:r>
          </a:p>
          <a:p>
            <a:r>
              <a:rPr lang="fi-FI" sz="5600" dirty="0"/>
              <a:t>Kulttuurisia (mitä yhteisö tai kulttuuri pitää tärkeänä).</a:t>
            </a:r>
          </a:p>
          <a:p>
            <a:r>
              <a:rPr lang="fi-FI" sz="5600" dirty="0"/>
              <a:t>Universaaleja (sellaisia, joita monet ihmiset eri puolilla maailmaa jakavat, kuten ihmisarvo).</a:t>
            </a:r>
          </a:p>
          <a:p>
            <a:r>
              <a:rPr lang="fi-FI" sz="5600" b="1" dirty="0"/>
              <a:t>1. Mistä arvot syntyvät?</a:t>
            </a:r>
          </a:p>
          <a:p>
            <a:r>
              <a:rPr lang="fi-FI" sz="5600" dirty="0"/>
              <a:t>Arvot eivät synny tyhjästä, vaan ne muotoutuvat monista tekijöistä:</a:t>
            </a:r>
          </a:p>
          <a:p>
            <a:r>
              <a:rPr lang="fi-FI" sz="5600" b="1" dirty="0"/>
              <a:t>Perhe ja kasvatus</a:t>
            </a:r>
            <a:r>
              <a:rPr lang="fi-FI" sz="5600" dirty="0"/>
              <a:t> – lapsena opitut periaatteet, esimerkiksi rehellisyys tai työn arvostus.</a:t>
            </a:r>
          </a:p>
          <a:p>
            <a:r>
              <a:rPr lang="fi-FI" sz="5600" b="1" dirty="0"/>
              <a:t>Kulttuuri ja yhteiskunta</a:t>
            </a:r>
            <a:r>
              <a:rPr lang="fi-FI" sz="5600" dirty="0"/>
              <a:t> – se, mitä ympärillä pidetään tärkeänä (esim. Suomessa tasa-arvo, koulutus ja luonto).</a:t>
            </a:r>
          </a:p>
          <a:p>
            <a:r>
              <a:rPr lang="fi-FI" sz="5600" b="1" dirty="0"/>
              <a:t>Omat kokemukset</a:t>
            </a:r>
            <a:r>
              <a:rPr lang="fi-FI" sz="5600" dirty="0"/>
              <a:t> – onnistumiset, vaikeudet ja ihmissuhteet voivat muuttaa käsitystä siitä, mikä on tärkeää.</a:t>
            </a:r>
          </a:p>
          <a:p>
            <a:r>
              <a:rPr lang="fi-FI" sz="5600" b="1" dirty="0"/>
              <a:t>Uskonto, filosofia tai ideologia</a:t>
            </a:r>
            <a:r>
              <a:rPr lang="fi-FI" sz="5600" dirty="0"/>
              <a:t> – monille arvot pohjautuvat uskoon tai maailmankatsomukseen.</a:t>
            </a:r>
          </a:p>
          <a:p>
            <a:r>
              <a:rPr lang="fi-FI" sz="5600" b="1" dirty="0"/>
              <a:t>Yksilön persoonallisuus</a:t>
            </a:r>
            <a:r>
              <a:rPr lang="fi-FI" sz="5600" dirty="0"/>
              <a:t> – jotkut arvostavat enemmän vapautta ja itsenäisyyttä, toiset taas turvallisuutta ja yhteisöllisyyttä.</a:t>
            </a:r>
          </a:p>
          <a:p>
            <a:r>
              <a:rPr lang="fi-FI" sz="5600" b="1" dirty="0"/>
              <a:t>2. Miten omia arvoja voi tunnistaa?</a:t>
            </a:r>
          </a:p>
          <a:p>
            <a:r>
              <a:rPr lang="fi-FI" sz="5600" dirty="0"/>
              <a:t>Jos haluat selvittää, mitkä asiat ovat sinulle tärkeitä, voit pohtia esimerkiksi:</a:t>
            </a:r>
          </a:p>
          <a:p>
            <a:r>
              <a:rPr lang="fi-FI" sz="5600" b="1" dirty="0"/>
              <a:t>Milloin olen kokenut olevani ylpeä tai tyytyväinen itseeni?</a:t>
            </a:r>
            <a:r>
              <a:rPr lang="fi-FI" sz="5600" dirty="0"/>
              <a:t> → Usein taustalla on arvo, joka on toteutunut.</a:t>
            </a:r>
          </a:p>
          <a:p>
            <a:r>
              <a:rPr lang="fi-FI" sz="5600" b="1" dirty="0"/>
              <a:t>Milloin olen ollut turhautunut tai vihainen?</a:t>
            </a:r>
            <a:r>
              <a:rPr lang="fi-FI" sz="5600" dirty="0"/>
              <a:t> → Ehkä jotain arvoasi on loukattu.</a:t>
            </a:r>
          </a:p>
          <a:p>
            <a:r>
              <a:rPr lang="fi-FI" sz="5600" b="1" dirty="0"/>
              <a:t>Mistä en ole valmis tinkimään?</a:t>
            </a:r>
            <a:r>
              <a:rPr lang="fi-FI" sz="5600" dirty="0"/>
              <a:t> → Nämä kertovat tärkeimmistä arvoista.</a:t>
            </a:r>
          </a:p>
          <a:p>
            <a:r>
              <a:rPr lang="fi-FI" sz="5600" b="1" dirty="0"/>
              <a:t>Mihin haluan käyttää aikaani ja energiaani?</a:t>
            </a:r>
            <a:r>
              <a:rPr lang="fi-FI" sz="5600" dirty="0"/>
              <a:t> → Arvot näkyvät käytännön valinnoissa.</a:t>
            </a:r>
          </a:p>
          <a:p>
            <a:r>
              <a:rPr lang="fi-FI" sz="5600" b="1" dirty="0"/>
              <a:t>Pieni harjoitus</a:t>
            </a:r>
            <a:r>
              <a:rPr lang="fi-FI" sz="5600" dirty="0"/>
              <a:t>, jonka avulla voit löytää omia arvojasi konkreettisesti:</a:t>
            </a:r>
          </a:p>
          <a:p>
            <a:endParaRPr lang="fi-FI" sz="2500" dirty="0"/>
          </a:p>
        </p:txBody>
      </p:sp>
    </p:spTree>
    <p:extLst>
      <p:ext uri="{BB962C8B-B14F-4D97-AF65-F5344CB8AC3E}">
        <p14:creationId xmlns:p14="http://schemas.microsoft.com/office/powerpoint/2010/main" val="632222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32E3E0-CD08-BF21-819F-E9790DD45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 dirty="0"/>
              <a:t>Harjoitus: Mitkä arvot ovat minulle tärkeimpiä? Lue lista esimerkkiarvoista: rehellisyys, vapaus, turvallisuus, perhe, ystävyys, terveys, menestys, luovuus, rauha, luonto, oikeudenmukaisuus, oppiminen, auttaminen, ilo / onnellisuus</a:t>
            </a:r>
          </a:p>
          <a:p>
            <a:r>
              <a:rPr lang="fi-FI" dirty="0"/>
              <a:t>Valitse ensin 5 arvoa, jotka tuntuvat sinulle tärkeiltä.</a:t>
            </a:r>
          </a:p>
          <a:p>
            <a:r>
              <a:rPr lang="fi-FI" dirty="0"/>
              <a:t>Rajaa niistä 2–3 kaikkein tärkeintä.→ Mieti, miksi juuri nämä nousevat ylitse muiden.</a:t>
            </a:r>
          </a:p>
          <a:p>
            <a:r>
              <a:rPr lang="fi-FI" dirty="0"/>
              <a:t>Kirjoita itsellesi lause: ”Minulle tärkeintä elämässä on …, koska …</a:t>
            </a:r>
          </a:p>
          <a:p>
            <a:r>
              <a:rPr lang="fi-FI" dirty="0"/>
              <a:t>”Esimerkki: ”Minulle tärkeintä elämässä on rehellisyys, koska ilman sitä en tunne voivani luottaa ihmisiin tai itseeni.”</a:t>
            </a:r>
          </a:p>
        </p:txBody>
      </p:sp>
    </p:spTree>
    <p:extLst>
      <p:ext uri="{BB962C8B-B14F-4D97-AF65-F5344CB8AC3E}">
        <p14:creationId xmlns:p14="http://schemas.microsoft.com/office/powerpoint/2010/main" val="569630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623546-6D65-FAA8-8460-6C7859FA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47" y="18256"/>
            <a:ext cx="10618510" cy="698182"/>
          </a:xfrm>
        </p:spPr>
        <p:txBody>
          <a:bodyPr/>
          <a:lstStyle/>
          <a:p>
            <a:r>
              <a:rPr lang="fi-FI" dirty="0"/>
              <a:t>Moraali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57C39F-21AF-9561-0B17-DF417FC21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16438"/>
            <a:ext cx="12192000" cy="580537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i-FI" b="1" dirty="0"/>
              <a:t>Moraali</a:t>
            </a:r>
            <a:r>
              <a:rPr lang="fi-FI" dirty="0"/>
              <a:t> tarkoittaa käsityksiä siitä, mikä on oikein ja väärin, hyvää tai pahaa, hyväksyttävää tai tuomittavaa ihmisen toiminnassa. Se liittyy siihen, miten pitäisi elää ja kohdella muita.</a:t>
            </a:r>
          </a:p>
          <a:p>
            <a:pPr>
              <a:buNone/>
            </a:pPr>
            <a:r>
              <a:rPr lang="fi-FI" dirty="0"/>
              <a:t>Voisi sanoa näin: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b="1" dirty="0"/>
              <a:t>Arvot</a:t>
            </a:r>
            <a:r>
              <a:rPr lang="fi-FI" dirty="0"/>
              <a:t> = se, mitä pidämme tärkeänä (esim. rehellisyys, tasa-arvo).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b="1" dirty="0"/>
              <a:t>Moraali</a:t>
            </a:r>
            <a:r>
              <a:rPr lang="fi-FI" dirty="0"/>
              <a:t> = se, miten toimimme arvojemme pohjalta käytännössä (esim. en valehtele, koska arvostan rehellisyyttä).</a:t>
            </a:r>
          </a:p>
          <a:p>
            <a:pPr>
              <a:buNone/>
            </a:pPr>
            <a:r>
              <a:rPr lang="fi-FI" dirty="0"/>
              <a:t>Moraali voi perustua moniin lähteisiin, kuten: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b="1" dirty="0"/>
              <a:t>Yhteiskunnan normeihin ja lakeihin</a:t>
            </a:r>
            <a:r>
              <a:rPr lang="fi-FI" dirty="0"/>
              <a:t> (esim. varkaus on väärin).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b="1" dirty="0"/>
              <a:t>Kulttuuriin ja perinteisiin</a:t>
            </a:r>
            <a:r>
              <a:rPr lang="fi-FI" dirty="0"/>
              <a:t> (esim. vanhempien kunnioittaminen).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b="1" dirty="0"/>
              <a:t>Uskontoon tai maailmankatsomukseen</a:t>
            </a:r>
            <a:r>
              <a:rPr lang="fi-FI" dirty="0"/>
              <a:t> (esim. kymmenen käskyä).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b="1" dirty="0"/>
              <a:t>Omaan omatuntoon</a:t>
            </a:r>
            <a:r>
              <a:rPr lang="fi-FI" dirty="0"/>
              <a:t> (sisäinen tunne oikeasta ja väärästä).</a:t>
            </a:r>
          </a:p>
          <a:p>
            <a:pPr>
              <a:buNone/>
            </a:pPr>
            <a:r>
              <a:rPr lang="fi-FI" dirty="0"/>
              <a:t>Yksinkertaisesti: </a:t>
            </a:r>
            <a:r>
              <a:rPr lang="fi-FI" b="1" dirty="0"/>
              <a:t>moraali = toiminnan pelisäännöt arvojen pohjalta</a:t>
            </a:r>
            <a:r>
              <a:rPr lang="fi-FI" dirty="0"/>
              <a:t>.</a:t>
            </a:r>
          </a:p>
          <a:p>
            <a:pPr>
              <a:buNone/>
            </a:pPr>
            <a:r>
              <a:rPr lang="fi-FI" b="1" dirty="0"/>
              <a:t>Esimerkki arvojen ja moraalin erosta</a:t>
            </a:r>
            <a:r>
              <a:rPr lang="fi-FI" dirty="0"/>
              <a:t> arkipäiväisessä tilanteessa: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19137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EB76BF-5F04-A4A9-FD9B-7B2B24F86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r>
              <a:rPr lang="fi-FI" dirty="0"/>
              <a:t>Ero arvojen ja moraalin välillä: </a:t>
            </a:r>
          </a:p>
          <a:p>
            <a:r>
              <a:rPr lang="fi-FI" dirty="0"/>
              <a:t>Esimerkki 1: Rehellisyys</a:t>
            </a:r>
          </a:p>
          <a:p>
            <a:r>
              <a:rPr lang="fi-FI" dirty="0"/>
              <a:t>Arvo: ”Rehellisyys on minulle tärkeää.”</a:t>
            </a:r>
          </a:p>
          <a:p>
            <a:r>
              <a:rPr lang="fi-FI" dirty="0"/>
              <a:t>Moraali: Kun löydät kadulta lompakon, palautat sen omistajalle, koska valehtelu tai varastaminen olisi väärin.</a:t>
            </a:r>
          </a:p>
          <a:p>
            <a:r>
              <a:rPr lang="fi-FI" dirty="0"/>
              <a:t>Esimerkki 2: Auttaminen</a:t>
            </a:r>
          </a:p>
          <a:p>
            <a:r>
              <a:rPr lang="fi-FI" dirty="0"/>
              <a:t>Arvo: ”Haluan auttaa muita.”</a:t>
            </a:r>
          </a:p>
          <a:p>
            <a:r>
              <a:rPr lang="fi-FI" dirty="0"/>
              <a:t>Moraali: Näet vanhuksen kantavan raskaita kasseja ja päätät tarjota apua.</a:t>
            </a:r>
          </a:p>
          <a:p>
            <a:r>
              <a:rPr lang="fi-FI" dirty="0"/>
              <a:t>Esimerkki 3: Tasa-arvo</a:t>
            </a:r>
          </a:p>
          <a:p>
            <a:r>
              <a:rPr lang="fi-FI" dirty="0"/>
              <a:t>Arvo: ”Kaikki ihmiset ovat samanarvoisia.”</a:t>
            </a:r>
          </a:p>
          <a:p>
            <a:r>
              <a:rPr lang="fi-FI" dirty="0"/>
              <a:t>Moraali: Et hyväksy kiusaamista koulussa tai työpaikalla, vaan puolustat heikompaa. </a:t>
            </a:r>
          </a:p>
          <a:p>
            <a:r>
              <a:rPr lang="fi-FI" dirty="0"/>
              <a:t>Eli arvot kertovat, mikä on tärkeää, ja moraali näkyy siinä, miten toimit niiden mukaan käytännössä.</a:t>
            </a:r>
          </a:p>
          <a:p>
            <a:r>
              <a:rPr lang="fi-FI" dirty="0"/>
              <a:t>Miten etiikka eroaa moraalista:</a:t>
            </a:r>
          </a:p>
        </p:txBody>
      </p:sp>
    </p:spTree>
    <p:extLst>
      <p:ext uri="{BB962C8B-B14F-4D97-AF65-F5344CB8AC3E}">
        <p14:creationId xmlns:p14="http://schemas.microsoft.com/office/powerpoint/2010/main" val="2540746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FE147CF-378C-8E87-39EC-AA21D0571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4892511"/>
          </a:xfrm>
        </p:spPr>
        <p:txBody>
          <a:bodyPr>
            <a:normAutofit lnSpcReduction="10000"/>
          </a:bodyPr>
          <a:lstStyle/>
          <a:p>
            <a:r>
              <a:rPr lang="fi-FI" sz="2400" dirty="0"/>
              <a:t>Tämä menee usein sekaisin, joten katsotaan selkeästi:</a:t>
            </a:r>
          </a:p>
          <a:p>
            <a:r>
              <a:rPr lang="fi-FI" sz="2400" dirty="0"/>
              <a:t>Moraali= Käytännön käsitykset oikeasta ja väärästä.</a:t>
            </a:r>
          </a:p>
          <a:p>
            <a:r>
              <a:rPr lang="fi-FI" sz="2400" dirty="0"/>
              <a:t>Esim. ”Varastaminen on väärin.”</a:t>
            </a:r>
          </a:p>
          <a:p>
            <a:r>
              <a:rPr lang="fi-FI" sz="2400" dirty="0"/>
              <a:t>Etiikka= Moraalin tutkimista, pohdintaa ja perustelemista.</a:t>
            </a:r>
          </a:p>
          <a:p>
            <a:r>
              <a:rPr lang="fi-FI" sz="2400" dirty="0"/>
              <a:t>Toisin sanoen etiikka on se, kun kysytään miksi jokin on oikein tai väärin ja millä perusteilla.</a:t>
            </a:r>
          </a:p>
          <a:p>
            <a:r>
              <a:rPr lang="fi-FI" sz="2400" dirty="0"/>
              <a:t>Esim. ”Miksi varastaminen on väärin? Koska se rikkoo toisen ihmisen oikeuksia ja vahingoittaa luottamusta yhteiskunnassa.”</a:t>
            </a:r>
          </a:p>
          <a:p>
            <a:r>
              <a:rPr lang="fi-FI" sz="2400" dirty="0"/>
              <a:t>Yksinkertaistettuna:</a:t>
            </a:r>
          </a:p>
          <a:p>
            <a:r>
              <a:rPr lang="fi-FI" sz="2400" dirty="0"/>
              <a:t>Moraali = käytännön toiminta ja käsitykset hyvästä ja pahasta.</a:t>
            </a:r>
          </a:p>
          <a:p>
            <a:r>
              <a:rPr lang="fi-FI" sz="2400" dirty="0"/>
              <a:t>Etiikka = ajattelua ja perustelua moraalin taustalla.</a:t>
            </a:r>
          </a:p>
          <a:p>
            <a:r>
              <a:rPr lang="fi-FI" sz="2400" dirty="0"/>
              <a:t>Taulukko, jossa näkyy erot arvojen, moraalin ja etiikan välillä</a:t>
            </a:r>
            <a:r>
              <a:rPr lang="fi-FI" dirty="0"/>
              <a:t>: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71A4C2E-32AE-51D2-2C36-A5BD0A028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597" y="4584084"/>
            <a:ext cx="7360300" cy="204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69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8FFB27-046E-5260-D5FF-B3ECD3E66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-1"/>
            <a:ext cx="12192000" cy="6858001"/>
          </a:xfrm>
        </p:spPr>
        <p:txBody>
          <a:bodyPr>
            <a:normAutofit fontScale="55000" lnSpcReduction="20000"/>
          </a:bodyPr>
          <a:lstStyle/>
          <a:p>
            <a:r>
              <a:rPr lang="fi-FI" dirty="0"/>
              <a:t>Näin ne linkittyvät toisiinsa:</a:t>
            </a:r>
          </a:p>
          <a:p>
            <a:r>
              <a:rPr lang="fi-FI" b="1" dirty="0"/>
              <a:t>Arvot</a:t>
            </a:r>
            <a:r>
              <a:rPr lang="fi-FI" dirty="0"/>
              <a:t> = perusta.</a:t>
            </a:r>
          </a:p>
          <a:p>
            <a:r>
              <a:rPr lang="fi-FI" b="1" dirty="0"/>
              <a:t>Moraali</a:t>
            </a:r>
            <a:r>
              <a:rPr lang="fi-FI" dirty="0"/>
              <a:t> = arvojen soveltaminen käytäntöön.</a:t>
            </a:r>
          </a:p>
          <a:p>
            <a:r>
              <a:rPr lang="fi-FI" b="1" dirty="0"/>
              <a:t>Etiikka</a:t>
            </a:r>
            <a:r>
              <a:rPr lang="fi-FI" dirty="0"/>
              <a:t> = arvojen ja moraalin järkiperäinen pohdinta ja perustelu.</a:t>
            </a:r>
          </a:p>
          <a:p>
            <a:r>
              <a:rPr lang="fi-FI" dirty="0"/>
              <a:t>Tarina, jossa arvot, moraali ja etiikka näkyvät rinnakkain:</a:t>
            </a:r>
          </a:p>
          <a:p>
            <a:r>
              <a:rPr lang="fi-FI" dirty="0"/>
              <a:t>Tilanne: Olet kaupassa ja huomaat, että edellä oleva asiakas unohtaa vaihtorahan kassalle.</a:t>
            </a:r>
          </a:p>
          <a:p>
            <a:r>
              <a:rPr lang="fi-FI" dirty="0"/>
              <a:t>Arvot: Sinulle rehellisyys ja oikeudenmukaisuus ovat tärkeitä.</a:t>
            </a:r>
          </a:p>
          <a:p>
            <a:r>
              <a:rPr lang="fi-FI" dirty="0"/>
              <a:t>Moraali: Toimit arvojesi mukaan → ojennat asiakkaalle hänen rahansa, etkä jätä niitä itsellesi.</a:t>
            </a:r>
          </a:p>
          <a:p>
            <a:r>
              <a:rPr lang="fi-FI" dirty="0"/>
              <a:t>Etiikka: Jos pysähdyt miettimään asiaa syvemmin, perustelisit: ”On oikein palauttaa rahat, koska ne kuuluvat toiselle. Jos pitäisin ne, se olisi epäreilua ja rikkoisi luottamusta ihmisten välillä.” Näin näet, että:</a:t>
            </a:r>
          </a:p>
          <a:p>
            <a:r>
              <a:rPr lang="fi-FI" dirty="0"/>
              <a:t>Arvo on se taustalla oleva periaate (rehellisyys).Moraali näkyy itse teossa (rahojen palauttaminen).Etiikka on ajattelua, miksi se teko on oikein.</a:t>
            </a:r>
          </a:p>
          <a:p>
            <a:r>
              <a:rPr lang="fi-FI" dirty="0"/>
              <a:t>Pieni harjoitus, jossa voi itse kokeilla erottaa arvon, moraalin ja etiikan jostain tilanteesta:</a:t>
            </a:r>
          </a:p>
          <a:p>
            <a:r>
              <a:rPr lang="fi-FI" dirty="0"/>
              <a:t>Harjoitus: Arvo – Moraali – Etiikka</a:t>
            </a:r>
          </a:p>
          <a:p>
            <a:r>
              <a:rPr lang="fi-FI" dirty="0"/>
              <a:t>Tilanne: Näet, että koulussa/työpaikalla jotakuta kiusataan.</a:t>
            </a:r>
          </a:p>
          <a:p>
            <a:r>
              <a:rPr lang="fi-FI" dirty="0"/>
              <a:t>Kysymykset:</a:t>
            </a:r>
          </a:p>
          <a:p>
            <a:r>
              <a:rPr lang="fi-FI" dirty="0"/>
              <a:t>Mikä arvo ohjaa tässä tilanteessa? (esim. tasa-arvo, ystävällisyys, oikeudenmukaisuus)</a:t>
            </a:r>
          </a:p>
          <a:p>
            <a:r>
              <a:rPr lang="fi-FI" dirty="0"/>
              <a:t>Mikä olisi moraalinen teko? (mitä konkreettisesti teet)</a:t>
            </a:r>
          </a:p>
          <a:p>
            <a:r>
              <a:rPr lang="fi-FI" dirty="0"/>
              <a:t>Mikä olisi eettinen perustelu? (miksi se teko on oikein)</a:t>
            </a:r>
          </a:p>
          <a:p>
            <a:r>
              <a:rPr lang="fi-FI" dirty="0"/>
              <a:t>Esimerkki vastaus voisi mennä näin:</a:t>
            </a:r>
          </a:p>
          <a:p>
            <a:r>
              <a:rPr lang="fi-FI" dirty="0"/>
              <a:t>Arvo: Kaikki ihmiset ovat samanarvoisia.</a:t>
            </a:r>
          </a:p>
          <a:p>
            <a:r>
              <a:rPr lang="fi-FI" dirty="0"/>
              <a:t>Moraali: Puutun kiusaamiseen ja menen puolustamaan kiusattua.</a:t>
            </a:r>
          </a:p>
          <a:p>
            <a:r>
              <a:rPr lang="fi-FI" dirty="0"/>
              <a:t>Etiikka: Perustelen tekoa sillä, että kiusaaminen loukkaa ihmisen ihmisarvoa ja voi aiheuttaa suurta kärsimystä.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5794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8F2A2C-A556-BB2C-02DD-8EA51D464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0906812" cy="6858000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Normi tarkoittaa sääntöä, ohjetta tai odotusta, joka ohjaa ihmisten käyttäytymistä yhteisössä. </a:t>
            </a:r>
          </a:p>
          <a:p>
            <a:r>
              <a:rPr lang="fi-FI" dirty="0"/>
              <a:t>Normit kertovat, mikä on hyväksyttyä</a:t>
            </a:r>
          </a:p>
          <a:p>
            <a:pPr marL="0" indent="0">
              <a:buNone/>
            </a:pPr>
            <a:r>
              <a:rPr lang="fi-FI" dirty="0"/>
              <a:t> ja mikä ei.</a:t>
            </a:r>
          </a:p>
          <a:p>
            <a:r>
              <a:rPr lang="fi-FI" dirty="0"/>
              <a:t>Niitä on erilaisia:</a:t>
            </a:r>
          </a:p>
          <a:p>
            <a:r>
              <a:rPr lang="fi-FI" dirty="0"/>
              <a:t>Sosiaaliset normit</a:t>
            </a:r>
          </a:p>
          <a:p>
            <a:pPr lvl="1"/>
            <a:r>
              <a:rPr lang="fi-FI" dirty="0"/>
              <a:t>Kirjoittamattomia sääntöjä.</a:t>
            </a:r>
          </a:p>
          <a:p>
            <a:pPr lvl="1"/>
            <a:r>
              <a:rPr lang="fi-FI" dirty="0"/>
              <a:t>Esim. tervehtiminen kun tapaat tuttavan, hiljaa oleminen kirjastossa, jonossa odottaminen omalla vuorolla.</a:t>
            </a:r>
          </a:p>
          <a:p>
            <a:r>
              <a:rPr lang="fi-FI" dirty="0"/>
              <a:t>Lait ja viralliset normit</a:t>
            </a:r>
          </a:p>
          <a:p>
            <a:pPr lvl="1"/>
            <a:r>
              <a:rPr lang="fi-FI" dirty="0"/>
              <a:t>Yhteiskunnan säätämiä sääntöjä, joita täytyy noudattaa.</a:t>
            </a:r>
          </a:p>
          <a:p>
            <a:pPr lvl="1"/>
            <a:r>
              <a:rPr lang="fi-FI" dirty="0"/>
              <a:t>Esim. liikennesäännöt, rikoslaki, veronmaksu.</a:t>
            </a:r>
          </a:p>
          <a:p>
            <a:r>
              <a:rPr lang="fi-FI" dirty="0"/>
              <a:t>Kulttuuriset normit</a:t>
            </a:r>
          </a:p>
          <a:p>
            <a:pPr lvl="1"/>
            <a:r>
              <a:rPr lang="fi-FI" dirty="0"/>
              <a:t>Eri kulttuureissa voi olla omia tapoja ja sääntöjä.</a:t>
            </a:r>
          </a:p>
          <a:p>
            <a:pPr lvl="1"/>
            <a:r>
              <a:rPr lang="fi-FI" dirty="0"/>
              <a:t>Esim. kenkien riisuminen sisällä Suomessa, kumartaminen tervehdyksenä Japanissa. Yksinkertaistettuna:</a:t>
            </a:r>
          </a:p>
          <a:p>
            <a:r>
              <a:rPr lang="fi-FI" dirty="0"/>
              <a:t>Arvot = mitä pidetään tärkeänä.</a:t>
            </a:r>
          </a:p>
          <a:p>
            <a:r>
              <a:rPr lang="fi-FI" dirty="0"/>
              <a:t>Normit = säännöt, jotka kertovat, miten pitää toimia arvojen mukaan.</a:t>
            </a:r>
          </a:p>
          <a:p>
            <a:r>
              <a:rPr lang="fi-FI" dirty="0"/>
              <a:t>Taulukko, jossa näkyy ero arvojen, moraalin, etiikan ja normien välillä: ↑↑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3A34D98-4EDE-D97B-5B2D-1695909AD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338" y="300511"/>
            <a:ext cx="6399229" cy="225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08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1F4135-5538-40E2-83BB-28BBD2080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666"/>
            <a:ext cx="10202944" cy="6686779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Esimerkkitarina, jossa arvot, moraali, etiikka ja normit näkyvät yhdessä:</a:t>
            </a:r>
          </a:p>
          <a:p>
            <a:r>
              <a:rPr lang="fi-FI" dirty="0"/>
              <a:t>Tilanne:</a:t>
            </a:r>
          </a:p>
          <a:p>
            <a:r>
              <a:rPr lang="fi-FI" dirty="0"/>
              <a:t>Koulussa huomaat, että joku ottaa toisen opiskelijan eväät pöydältä.</a:t>
            </a:r>
          </a:p>
          <a:p>
            <a:r>
              <a:rPr lang="fi-FI" dirty="0"/>
              <a:t>Arvo: Sinulle on tärkeää rehellisyys ja oikeudenmukaisuus.</a:t>
            </a:r>
          </a:p>
          <a:p>
            <a:r>
              <a:rPr lang="fi-FI" dirty="0"/>
              <a:t>Moraali: Toimit arvojesi mukaan → kerrot tilanteesta opettajalle tai palautat eväät omistajalle.</a:t>
            </a:r>
          </a:p>
          <a:p>
            <a:r>
              <a:rPr lang="fi-FI" dirty="0"/>
              <a:t>Etiikka: Pohdit, miksi tämä on oikein: ”Varastaminen on väärin, koska se loukkaa toisen ihmisen oikeuksia ja rikkoo luottamusta ryhmässä.”</a:t>
            </a:r>
          </a:p>
          <a:p>
            <a:r>
              <a:rPr lang="fi-FI" dirty="0"/>
              <a:t>Normi: Koulu ja yhteisö ohjaavat käyttäytymistä → varastaminen on kiellettyä, ja opettaja odottaa, että oppilaat ilmoittavat epäreilusta käytöksestä.</a:t>
            </a:r>
          </a:p>
          <a:p>
            <a:r>
              <a:rPr lang="fi-FI" dirty="0"/>
              <a:t>Näin tarinassa näkyy:</a:t>
            </a:r>
          </a:p>
          <a:p>
            <a:r>
              <a:rPr lang="fi-FI" dirty="0"/>
              <a:t>Arvo = perusta (mitä pidän tärkeänä)</a:t>
            </a:r>
          </a:p>
          <a:p>
            <a:r>
              <a:rPr lang="fi-FI" dirty="0"/>
              <a:t>Moraali = toiminta käytännössä</a:t>
            </a:r>
          </a:p>
          <a:p>
            <a:r>
              <a:rPr lang="fi-FI" dirty="0"/>
              <a:t>Etiikka = perustelu miksi toiminta on oikein</a:t>
            </a:r>
          </a:p>
          <a:p>
            <a:r>
              <a:rPr lang="fi-FI" dirty="0"/>
              <a:t>Normi = yhteisön sääntö, joka tukee moraalia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EEF8DDA-D668-77E1-5AE0-EE4F75D3C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2944" y="3065250"/>
            <a:ext cx="1956129" cy="2568804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354C0AA5-5EA5-8FFE-63CD-76E8142CA7A5}"/>
              </a:ext>
            </a:extLst>
          </p:cNvPr>
          <p:cNvSpPr txBox="1"/>
          <p:nvPr/>
        </p:nvSpPr>
        <p:spPr>
          <a:xfrm>
            <a:off x="7088958" y="4102995"/>
            <a:ext cx="289457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i-FI" sz="1400" b="1" dirty="0"/>
              <a:t>Esimerkkitarinasta:</a:t>
            </a:r>
            <a:endParaRPr lang="fi-FI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1" dirty="0"/>
              <a:t>Arvo:</a:t>
            </a:r>
            <a:r>
              <a:rPr lang="fi-FI" sz="1400" dirty="0"/>
              <a:t> Rehellisyys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1" dirty="0"/>
              <a:t>Moraali:</a:t>
            </a:r>
            <a:r>
              <a:rPr lang="fi-FI" sz="1400" dirty="0"/>
              <a:t> Palautan kadonneen evään omistajalle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1" dirty="0"/>
              <a:t>Etiikka:</a:t>
            </a:r>
            <a:r>
              <a:rPr lang="fi-FI" sz="1400" dirty="0"/>
              <a:t> Varastaminen on väärin, koska se loukkaa toisen oikeuksia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400" b="1" dirty="0"/>
              <a:t>Normi:</a:t>
            </a:r>
            <a:r>
              <a:rPr lang="fi-FI" sz="1400" dirty="0"/>
              <a:t> Koulu kieltää varastamisen ja odottaa, että ilmoitat epäreilusta käytöksestä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1EE6079C-54D8-4088-2DA2-5982A221F3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2944" y="0"/>
            <a:ext cx="1989056" cy="298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26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henkilö, elektroniikka, tietokone&#10;&#10;Kuvaus luotu automaattisesti">
            <a:extLst>
              <a:ext uri="{FF2B5EF4-FFF2-40B4-BE49-F238E27FC236}">
                <a16:creationId xmlns:a16="http://schemas.microsoft.com/office/drawing/2014/main" id="{9D310F4B-2EE2-10B7-4F85-84CC6A9755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3" r="-1" b="7160"/>
          <a:stretch/>
        </p:blipFill>
        <p:spPr>
          <a:xfrm>
            <a:off x="12828" y="1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90DAAF1-E00F-8C9B-597A-E8F4D4824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9764" y="0"/>
            <a:ext cx="5112016" cy="127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 err="1"/>
              <a:t>Elämän</a:t>
            </a:r>
            <a:r>
              <a:rPr lang="en-US" sz="3600" b="1" dirty="0"/>
              <a:t> </a:t>
            </a:r>
            <a:r>
              <a:rPr lang="en-US" sz="3600" b="1" dirty="0" err="1"/>
              <a:t>alkuun</a:t>
            </a:r>
            <a:r>
              <a:rPr lang="en-US" sz="3600" b="1" dirty="0"/>
              <a:t> </a:t>
            </a:r>
            <a:r>
              <a:rPr lang="en-US" sz="3600" b="1" dirty="0" err="1"/>
              <a:t>liittyviä</a:t>
            </a:r>
            <a:r>
              <a:rPr lang="en-US" sz="3600" b="1" dirty="0"/>
              <a:t> </a:t>
            </a:r>
            <a:r>
              <a:rPr lang="en-US" sz="3600" b="1" dirty="0" err="1"/>
              <a:t>eettisiä</a:t>
            </a:r>
            <a:r>
              <a:rPr lang="en-US" sz="3600" b="1" dirty="0"/>
              <a:t> </a:t>
            </a:r>
            <a:r>
              <a:rPr lang="en-US" sz="3600" b="1" dirty="0" err="1"/>
              <a:t>tilanteita</a:t>
            </a:r>
            <a:endParaRPr lang="en-US" sz="36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F1F4E8-D63A-C3C5-FF0A-A35D1BE9A8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38989" y="1270001"/>
            <a:ext cx="5112015" cy="439702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/>
              <a:t>Raskauden</a:t>
            </a:r>
            <a:r>
              <a:rPr lang="en-US" sz="2400" dirty="0"/>
              <a:t> </a:t>
            </a:r>
            <a:r>
              <a:rPr lang="en-US" sz="2400" dirty="0" err="1"/>
              <a:t>keskeyttäminen</a:t>
            </a:r>
            <a:endParaRPr lang="en-US" sz="2400" dirty="0"/>
          </a:p>
          <a:p>
            <a:r>
              <a:rPr lang="en-US" sz="2400" dirty="0" err="1"/>
              <a:t>Hedelmöityshoidot</a:t>
            </a:r>
            <a:endParaRPr lang="en-US" sz="2400" dirty="0"/>
          </a:p>
          <a:p>
            <a:r>
              <a:rPr lang="en-US" sz="2400" dirty="0" err="1"/>
              <a:t>Alkiodiagnostiikka</a:t>
            </a:r>
            <a:endParaRPr lang="en-US" sz="2400" dirty="0"/>
          </a:p>
          <a:p>
            <a:pPr lvl="1"/>
            <a:r>
              <a:rPr lang="en-US" sz="2000" dirty="0" err="1"/>
              <a:t>Hedelmöityshoidolla</a:t>
            </a:r>
            <a:r>
              <a:rPr lang="en-US" sz="2000" dirty="0"/>
              <a:t> </a:t>
            </a:r>
            <a:r>
              <a:rPr lang="en-US" sz="2000" dirty="0" err="1"/>
              <a:t>aikaansaadun</a:t>
            </a:r>
            <a:r>
              <a:rPr lang="en-US" sz="2000" dirty="0"/>
              <a:t> </a:t>
            </a:r>
            <a:r>
              <a:rPr lang="en-US" sz="2000" dirty="0" err="1"/>
              <a:t>alkion</a:t>
            </a:r>
            <a:r>
              <a:rPr lang="en-US" sz="2000" dirty="0"/>
              <a:t> </a:t>
            </a:r>
            <a:r>
              <a:rPr lang="en-US" sz="2000" dirty="0" err="1"/>
              <a:t>tutkiminen</a:t>
            </a:r>
            <a:r>
              <a:rPr lang="en-US" sz="2000" dirty="0"/>
              <a:t> </a:t>
            </a:r>
            <a:r>
              <a:rPr lang="en-US" sz="2000" dirty="0" err="1"/>
              <a:t>sen</a:t>
            </a:r>
            <a:r>
              <a:rPr lang="en-US" sz="2000" dirty="0"/>
              <a:t> </a:t>
            </a:r>
            <a:r>
              <a:rPr lang="en-US" sz="2000" dirty="0" err="1"/>
              <a:t>selvittämiseksi</a:t>
            </a:r>
            <a:r>
              <a:rPr lang="en-US" sz="2000" dirty="0"/>
              <a:t>, </a:t>
            </a:r>
            <a:r>
              <a:rPr lang="en-US" sz="2000" dirty="0" err="1"/>
              <a:t>onko</a:t>
            </a:r>
            <a:r>
              <a:rPr lang="en-US" sz="2000" dirty="0"/>
              <a:t> </a:t>
            </a:r>
            <a:r>
              <a:rPr lang="en-US" sz="2000" dirty="0" err="1"/>
              <a:t>alkiolla</a:t>
            </a:r>
            <a:r>
              <a:rPr lang="en-US" sz="2000" dirty="0"/>
              <a:t> </a:t>
            </a:r>
            <a:r>
              <a:rPr lang="en-US" sz="2000" dirty="0" err="1"/>
              <a:t>jokin</a:t>
            </a:r>
            <a:r>
              <a:rPr lang="en-US" sz="2000" dirty="0"/>
              <a:t> </a:t>
            </a:r>
            <a:r>
              <a:rPr lang="en-US" sz="2000" dirty="0" err="1"/>
              <a:t>vakava</a:t>
            </a:r>
            <a:r>
              <a:rPr lang="en-US" sz="2000" dirty="0"/>
              <a:t> </a:t>
            </a:r>
            <a:r>
              <a:rPr lang="en-US" sz="2000" dirty="0" err="1"/>
              <a:t>periytyvä</a:t>
            </a:r>
            <a:r>
              <a:rPr lang="en-US" sz="2000" dirty="0"/>
              <a:t> </a:t>
            </a:r>
            <a:r>
              <a:rPr lang="en-US" sz="2000" dirty="0" err="1"/>
              <a:t>sairaus</a:t>
            </a:r>
            <a:r>
              <a:rPr lang="en-US" sz="2000" dirty="0"/>
              <a:t>.</a:t>
            </a:r>
          </a:p>
          <a:p>
            <a:r>
              <a:rPr lang="en-US" sz="2400" dirty="0" err="1"/>
              <a:t>Sikiödiagnostiikka</a:t>
            </a:r>
            <a:endParaRPr lang="en-US" sz="2400" dirty="0"/>
          </a:p>
          <a:p>
            <a:pPr lvl="1"/>
            <a:r>
              <a:rPr lang="en-US" sz="2000" dirty="0" err="1"/>
              <a:t>Periytyvien</a:t>
            </a:r>
            <a:r>
              <a:rPr lang="en-US" sz="2000" dirty="0"/>
              <a:t> </a:t>
            </a:r>
            <a:r>
              <a:rPr lang="en-US" sz="2000" dirty="0" err="1"/>
              <a:t>sairauksien</a:t>
            </a:r>
            <a:r>
              <a:rPr lang="en-US" sz="2000" dirty="0"/>
              <a:t> ja </a:t>
            </a:r>
            <a:r>
              <a:rPr lang="en-US" sz="2000" dirty="0" err="1"/>
              <a:t>synnynnäisten</a:t>
            </a:r>
            <a:r>
              <a:rPr lang="en-US" sz="2000" dirty="0"/>
              <a:t> </a:t>
            </a:r>
            <a:r>
              <a:rPr lang="en-US" sz="2000" dirty="0" err="1"/>
              <a:t>kehityshäiriöiden</a:t>
            </a:r>
            <a:r>
              <a:rPr lang="en-US" sz="2000" dirty="0"/>
              <a:t> </a:t>
            </a:r>
            <a:r>
              <a:rPr lang="en-US" sz="2000" dirty="0" err="1"/>
              <a:t>selvittäminen</a:t>
            </a:r>
            <a:r>
              <a:rPr lang="en-US" sz="2000" dirty="0"/>
              <a:t> </a:t>
            </a:r>
            <a:r>
              <a:rPr lang="en-US" sz="2000" dirty="0" err="1"/>
              <a:t>tutkimalla</a:t>
            </a:r>
            <a:r>
              <a:rPr lang="en-US" sz="2000" dirty="0"/>
              <a:t> </a:t>
            </a:r>
            <a:r>
              <a:rPr lang="en-US" sz="2000" dirty="0" err="1"/>
              <a:t>sikiöitä</a:t>
            </a:r>
            <a:r>
              <a:rPr lang="en-US" sz="2000" dirty="0"/>
              <a:t>.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6BAEEBAF-48F5-8915-8CE7-71604414D2FF}"/>
              </a:ext>
            </a:extLst>
          </p:cNvPr>
          <p:cNvSpPr txBox="1"/>
          <p:nvPr/>
        </p:nvSpPr>
        <p:spPr>
          <a:xfrm rot="16200000">
            <a:off x="-1769761" y="2250243"/>
            <a:ext cx="40076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kelly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sikkema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11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1450A3-BE24-7B7B-0D71-6384BBC72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29" y="92269"/>
            <a:ext cx="7976871" cy="641156"/>
          </a:xfrm>
        </p:spPr>
        <p:txBody>
          <a:bodyPr>
            <a:normAutofit/>
          </a:bodyPr>
          <a:lstStyle/>
          <a:p>
            <a:r>
              <a:rPr lang="fi-FI" sz="3200" b="1" dirty="0"/>
              <a:t>Raskaudenkeskeytykset jakavat mielipiteitä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4CD52C4-4F70-A49E-3DB0-A51F8C97F315}"/>
              </a:ext>
            </a:extLst>
          </p:cNvPr>
          <p:cNvSpPr txBox="1"/>
          <p:nvPr/>
        </p:nvSpPr>
        <p:spPr>
          <a:xfrm>
            <a:off x="138189" y="783193"/>
            <a:ext cx="52815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latin typeface="Arial" panose="020B0604020202020204" pitchFamily="34" charset="0"/>
              </a:rPr>
              <a:t>S</a:t>
            </a:r>
            <a:r>
              <a:rPr lang="fi-FI" sz="2000" b="0" i="0" dirty="0">
                <a:effectLst/>
                <a:latin typeface="Arial" panose="020B0604020202020204" pitchFamily="34" charset="0"/>
              </a:rPr>
              <a:t>iihen, </a:t>
            </a:r>
            <a:r>
              <a:rPr lang="fi-FI" sz="2000" b="1" i="0" dirty="0">
                <a:effectLst/>
                <a:latin typeface="Arial" panose="020B0604020202020204" pitchFamily="34" charset="0"/>
              </a:rPr>
              <a:t>milloin sikiöstä tulee ihminen</a:t>
            </a:r>
            <a:r>
              <a:rPr lang="fi-FI" sz="2000" b="0" i="0" dirty="0">
                <a:effectLst/>
                <a:latin typeface="Arial" panose="020B0604020202020204" pitchFamily="34" charset="0"/>
              </a:rPr>
              <a:t>, ei ole olemassa yksiselitteistä biologista, filosofista, juridista tai eettistä vastausta. </a:t>
            </a:r>
            <a:endParaRPr lang="fi-FI" sz="20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35D9620A-503B-1D70-AE4E-F0C8DEBF37FB}"/>
              </a:ext>
            </a:extLst>
          </p:cNvPr>
          <p:cNvSpPr txBox="1"/>
          <p:nvPr/>
        </p:nvSpPr>
        <p:spPr>
          <a:xfrm>
            <a:off x="5791441" y="591281"/>
            <a:ext cx="62623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effectLst/>
                <a:latin typeface="Arial" panose="020B0604020202020204" pitchFamily="34" charset="0"/>
              </a:rPr>
              <a:t>Abortin sallivien maiden lainsäädännössä sikiön ihmisarvon katsotaan kasvavan raskauden etenemisen myötä.  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2D85A3C-F556-2329-6B99-FD599CC8D934}"/>
              </a:ext>
            </a:extLst>
          </p:cNvPr>
          <p:cNvSpPr txBox="1"/>
          <p:nvPr/>
        </p:nvSpPr>
        <p:spPr>
          <a:xfrm>
            <a:off x="154828" y="3167010"/>
            <a:ext cx="52648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b="0" i="0" dirty="0">
                <a:effectLst/>
                <a:latin typeface="Arial" panose="020B0604020202020204" pitchFamily="34" charset="0"/>
              </a:rPr>
              <a:t>Rajan määrittely liittyy keskeisesti aborttiin ja kysymykseen siitä, milloin yhteiskunnan tulee suojella sikiötä ja pitää sen vahingoittamista rangaistavana. </a:t>
            </a:r>
            <a:endParaRPr lang="fi-FI" sz="20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6A4A8B8-87EE-9015-DD15-43E6F1269E4D}"/>
              </a:ext>
            </a:extLst>
          </p:cNvPr>
          <p:cNvSpPr txBox="1"/>
          <p:nvPr/>
        </p:nvSpPr>
        <p:spPr>
          <a:xfrm>
            <a:off x="5774802" y="1606944"/>
            <a:ext cx="626237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Suomen l</a:t>
            </a:r>
            <a:r>
              <a:rPr lang="fi-FI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ain </a:t>
            </a: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mukaan raskaus voidaan naisen pyynnöstä keskeyttää ennen </a:t>
            </a:r>
            <a:r>
              <a:rPr lang="fi-FI" sz="2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12. raskausviikkoa</a:t>
            </a: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jos</a:t>
            </a:r>
          </a:p>
          <a:p>
            <a:pPr algn="l" rtl="0" fontAlgn="base"/>
            <a:r>
              <a:rPr lang="fi-FI" sz="8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lapsen synnyttäminen ja hoito olisivat kohtuuton rasitus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lapsi on saanut alkunsa raiskauksesta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äiti on yli 40-vuotias tai alle 17-vuotias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naisella on jo neljä lasta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sikiön epäillään olevan vammainen. </a:t>
            </a:r>
          </a:p>
          <a:p>
            <a:pPr algn="l" rtl="0" fontAlgn="base"/>
            <a:endParaRPr lang="fi-FI" sz="8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Myöhempi raskaudenkeskeytys on mahdollista vain Valviran luvalla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ennen </a:t>
            </a:r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20. raskausviikkoa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(syynä esim. äidin nuori ikä)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fi-FI" sz="2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viimeinen takaraja on </a:t>
            </a:r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24. raskausviikko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(vakava sikiöpoikkeavuus)</a:t>
            </a:r>
            <a:endParaRPr lang="fi-FI" sz="20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1295306-1757-A476-EE55-C3194FE12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16590"/>
            <a:ext cx="5419725" cy="2241410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0665DE9B-B029-727E-9788-DD7BF0999546}"/>
              </a:ext>
            </a:extLst>
          </p:cNvPr>
          <p:cNvSpPr txBox="1"/>
          <p:nvPr/>
        </p:nvSpPr>
        <p:spPr>
          <a:xfrm>
            <a:off x="22539" y="6543674"/>
            <a:ext cx="5139771" cy="314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Jonathan </a:t>
            </a:r>
            <a:r>
              <a:rPr lang="fi-FI" sz="1400" dirty="0" err="1"/>
              <a:t>Borba</a:t>
            </a:r>
            <a:endParaRPr lang="fi-FI" sz="1400" dirty="0"/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E6DF7DFA-0819-FF25-5A24-C3F48DB23623}"/>
              </a:ext>
            </a:extLst>
          </p:cNvPr>
          <p:cNvSpPr txBox="1"/>
          <p:nvPr/>
        </p:nvSpPr>
        <p:spPr>
          <a:xfrm>
            <a:off x="138188" y="1979106"/>
            <a:ext cx="52815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fi-FI" sz="2000" b="0" i="0" dirty="0">
                <a:effectLst/>
                <a:latin typeface="Arial" panose="020B0604020202020204" pitchFamily="34" charset="0"/>
              </a:rPr>
              <a:t>Lääketieteellisesti rajana voidaan pitää viimeistään sitä ajankohtaa, jolloin sikiö on </a:t>
            </a:r>
            <a:r>
              <a:rPr lang="fi-FI" sz="2000" b="1" i="0" dirty="0">
                <a:effectLst/>
                <a:latin typeface="Arial" panose="020B0604020202020204" pitchFamily="34" charset="0"/>
              </a:rPr>
              <a:t>elinkykyinen kohdun ulkopuolella</a:t>
            </a:r>
            <a:r>
              <a:rPr lang="fi-FI" sz="2000" b="0" i="0" dirty="0">
                <a:effectLst/>
                <a:latin typeface="Arial" panose="020B0604020202020204" pitchFamily="34" charset="0"/>
              </a:rPr>
              <a:t>. </a:t>
            </a:r>
            <a:endParaRPr lang="fi-FI" sz="2000" b="0" i="0" dirty="0">
              <a:effectLst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73F91C1-9E86-8358-DE01-878390A3CCF9}"/>
              </a:ext>
            </a:extLst>
          </p:cNvPr>
          <p:cNvSpPr txBox="1"/>
          <p:nvPr/>
        </p:nvSpPr>
        <p:spPr>
          <a:xfrm>
            <a:off x="7339741" y="36059"/>
            <a:ext cx="48522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hlinkClick r:id="rId3"/>
              </a:rPr>
              <a:t>https://valtioneuvosto.fi/-/1271139/aborttilain-muutokset-tulevat-voimaan</a:t>
            </a:r>
            <a:endParaRPr lang="fi-FI" sz="1400" dirty="0"/>
          </a:p>
          <a:p>
            <a:endParaRPr lang="fi-FI" sz="14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DDFADC4-18B6-FB00-6F5A-ECF76B6FF4BA}"/>
              </a:ext>
            </a:extLst>
          </p:cNvPr>
          <p:cNvSpPr txBox="1"/>
          <p:nvPr/>
        </p:nvSpPr>
        <p:spPr>
          <a:xfrm>
            <a:off x="0" y="4604725"/>
            <a:ext cx="54197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dirty="0">
                <a:hlinkClick r:id="rId4"/>
              </a:rPr>
              <a:t>https://www.mtvuutiset.fi/artikkeli/raskaana-oleva-kate-joutui-pakenemaantexasista-kun-sai-kuulla-vauvansa-vaarallisesta-kehitysvammasta-aanestamme-koska-henkemme-riippuu-siita/8993512#gs</a:t>
            </a:r>
            <a:r>
              <a:rPr lang="fi-FI" sz="1200">
                <a:hlinkClick r:id="rId4"/>
              </a:rPr>
              <a:t>.eyqtoa</a:t>
            </a:r>
            <a:endParaRPr lang="fi-FI" sz="1200"/>
          </a:p>
          <a:p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103298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39B814-1E9A-4A82-DF39-74F684DE7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Kuva 3" descr="Kuva, joka sisältää kohteen teksti, kuvakaappaus, Fontti, numero&#10;&#10;Kuvaus luotu automaattisesti">
            <a:extLst>
              <a:ext uri="{FF2B5EF4-FFF2-40B4-BE49-F238E27FC236}">
                <a16:creationId xmlns:a16="http://schemas.microsoft.com/office/drawing/2014/main" id="{14035A90-1294-2AC0-AAE4-0FE798555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28" y="185195"/>
            <a:ext cx="11941093" cy="64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555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9D9E20-20F6-44A7-B8BF-DA5E5A2E7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30384"/>
            <a:ext cx="10515600" cy="467452"/>
          </a:xfrm>
        </p:spPr>
        <p:txBody>
          <a:bodyPr>
            <a:normAutofit fontScale="90000"/>
          </a:bodyPr>
          <a:lstStyle/>
          <a:p>
            <a:r>
              <a:rPr lang="fi-FI" sz="3600" b="1" dirty="0"/>
              <a:t>Syntymättömän oikeuksista tulee huolehtia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2C7233E-E8BA-8084-E229-250E7754DFB8}"/>
              </a:ext>
            </a:extLst>
          </p:cNvPr>
          <p:cNvSpPr txBox="1"/>
          <p:nvPr/>
        </p:nvSpPr>
        <p:spPr>
          <a:xfrm>
            <a:off x="189449" y="653292"/>
            <a:ext cx="48653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000" b="1" dirty="0">
                <a:cs typeface="Arial" panose="020B0604020202020204" pitchFamily="34" charset="0"/>
              </a:rPr>
              <a:t>Ei-toivottujen raskauksien ehkäiseminen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cs typeface="Arial" panose="020B0604020202020204" pitchFamily="34" charset="0"/>
              </a:rPr>
              <a:t>Perhesuunnittelu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cs typeface="Arial" panose="020B0604020202020204" pitchFamily="34" charset="0"/>
              </a:rPr>
              <a:t>Seksuaaliterveyden edistäminen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cs typeface="Arial" panose="020B0604020202020204" pitchFamily="34" charset="0"/>
              </a:rPr>
              <a:t>Nuorten seksuaalikasvatus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cs typeface="Arial" panose="020B0604020202020204" pitchFamily="34" charset="0"/>
              </a:rPr>
              <a:t>Maksuton ehkäisy</a:t>
            </a:r>
            <a:endParaRPr lang="fi-FI" sz="20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8E8A7BA-6328-C2F2-AE02-0FE910FEBE36}"/>
              </a:ext>
            </a:extLst>
          </p:cNvPr>
          <p:cNvSpPr txBox="1"/>
          <p:nvPr/>
        </p:nvSpPr>
        <p:spPr>
          <a:xfrm>
            <a:off x="5516316" y="3559484"/>
            <a:ext cx="62623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 rtl="0" fontAlgn="base">
              <a:buNone/>
            </a:pPr>
            <a:r>
              <a:rPr lang="fi-FI" sz="2000" b="1" i="0" dirty="0">
                <a:effectLst/>
              </a:rPr>
              <a:t>Lääkäreillä on velvollisuus edistää syntymättömän hyvää</a:t>
            </a:r>
            <a:r>
              <a:rPr lang="fi-FI" sz="2000" b="0" i="0" dirty="0">
                <a:effectLst/>
              </a:rPr>
              <a:t> 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sikiön oikeutta elämään</a:t>
            </a:r>
            <a:endParaRPr lang="fi-FI" sz="2000" dirty="0"/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oikeutta syntyä toivottuna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oikeutta terveeseen kehittymiseen</a:t>
            </a:r>
          </a:p>
          <a:p>
            <a:pPr marL="342900" indent="-342900" algn="l"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</a:rPr>
              <a:t>oikeutta syntyä turvallisesti </a:t>
            </a:r>
            <a:endParaRPr lang="fi-FI" sz="2000" dirty="0"/>
          </a:p>
          <a:p>
            <a:pPr algn="l" rtl="0" fontAlgn="base"/>
            <a:r>
              <a:rPr lang="fi-FI" sz="2000" dirty="0"/>
              <a:t>Lääkärillä on </a:t>
            </a:r>
            <a:r>
              <a:rPr lang="fi-FI" sz="2000" b="0" i="0" dirty="0">
                <a:effectLst/>
              </a:rPr>
              <a:t>velvollisuus tukea näiden oikeuksien toteutumista ja noudattaa Suomen aborttilakia.</a:t>
            </a:r>
          </a:p>
        </p:txBody>
      </p:sp>
      <p:pic>
        <p:nvPicPr>
          <p:cNvPr id="7" name="Kuva 6" descr="Kuva, joka sisältää kohteen henkilö, sulje&#10;&#10;Kuvaus luotu automaattisesti">
            <a:extLst>
              <a:ext uri="{FF2B5EF4-FFF2-40B4-BE49-F238E27FC236}">
                <a16:creationId xmlns:a16="http://schemas.microsoft.com/office/drawing/2014/main" id="{893109EA-15EF-32E2-6294-BDE44654A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" y="2686050"/>
            <a:ext cx="4865370" cy="390784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A0D93B8-1CCB-9EAE-0348-518C3006A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851" y="497836"/>
            <a:ext cx="6362700" cy="3061648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EBE1F2EF-4D5B-270E-ADFA-5509260C86E3}"/>
              </a:ext>
            </a:extLst>
          </p:cNvPr>
          <p:cNvSpPr txBox="1"/>
          <p:nvPr/>
        </p:nvSpPr>
        <p:spPr>
          <a:xfrm rot="5400000">
            <a:off x="10221537" y="1744288"/>
            <a:ext cx="30616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Isaac </a:t>
            </a:r>
            <a:r>
              <a:rPr lang="fi-FI" sz="1400" dirty="0" err="1">
                <a:solidFill>
                  <a:schemeClr val="bg1"/>
                </a:solidFill>
              </a:rPr>
              <a:t>Quesada</a:t>
            </a:r>
            <a:endParaRPr lang="fi-FI" sz="1400" dirty="0">
              <a:solidFill>
                <a:schemeClr val="bg1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AE70ACAE-4715-E6BC-1F7A-9E892B8FEB01}"/>
              </a:ext>
            </a:extLst>
          </p:cNvPr>
          <p:cNvSpPr txBox="1"/>
          <p:nvPr/>
        </p:nvSpPr>
        <p:spPr>
          <a:xfrm rot="16200000">
            <a:off x="-1648876" y="4499597"/>
            <a:ext cx="36766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</a:t>
            </a:r>
            <a:r>
              <a:rPr lang="fi-FI" sz="1400" dirty="0" err="1"/>
              <a:t>Kenny</a:t>
            </a:r>
            <a:r>
              <a:rPr lang="fi-FI" sz="1400" dirty="0"/>
              <a:t> </a:t>
            </a:r>
            <a:r>
              <a:rPr lang="fi-FI" sz="1400" dirty="0" err="1"/>
              <a:t>Eliason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400903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suklaa&#10;&#10;Kuvaus luotu automaattisesti">
            <a:extLst>
              <a:ext uri="{FF2B5EF4-FFF2-40B4-BE49-F238E27FC236}">
                <a16:creationId xmlns:a16="http://schemas.microsoft.com/office/drawing/2014/main" id="{A6634AD8-E52A-5BB7-F448-DC829DA9BD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" r="19074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5D4F209-A1FC-527E-5FB9-75A9E664D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622" y="34580"/>
            <a:ext cx="4947924" cy="93535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700" b="1" dirty="0" err="1"/>
              <a:t>Geeniteknologiaan</a:t>
            </a:r>
            <a:r>
              <a:rPr lang="en-US" sz="3700" b="1" dirty="0"/>
              <a:t> </a:t>
            </a:r>
            <a:r>
              <a:rPr lang="en-US" sz="3700" b="1" dirty="0" err="1"/>
              <a:t>liittyviä</a:t>
            </a:r>
            <a:r>
              <a:rPr lang="en-US" sz="3700" b="1" dirty="0"/>
              <a:t> </a:t>
            </a:r>
            <a:r>
              <a:rPr lang="en-US" sz="3700" b="1" dirty="0" err="1"/>
              <a:t>eettisiä</a:t>
            </a:r>
            <a:r>
              <a:rPr lang="en-US" sz="3700" b="1" dirty="0"/>
              <a:t> </a:t>
            </a:r>
            <a:r>
              <a:rPr lang="en-US" sz="3700" b="1" dirty="0" err="1"/>
              <a:t>kysymyksiä</a:t>
            </a:r>
            <a:endParaRPr lang="en-US" sz="37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9FC8D8-6FFD-DDB2-B40D-FC293FF724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340" y="1006368"/>
            <a:ext cx="4826000" cy="523240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fontAlgn="base"/>
            <a:r>
              <a:rPr lang="en-US" sz="2000" b="0" i="0" dirty="0" err="1">
                <a:effectLst/>
              </a:rPr>
              <a:t>Millaisia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geenivirheitä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tulee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korjata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>
                <a:effectLst/>
              </a:rPr>
              <a:t>Kuka </a:t>
            </a:r>
            <a:r>
              <a:rPr lang="en-US" sz="2000" b="0" i="0" dirty="0" err="1">
                <a:effectLst/>
              </a:rPr>
              <a:t>hyötyy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käytöstä</a:t>
            </a:r>
            <a:r>
              <a:rPr lang="en-US" sz="2000" b="0" i="0" dirty="0">
                <a:effectLst/>
              </a:rPr>
              <a:t> ja </a:t>
            </a:r>
            <a:r>
              <a:rPr lang="en-US" sz="2000" b="0" i="0" dirty="0" err="1">
                <a:effectLst/>
              </a:rPr>
              <a:t>miten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>
                <a:effectLst/>
              </a:rPr>
              <a:t>Kuka </a:t>
            </a:r>
            <a:r>
              <a:rPr lang="en-US" sz="2000" b="0" i="0" dirty="0" err="1">
                <a:effectLst/>
              </a:rPr>
              <a:t>maksaa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kulut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 err="1">
                <a:effectLst/>
              </a:rPr>
              <a:t>Millaisia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haittoja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käytöstä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voi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seurata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>
                <a:effectLst/>
              </a:rPr>
              <a:t>Onko </a:t>
            </a:r>
            <a:r>
              <a:rPr lang="en-US" sz="2000" b="0" i="0" dirty="0" err="1">
                <a:effectLst/>
              </a:rPr>
              <a:t>motivaationa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yhteinen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hyvä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vai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hyötyykö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teknologiasta</a:t>
            </a:r>
            <a:r>
              <a:rPr lang="en-US" sz="2000" b="0" i="0" dirty="0">
                <a:effectLst/>
              </a:rPr>
              <a:t> vain </a:t>
            </a:r>
            <a:r>
              <a:rPr lang="en-US" sz="2000" b="0" i="0" dirty="0" err="1">
                <a:effectLst/>
              </a:rPr>
              <a:t>pieni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joukko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jolla</a:t>
            </a:r>
            <a:r>
              <a:rPr lang="en-US" sz="2000" b="0" i="0" dirty="0">
                <a:effectLst/>
              </a:rPr>
              <a:t> on </a:t>
            </a:r>
            <a:r>
              <a:rPr lang="en-US" sz="2000" b="0" i="0" dirty="0" err="1">
                <a:effectLst/>
              </a:rPr>
              <a:t>resursseja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hyödyntämiseen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 err="1">
                <a:effectLst/>
              </a:rPr>
              <a:t>Lisääkö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oikeudenmukaisuutta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vai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eriarvoistumista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 err="1">
                <a:effectLst/>
              </a:rPr>
              <a:t>Miten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käyttö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vaikuttaa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käsitykseen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ihmisarvosta</a:t>
            </a:r>
            <a:r>
              <a:rPr lang="en-US" sz="2000" b="0" i="0" dirty="0">
                <a:effectLst/>
              </a:rPr>
              <a:t>? </a:t>
            </a:r>
          </a:p>
          <a:p>
            <a:pPr fontAlgn="base"/>
            <a:r>
              <a:rPr lang="en-US" sz="2000" b="0" i="0" dirty="0" err="1">
                <a:effectLst/>
              </a:rPr>
              <a:t>Karsitaanko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teknologian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avulla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epätoivotut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ominaisuudet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ihmisistä</a:t>
            </a:r>
            <a:r>
              <a:rPr lang="en-US" sz="2000" b="0" i="0" dirty="0">
                <a:effectLst/>
              </a:rPr>
              <a:t>? </a:t>
            </a:r>
          </a:p>
          <a:p>
            <a:endParaRPr lang="en-US" sz="13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1406D74-0CFD-892B-5CFE-2BCC3929AA5F}"/>
              </a:ext>
            </a:extLst>
          </p:cNvPr>
          <p:cNvSpPr txBox="1"/>
          <p:nvPr/>
        </p:nvSpPr>
        <p:spPr>
          <a:xfrm>
            <a:off x="4715168" y="6238768"/>
            <a:ext cx="49065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600" dirty="0">
                <a:solidFill>
                  <a:schemeClr val="bg1"/>
                </a:solidFill>
              </a:rPr>
              <a:t>Kuva: Unsplash.com </a:t>
            </a:r>
            <a:r>
              <a:rPr lang="fi-FI" sz="1600" dirty="0" err="1">
                <a:solidFill>
                  <a:schemeClr val="bg1"/>
                </a:solidFill>
              </a:rPr>
              <a:t>Sangharsh</a:t>
            </a:r>
            <a:r>
              <a:rPr lang="fi-FI" sz="1600" dirty="0">
                <a:solidFill>
                  <a:schemeClr val="bg1"/>
                </a:solidFill>
              </a:rPr>
              <a:t> </a:t>
            </a:r>
            <a:r>
              <a:rPr lang="fi-FI" sz="1600" dirty="0" err="1">
                <a:solidFill>
                  <a:schemeClr val="bg1"/>
                </a:solidFill>
              </a:rPr>
              <a:t>Lohakare</a:t>
            </a:r>
            <a:endParaRPr lang="fi-FI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68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henkilö, mies, sisä&#10;&#10;Kuvaus luotu automaattisesti">
            <a:extLst>
              <a:ext uri="{FF2B5EF4-FFF2-40B4-BE49-F238E27FC236}">
                <a16:creationId xmlns:a16="http://schemas.microsoft.com/office/drawing/2014/main" id="{D132525B-6099-24D8-8E0B-06B139DB9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D0D6E8B-C4E7-B0CA-6C57-8002E86CE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625166" cy="1362951"/>
          </a:xfrm>
        </p:spPr>
        <p:txBody>
          <a:bodyPr>
            <a:norm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Pitäisikö ihmisen vastata terveydenhuollon kustannuksista, jos sairastumisen syynä on omat elintavat?</a:t>
            </a:r>
            <a:endParaRPr lang="fi-FI" sz="2800" dirty="0">
              <a:solidFill>
                <a:schemeClr val="bg1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B82B25F-4B22-CB68-B626-1C134B975DBB}"/>
              </a:ext>
            </a:extLst>
          </p:cNvPr>
          <p:cNvSpPr txBox="1"/>
          <p:nvPr/>
        </p:nvSpPr>
        <p:spPr>
          <a:xfrm>
            <a:off x="1078424" y="1362951"/>
            <a:ext cx="39433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EETTISIÄ NÄKÖKULMIA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HYVEET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SEURAUKSET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OIKEUDET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VELVOLLISUUDET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VASTUU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812585EF-69D1-A226-EAB1-5280014C8EC6}"/>
              </a:ext>
            </a:extLst>
          </p:cNvPr>
          <p:cNvSpPr txBox="1"/>
          <p:nvPr/>
        </p:nvSpPr>
        <p:spPr>
          <a:xfrm>
            <a:off x="293022" y="4392917"/>
            <a:ext cx="34979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TILANTEEN JA MOTIIVIEN TARKASTELUA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ERI OSAPUOLTEN NÄKÖKULMASTA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AF5BED19-3435-74E8-16FF-C4D003FCC53C}"/>
              </a:ext>
            </a:extLst>
          </p:cNvPr>
          <p:cNvSpPr txBox="1"/>
          <p:nvPr/>
        </p:nvSpPr>
        <p:spPr>
          <a:xfrm>
            <a:off x="8829675" y="1139220"/>
            <a:ext cx="31908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PERIAATTEITA, JOIHIN PÄÄTÖS PERUSTUU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ARVOT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MORAALIKÄSITYKSET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bg1"/>
                </a:solidFill>
              </a:rPr>
              <a:t>NORMIT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51B72CFF-6388-C552-BE61-91EC343CC4F6}"/>
              </a:ext>
            </a:extLst>
          </p:cNvPr>
          <p:cNvSpPr txBox="1"/>
          <p:nvPr/>
        </p:nvSpPr>
        <p:spPr>
          <a:xfrm>
            <a:off x="6784309" y="6171366"/>
            <a:ext cx="3943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Kuva: Unsplash.com </a:t>
            </a:r>
            <a:r>
              <a:rPr lang="fi-FI" dirty="0" err="1"/>
              <a:t>frank</a:t>
            </a:r>
            <a:r>
              <a:rPr lang="fi-FI" dirty="0"/>
              <a:t> </a:t>
            </a:r>
            <a:r>
              <a:rPr lang="fi-FI" dirty="0" err="1"/>
              <a:t>mckenna</a:t>
            </a:r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B85EE028-A10A-CA0C-B4B8-36A255B1AF17}"/>
              </a:ext>
            </a:extLst>
          </p:cNvPr>
          <p:cNvSpPr txBox="1"/>
          <p:nvPr/>
        </p:nvSpPr>
        <p:spPr>
          <a:xfrm>
            <a:off x="4267024" y="4808415"/>
            <a:ext cx="6158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3"/>
              </a:rPr>
              <a:t>https://areena.yle.fi/1-70709134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12229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9AB279-81EA-EE65-97DF-DC8DE68A0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1125" y="161925"/>
            <a:ext cx="7000875" cy="576474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i-FI" sz="3400" b="1" dirty="0">
                <a:solidFill>
                  <a:srgbClr val="7030A0"/>
                </a:solidFill>
              </a:rPr>
              <a:t>EETTISIÄ NÄKÖKULMIA</a:t>
            </a:r>
          </a:p>
          <a:p>
            <a:pPr marL="0" indent="0">
              <a:buNone/>
            </a:pPr>
            <a:endParaRPr lang="fi-FI" sz="11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HYVEET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Hyveellinen ihminen huolehtii terveydestään ja ymmärtää sen merkityksen itselle, läheisille, työyhteisölle ja koko yhteiskunnalle.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SEURAUKSET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Jos vastuu kustannuksista siirtyisi yksilölle, terveyserot kasvaisivat, eriarvoisuus lisääntyisi ja työkyvyttömyydestä sekä syrjäytymisestä aiheutuvat kustannukset kasvaisivat.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OIKEUDET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Jokaisella on oikeus valita oma tapansa elää, kunhan ei tuota haittaa toisille ihmisille tai ympäristölle.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VELVOLLISUUDET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Terveydenhuollon eettisten periaatteiden mukaan yhteiskunnalla on velvollisuus turvata kaikille hyvä hoito.</a:t>
            </a:r>
          </a:p>
          <a:p>
            <a:pPr marL="0" indent="0">
              <a:buNone/>
            </a:pPr>
            <a:r>
              <a:rPr lang="fi-FI" sz="2800" b="1" dirty="0">
                <a:solidFill>
                  <a:srgbClr val="7030A0"/>
                </a:solidFill>
              </a:rPr>
              <a:t>VASTUU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800" dirty="0"/>
              <a:t>Koska sairaudet eivät johdu pelkästään yksilön omasta valinnasta, vastuu seurauksista ei voi olla yksin yksilöllä.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64AF9AF5-0A19-EF42-B7E9-0A0BF18C55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13882" y="0"/>
            <a:ext cx="4767693" cy="454493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30E957EB-2EBB-B949-19C0-DA0804A61E47}"/>
              </a:ext>
            </a:extLst>
          </p:cNvPr>
          <p:cNvSpPr txBox="1"/>
          <p:nvPr/>
        </p:nvSpPr>
        <p:spPr>
          <a:xfrm>
            <a:off x="213882" y="6551536"/>
            <a:ext cx="45646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Matt </a:t>
            </a:r>
            <a:r>
              <a:rPr lang="fi-FI" sz="1400" dirty="0" err="1"/>
              <a:t>Collamer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07295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, kartta&#10;&#10;Kuvaus luotu automaattisesti">
            <a:extLst>
              <a:ext uri="{FF2B5EF4-FFF2-40B4-BE49-F238E27FC236}">
                <a16:creationId xmlns:a16="http://schemas.microsoft.com/office/drawing/2014/main" id="{1558FED6-E6F9-5FCD-7F01-5152D65485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r="5372" b="-1"/>
          <a:stretch/>
        </p:blipFill>
        <p:spPr>
          <a:xfrm>
            <a:off x="2519309" y="-47978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24D226F-F852-F2A1-85FA-5A21E8E53F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0"/>
            <a:ext cx="6010275" cy="481894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TILANTEEN JA MOTIIVIEN TARKASTELU ERI OSAPUOLTEN NÄKÖKULMASTA</a:t>
            </a:r>
          </a:p>
          <a:p>
            <a:r>
              <a:rPr lang="en-US" sz="2000" dirty="0" err="1"/>
              <a:t>Jokainen</a:t>
            </a:r>
            <a:r>
              <a:rPr lang="en-US" sz="2000" dirty="0"/>
              <a:t> </a:t>
            </a:r>
            <a:r>
              <a:rPr lang="en-US" sz="2000" dirty="0" err="1"/>
              <a:t>tilanne</a:t>
            </a:r>
            <a:r>
              <a:rPr lang="en-US" sz="2000" dirty="0"/>
              <a:t> on </a:t>
            </a:r>
            <a:r>
              <a:rPr lang="en-US" sz="2000" dirty="0" err="1"/>
              <a:t>erilainen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Ehdotusta</a:t>
            </a:r>
            <a:r>
              <a:rPr lang="en-US" sz="2000" dirty="0"/>
              <a:t> </a:t>
            </a:r>
            <a:r>
              <a:rPr lang="en-US" sz="2000" dirty="0" err="1"/>
              <a:t>kannattavien</a:t>
            </a:r>
            <a:r>
              <a:rPr lang="en-US" sz="2000" dirty="0"/>
              <a:t> </a:t>
            </a:r>
            <a:r>
              <a:rPr lang="en-US" sz="2000" dirty="0" err="1"/>
              <a:t>motiivina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olla </a:t>
            </a:r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vähentää</a:t>
            </a:r>
            <a:r>
              <a:rPr lang="en-US" sz="2000" dirty="0"/>
              <a:t> </a:t>
            </a:r>
            <a:r>
              <a:rPr lang="en-US" sz="2000" dirty="0" err="1"/>
              <a:t>terveydenhuoltoon</a:t>
            </a:r>
            <a:r>
              <a:rPr lang="en-US" sz="2000" dirty="0"/>
              <a:t> </a:t>
            </a:r>
            <a:r>
              <a:rPr lang="en-US" sz="2000" dirty="0" err="1"/>
              <a:t>kuluvia</a:t>
            </a:r>
            <a:r>
              <a:rPr lang="en-US" sz="2000" dirty="0"/>
              <a:t> </a:t>
            </a:r>
            <a:r>
              <a:rPr lang="en-US" sz="2000" dirty="0" err="1"/>
              <a:t>verorahoja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Yhteiskunnan</a:t>
            </a:r>
            <a:r>
              <a:rPr lang="en-US" sz="2000" dirty="0"/>
              <a:t> </a:t>
            </a:r>
            <a:r>
              <a:rPr lang="en-US" sz="2000" dirty="0" err="1"/>
              <a:t>motiivina</a:t>
            </a:r>
            <a:r>
              <a:rPr lang="en-US" sz="2000" dirty="0"/>
              <a:t> on </a:t>
            </a:r>
            <a:r>
              <a:rPr lang="en-US" sz="2000" dirty="0" err="1"/>
              <a:t>edistää</a:t>
            </a:r>
            <a:r>
              <a:rPr lang="en-US" sz="2000" dirty="0"/>
              <a:t> </a:t>
            </a:r>
            <a:r>
              <a:rPr lang="en-US" sz="2000" dirty="0" err="1"/>
              <a:t>väestön terveyttä,</a:t>
            </a:r>
            <a:r>
              <a:rPr lang="en-US" sz="2000" dirty="0"/>
              <a:t> </a:t>
            </a:r>
            <a:r>
              <a:rPr lang="en-US" sz="2000" dirty="0" err="1"/>
              <a:t>työ-</a:t>
            </a:r>
            <a:r>
              <a:rPr lang="en-US" sz="2000" dirty="0"/>
              <a:t> ja </a:t>
            </a:r>
            <a:r>
              <a:rPr lang="en-US" sz="2000" dirty="0" err="1"/>
              <a:t>toimintakykyä</a:t>
            </a:r>
            <a:r>
              <a:rPr lang="en-US" sz="2000" dirty="0"/>
              <a:t> </a:t>
            </a:r>
            <a:r>
              <a:rPr lang="en-US" sz="2000" dirty="0" err="1"/>
              <a:t>sekä</a:t>
            </a:r>
            <a:r>
              <a:rPr lang="en-US" sz="2000" dirty="0"/>
              <a:t> </a:t>
            </a:r>
            <a:r>
              <a:rPr lang="en-US" sz="2000" dirty="0" err="1"/>
              <a:t>hyvinvointia</a:t>
            </a:r>
            <a:r>
              <a:rPr lang="en-US" sz="2000" dirty="0"/>
              <a:t>, </a:t>
            </a:r>
            <a:r>
              <a:rPr lang="en-US" sz="2000" dirty="0" err="1"/>
              <a:t>jotta</a:t>
            </a:r>
            <a:r>
              <a:rPr lang="en-US" sz="2000" dirty="0"/>
              <a:t> se </a:t>
            </a:r>
            <a:r>
              <a:rPr lang="en-US" sz="2000" dirty="0" err="1"/>
              <a:t>voisi</a:t>
            </a:r>
            <a:r>
              <a:rPr lang="en-US" sz="2000" dirty="0"/>
              <a:t> </a:t>
            </a:r>
            <a:r>
              <a:rPr lang="en-US" sz="2000" dirty="0" err="1"/>
              <a:t>hoitaa</a:t>
            </a:r>
            <a:r>
              <a:rPr lang="en-US" sz="2000" dirty="0"/>
              <a:t> </a:t>
            </a:r>
            <a:r>
              <a:rPr lang="en-US" sz="2000" dirty="0" err="1"/>
              <a:t>kaikkia</a:t>
            </a:r>
            <a:r>
              <a:rPr lang="en-US" sz="2000" dirty="0"/>
              <a:t> </a:t>
            </a:r>
            <a:r>
              <a:rPr lang="en-US" sz="2000" dirty="0" err="1"/>
              <a:t>tasa-arvoisesti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7030A0"/>
                </a:solidFill>
              </a:rPr>
              <a:t>PERIAATTEITA, JOIHIN PÄÄTÖS PERUSTUU</a:t>
            </a:r>
          </a:p>
          <a:p>
            <a:r>
              <a:rPr lang="en-US" sz="2000" dirty="0" err="1"/>
              <a:t>Ihmisarvo</a:t>
            </a:r>
            <a:r>
              <a:rPr lang="en-US" sz="2000" dirty="0"/>
              <a:t>, </a:t>
            </a:r>
            <a:r>
              <a:rPr lang="en-US" sz="2000" dirty="0" err="1"/>
              <a:t>tasa-arvo</a:t>
            </a:r>
            <a:r>
              <a:rPr lang="en-US" sz="2000" dirty="0"/>
              <a:t>, </a:t>
            </a:r>
            <a:r>
              <a:rPr lang="en-US" sz="2000" dirty="0" err="1"/>
              <a:t>oikeudenmukaisuus</a:t>
            </a:r>
            <a:endParaRPr lang="en-US" sz="2000" dirty="0"/>
          </a:p>
          <a:p>
            <a:r>
              <a:rPr lang="en-US" sz="2000" dirty="0" err="1"/>
              <a:t>Kohtele</a:t>
            </a:r>
            <a:r>
              <a:rPr lang="en-US" sz="2000" dirty="0"/>
              <a:t> </a:t>
            </a:r>
            <a:r>
              <a:rPr lang="en-US" sz="2000" dirty="0" err="1"/>
              <a:t>toista</a:t>
            </a:r>
            <a:r>
              <a:rPr lang="en-US" sz="2000" dirty="0"/>
              <a:t>, </a:t>
            </a:r>
            <a:r>
              <a:rPr lang="en-US" sz="2000" dirty="0" err="1"/>
              <a:t>kuten</a:t>
            </a:r>
            <a:r>
              <a:rPr lang="en-US" sz="2000" dirty="0"/>
              <a:t> </a:t>
            </a:r>
            <a:r>
              <a:rPr lang="en-US" sz="2000" dirty="0" err="1"/>
              <a:t>toivoisit</a:t>
            </a:r>
            <a:r>
              <a:rPr lang="en-US" sz="2000" dirty="0"/>
              <a:t> </a:t>
            </a:r>
            <a:r>
              <a:rPr lang="en-US" sz="2000" dirty="0" err="1"/>
              <a:t>itseäsi</a:t>
            </a:r>
            <a:r>
              <a:rPr lang="en-US" sz="2000" dirty="0"/>
              <a:t> </a:t>
            </a:r>
            <a:r>
              <a:rPr lang="en-US" sz="2000" dirty="0" err="1"/>
              <a:t>kohdeltavan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Laki</a:t>
            </a:r>
            <a:r>
              <a:rPr lang="en-US" sz="2000" dirty="0"/>
              <a:t> </a:t>
            </a:r>
            <a:r>
              <a:rPr lang="en-US" sz="2000" dirty="0" err="1"/>
              <a:t>potilaan</a:t>
            </a:r>
            <a:r>
              <a:rPr lang="en-US" sz="2000" dirty="0"/>
              <a:t> </a:t>
            </a:r>
            <a:r>
              <a:rPr lang="en-US" sz="2000" dirty="0" err="1"/>
              <a:t>asemasta</a:t>
            </a:r>
            <a:r>
              <a:rPr lang="en-US" sz="2000" dirty="0"/>
              <a:t> ja </a:t>
            </a:r>
            <a:r>
              <a:rPr lang="en-US" sz="2000" dirty="0" err="1"/>
              <a:t>oikeuksista</a:t>
            </a:r>
            <a:endParaRPr lang="en-US" sz="2000" dirty="0"/>
          </a:p>
          <a:p>
            <a:pPr marL="0"/>
            <a:endParaRPr lang="en-US" sz="13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47036A1-AB6F-888C-4AE4-DF76FF11A398}"/>
              </a:ext>
            </a:extLst>
          </p:cNvPr>
          <p:cNvSpPr txBox="1"/>
          <p:nvPr/>
        </p:nvSpPr>
        <p:spPr>
          <a:xfrm rot="5400000">
            <a:off x="10276075" y="4861930"/>
            <a:ext cx="35240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Kuva: Unsplash.com Claudio </a:t>
            </a:r>
            <a:r>
              <a:rPr lang="fi-FI" sz="1400" dirty="0" err="1"/>
              <a:t>Schwarz</a:t>
            </a:r>
            <a:endParaRPr lang="fi-FI" sz="14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64240C6-77F7-F86F-1843-EC06767F14B7}"/>
              </a:ext>
            </a:extLst>
          </p:cNvPr>
          <p:cNvSpPr txBox="1"/>
          <p:nvPr/>
        </p:nvSpPr>
        <p:spPr>
          <a:xfrm>
            <a:off x="47145" y="4818944"/>
            <a:ext cx="61345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3"/>
              </a:rPr>
              <a:t>https://www.mtvuutiset.fi/artikkeli/sma-voi-johtaa-jopa-kuolemaan-mutta-sita-ei-seulota-suomessa-vastasyntyneilta-hoito-paastaan-aloittamaan-vasta-kun-sairaus-on-jo-ehtinyt-vaurioittaa-hermosoluja/8783772#gs.eypnpt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6440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16" ma:contentTypeDescription="Luo uusi asiakirja." ma:contentTypeScope="" ma:versionID="bb47927913d2a0d34745ca5eae3b9b59">
  <xsd:schema xmlns:xsd="http://www.w3.org/2001/XMLSchema" xmlns:xs="http://www.w3.org/2001/XMLSchema" xmlns:p="http://schemas.microsoft.com/office/2006/metadata/properties" xmlns:ns2="48e8df33-a090-4ce7-a58b-5234ff1e67e3" xmlns:ns3="f5e6c97b-5595-4ee7-8a83-973ec926e39b" xmlns:ns4="f0974581-4bbf-443e-902f-14073e9fb4f6" targetNamespace="http://schemas.microsoft.com/office/2006/metadata/properties" ma:root="true" ma:fieldsID="60d2bc5703ef11e63c845bf0e1fb3986" ns2:_="" ns3:_="" ns4:_="">
    <xsd:import namespace="48e8df33-a090-4ce7-a58b-5234ff1e67e3"/>
    <xsd:import namespace="f5e6c97b-5595-4ee7-8a83-973ec926e39b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e6c97b-5595-4ee7-8a83-973ec926e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47c3ecc-9e27-4d18-ad78-bf79d5fad879}" ma:internalName="TaxCatchAll" ma:showField="CatchAllData" ma:web="f5e6c97b-5595-4ee7-8a83-973ec926e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e8df33-a090-4ce7-a58b-5234ff1e67e3">
      <Terms xmlns="http://schemas.microsoft.com/office/infopath/2007/PartnerControls"/>
    </lcf76f155ced4ddcb4097134ff3c332f>
    <TaxCatchAll xmlns="f0974581-4bbf-443e-902f-14073e9fb4f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C0DB57-84DB-46A3-9037-47D488056B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f5e6c97b-5595-4ee7-8a83-973ec926e39b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9306E7-D925-43D0-BB3F-BAE4EDF4587E}">
  <ds:schemaRefs>
    <ds:schemaRef ds:uri="http://schemas.microsoft.com/office/2006/metadata/properties"/>
    <ds:schemaRef ds:uri="http://schemas.microsoft.com/office/infopath/2007/PartnerControls"/>
    <ds:schemaRef ds:uri="48e8df33-a090-4ce7-a58b-5234ff1e67e3"/>
    <ds:schemaRef ds:uri="f0974581-4bbf-443e-902f-14073e9fb4f6"/>
  </ds:schemaRefs>
</ds:datastoreItem>
</file>

<file path=customXml/itemProps3.xml><?xml version="1.0" encoding="utf-8"?>
<ds:datastoreItem xmlns:ds="http://schemas.openxmlformats.org/officeDocument/2006/customXml" ds:itemID="{22A81896-0806-4B98-BA7E-91AA2CDDEA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1090</TotalTime>
  <Words>2226</Words>
  <Application>Microsoft Office PowerPoint</Application>
  <PresentationFormat>Laajakuva</PresentationFormat>
  <Paragraphs>237</Paragraphs>
  <Slides>22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FSEmericRegular</vt:lpstr>
      <vt:lpstr>igbr-Yle Black</vt:lpstr>
      <vt:lpstr>Wingdings</vt:lpstr>
      <vt:lpstr>Yle Next</vt:lpstr>
      <vt:lpstr>Office-teema</vt:lpstr>
      <vt:lpstr>14. Terveyteen liittyviä eettisiä kysymyksiä</vt:lpstr>
      <vt:lpstr>PowerPoint-esitys</vt:lpstr>
      <vt:lpstr>Mitä on eettinen ajattelu?</vt:lpstr>
      <vt:lpstr>Etiikan teoriat auttavat eettistä pohdintaa</vt:lpstr>
      <vt:lpstr>PowerPoint-esitys</vt:lpstr>
      <vt:lpstr>Eettisen analysoinnin näkökulmia</vt:lpstr>
      <vt:lpstr>Arvot</vt:lpstr>
      <vt:lpstr>PowerPoint-esitys</vt:lpstr>
      <vt:lpstr>Moraali</vt:lpstr>
      <vt:lpstr>PowerPoint-esitys</vt:lpstr>
      <vt:lpstr>PowerPoint-esitys</vt:lpstr>
      <vt:lpstr>PowerPoint-esitys</vt:lpstr>
      <vt:lpstr>PowerPoint-esitys</vt:lpstr>
      <vt:lpstr>PowerPoint-esitys</vt:lpstr>
      <vt:lpstr>Elämän alkuun liittyviä eettisiä tilanteita</vt:lpstr>
      <vt:lpstr>Raskaudenkeskeytykset jakavat mielipiteitä</vt:lpstr>
      <vt:lpstr>PowerPoint-esitys</vt:lpstr>
      <vt:lpstr>Syntymättömän oikeuksista tulee huolehtia</vt:lpstr>
      <vt:lpstr>Geeniteknologiaan liittyviä eettisiä kysymyksiä</vt:lpstr>
      <vt:lpstr>Pitäisikö ihmisen vastata terveydenhuollon kustannuksista, jos sairastumisen syynä on omat elintavat?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Terveyteen liittyviä eettisiä kysymyksiä</dc:title>
  <dc:creator>Paula</dc:creator>
  <cp:lastModifiedBy>Anitta Marttila</cp:lastModifiedBy>
  <cp:revision>31</cp:revision>
  <dcterms:created xsi:type="dcterms:W3CDTF">2022-08-14T14:39:26Z</dcterms:created>
  <dcterms:modified xsi:type="dcterms:W3CDTF">2026-09-09T11:18:41Z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