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2" r:id="rId5"/>
    <p:sldId id="257" r:id="rId6"/>
    <p:sldId id="258" r:id="rId7"/>
    <p:sldId id="259" r:id="rId8"/>
    <p:sldId id="261" r:id="rId9"/>
    <p:sldId id="263" r:id="rId10"/>
    <p:sldId id="264" r:id="rId11"/>
    <p:sldId id="262" r:id="rId12"/>
    <p:sldId id="267" r:id="rId13"/>
    <p:sldId id="274" r:id="rId14"/>
    <p:sldId id="275" r:id="rId15"/>
    <p:sldId id="268" r:id="rId16"/>
    <p:sldId id="269" r:id="rId17"/>
    <p:sldId id="273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0206D-260C-4020-ACC5-9221558B671A}" v="4" dt="2026-09-04T10:28:06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tta Marttila" userId="8f454475c0d0ad3a" providerId="LiveId" clId="{528AE647-4E3C-4708-B49D-6655AD662CC9}"/>
    <pc:docChg chg="modSld">
      <pc:chgData name="Anitta Marttila" userId="8f454475c0d0ad3a" providerId="LiveId" clId="{528AE647-4E3C-4708-B49D-6655AD662CC9}" dt="2026-09-04T10:28:12.036" v="27" actId="1076"/>
      <pc:docMkLst>
        <pc:docMk/>
      </pc:docMkLst>
      <pc:sldChg chg="addSp modSp mod">
        <pc:chgData name="Anitta Marttila" userId="8f454475c0d0ad3a" providerId="LiveId" clId="{528AE647-4E3C-4708-B49D-6655AD662CC9}" dt="2026-09-04T10:28:12.036" v="27" actId="1076"/>
        <pc:sldMkLst>
          <pc:docMk/>
          <pc:sldMk cId="835684124" sldId="257"/>
        </pc:sldMkLst>
        <pc:spChg chg="mod">
          <ac:chgData name="Anitta Marttila" userId="8f454475c0d0ad3a" providerId="LiveId" clId="{528AE647-4E3C-4708-B49D-6655AD662CC9}" dt="2026-09-04T10:27:53.696" v="21" actId="1076"/>
          <ac:spMkLst>
            <pc:docMk/>
            <pc:sldMk cId="835684124" sldId="257"/>
            <ac:spMk id="5" creationId="{082DF2BA-7139-24BE-E286-FCD3D9DEFB7B}"/>
          </ac:spMkLst>
        </pc:spChg>
        <pc:spChg chg="add mod">
          <ac:chgData name="Anitta Marttila" userId="8f454475c0d0ad3a" providerId="LiveId" clId="{528AE647-4E3C-4708-B49D-6655AD662CC9}" dt="2026-09-04T10:28:12.036" v="27" actId="1076"/>
          <ac:spMkLst>
            <pc:docMk/>
            <pc:sldMk cId="835684124" sldId="257"/>
            <ac:spMk id="8" creationId="{6A338364-D43F-FA12-1140-8C177357B20F}"/>
          </ac:spMkLst>
        </pc:spChg>
        <pc:spChg chg="mod">
          <ac:chgData name="Anitta Marttila" userId="8f454475c0d0ad3a" providerId="LiveId" clId="{528AE647-4E3C-4708-B49D-6655AD662CC9}" dt="2026-09-04T10:27:51.228" v="20" actId="1076"/>
          <ac:spMkLst>
            <pc:docMk/>
            <pc:sldMk cId="835684124" sldId="257"/>
            <ac:spMk id="10" creationId="{295D2ADE-DDE4-9B6A-084C-586FD3913BDC}"/>
          </ac:spMkLst>
        </pc:spChg>
      </pc:sldChg>
      <pc:sldChg chg="modSp mod">
        <pc:chgData name="Anitta Marttila" userId="8f454475c0d0ad3a" providerId="LiveId" clId="{528AE647-4E3C-4708-B49D-6655AD662CC9}" dt="2026-09-04T10:25:15.712" v="16" actId="113"/>
        <pc:sldMkLst>
          <pc:docMk/>
          <pc:sldMk cId="4214530936" sldId="262"/>
        </pc:sldMkLst>
        <pc:spChg chg="mod">
          <ac:chgData name="Anitta Marttila" userId="8f454475c0d0ad3a" providerId="LiveId" clId="{528AE647-4E3C-4708-B49D-6655AD662CC9}" dt="2026-09-04T10:25:15.712" v="16" actId="113"/>
          <ac:spMkLst>
            <pc:docMk/>
            <pc:sldMk cId="4214530936" sldId="262"/>
            <ac:spMk id="6" creationId="{92F122B1-82CB-E16D-2E64-47D90F6EB46D}"/>
          </ac:spMkLst>
        </pc:spChg>
      </pc:sldChg>
      <pc:sldChg chg="addSp modSp mod">
        <pc:chgData name="Anitta Marttila" userId="8f454475c0d0ad3a" providerId="LiveId" clId="{528AE647-4E3C-4708-B49D-6655AD662CC9}" dt="2026-09-04T10:26:14.588" v="19" actId="20577"/>
        <pc:sldMkLst>
          <pc:docMk/>
          <pc:sldMk cId="811149221" sldId="264"/>
        </pc:sldMkLst>
        <pc:spChg chg="add mod">
          <ac:chgData name="Anitta Marttila" userId="8f454475c0d0ad3a" providerId="LiveId" clId="{528AE647-4E3C-4708-B49D-6655AD662CC9}" dt="2026-09-04T10:26:14.588" v="19" actId="20577"/>
          <ac:spMkLst>
            <pc:docMk/>
            <pc:sldMk cId="811149221" sldId="264"/>
            <ac:spMk id="5" creationId="{C481BE0F-AC45-044D-4893-6DED21548BD3}"/>
          </ac:spMkLst>
        </pc:spChg>
      </pc:sldChg>
      <pc:sldChg chg="addSp modSp mod">
        <pc:chgData name="Anitta Marttila" userId="8f454475c0d0ad3a" providerId="LiveId" clId="{528AE647-4E3C-4708-B49D-6655AD662CC9}" dt="2026-09-04T10:22:34.024" v="14" actId="20577"/>
        <pc:sldMkLst>
          <pc:docMk/>
          <pc:sldMk cId="3140103623" sldId="268"/>
        </pc:sldMkLst>
        <pc:spChg chg="add mod">
          <ac:chgData name="Anitta Marttila" userId="8f454475c0d0ad3a" providerId="LiveId" clId="{528AE647-4E3C-4708-B49D-6655AD662CC9}" dt="2026-09-04T10:21:31.308" v="11" actId="20577"/>
          <ac:spMkLst>
            <pc:docMk/>
            <pc:sldMk cId="3140103623" sldId="268"/>
            <ac:spMk id="5" creationId="{2A070377-CCDD-5B87-FD53-7FC71A9FB9D5}"/>
          </ac:spMkLst>
        </pc:spChg>
        <pc:spChg chg="add mod">
          <ac:chgData name="Anitta Marttila" userId="8f454475c0d0ad3a" providerId="LiveId" clId="{528AE647-4E3C-4708-B49D-6655AD662CC9}" dt="2026-09-04T10:22:34.024" v="14" actId="20577"/>
          <ac:spMkLst>
            <pc:docMk/>
            <pc:sldMk cId="3140103623" sldId="268"/>
            <ac:spMk id="7" creationId="{11A69F7D-130E-4E5D-E774-CBB5F23B97F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17E5DE-B270-E5DE-641E-BBFE2E599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43DBBF2-1CA2-CFCD-1B2C-D66D66835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11F333-762B-2DB0-2D47-C8A5C5C6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2C3180-742D-2796-BB70-BE434305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57562D6-F788-0211-AAC5-026469EF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315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7F48A2-856D-B405-E7D5-F3869E72D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69B45F-1616-9BCC-735B-FE03BDE15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A96C04-977A-798B-6412-90C0BBC0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5FB434-F1F8-C1E7-9026-276B74BC8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AA3EA4-8CED-858F-6049-540C5FB2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173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A05E2A-3AE7-FA5D-799F-BB5389AF6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70272F-CD0F-4D6C-C8F3-E8C6BAC10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5D320B-BFF5-ABCA-002D-37FC905F3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063FB2-979E-8F39-AA00-71A7CE288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C6743B-0E14-9997-5315-0EB01403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036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F1A21E-2D64-AD50-0173-788A0DFB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BD203C-CDF3-28E4-D1DD-A1BD03997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B9281F7-AC40-533F-29EB-1227C8CA4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0EC57A1-10CB-40AE-D14B-D105B8B7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71E9CBE-7CDE-9266-0910-F81475A5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C5DD55-50E6-8D1E-B972-84BFAEDD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575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B812C5-B2BE-D20B-47BE-E4F58FC96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D23CAFA-140D-F705-01FD-DCDC25413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44E974A-5D51-9E9D-FEBE-8A8DB30F8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5CDAD79-C54D-9732-8432-0B196D817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BDD32E3-95C2-1263-626B-0138207E0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26E7FC0-FE2E-A88C-5240-120B04D0D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2313BF0-1B73-8E34-F157-403CC699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7ED2F22-C1FB-E4D8-FFA9-4453987B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690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77651D-C39D-EE4E-F392-E036F1A4E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9D8BC49-F3D5-F10A-B9DE-7584DD976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62AEE99-200F-5260-0BA3-5F7EA31F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8CF61CF-25D8-02FD-4FFE-3FCBFE7DE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14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94EF2B3-E91E-6E3D-45D2-04FA988C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7F3111C-343D-44DE-688C-6CF5F427C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BA2482E-75A3-8EC0-C89E-331133A8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11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7F9FE2-20C9-90A4-4649-2D5054373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6E1ED2-9E55-909B-6B89-B03AA492A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2361958-E1A2-2D77-4B38-4E0B2BA7B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5FC4BF-AB5E-F651-3DF2-06B48836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D8FF2C0-8C13-7DFF-3AC4-92F5FBAF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6CDA1-289D-FA73-85D2-1DEA04A3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38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E17ECF-02E1-B543-35B6-66FF68247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1BE6D42-FB07-C5D6-A5BF-2BF41AA926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250D665-4D1E-15C3-CD7F-E46A7D6A0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84EF47-1E19-E8D0-9859-657C9DEC8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98036F4-C9BB-E2AB-FE69-2DAC0994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443321F-D00E-1439-A35C-795A4BBC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487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BCA5B5-F126-B2E3-4F7E-5E46A580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0682DD-BDFC-BE33-007D-BF9F4E0E6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042BA5-15B4-F564-8970-66582212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B61D2D-FD49-0C3A-2675-4CC6743D4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6B29FB-6910-6DB0-EC4E-6B646AE7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560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15DBE4-4526-35FF-5A9C-548D75F8A6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8FF54DA-9899-8B44-E23B-15F9F2122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F0A077E-3967-E435-77B2-25E80468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574CFE-97EF-5AB3-F96D-888C9A015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C420D5-FCC6-644B-77C4-2DBDA541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8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19680D1-2D80-DFD1-0E26-9DA21D3C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417102-F22B-50D7-660B-9774E144D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86CBC1-B539-6A3E-BB8A-503A618FA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82649-2279-41C0-A0BD-871DBD34B0E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1054DF-99B3-3A91-79A7-01B1580AB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F790E2-A48A-FCFE-11F9-D4EC91397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5F873-4CD1-4A41-A260-E89831461DB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011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tv.fi/lyhyet/65ee8c1285b8fda18070/video-erja-hakkinen-elamaa-alkavan-muistisairauden-kanssa" TargetMode="External"/><Relationship Id="rId5" Type="http://schemas.openxmlformats.org/officeDocument/2006/relationships/hyperlink" Target="https://www.mtv.fi/lyhyet/3eff23384a759836dc33/video-parkinsonin-taudin-hoitoon-uutta-toivoa-suomalaislaakkeesta" TargetMode="Externa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tilaanlaakarilehti.fi/uutiset/puutuminen-tai-pistely-raajoissa-pitaako-olla-huolissaan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mtv.fi/lyhyet/c902986770f74fbbf5f6/video-tuki-ja-liikuntaelinsairaudet-ovat-yleisin-tyokyvyttomyyden-syy" TargetMode="External"/><Relationship Id="rId4" Type="http://schemas.openxmlformats.org/officeDocument/2006/relationships/hyperlink" Target="https://www.potilaanlaakarilehti.fi/uutiset/nivelkivut-voivat-johtua-muustakin-kuin-nivelrikost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v.fi/lyhyet/0b5a1d3165e164ea4b12/video-osteoporoosin-hoidossa-merkittavia-eroja-luukato-jo-kansantauti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rveyskirjasto.fi/dlk00202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v.fi/lyhyet/28aaa1df88b96d58f82f/video-alzheimerin-tautia-voidaan-nyt-hidastaa-laakkeilla-korkea-hinta-puhuttaa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mtv.fi/lyhyet/188f4ad1bee53d5e819a/video-suomi-uusien-alzheimer-hoitojen-eturintamass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isällön paikkamerkki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B85CF8B6-181E-B5DC-ACB9-4B387FAA34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6"/>
          <a:stretch/>
        </p:blipFill>
        <p:spPr>
          <a:xfrm>
            <a:off x="319088" y="2860675"/>
            <a:ext cx="1982788" cy="3294063"/>
          </a:xfrm>
          <a:prstGeom prst="rect">
            <a:avLst/>
          </a:prstGeom>
        </p:spPr>
      </p:pic>
      <p:pic>
        <p:nvPicPr>
          <p:cNvPr id="5" name="Sisällön paikkamerkki 5" descr="Kuva, joka sisältää kohteen ulko&#10;&#10;Kuvaus luotu automaattisesti">
            <a:extLst>
              <a:ext uri="{FF2B5EF4-FFF2-40B4-BE49-F238E27FC236}">
                <a16:creationId xmlns:a16="http://schemas.microsoft.com/office/drawing/2014/main" id="{75118625-4A13-E7AF-9903-4B9F93FFB0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6" b="6273"/>
          <a:stretch/>
        </p:blipFill>
        <p:spPr>
          <a:xfrm>
            <a:off x="2379663" y="2860675"/>
            <a:ext cx="4678363" cy="3294063"/>
          </a:xfrm>
          <a:prstGeom prst="rect">
            <a:avLst/>
          </a:prstGeom>
        </p:spPr>
      </p:pic>
      <p:pic>
        <p:nvPicPr>
          <p:cNvPr id="6" name="Sisällön paikkamerkki 11" descr="Kuva, joka sisältää kohteen henkilö, veistos&#10;&#10;Kuvaus luotu automaattisesti">
            <a:extLst>
              <a:ext uri="{FF2B5EF4-FFF2-40B4-BE49-F238E27FC236}">
                <a16:creationId xmlns:a16="http://schemas.microsoft.com/office/drawing/2014/main" id="{536C696B-7601-AE52-E11F-C4D6DBF75F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/>
          <a:stretch/>
        </p:blipFill>
        <p:spPr>
          <a:xfrm>
            <a:off x="7137400" y="2860675"/>
            <a:ext cx="4678363" cy="329406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34E91EF-465F-2E63-AC6C-6A73A6F8A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</p:spPr>
        <p:txBody>
          <a:bodyPr>
            <a:normAutofit/>
          </a:bodyPr>
          <a:lstStyle/>
          <a:p>
            <a:r>
              <a:rPr lang="fi-FI" sz="5400" dirty="0">
                <a:solidFill>
                  <a:srgbClr val="FFFFFF"/>
                </a:solidFill>
              </a:rPr>
              <a:t>13. Tules, allergiat ja muistisairaudet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ACB8585-DC2A-BC5E-BDCB-0C3C73106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5638"/>
            <a:ext cx="9144000" cy="420001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rgbClr val="E7E6E6"/>
                </a:solidFill>
              </a:rPr>
              <a:t> yleisiä sairausryhmiä, jotka aiheuttavat </a:t>
            </a:r>
            <a:r>
              <a:rPr lang="fi-FI" sz="2000" b="1" u="sng" dirty="0">
                <a:solidFill>
                  <a:srgbClr val="E7E6E6"/>
                </a:solidFill>
              </a:rPr>
              <a:t>kansaterveydellisiä ja -taloudellisia haasteita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2892072-5CA8-8DF4-58DD-4B52EF1A4AE2}"/>
              </a:ext>
            </a:extLst>
          </p:cNvPr>
          <p:cNvSpPr txBox="1"/>
          <p:nvPr/>
        </p:nvSpPr>
        <p:spPr>
          <a:xfrm rot="16200000">
            <a:off x="-1487487" y="4348161"/>
            <a:ext cx="3294064" cy="319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Levi </a:t>
            </a:r>
            <a:r>
              <a:rPr lang="fi-FI" sz="1400" dirty="0" err="1"/>
              <a:t>Stute</a:t>
            </a:r>
            <a:endParaRPr lang="fi-FI" sz="1400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665CFD2-B149-BC1F-E4FC-F8581E4E93F0}"/>
              </a:ext>
            </a:extLst>
          </p:cNvPr>
          <p:cNvSpPr txBox="1"/>
          <p:nvPr/>
        </p:nvSpPr>
        <p:spPr>
          <a:xfrm rot="5400000">
            <a:off x="10353522" y="4353817"/>
            <a:ext cx="32940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Rad</a:t>
            </a:r>
            <a:r>
              <a:rPr lang="fi-FI" sz="1400" dirty="0"/>
              <a:t> </a:t>
            </a:r>
            <a:r>
              <a:rPr lang="fi-FI" sz="1400" dirty="0" err="1"/>
              <a:t>Cyrus</a:t>
            </a:r>
            <a:endParaRPr lang="fi-FI" sz="14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B2E4070F-C7F3-20A4-9CB6-BA4768FFD4F1}"/>
              </a:ext>
            </a:extLst>
          </p:cNvPr>
          <p:cNvSpPr txBox="1"/>
          <p:nvPr/>
        </p:nvSpPr>
        <p:spPr>
          <a:xfrm>
            <a:off x="2300289" y="5846960"/>
            <a:ext cx="4128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motoki</a:t>
            </a:r>
            <a:r>
              <a:rPr lang="fi-FI" sz="1400" dirty="0"/>
              <a:t> </a:t>
            </a:r>
            <a:r>
              <a:rPr lang="fi-FI" sz="1400" dirty="0" err="1"/>
              <a:t>tonn</a:t>
            </a:r>
            <a:endParaRPr lang="fi-FI" sz="1400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B633FB5-F3EF-3D49-4FCD-E4AD7BBBEC23}"/>
              </a:ext>
            </a:extLst>
          </p:cNvPr>
          <p:cNvSpPr txBox="1"/>
          <p:nvPr/>
        </p:nvSpPr>
        <p:spPr>
          <a:xfrm>
            <a:off x="89811" y="2238040"/>
            <a:ext cx="60998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https://www.mtv.fi/lyhyet/9255af93245a32f6353a/video-uudet-mahdollisuudet-alzheimer-aallon-pysayttamiseen</a:t>
            </a:r>
          </a:p>
          <a:p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602CAE5-BF1F-F41A-A3B5-D4950D9E8D91}"/>
              </a:ext>
            </a:extLst>
          </p:cNvPr>
          <p:cNvSpPr txBox="1"/>
          <p:nvPr/>
        </p:nvSpPr>
        <p:spPr>
          <a:xfrm>
            <a:off x="5901411" y="2187742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5"/>
              </a:rPr>
              <a:t>https://www.mtv.fi/lyhyet/3eff23384a759836dc33</a:t>
            </a:r>
            <a:r>
              <a:rPr lang="fi-FI">
                <a:hlinkClick r:id="rId5"/>
              </a:rPr>
              <a:t>/video-parkinsonin-taudin-hoitoon-uutta-toivoa-suomalaislaakkeesta</a:t>
            </a:r>
            <a:endParaRPr lang="fi-FI"/>
          </a:p>
          <a:p>
            <a:endParaRPr lang="fi-FI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8EEC82F-9D23-8069-EA8D-E1D6EAC4A647}"/>
              </a:ext>
            </a:extLst>
          </p:cNvPr>
          <p:cNvSpPr txBox="1"/>
          <p:nvPr/>
        </p:nvSpPr>
        <p:spPr>
          <a:xfrm>
            <a:off x="3773715" y="6181340"/>
            <a:ext cx="61179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6"/>
              </a:rPr>
              <a:t>https://www.mtv.fi/lyhyet/65ee8c1285b8fda18070/video-erja-hakkinen-elamaa-alkavan-muistisairauden-kanssa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14811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DB5842F-10FA-C0FF-00B2-C88A31122F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8"/>
          <a:stretch/>
        </p:blipFill>
        <p:spPr>
          <a:xfrm>
            <a:off x="2384453" y="10"/>
            <a:ext cx="9807547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FE1081E-D55F-A596-E3CD-8F5EA251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641203" cy="56454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/>
              <a:t>TULES </a:t>
            </a:r>
            <a:r>
              <a:rPr lang="en-US" sz="3200" b="1" dirty="0" err="1"/>
              <a:t>eli</a:t>
            </a:r>
            <a:r>
              <a:rPr lang="en-US" sz="3200" b="1" dirty="0"/>
              <a:t> </a:t>
            </a:r>
            <a:r>
              <a:rPr lang="en-US" sz="3200" b="1" dirty="0" err="1"/>
              <a:t>tuki</a:t>
            </a:r>
            <a:r>
              <a:rPr lang="en-US" sz="3200" b="1" dirty="0"/>
              <a:t>- ja </a:t>
            </a:r>
            <a:r>
              <a:rPr lang="en-US" sz="3200" b="1" dirty="0" err="1"/>
              <a:t>liikuntaelinsairaudet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7F686E-0D8B-9797-21F0-F5AF480A3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77" y="201989"/>
            <a:ext cx="6156395" cy="484089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000" b="1" dirty="0"/>
          </a:p>
          <a:p>
            <a:r>
              <a:rPr lang="en-US" sz="2000" dirty="0" err="1"/>
              <a:t>Laaja</a:t>
            </a:r>
            <a:r>
              <a:rPr lang="en-US" sz="2000" dirty="0"/>
              <a:t>, </a:t>
            </a:r>
            <a:r>
              <a:rPr lang="en-US" sz="2000" dirty="0" err="1"/>
              <a:t>yleinen</a:t>
            </a:r>
            <a:r>
              <a:rPr lang="en-US" sz="2000" dirty="0"/>
              <a:t> ja </a:t>
            </a:r>
            <a:r>
              <a:rPr lang="en-US" sz="2000" dirty="0" err="1"/>
              <a:t>monimuotoinen</a:t>
            </a:r>
            <a:r>
              <a:rPr lang="en-US" sz="2000" dirty="0"/>
              <a:t> </a:t>
            </a:r>
            <a:r>
              <a:rPr lang="en-US" sz="2000" dirty="0" err="1"/>
              <a:t>sairausryhmä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Tyypillisiä</a:t>
            </a:r>
            <a:r>
              <a:rPr lang="en-US" sz="2000" b="1" dirty="0"/>
              <a:t> </a:t>
            </a:r>
            <a:r>
              <a:rPr lang="en-US" sz="2000" b="1" dirty="0" err="1"/>
              <a:t>esimerkkejä</a:t>
            </a:r>
            <a:endParaRPr lang="en-US" sz="2000" b="1" dirty="0"/>
          </a:p>
          <a:p>
            <a:r>
              <a:rPr lang="en-US" sz="2000" dirty="0" err="1"/>
              <a:t>niska</a:t>
            </a:r>
            <a:r>
              <a:rPr lang="en-US" sz="2000" dirty="0"/>
              <a:t>-, </a:t>
            </a:r>
            <a:r>
              <a:rPr lang="en-US" sz="2000" dirty="0" err="1"/>
              <a:t>hartia</a:t>
            </a:r>
            <a:r>
              <a:rPr lang="en-US" sz="2000" dirty="0"/>
              <a:t>- ja </a:t>
            </a:r>
            <a:r>
              <a:rPr lang="en-US" sz="2000" dirty="0" err="1"/>
              <a:t>selkäkivut</a:t>
            </a:r>
            <a:endParaRPr lang="en-US" sz="2000" dirty="0"/>
          </a:p>
          <a:p>
            <a:r>
              <a:rPr lang="en-US" sz="2000" dirty="0" err="1"/>
              <a:t>nivelrikko</a:t>
            </a:r>
            <a:r>
              <a:rPr lang="en-US" sz="2000" dirty="0"/>
              <a:t>, -</a:t>
            </a:r>
            <a:r>
              <a:rPr lang="en-US" sz="2000" dirty="0" err="1"/>
              <a:t>reuma</a:t>
            </a:r>
            <a:r>
              <a:rPr lang="en-US" sz="2000" dirty="0"/>
              <a:t> ja </a:t>
            </a:r>
            <a:r>
              <a:rPr lang="en-US" sz="2000" dirty="0" err="1"/>
              <a:t>osteoporoosi</a:t>
            </a:r>
            <a:endParaRPr lang="en-US" sz="2000" dirty="0"/>
          </a:p>
          <a:p>
            <a:endParaRPr lang="en-US" sz="2000" dirty="0"/>
          </a:p>
          <a:p>
            <a:pPr marL="0"/>
            <a:endParaRPr lang="en-US" sz="1900" dirty="0"/>
          </a:p>
          <a:p>
            <a:pPr marL="0"/>
            <a:endParaRPr lang="en-US" sz="1900" dirty="0"/>
          </a:p>
          <a:p>
            <a:pPr lvl="1"/>
            <a:endParaRPr lang="en-US" sz="1900" dirty="0"/>
          </a:p>
          <a:p>
            <a:pPr marL="0"/>
            <a:endParaRPr lang="en-US" sz="19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EE7533A-3B0E-4804-BFD9-874663305429}"/>
              </a:ext>
            </a:extLst>
          </p:cNvPr>
          <p:cNvSpPr txBox="1"/>
          <p:nvPr/>
        </p:nvSpPr>
        <p:spPr>
          <a:xfrm>
            <a:off x="5989543" y="895296"/>
            <a:ext cx="3428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Tule-sairaudet liittyvät </a:t>
            </a:r>
            <a:r>
              <a:rPr lang="fi-FI" sz="2400" b="1" dirty="0">
                <a:solidFill>
                  <a:schemeClr val="bg1"/>
                </a:solidFill>
              </a:rPr>
              <a:t>lihaksiin</a:t>
            </a:r>
            <a:r>
              <a:rPr lang="fi-FI" sz="2400" dirty="0">
                <a:solidFill>
                  <a:schemeClr val="bg1"/>
                </a:solidFill>
              </a:rPr>
              <a:t>, </a:t>
            </a:r>
            <a:r>
              <a:rPr lang="fi-FI" sz="2400" b="1" dirty="0">
                <a:solidFill>
                  <a:schemeClr val="bg1"/>
                </a:solidFill>
              </a:rPr>
              <a:t>luihin</a:t>
            </a:r>
            <a:r>
              <a:rPr lang="fi-FI" sz="2400" dirty="0">
                <a:solidFill>
                  <a:schemeClr val="bg1"/>
                </a:solidFill>
              </a:rPr>
              <a:t>, </a:t>
            </a:r>
            <a:r>
              <a:rPr lang="fi-FI" sz="2400" b="1" dirty="0">
                <a:solidFill>
                  <a:schemeClr val="bg1"/>
                </a:solidFill>
              </a:rPr>
              <a:t>niveliin</a:t>
            </a:r>
            <a:r>
              <a:rPr lang="fi-FI" sz="2400" dirty="0">
                <a:solidFill>
                  <a:schemeClr val="bg1"/>
                </a:solidFill>
              </a:rPr>
              <a:t> tai </a:t>
            </a:r>
            <a:r>
              <a:rPr lang="fi-FI" sz="2400" b="1" dirty="0">
                <a:solidFill>
                  <a:schemeClr val="bg1"/>
                </a:solidFill>
              </a:rPr>
              <a:t>jänteisiin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3E77C0D-44D9-6E3B-A82A-214A783C0086}"/>
              </a:ext>
            </a:extLst>
          </p:cNvPr>
          <p:cNvSpPr txBox="1"/>
          <p:nvPr/>
        </p:nvSpPr>
        <p:spPr>
          <a:xfrm rot="5400000">
            <a:off x="9354299" y="3270145"/>
            <a:ext cx="52180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Joel </a:t>
            </a:r>
            <a:r>
              <a:rPr lang="fi-FI" sz="1400" dirty="0" err="1">
                <a:solidFill>
                  <a:schemeClr val="bg1"/>
                </a:solidFill>
              </a:rPr>
              <a:t>Ambass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82DF2BA-7139-24BE-E286-FCD3D9DEFB7B}"/>
              </a:ext>
            </a:extLst>
          </p:cNvPr>
          <p:cNvSpPr txBox="1"/>
          <p:nvPr/>
        </p:nvSpPr>
        <p:spPr>
          <a:xfrm>
            <a:off x="74789" y="3782945"/>
            <a:ext cx="31165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https://www.potilaanlaakarilehti.fi/uutiset/puutuminen-tai-pistely-raajoissa-pitaako-olla-huolissaan</a:t>
            </a:r>
            <a:endParaRPr lang="fi-FI" dirty="0"/>
          </a:p>
          <a:p>
            <a:endParaRPr lang="fi-FI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295D2ADE-DDE4-9B6A-084C-586FD3913BDC}"/>
              </a:ext>
            </a:extLst>
          </p:cNvPr>
          <p:cNvSpPr txBox="1"/>
          <p:nvPr/>
        </p:nvSpPr>
        <p:spPr>
          <a:xfrm>
            <a:off x="74790" y="5222883"/>
            <a:ext cx="36280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https://www.potilaanlaakarilehti.fi/uutiset/nivelkivut-voivat-johtua-muustakin-kuin-nivelrikosta</a:t>
            </a:r>
            <a:endParaRPr lang="fi-FI" dirty="0"/>
          </a:p>
          <a:p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6A338364-D43F-FA12-1140-8C177357B20F}"/>
              </a:ext>
            </a:extLst>
          </p:cNvPr>
          <p:cNvSpPr txBox="1"/>
          <p:nvPr/>
        </p:nvSpPr>
        <p:spPr>
          <a:xfrm>
            <a:off x="74789" y="2305616"/>
            <a:ext cx="40706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5"/>
              </a:rPr>
              <a:t>https://www.mtv.fi/lyhyet/c902986770f74fbbf5f6/video-tuki-ja-liikuntaelinsairaudet-ovat-yleisin-tyokyvyttomyyden-syy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568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F1466F-2C38-A217-C36A-EA9D1CDD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91" y="1"/>
            <a:ext cx="7556389" cy="83488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b="1" dirty="0"/>
              <a:t>Niska- ja </a:t>
            </a:r>
            <a:r>
              <a:rPr lang="en-US" sz="3200" b="1" dirty="0" err="1"/>
              <a:t>hartiakipuja</a:t>
            </a:r>
            <a:r>
              <a:rPr lang="en-US" sz="3200" b="1" dirty="0"/>
              <a:t> </a:t>
            </a:r>
            <a:r>
              <a:rPr lang="en-US" sz="3200" b="1" dirty="0" err="1"/>
              <a:t>voi</a:t>
            </a:r>
            <a:r>
              <a:rPr lang="en-US" sz="3200" b="1" dirty="0"/>
              <a:t> </a:t>
            </a:r>
            <a:r>
              <a:rPr lang="en-US" sz="3200" b="1" dirty="0" err="1"/>
              <a:t>ennaltaehkäistä</a:t>
            </a:r>
            <a:r>
              <a:rPr lang="en-US" sz="3200" b="1" dirty="0"/>
              <a:t> ja </a:t>
            </a:r>
            <a:r>
              <a:rPr lang="en-US" sz="3200" b="1" dirty="0" err="1"/>
              <a:t>vähentää</a:t>
            </a:r>
            <a:endParaRPr lang="en-US" sz="32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A17A825-E17E-A7E2-CB5B-4C251ECB9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5591" y="586903"/>
            <a:ext cx="7556389" cy="4767761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1300" dirty="0"/>
          </a:p>
          <a:p>
            <a:r>
              <a:rPr lang="en-US" sz="2200" dirty="0" err="1"/>
              <a:t>Esim</a:t>
            </a:r>
            <a:r>
              <a:rPr lang="en-US" sz="2200"/>
              <a:t>.</a:t>
            </a:r>
          </a:p>
          <a:p>
            <a:r>
              <a:rPr lang="en-US" sz="2200" dirty="0" err="1"/>
              <a:t>Pidä</a:t>
            </a:r>
            <a:r>
              <a:rPr lang="en-US" sz="2200" dirty="0"/>
              <a:t> </a:t>
            </a:r>
            <a:r>
              <a:rPr lang="en-US" sz="2200" dirty="0" err="1"/>
              <a:t>pää</a:t>
            </a:r>
            <a:r>
              <a:rPr lang="en-US" sz="2200" dirty="0"/>
              <a:t> </a:t>
            </a:r>
            <a:r>
              <a:rPr lang="en-US" sz="2200" dirty="0" err="1"/>
              <a:t>pystyssä</a:t>
            </a:r>
            <a:endParaRPr lang="en-US" sz="2200" dirty="0"/>
          </a:p>
          <a:p>
            <a:r>
              <a:rPr lang="en-US" sz="2200" dirty="0" err="1"/>
              <a:t>Vältä</a:t>
            </a:r>
            <a:r>
              <a:rPr lang="en-US" sz="2200" dirty="0"/>
              <a:t> </a:t>
            </a:r>
            <a:r>
              <a:rPr lang="en-US" sz="2200" dirty="0" err="1"/>
              <a:t>pitkäkestoisia</a:t>
            </a:r>
            <a:r>
              <a:rPr lang="en-US" sz="2200" dirty="0"/>
              <a:t> </a:t>
            </a:r>
            <a:r>
              <a:rPr lang="en-US" sz="2200" dirty="0" err="1"/>
              <a:t>niskan</a:t>
            </a:r>
            <a:r>
              <a:rPr lang="en-US" sz="2200" dirty="0"/>
              <a:t> </a:t>
            </a:r>
            <a:r>
              <a:rPr lang="en-US" sz="2200" dirty="0" err="1"/>
              <a:t>ääriasentoja</a:t>
            </a:r>
            <a:endParaRPr lang="en-US" sz="2200" dirty="0"/>
          </a:p>
          <a:p>
            <a:pPr lvl="1"/>
            <a:r>
              <a:rPr lang="en-US" sz="2200" dirty="0" err="1"/>
              <a:t>ääriasennoissa</a:t>
            </a:r>
            <a:r>
              <a:rPr lang="en-US" sz="2200" dirty="0"/>
              <a:t> </a:t>
            </a:r>
            <a:r>
              <a:rPr lang="en-US" sz="2200" dirty="0" err="1"/>
              <a:t>välilevyjen</a:t>
            </a:r>
            <a:r>
              <a:rPr lang="en-US" sz="2200" dirty="0"/>
              <a:t> </a:t>
            </a:r>
            <a:r>
              <a:rPr lang="en-US" sz="2200" dirty="0" err="1"/>
              <a:t>paine</a:t>
            </a:r>
            <a:r>
              <a:rPr lang="en-US" sz="2200" dirty="0"/>
              <a:t> </a:t>
            </a:r>
            <a:r>
              <a:rPr lang="en-US" sz="2200" dirty="0" err="1"/>
              <a:t>kasvaa</a:t>
            </a:r>
            <a:endParaRPr lang="en-US" sz="220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EEA5DFE-5C48-CE04-600D-DFC988AD5D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544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iruutu 7">
            <a:extLst>
              <a:ext uri="{FF2B5EF4-FFF2-40B4-BE49-F238E27FC236}">
                <a16:creationId xmlns:a16="http://schemas.microsoft.com/office/drawing/2014/main" id="{8E31CCE8-C0FA-BA0E-BE21-56D047AE8B14}"/>
              </a:ext>
            </a:extLst>
          </p:cNvPr>
          <p:cNvSpPr txBox="1"/>
          <p:nvPr/>
        </p:nvSpPr>
        <p:spPr>
          <a:xfrm>
            <a:off x="0" y="6372226"/>
            <a:ext cx="46355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Théo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rgl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904A166-E7CE-FEE7-E882-5FDC39E1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4" y="0"/>
            <a:ext cx="4498828" cy="7309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Selkäkipujen</a:t>
            </a:r>
            <a:r>
              <a:rPr lang="en-US" sz="3200" b="1" dirty="0"/>
              <a:t> </a:t>
            </a:r>
            <a:r>
              <a:rPr lang="en-US" sz="3200" b="1" dirty="0" err="1"/>
              <a:t>riskitekijöitä</a:t>
            </a:r>
            <a:endParaRPr lang="en-US" sz="3200" b="1" dirty="0"/>
          </a:p>
        </p:txBody>
      </p:sp>
      <p:pic>
        <p:nvPicPr>
          <p:cNvPr id="6" name="Sisällön paikkamerkki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9E5571CE-C044-91F4-E732-C0A137B998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6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B65388-9E52-F408-2511-295F1A4F9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6497" y="834391"/>
            <a:ext cx="7992454" cy="5137040"/>
          </a:xfrm>
        </p:spPr>
        <p:txBody>
          <a:bodyPr vert="horz" lIns="91440" tIns="45720" rIns="91440" bIns="45720" rtlCol="0">
            <a:normAutofit/>
          </a:bodyPr>
          <a:lstStyle/>
          <a:p>
            <a:pPr fontAlgn="base"/>
            <a:r>
              <a:rPr lang="en-US" sz="2000" dirty="0" err="1">
                <a:effectLst/>
              </a:rPr>
              <a:t>ylipaino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sekä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väärät</a:t>
            </a:r>
            <a:r>
              <a:rPr lang="en-US" sz="2000" dirty="0">
                <a:effectLst/>
              </a:rPr>
              <a:t> tai </a:t>
            </a:r>
            <a:r>
              <a:rPr lang="en-US" sz="2000" dirty="0" err="1">
                <a:effectLst/>
              </a:rPr>
              <a:t>staattiset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työasennot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aiheuttavat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ylikuormitusta</a:t>
            </a:r>
            <a:r>
              <a:rPr lang="en-US" sz="2000" dirty="0">
                <a:effectLst/>
              </a:rPr>
              <a:t> </a:t>
            </a:r>
          </a:p>
          <a:p>
            <a:pPr fontAlgn="base"/>
            <a:r>
              <a:rPr lang="en-US" sz="2000" dirty="0" err="1">
                <a:effectLst/>
              </a:rPr>
              <a:t>heikot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vatsa</a:t>
            </a:r>
            <a:r>
              <a:rPr lang="en-US" sz="2000" dirty="0">
                <a:effectLst/>
              </a:rPr>
              <a:t>- ja </a:t>
            </a:r>
            <a:r>
              <a:rPr lang="en-US" sz="2000" dirty="0" err="1">
                <a:effectLst/>
              </a:rPr>
              <a:t>selkälihakset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eivät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tue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riittävästi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selkärankaa</a:t>
            </a:r>
            <a:r>
              <a:rPr lang="en-US" sz="2000" dirty="0">
                <a:effectLst/>
              </a:rPr>
              <a:t> </a:t>
            </a:r>
          </a:p>
          <a:p>
            <a:pPr fontAlgn="base"/>
            <a:r>
              <a:rPr lang="en-US" sz="2000" dirty="0" err="1">
                <a:effectLst/>
              </a:rPr>
              <a:t>geneettinen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alttius</a:t>
            </a:r>
            <a:endParaRPr lang="en-US" sz="2000" dirty="0">
              <a:effectLst/>
            </a:endParaRPr>
          </a:p>
          <a:p>
            <a:pPr fontAlgn="base"/>
            <a:r>
              <a:rPr lang="en-US" sz="2000" dirty="0" err="1">
                <a:effectLst/>
              </a:rPr>
              <a:t>tupakointi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heikentää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verenkiertoa</a:t>
            </a:r>
            <a:r>
              <a:rPr lang="en-US" sz="2000" dirty="0">
                <a:effectLst/>
              </a:rPr>
              <a:t> </a:t>
            </a:r>
            <a:endParaRPr lang="en-US" sz="800" dirty="0">
              <a:effectLst/>
            </a:endParaRPr>
          </a:p>
          <a:p>
            <a:pPr marL="0" indent="0" fontAlgn="base">
              <a:buNone/>
            </a:pPr>
            <a:r>
              <a:rPr lang="en-US" sz="3200" b="1" dirty="0">
                <a:effectLst/>
                <a:latin typeface="+mj-lt"/>
              </a:rPr>
              <a:t>Prevention </a:t>
            </a:r>
            <a:r>
              <a:rPr lang="en-US" sz="3200" b="1" dirty="0" err="1">
                <a:effectLst/>
                <a:latin typeface="+mj-lt"/>
              </a:rPr>
              <a:t>keinoja</a:t>
            </a:r>
            <a:endParaRPr lang="en-US" sz="3200" b="1" dirty="0">
              <a:effectLst/>
              <a:latin typeface="+mj-lt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ylipainon vähentäminen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kuntoliikunta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ergonomia: työ- ja nostotekniikka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riittävät lepotauot 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riittävä rasituksesta palautuminen</a:t>
            </a:r>
            <a:endParaRPr lang="fi-FI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endParaRPr lang="en-US" sz="2000" dirty="0">
              <a:effectLst/>
            </a:endParaRPr>
          </a:p>
          <a:p>
            <a:endParaRPr lang="en-US" sz="20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7C1B162-A14B-F51D-CE1D-DF50C6ED03ED}"/>
              </a:ext>
            </a:extLst>
          </p:cNvPr>
          <p:cNvSpPr txBox="1"/>
          <p:nvPr/>
        </p:nvSpPr>
        <p:spPr>
          <a:xfrm>
            <a:off x="951622" y="6357186"/>
            <a:ext cx="2515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Levi </a:t>
            </a:r>
            <a:r>
              <a:rPr lang="fi-FI" sz="1400" dirty="0" err="1">
                <a:solidFill>
                  <a:schemeClr val="bg1"/>
                </a:solidFill>
              </a:rPr>
              <a:t>Stute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09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E22685-0E3F-A62B-4EB7-2A887A43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238"/>
            <a:ext cx="12192000" cy="1550504"/>
          </a:xfrm>
        </p:spPr>
        <p:txBody>
          <a:bodyPr>
            <a:normAutofit fontScale="90000"/>
          </a:bodyPr>
          <a:lstStyle/>
          <a:p>
            <a:r>
              <a:rPr lang="fi-FI" sz="3200" b="1" dirty="0"/>
              <a:t>Iskiaskipu </a:t>
            </a:r>
            <a:br>
              <a:rPr lang="fi-FI" sz="3200" b="1" dirty="0"/>
            </a:br>
            <a:r>
              <a:rPr lang="fi-FI" sz="3200" b="1" dirty="0"/>
              <a:t>-</a:t>
            </a:r>
            <a:r>
              <a:rPr lang="fi-FI" sz="2400" dirty="0"/>
              <a:t>syynä iskiashermon ärsytys tai puristus</a:t>
            </a:r>
            <a:br>
              <a:rPr lang="fi-FI" sz="2400" dirty="0"/>
            </a:br>
            <a:r>
              <a:rPr lang="fi-FI" sz="2400" dirty="0"/>
              <a:t>-tavallisimmin välilevyn pullistuma</a:t>
            </a:r>
            <a:br>
              <a:rPr lang="fi-FI" sz="2400" dirty="0"/>
            </a:br>
            <a:endParaRPr lang="fi-FI" sz="32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39C8856-88BD-EAE9-54C3-A3DC471A3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528" y="1925267"/>
            <a:ext cx="9209992" cy="4527879"/>
          </a:xfrm>
          <a:prstGeom prst="rect">
            <a:avLst/>
          </a:prstGeom>
        </p:spPr>
      </p:pic>
      <p:pic>
        <p:nvPicPr>
          <p:cNvPr id="4" name="Sisällön paikkamerkki 5">
            <a:extLst>
              <a:ext uri="{FF2B5EF4-FFF2-40B4-BE49-F238E27FC236}">
                <a16:creationId xmlns:a16="http://schemas.microsoft.com/office/drawing/2014/main" id="{7DB6560D-712A-B17F-C58F-B01D76700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91" y="1965880"/>
            <a:ext cx="1371547" cy="4546206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EA3E4762-F646-49D3-43D8-FCBD69FF7178}"/>
              </a:ext>
            </a:extLst>
          </p:cNvPr>
          <p:cNvSpPr/>
          <p:nvPr/>
        </p:nvSpPr>
        <p:spPr>
          <a:xfrm>
            <a:off x="8241826" y="282446"/>
            <a:ext cx="2296160" cy="417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51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CF70D8D3-A993-2BBC-5189-1DC829991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838"/>
            <a:ext cx="8369495" cy="5621912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743256CA-DC12-58C1-1ED9-A4DCFC0505E6}"/>
              </a:ext>
            </a:extLst>
          </p:cNvPr>
          <p:cNvSpPr txBox="1"/>
          <p:nvPr/>
        </p:nvSpPr>
        <p:spPr>
          <a:xfrm>
            <a:off x="91440" y="42219"/>
            <a:ext cx="9377680" cy="57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Artroosi eli nivelrikko heikentää työ- ja toimintakykyä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06CEE8D-DE4F-76BD-4180-EC841FD4F6B1}"/>
              </a:ext>
            </a:extLst>
          </p:cNvPr>
          <p:cNvSpPr txBox="1"/>
          <p:nvPr/>
        </p:nvSpPr>
        <p:spPr>
          <a:xfrm>
            <a:off x="8369494" y="708594"/>
            <a:ext cx="3822505" cy="588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Yleisyys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maailman yleisin nivelsairaus</a:t>
            </a:r>
          </a:p>
          <a:p>
            <a:r>
              <a:rPr lang="fi-FI" sz="2000" b="1" dirty="0"/>
              <a:t>Oireet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nivelen vaurioituminen aiheuttaa jomottavaa kipua, joka pahenee liikkuessa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toimintakyvyn rajoittuminen</a:t>
            </a:r>
          </a:p>
          <a:p>
            <a:r>
              <a:rPr lang="fi-FI" sz="2000" b="1" dirty="0"/>
              <a:t>Riskitekijöitä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ikääntyminen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perinnöllinen alttius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nivelvammat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fyysisesti raskas työ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urheilu, jossa nivelet ovat ääriasennossa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ylipaino</a:t>
            </a:r>
          </a:p>
          <a:p>
            <a:r>
              <a:rPr lang="fi-FI" sz="2000" b="1" dirty="0"/>
              <a:t>Hoito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lääkitys ja kylmähoito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leikkaus, tekonivel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kuntoutus</a:t>
            </a:r>
          </a:p>
        </p:txBody>
      </p:sp>
    </p:spTree>
    <p:extLst>
      <p:ext uri="{BB962C8B-B14F-4D97-AF65-F5344CB8AC3E}">
        <p14:creationId xmlns:p14="http://schemas.microsoft.com/office/powerpoint/2010/main" val="262105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8BE094C-0F77-903D-ABBE-2382032F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9512"/>
            <a:ext cx="6186107" cy="574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/>
              <a:t>Osteoporoosi</a:t>
            </a:r>
            <a:r>
              <a:rPr lang="en-US" sz="3200" b="1" dirty="0"/>
              <a:t> </a:t>
            </a:r>
            <a:r>
              <a:rPr lang="en-US" sz="3200" b="1" dirty="0" err="1"/>
              <a:t>eli</a:t>
            </a:r>
            <a:r>
              <a:rPr lang="en-US" sz="3200" b="1" dirty="0"/>
              <a:t> </a:t>
            </a:r>
            <a:r>
              <a:rPr lang="en-US" sz="3200" b="1" dirty="0" err="1"/>
              <a:t>luukato</a:t>
            </a:r>
            <a:endParaRPr lang="en-US" sz="24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69266D-0831-55EA-90D3-199D39CB9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2" y="584462"/>
            <a:ext cx="6183055" cy="530730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Luiden</a:t>
            </a:r>
            <a:r>
              <a:rPr lang="en-US" sz="2000" dirty="0"/>
              <a:t> </a:t>
            </a:r>
            <a:r>
              <a:rPr lang="en-US" sz="2000" dirty="0" err="1"/>
              <a:t>mineraalimäärä</a:t>
            </a:r>
            <a:r>
              <a:rPr lang="en-US" sz="2000" dirty="0"/>
              <a:t> </a:t>
            </a:r>
            <a:r>
              <a:rPr lang="en-US" sz="2000" dirty="0" err="1"/>
              <a:t>vähenee</a:t>
            </a:r>
            <a:r>
              <a:rPr lang="en-US" sz="2000" dirty="0"/>
              <a:t> ja </a:t>
            </a:r>
            <a:r>
              <a:rPr lang="en-US" sz="2000" dirty="0" err="1"/>
              <a:t>luut</a:t>
            </a:r>
            <a:r>
              <a:rPr lang="en-US" sz="2000" dirty="0"/>
              <a:t> </a:t>
            </a:r>
            <a:r>
              <a:rPr lang="en-US" sz="2000" dirty="0" err="1"/>
              <a:t>muuttuvat</a:t>
            </a:r>
            <a:r>
              <a:rPr lang="en-US" sz="2000" dirty="0"/>
              <a:t> </a:t>
            </a:r>
            <a:r>
              <a:rPr lang="en-US" sz="2000" dirty="0" err="1"/>
              <a:t>hauraiksi</a:t>
            </a:r>
            <a:endParaRPr lang="en-US" sz="2000" dirty="0"/>
          </a:p>
          <a:p>
            <a:r>
              <a:rPr lang="en-US" sz="2000" dirty="0" err="1"/>
              <a:t>alkuvaiheessa</a:t>
            </a:r>
            <a:r>
              <a:rPr lang="en-US" sz="2000" dirty="0"/>
              <a:t> </a:t>
            </a:r>
            <a:r>
              <a:rPr lang="en-US" sz="2000" dirty="0" err="1"/>
              <a:t>oireeton</a:t>
            </a:r>
            <a:endParaRPr lang="en-US" sz="2000" dirty="0"/>
          </a:p>
          <a:p>
            <a:r>
              <a:rPr lang="en-US" sz="2000" dirty="0" err="1"/>
              <a:t>naisilla</a:t>
            </a:r>
            <a:r>
              <a:rPr lang="en-US" sz="2000" dirty="0"/>
              <a:t> </a:t>
            </a:r>
            <a:r>
              <a:rPr lang="en-US" sz="2000" dirty="0" err="1"/>
              <a:t>yleisempää</a:t>
            </a:r>
            <a:r>
              <a:rPr lang="en-US" sz="2000" dirty="0"/>
              <a:t> </a:t>
            </a:r>
            <a:r>
              <a:rPr lang="en-US" sz="2000" dirty="0" err="1"/>
              <a:t>kuin</a:t>
            </a:r>
            <a:r>
              <a:rPr lang="en-US" sz="2000" dirty="0"/>
              <a:t> </a:t>
            </a:r>
            <a:r>
              <a:rPr lang="en-US" sz="2000" dirty="0" err="1"/>
              <a:t>miehillä</a:t>
            </a:r>
            <a:r>
              <a:rPr lang="en-US" sz="2000" dirty="0"/>
              <a:t> (</a:t>
            </a:r>
            <a:r>
              <a:rPr lang="en-US" sz="2000" dirty="0" err="1"/>
              <a:t>vaihdevuodet</a:t>
            </a:r>
            <a:r>
              <a:rPr lang="en-US" sz="2000" dirty="0"/>
              <a:t> </a:t>
            </a:r>
            <a:r>
              <a:rPr lang="en-US" sz="2000" dirty="0" err="1"/>
              <a:t>altistavat</a:t>
            </a:r>
            <a:r>
              <a:rPr lang="en-US" sz="2000" dirty="0"/>
              <a:t>)</a:t>
            </a:r>
          </a:p>
          <a:p>
            <a:pPr marL="0"/>
            <a:r>
              <a:rPr lang="en-US" sz="2000" b="1" dirty="0"/>
              <a:t>Prevention </a:t>
            </a:r>
            <a:r>
              <a:rPr lang="en-US" sz="2000" b="1" dirty="0" err="1"/>
              <a:t>keinoja</a:t>
            </a:r>
            <a:endParaRPr lang="en-US" sz="2000" b="1" dirty="0"/>
          </a:p>
          <a:p>
            <a:r>
              <a:rPr lang="en-US" sz="2000" dirty="0" err="1"/>
              <a:t>ennaltaehkäisy</a:t>
            </a:r>
            <a:r>
              <a:rPr lang="en-US" sz="2000" dirty="0"/>
              <a:t> on </a:t>
            </a:r>
            <a:r>
              <a:rPr lang="en-US" sz="2000" dirty="0" err="1"/>
              <a:t>tehokkainta</a:t>
            </a:r>
            <a:r>
              <a:rPr lang="en-US" sz="2000" dirty="0"/>
              <a:t> </a:t>
            </a:r>
            <a:r>
              <a:rPr lang="en-US" sz="2000" dirty="0" err="1"/>
              <a:t>nuoruudessa</a:t>
            </a:r>
            <a:r>
              <a:rPr lang="en-US" sz="2000" dirty="0"/>
              <a:t>, </a:t>
            </a:r>
            <a:r>
              <a:rPr lang="en-US" sz="2000" dirty="0" err="1"/>
              <a:t>jolloin</a:t>
            </a:r>
            <a:r>
              <a:rPr lang="en-US" sz="2000" dirty="0"/>
              <a:t> </a:t>
            </a:r>
            <a:r>
              <a:rPr lang="en-US" sz="2000" dirty="0" err="1"/>
              <a:t>luiden</a:t>
            </a:r>
            <a:r>
              <a:rPr lang="en-US" sz="2000" dirty="0"/>
              <a:t> </a:t>
            </a:r>
            <a:r>
              <a:rPr lang="en-US" sz="2000" dirty="0" err="1"/>
              <a:t>mineraalimäärä</a:t>
            </a:r>
            <a:r>
              <a:rPr lang="en-US" sz="2000" dirty="0"/>
              <a:t> </a:t>
            </a:r>
            <a:r>
              <a:rPr lang="en-US" sz="2000" dirty="0" err="1"/>
              <a:t>lisääntyy</a:t>
            </a:r>
            <a:r>
              <a:rPr lang="en-US" sz="2000" dirty="0"/>
              <a:t> </a:t>
            </a:r>
            <a:r>
              <a:rPr lang="en-US" sz="2000" dirty="0" err="1"/>
              <a:t>nopeimmin</a:t>
            </a:r>
            <a:endParaRPr lang="en-US" sz="2000" dirty="0"/>
          </a:p>
          <a:p>
            <a:r>
              <a:rPr lang="en-US" sz="2000" dirty="0" err="1"/>
              <a:t>kalsiumin</a:t>
            </a:r>
            <a:r>
              <a:rPr lang="en-US" sz="2000" dirty="0"/>
              <a:t> ja D-</a:t>
            </a:r>
            <a:r>
              <a:rPr lang="en-US" sz="2000" dirty="0" err="1"/>
              <a:t>vitamiinin</a:t>
            </a:r>
            <a:r>
              <a:rPr lang="en-US" sz="2000" dirty="0"/>
              <a:t> </a:t>
            </a:r>
            <a:r>
              <a:rPr lang="en-US" sz="2000" dirty="0" err="1"/>
              <a:t>riittävä</a:t>
            </a:r>
            <a:r>
              <a:rPr lang="en-US" sz="2000" dirty="0"/>
              <a:t> </a:t>
            </a:r>
            <a:r>
              <a:rPr lang="en-US" sz="2000" dirty="0" err="1"/>
              <a:t>saanti</a:t>
            </a:r>
            <a:endParaRPr lang="en-US" sz="2000" dirty="0"/>
          </a:p>
          <a:p>
            <a:r>
              <a:rPr lang="en-US" sz="2000" dirty="0" err="1"/>
              <a:t>säännöllinen</a:t>
            </a:r>
            <a:r>
              <a:rPr lang="en-US" sz="2000" dirty="0"/>
              <a:t> </a:t>
            </a:r>
            <a:r>
              <a:rPr lang="en-US" sz="2000" dirty="0" err="1"/>
              <a:t>liikunta</a:t>
            </a:r>
            <a:r>
              <a:rPr lang="en-US" sz="2000" dirty="0"/>
              <a:t> </a:t>
            </a:r>
          </a:p>
          <a:p>
            <a:r>
              <a:rPr lang="en-US" sz="2000" i="1" dirty="0" err="1"/>
              <a:t>riskitekijöiden</a:t>
            </a:r>
            <a:r>
              <a:rPr lang="en-US" sz="2000" dirty="0"/>
              <a:t> </a:t>
            </a:r>
            <a:r>
              <a:rPr lang="en-US" sz="2000" dirty="0" err="1"/>
              <a:t>välttäminen</a:t>
            </a:r>
            <a:r>
              <a:rPr lang="en-US" sz="2000" dirty="0"/>
              <a:t>, </a:t>
            </a:r>
            <a:r>
              <a:rPr lang="en-US" sz="2000" dirty="0" err="1"/>
              <a:t>kuten</a:t>
            </a:r>
            <a:r>
              <a:rPr lang="en-US" sz="2000" dirty="0"/>
              <a:t> </a:t>
            </a:r>
            <a:r>
              <a:rPr lang="en-US" sz="2000" dirty="0" err="1"/>
              <a:t>tupakoimattomuus</a:t>
            </a:r>
            <a:endParaRPr lang="en-US" sz="2000" dirty="0"/>
          </a:p>
          <a:p>
            <a:r>
              <a:rPr lang="en-US" sz="2000" dirty="0" err="1"/>
              <a:t>kaatumisten</a:t>
            </a:r>
            <a:r>
              <a:rPr lang="en-US" sz="2000" dirty="0"/>
              <a:t> </a:t>
            </a:r>
            <a:r>
              <a:rPr lang="en-US" sz="2000" dirty="0" err="1"/>
              <a:t>ehkäisy</a:t>
            </a:r>
            <a:r>
              <a:rPr lang="en-US" sz="2000" dirty="0"/>
              <a:t> </a:t>
            </a:r>
            <a:r>
              <a:rPr lang="en-US" sz="2000" dirty="0" err="1"/>
              <a:t>vähentää</a:t>
            </a:r>
            <a:r>
              <a:rPr lang="en-US" sz="2000" dirty="0"/>
              <a:t> </a:t>
            </a:r>
            <a:r>
              <a:rPr lang="en-US" sz="2000" dirty="0" err="1"/>
              <a:t>luunmurtumia</a:t>
            </a:r>
            <a:endParaRPr lang="en-US" sz="1400" dirty="0"/>
          </a:p>
          <a:p>
            <a:pPr marL="457200" lvl="1"/>
            <a:endParaRPr lang="en-US" sz="1400" dirty="0"/>
          </a:p>
        </p:txBody>
      </p:sp>
      <p:pic>
        <p:nvPicPr>
          <p:cNvPr id="6" name="Sisällön paikkamerkki 5" descr="Kuva, joka sisältää kohteen henkilö, verho&#10;&#10;Kuvaus luotu automaattisesti">
            <a:extLst>
              <a:ext uri="{FF2B5EF4-FFF2-40B4-BE49-F238E27FC236}">
                <a16:creationId xmlns:a16="http://schemas.microsoft.com/office/drawing/2014/main" id="{E8C5C6C5-6CCB-847A-2BB2-C8E2A19C3E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2" r="14596" b="-2"/>
          <a:stretch/>
        </p:blipFill>
        <p:spPr>
          <a:xfrm>
            <a:off x="6186107" y="-6966"/>
            <a:ext cx="6002844" cy="6857990"/>
          </a:xfrm>
          <a:prstGeom prst="rect">
            <a:avLst/>
          </a:prstGeom>
          <a:effectLst/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ABADA578-58EC-67DA-887B-C9EDB1465F4A}"/>
              </a:ext>
            </a:extLst>
          </p:cNvPr>
          <p:cNvSpPr txBox="1"/>
          <p:nvPr/>
        </p:nvSpPr>
        <p:spPr>
          <a:xfrm rot="5400000">
            <a:off x="10305334" y="5208074"/>
            <a:ext cx="3459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Alex </a:t>
            </a:r>
            <a:r>
              <a:rPr lang="fi-FI" sz="1400" dirty="0" err="1">
                <a:solidFill>
                  <a:schemeClr val="bg1"/>
                </a:solidFill>
              </a:rPr>
              <a:t>Boyd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E474D178-E529-E203-C3C6-B228D9AA802F}"/>
              </a:ext>
            </a:extLst>
          </p:cNvPr>
          <p:cNvSpPr txBox="1"/>
          <p:nvPr/>
        </p:nvSpPr>
        <p:spPr>
          <a:xfrm>
            <a:off x="8126104" y="1066165"/>
            <a:ext cx="2891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Ikääntyessä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kaikkien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luut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haurastuvat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jonkin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verran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481BE0F-AC45-044D-4893-6DED21548BD3}"/>
              </a:ext>
            </a:extLst>
          </p:cNvPr>
          <p:cNvSpPr txBox="1"/>
          <p:nvPr/>
        </p:nvSpPr>
        <p:spPr>
          <a:xfrm>
            <a:off x="138023" y="5350208"/>
            <a:ext cx="61765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https://www.mtv.fi/lyhyet/0b5a1d3165e164ea4b12/video-osteoporoosin-hoidossa-merkittavia-eroja-luukato-jo-kansantauti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114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9EB8F6B7-0974-BDEE-D02F-1BD1FFDF3A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496"/>
          <a:stretch/>
        </p:blipFill>
        <p:spPr>
          <a:xfrm>
            <a:off x="5697137" y="0"/>
            <a:ext cx="6491814" cy="4604182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27FD66-14BE-1C24-1B80-CA7D15AEC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" y="-44933"/>
            <a:ext cx="3822189" cy="9048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Nivelreuma</a:t>
            </a:r>
            <a:r>
              <a:rPr lang="en-US" sz="4000" dirty="0"/>
              <a:t>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6543A72-AF38-E6E0-B7B2-E09FD60CF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7480" y="407504"/>
            <a:ext cx="5594330" cy="4962659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1600" dirty="0"/>
          </a:p>
          <a:p>
            <a:r>
              <a:rPr lang="en-US" sz="2400" dirty="0" err="1"/>
              <a:t>Taudin</a:t>
            </a:r>
            <a:r>
              <a:rPr lang="en-US" sz="2400" dirty="0"/>
              <a:t> </a:t>
            </a:r>
            <a:r>
              <a:rPr lang="en-US" sz="2400" dirty="0" err="1"/>
              <a:t>alkuvaiheessa</a:t>
            </a:r>
            <a:r>
              <a:rPr lang="en-US" sz="2400" dirty="0"/>
              <a:t> </a:t>
            </a:r>
            <a:r>
              <a:rPr lang="en-US" sz="2400" dirty="0" err="1"/>
              <a:t>reumatulehdus</a:t>
            </a:r>
            <a:r>
              <a:rPr lang="en-US" sz="2400" dirty="0"/>
              <a:t> </a:t>
            </a:r>
            <a:r>
              <a:rPr lang="en-US" sz="2400" dirty="0" err="1"/>
              <a:t>aiheuttaa</a:t>
            </a:r>
            <a:r>
              <a:rPr lang="en-US" sz="2400" dirty="0"/>
              <a:t> </a:t>
            </a:r>
            <a:r>
              <a:rPr lang="en-US" sz="2400" dirty="0" err="1"/>
              <a:t>väsymystä</a:t>
            </a:r>
            <a:r>
              <a:rPr lang="en-US" sz="2400" dirty="0"/>
              <a:t> ja </a:t>
            </a:r>
            <a:r>
              <a:rPr lang="en-US" sz="2400" dirty="0" err="1"/>
              <a:t>kuumeilua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Taudin</a:t>
            </a:r>
            <a:r>
              <a:rPr lang="en-US" sz="2400" dirty="0"/>
              <a:t> </a:t>
            </a:r>
            <a:r>
              <a:rPr lang="en-US" sz="2400" dirty="0" err="1"/>
              <a:t>edetessä</a:t>
            </a:r>
            <a:r>
              <a:rPr lang="en-US" sz="2400" dirty="0"/>
              <a:t> </a:t>
            </a:r>
            <a:r>
              <a:rPr lang="en-US" sz="2400" dirty="0" err="1"/>
              <a:t>ilmaantuvat</a:t>
            </a:r>
            <a:r>
              <a:rPr lang="en-US" sz="2400" dirty="0"/>
              <a:t> </a:t>
            </a:r>
            <a:r>
              <a:rPr lang="en-US" sz="2400" dirty="0" err="1"/>
              <a:t>niveloireet</a:t>
            </a:r>
            <a:r>
              <a:rPr lang="en-US" sz="2400" dirty="0"/>
              <a:t>, </a:t>
            </a:r>
            <a:r>
              <a:rPr lang="en-US" sz="2400" dirty="0" err="1"/>
              <a:t>kuten</a:t>
            </a:r>
            <a:r>
              <a:rPr lang="en-US" sz="2400" dirty="0"/>
              <a:t> </a:t>
            </a:r>
            <a:r>
              <a:rPr lang="en-US" sz="2400" dirty="0" err="1"/>
              <a:t>sorminivelien</a:t>
            </a:r>
            <a:r>
              <a:rPr lang="en-US" sz="2400" dirty="0"/>
              <a:t> </a:t>
            </a:r>
            <a:r>
              <a:rPr lang="en-US" sz="2400" dirty="0" err="1"/>
              <a:t>turvotus</a:t>
            </a:r>
            <a:r>
              <a:rPr lang="en-US" sz="2400" dirty="0"/>
              <a:t> ja </a:t>
            </a:r>
            <a:r>
              <a:rPr lang="en-US" sz="2400" dirty="0" err="1"/>
              <a:t>kipu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Hoitamattomana</a:t>
            </a:r>
            <a:r>
              <a:rPr lang="en-US" sz="2400" dirty="0"/>
              <a:t> </a:t>
            </a:r>
            <a:r>
              <a:rPr lang="en-US" sz="2400" dirty="0" err="1"/>
              <a:t>pitkään</a:t>
            </a:r>
            <a:r>
              <a:rPr lang="en-US" sz="2400" dirty="0"/>
              <a:t> </a:t>
            </a:r>
            <a:r>
              <a:rPr lang="en-US" sz="2400" dirty="0" err="1"/>
              <a:t>jatkunut</a:t>
            </a:r>
            <a:r>
              <a:rPr lang="en-US" sz="2400" dirty="0"/>
              <a:t> </a:t>
            </a:r>
            <a:r>
              <a:rPr lang="en-US" sz="2400" dirty="0" err="1"/>
              <a:t>tulehdustila</a:t>
            </a:r>
            <a:r>
              <a:rPr lang="en-US" sz="2400" dirty="0"/>
              <a:t> </a:t>
            </a:r>
            <a:r>
              <a:rPr lang="en-US" sz="2400" dirty="0" err="1"/>
              <a:t>vaurioittaa</a:t>
            </a:r>
            <a:r>
              <a:rPr lang="en-US" sz="2400" dirty="0"/>
              <a:t> </a:t>
            </a:r>
            <a:r>
              <a:rPr lang="en-US" sz="2400" dirty="0" err="1"/>
              <a:t>nivelten</a:t>
            </a:r>
            <a:r>
              <a:rPr lang="en-US" sz="2400" dirty="0"/>
              <a:t> </a:t>
            </a:r>
            <a:r>
              <a:rPr lang="en-US" sz="2400" dirty="0" err="1"/>
              <a:t>rakennetta</a:t>
            </a:r>
            <a:r>
              <a:rPr lang="en-US" sz="2400" dirty="0"/>
              <a:t>, </a:t>
            </a:r>
            <a:r>
              <a:rPr lang="en-US" sz="2400" dirty="0" err="1"/>
              <a:t>jolloin</a:t>
            </a:r>
            <a:r>
              <a:rPr lang="en-US" sz="2400" dirty="0"/>
              <a:t> </a:t>
            </a:r>
            <a:r>
              <a:rPr lang="en-US" sz="2400" dirty="0" err="1"/>
              <a:t>sormet</a:t>
            </a:r>
            <a:r>
              <a:rPr lang="en-US" sz="2400" dirty="0"/>
              <a:t> </a:t>
            </a:r>
            <a:r>
              <a:rPr lang="en-US" sz="2400" dirty="0" err="1"/>
              <a:t>voivat</a:t>
            </a:r>
            <a:r>
              <a:rPr lang="en-US" sz="2400" dirty="0"/>
              <a:t> </a:t>
            </a:r>
            <a:r>
              <a:rPr lang="en-US" sz="2400" dirty="0" err="1"/>
              <a:t>vääntyä</a:t>
            </a:r>
            <a:r>
              <a:rPr lang="en-US" sz="2400" dirty="0"/>
              <a:t> </a:t>
            </a:r>
            <a:r>
              <a:rPr lang="en-US" sz="2400" dirty="0" err="1"/>
              <a:t>epäluonnolliseen</a:t>
            </a:r>
            <a:r>
              <a:rPr lang="en-US" sz="2400" dirty="0"/>
              <a:t> </a:t>
            </a:r>
            <a:r>
              <a:rPr lang="en-US" sz="2400" dirty="0" err="1"/>
              <a:t>asentoon</a:t>
            </a:r>
            <a:r>
              <a:rPr lang="en-US" sz="2400" dirty="0"/>
              <a:t>.</a:t>
            </a:r>
          </a:p>
          <a:p>
            <a:r>
              <a:rPr lang="en-US" sz="2400" i="1" dirty="0" err="1"/>
              <a:t>Autoimmuunisairaus</a:t>
            </a:r>
            <a:r>
              <a:rPr lang="en-US" sz="2400" dirty="0"/>
              <a:t>, </a:t>
            </a:r>
            <a:r>
              <a:rPr lang="en-US" sz="2400" dirty="0" err="1"/>
              <a:t>jonka</a:t>
            </a:r>
            <a:r>
              <a:rPr lang="en-US" sz="2400" dirty="0"/>
              <a:t> </a:t>
            </a:r>
            <a:r>
              <a:rPr lang="en-US" sz="2400" dirty="0" err="1"/>
              <a:t>perimmäistä</a:t>
            </a:r>
            <a:r>
              <a:rPr lang="en-US" sz="2400" dirty="0"/>
              <a:t> </a:t>
            </a:r>
            <a:r>
              <a:rPr lang="en-US" sz="2400" dirty="0" err="1"/>
              <a:t>syytä</a:t>
            </a:r>
            <a:r>
              <a:rPr lang="en-US" sz="2400" dirty="0"/>
              <a:t>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tunneta</a:t>
            </a:r>
            <a:endParaRPr lang="en-US" sz="2400" dirty="0"/>
          </a:p>
          <a:p>
            <a:r>
              <a:rPr lang="en-US" sz="2400" dirty="0" err="1"/>
              <a:t>Tupakointi</a:t>
            </a:r>
            <a:r>
              <a:rPr lang="en-US" sz="2400" dirty="0"/>
              <a:t> </a:t>
            </a:r>
            <a:r>
              <a:rPr lang="en-US" sz="2400" dirty="0" err="1"/>
              <a:t>lisää</a:t>
            </a:r>
            <a:r>
              <a:rPr lang="en-US" sz="2400" dirty="0"/>
              <a:t> </a:t>
            </a:r>
            <a:r>
              <a:rPr lang="en-US" sz="2400" dirty="0" err="1"/>
              <a:t>sairastumisriskiä</a:t>
            </a:r>
            <a:r>
              <a:rPr lang="en-US" sz="2400" dirty="0"/>
              <a:t>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2F122B1-82CB-E16D-2E64-47D90F6EB46D}"/>
              </a:ext>
            </a:extLst>
          </p:cNvPr>
          <p:cNvSpPr txBox="1"/>
          <p:nvPr/>
        </p:nvSpPr>
        <p:spPr>
          <a:xfrm>
            <a:off x="5751810" y="4820628"/>
            <a:ext cx="6125704" cy="1564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Autoimmuunisairauksia ovat muun muassa </a:t>
            </a:r>
            <a:r>
              <a:rPr lang="fi-FI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selkeästi perinnölliset </a:t>
            </a: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 </a:t>
            </a:r>
            <a:r>
              <a:rPr lang="fi-FI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viruspohjaiset</a:t>
            </a: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nivelreuma, kihti, tyypin 1 diabetes, keliakia, tulehdukselliset suolistosairaudet, </a:t>
            </a:r>
            <a:r>
              <a:rPr lang="fi-FI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MS-tauti</a:t>
            </a: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psoriaasi, kilpirauhasen vajaatoiminta, sydämen läppävika, narkolepsia ja skitsofrenia.</a:t>
            </a:r>
          </a:p>
        </p:txBody>
      </p:sp>
    </p:spTree>
    <p:extLst>
      <p:ext uri="{BB962C8B-B14F-4D97-AF65-F5344CB8AC3E}">
        <p14:creationId xmlns:p14="http://schemas.microsoft.com/office/powerpoint/2010/main" val="421453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ulko&#10;&#10;Kuvaus luotu automaattisesti">
            <a:extLst>
              <a:ext uri="{FF2B5EF4-FFF2-40B4-BE49-F238E27FC236}">
                <a16:creationId xmlns:a16="http://schemas.microsoft.com/office/drawing/2014/main" id="{541FB414-B311-A03C-17C9-907B7CBB81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6" b="6273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61F0EE9-F574-4564-AD90-E34769B5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80" y="-10"/>
            <a:ext cx="6668066" cy="162476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 err="1"/>
              <a:t>Allergia</a:t>
            </a:r>
            <a:br>
              <a:rPr lang="en-US" sz="2400" dirty="0"/>
            </a:br>
            <a:r>
              <a:rPr lang="en-US" sz="800" dirty="0"/>
              <a:t>.</a:t>
            </a:r>
            <a:br>
              <a:rPr lang="en-US" sz="2400" dirty="0"/>
            </a:br>
            <a:r>
              <a:rPr lang="en-US" sz="2400" dirty="0"/>
              <a:t>- </a:t>
            </a:r>
            <a:r>
              <a:rPr lang="en-US" sz="2400" b="1" dirty="0" err="1"/>
              <a:t>immuunijärjestelmän</a:t>
            </a:r>
            <a:r>
              <a:rPr lang="en-US" sz="2400" b="1" dirty="0"/>
              <a:t> </a:t>
            </a:r>
            <a:r>
              <a:rPr lang="en-US" sz="2400" b="1" dirty="0" err="1"/>
              <a:t>ylireagointia</a:t>
            </a:r>
            <a:r>
              <a:rPr lang="en-US" sz="2400" b="1" dirty="0"/>
              <a:t> </a:t>
            </a:r>
            <a:r>
              <a:rPr lang="en-US" sz="2400" b="1" dirty="0" err="1"/>
              <a:t>ympäristön</a:t>
            </a:r>
            <a:r>
              <a:rPr lang="en-US" sz="2400" b="1" dirty="0"/>
              <a:t> </a:t>
            </a:r>
            <a:r>
              <a:rPr lang="en-US" sz="2400" b="1" dirty="0" err="1"/>
              <a:t>allergeenejä</a:t>
            </a:r>
            <a:r>
              <a:rPr lang="en-US" sz="2400" b="1" dirty="0"/>
              <a:t> </a:t>
            </a:r>
            <a:r>
              <a:rPr lang="en-US" sz="2400" b="1" dirty="0" err="1"/>
              <a:t>kohtaan</a:t>
            </a:r>
            <a:br>
              <a:rPr lang="en-US" sz="2400" b="1" dirty="0"/>
            </a:br>
            <a:r>
              <a:rPr lang="en-US" sz="2400" b="1" dirty="0"/>
              <a:t>- </a:t>
            </a:r>
            <a:r>
              <a:rPr lang="en-US" sz="2400" b="1" i="1" dirty="0" err="1"/>
              <a:t>allergeeni</a:t>
            </a:r>
            <a:r>
              <a:rPr lang="en-US" sz="2400" b="1" dirty="0"/>
              <a:t> on </a:t>
            </a:r>
            <a:r>
              <a:rPr lang="en-US" sz="2400" b="1" dirty="0" err="1"/>
              <a:t>aine</a:t>
            </a:r>
            <a:r>
              <a:rPr lang="en-US" sz="2400" b="1" dirty="0"/>
              <a:t>, </a:t>
            </a:r>
            <a:r>
              <a:rPr lang="en-US" sz="2400" b="1" dirty="0" err="1"/>
              <a:t>joka</a:t>
            </a:r>
            <a:r>
              <a:rPr lang="en-US" sz="2400" b="1" dirty="0"/>
              <a:t> </a:t>
            </a:r>
            <a:r>
              <a:rPr lang="en-US" sz="2400" b="1" dirty="0" err="1"/>
              <a:t>voi</a:t>
            </a:r>
            <a:r>
              <a:rPr lang="en-US" sz="2400" b="1" dirty="0"/>
              <a:t> </a:t>
            </a:r>
            <a:r>
              <a:rPr lang="en-US" sz="2400" b="1" dirty="0" err="1"/>
              <a:t>aiheuttaa</a:t>
            </a:r>
            <a:r>
              <a:rPr lang="en-US" sz="2400" b="1" dirty="0"/>
              <a:t> </a:t>
            </a:r>
            <a:r>
              <a:rPr lang="en-US" sz="2400" b="1" dirty="0" err="1"/>
              <a:t>allergiaoireita</a:t>
            </a:r>
            <a:endParaRPr lang="en-US" sz="24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3DB9A9-0A30-D8AC-AAE0-55CCD49FC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80" y="1714984"/>
            <a:ext cx="5135880" cy="38284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Tyypillisiä</a:t>
            </a:r>
            <a:r>
              <a:rPr lang="en-US" sz="2400" b="1" dirty="0"/>
              <a:t> </a:t>
            </a:r>
            <a:r>
              <a:rPr lang="en-US" sz="2400" b="1" dirty="0" err="1"/>
              <a:t>allergeenejä</a:t>
            </a:r>
            <a:r>
              <a:rPr lang="en-US" sz="2400" b="1" dirty="0"/>
              <a:t> </a:t>
            </a:r>
            <a:r>
              <a:rPr lang="en-US" sz="2400" dirty="0" err="1"/>
              <a:t>esim</a:t>
            </a:r>
            <a:r>
              <a:rPr lang="en-US" sz="2400" dirty="0"/>
              <a:t>. </a:t>
            </a:r>
            <a:r>
              <a:rPr lang="en-US" sz="2400" dirty="0" err="1"/>
              <a:t>siitepöly</a:t>
            </a:r>
            <a:r>
              <a:rPr lang="en-US" sz="2400" dirty="0"/>
              <a:t>, </a:t>
            </a:r>
            <a:r>
              <a:rPr lang="en-US" sz="2400" dirty="0" err="1"/>
              <a:t>eläinpöly</a:t>
            </a:r>
            <a:r>
              <a:rPr lang="en-US" sz="2400" dirty="0"/>
              <a:t>, </a:t>
            </a:r>
            <a:r>
              <a:rPr lang="en-US" sz="2400" dirty="0" err="1"/>
              <a:t>ruoka-aineita</a:t>
            </a:r>
            <a:r>
              <a:rPr lang="en-US" sz="2400" dirty="0"/>
              <a:t>, </a:t>
            </a:r>
            <a:r>
              <a:rPr lang="en-US" sz="2400" dirty="0" err="1"/>
              <a:t>lääkeaineita</a:t>
            </a:r>
            <a:r>
              <a:rPr lang="en-US" sz="2400" dirty="0"/>
              <a:t>, </a:t>
            </a:r>
            <a:r>
              <a:rPr lang="en-US" sz="2400" dirty="0" err="1"/>
              <a:t>hyönteisten</a:t>
            </a:r>
            <a:r>
              <a:rPr lang="en-US" sz="2400" dirty="0"/>
              <a:t> </a:t>
            </a:r>
            <a:r>
              <a:rPr lang="en-US" sz="2400" dirty="0" err="1"/>
              <a:t>myrkyt</a:t>
            </a:r>
            <a:endParaRPr lang="en-US" sz="800" dirty="0"/>
          </a:p>
          <a:p>
            <a:pPr marL="0" indent="0">
              <a:buNone/>
            </a:pPr>
            <a:endParaRPr lang="en-US" sz="1900" dirty="0"/>
          </a:p>
          <a:p>
            <a:endParaRPr lang="en-US" sz="19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D8298A8-A633-BA3E-974C-FD509D2608EB}"/>
              </a:ext>
            </a:extLst>
          </p:cNvPr>
          <p:cNvSpPr txBox="1"/>
          <p:nvPr/>
        </p:nvSpPr>
        <p:spPr>
          <a:xfrm>
            <a:off x="6762750" y="6418064"/>
            <a:ext cx="3262312" cy="308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</a:t>
            </a:r>
            <a:r>
              <a:rPr lang="fi-FI" sz="1400" dirty="0" err="1"/>
              <a:t>motoki</a:t>
            </a:r>
            <a:r>
              <a:rPr lang="fi-FI" sz="1400" dirty="0"/>
              <a:t> </a:t>
            </a:r>
            <a:r>
              <a:rPr lang="fi-FI" sz="1400" dirty="0" err="1"/>
              <a:t>tonn</a:t>
            </a:r>
            <a:endParaRPr lang="fi-FI" sz="14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11329A2-BE3D-2E48-A095-C8A80D9DDB24}"/>
              </a:ext>
            </a:extLst>
          </p:cNvPr>
          <p:cNvSpPr txBox="1"/>
          <p:nvPr/>
        </p:nvSpPr>
        <p:spPr>
          <a:xfrm>
            <a:off x="1572" y="3428995"/>
            <a:ext cx="6094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Atopia</a:t>
            </a:r>
          </a:p>
          <a:p>
            <a:r>
              <a:rPr lang="fi-FI" dirty="0">
                <a:hlinkClick r:id="rId3"/>
              </a:rPr>
              <a:t>https://www.terveyskirjasto.fi/dlk00202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068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25A423-7DE7-A0A5-3A75-ED3A8C9B9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421" y="9542"/>
            <a:ext cx="6182360" cy="801073"/>
          </a:xfrm>
        </p:spPr>
        <p:txBody>
          <a:bodyPr>
            <a:normAutofit/>
          </a:bodyPr>
          <a:lstStyle/>
          <a:p>
            <a:r>
              <a:rPr lang="fi-FI" sz="3200" b="1" dirty="0"/>
              <a:t>Välitön allerginen reaktio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FC28D8A0-FBD8-B7F1-48C1-8008CDDF39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02560" y="2931333"/>
            <a:ext cx="9489440" cy="2644354"/>
          </a:xfrm>
        </p:spPr>
      </p:pic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1D03524-6E1D-7A16-FD71-16D4F85877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1760" y="9542"/>
            <a:ext cx="2326640" cy="6596568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C998BEE2-9166-245E-A1B9-9E8DEBFA4CC5}"/>
              </a:ext>
            </a:extLst>
          </p:cNvPr>
          <p:cNvSpPr txBox="1"/>
          <p:nvPr/>
        </p:nvSpPr>
        <p:spPr>
          <a:xfrm>
            <a:off x="3017003" y="776572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 err="1"/>
              <a:t>Välitön</a:t>
            </a:r>
            <a:r>
              <a:rPr lang="en-US" sz="2000" b="1" dirty="0"/>
              <a:t> </a:t>
            </a:r>
            <a:r>
              <a:rPr lang="en-US" sz="2000" b="1" dirty="0" err="1"/>
              <a:t>reaktio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kehittyy</a:t>
            </a:r>
            <a:r>
              <a:rPr lang="en-US" sz="2000" dirty="0"/>
              <a:t> </a:t>
            </a:r>
            <a:r>
              <a:rPr lang="en-US" sz="2000" dirty="0" err="1"/>
              <a:t>nopeasti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elimistössä</a:t>
            </a:r>
            <a:r>
              <a:rPr lang="en-US" sz="2000" dirty="0"/>
              <a:t> </a:t>
            </a:r>
            <a:r>
              <a:rPr lang="en-US" sz="2000" dirty="0" err="1"/>
              <a:t>muodostuu</a:t>
            </a:r>
            <a:r>
              <a:rPr lang="en-US" sz="2000" dirty="0"/>
              <a:t> </a:t>
            </a:r>
            <a:r>
              <a:rPr lang="en-US" sz="2000" dirty="0" err="1"/>
              <a:t>vasta-ainetta</a:t>
            </a:r>
            <a:r>
              <a:rPr lang="en-US" sz="2000" dirty="0"/>
              <a:t> (</a:t>
            </a:r>
            <a:r>
              <a:rPr lang="en-US" sz="2000" dirty="0" err="1"/>
              <a:t>IgE:tä</a:t>
            </a:r>
            <a:r>
              <a:rPr lang="en-US" sz="2000" dirty="0"/>
              <a:t> ) </a:t>
            </a:r>
            <a:r>
              <a:rPr lang="en-US" sz="2000" dirty="0" err="1"/>
              <a:t>allergeeniä</a:t>
            </a:r>
            <a:r>
              <a:rPr lang="en-US" sz="2000" dirty="0"/>
              <a:t> </a:t>
            </a:r>
            <a:r>
              <a:rPr lang="en-US" sz="2000" dirty="0" err="1"/>
              <a:t>kohtaan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perinnöllinen</a:t>
            </a:r>
            <a:r>
              <a:rPr lang="en-US" sz="2000" dirty="0"/>
              <a:t> </a:t>
            </a:r>
            <a:r>
              <a:rPr lang="en-US" sz="2000" dirty="0" err="1"/>
              <a:t>alttius</a:t>
            </a:r>
            <a:r>
              <a:rPr lang="en-US" sz="2000" dirty="0"/>
              <a:t> </a:t>
            </a:r>
            <a:r>
              <a:rPr lang="en-US" sz="2000" dirty="0" err="1"/>
              <a:t>eli</a:t>
            </a:r>
            <a:r>
              <a:rPr lang="en-US" sz="2000" dirty="0"/>
              <a:t> </a:t>
            </a:r>
            <a:r>
              <a:rPr lang="en-US" sz="2000" dirty="0" err="1"/>
              <a:t>atopia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ympäristötekijät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mikrobialtistumisten</a:t>
            </a:r>
            <a:r>
              <a:rPr lang="en-US" sz="2000" dirty="0"/>
              <a:t> </a:t>
            </a:r>
            <a:r>
              <a:rPr lang="en-US" sz="2000" dirty="0" err="1"/>
              <a:t>määrä</a:t>
            </a:r>
            <a:r>
              <a:rPr lang="en-US" sz="2000" dirty="0"/>
              <a:t> ja </a:t>
            </a:r>
            <a:r>
              <a:rPr lang="en-US" sz="2000" dirty="0" err="1"/>
              <a:t>ravinto</a:t>
            </a:r>
            <a:r>
              <a:rPr lang="en-US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siedätyshoito</a:t>
            </a:r>
            <a:r>
              <a:rPr lang="en-US" sz="2000" dirty="0"/>
              <a:t>, </a:t>
            </a:r>
            <a:r>
              <a:rPr lang="en-US" sz="2000" dirty="0" err="1"/>
              <a:t>allergialääkkeet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antihistamiini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190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F08BD4-C454-3F0A-94B8-33B8C60F8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0"/>
            <a:ext cx="5720080" cy="741679"/>
          </a:xfrm>
        </p:spPr>
        <p:txBody>
          <a:bodyPr>
            <a:normAutofit/>
          </a:bodyPr>
          <a:lstStyle/>
          <a:p>
            <a:r>
              <a:rPr lang="fi-FI" sz="3200" b="1" dirty="0"/>
              <a:t>Viivästynyt allerginen reaktio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C4994EA9-8CEE-B3DE-A0FB-A35FA2DC45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689212"/>
            <a:ext cx="9021884" cy="3214407"/>
          </a:xfrm>
        </p:spPr>
      </p:pic>
      <p:pic>
        <p:nvPicPr>
          <p:cNvPr id="5" name="Sisällön paikkamerkki 15" descr="Kuva, joka sisältää kohteen henkilö, päällä pitäminen&#10;&#10;Kuvaus luotu automaattisesti">
            <a:extLst>
              <a:ext uri="{FF2B5EF4-FFF2-40B4-BE49-F238E27FC236}">
                <a16:creationId xmlns:a16="http://schemas.microsoft.com/office/drawing/2014/main" id="{75E320B8-8005-F9AB-BA9D-3D64CDA0AE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" r="18093" b="-1"/>
          <a:stretch/>
        </p:blipFill>
        <p:spPr>
          <a:xfrm>
            <a:off x="9113749" y="1769230"/>
            <a:ext cx="2936437" cy="305437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D19A672D-2C4C-D135-8528-C6BF75C233D6}"/>
              </a:ext>
            </a:extLst>
          </p:cNvPr>
          <p:cNvSpPr txBox="1"/>
          <p:nvPr/>
        </p:nvSpPr>
        <p:spPr>
          <a:xfrm>
            <a:off x="0" y="556604"/>
            <a:ext cx="116725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 err="1"/>
              <a:t>Viivästynyt</a:t>
            </a:r>
            <a:r>
              <a:rPr lang="en-US" sz="2000" b="1" dirty="0"/>
              <a:t> </a:t>
            </a:r>
            <a:r>
              <a:rPr lang="en-US" sz="2000" b="1" dirty="0" err="1"/>
              <a:t>reaktio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tavallisesti</a:t>
            </a:r>
            <a:r>
              <a:rPr lang="en-US" sz="2000" dirty="0"/>
              <a:t> </a:t>
            </a:r>
            <a:r>
              <a:rPr lang="en-US" sz="2000" dirty="0" err="1"/>
              <a:t>syynä</a:t>
            </a:r>
            <a:r>
              <a:rPr lang="en-US" sz="2000" dirty="0"/>
              <a:t> </a:t>
            </a:r>
            <a:r>
              <a:rPr lang="en-US" sz="2000" dirty="0" err="1"/>
              <a:t>pitkäaikainen</a:t>
            </a:r>
            <a:r>
              <a:rPr lang="en-US" sz="2000" dirty="0"/>
              <a:t> </a:t>
            </a:r>
            <a:r>
              <a:rPr lang="en-US" sz="2000" dirty="0" err="1"/>
              <a:t>altistuminen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kosketus</a:t>
            </a:r>
            <a:r>
              <a:rPr lang="en-US" sz="2000" dirty="0"/>
              <a:t>) </a:t>
            </a:r>
            <a:r>
              <a:rPr lang="en-US" sz="2000" dirty="0" err="1"/>
              <a:t>jollekin</a:t>
            </a:r>
            <a:r>
              <a:rPr lang="en-US" sz="2000" dirty="0"/>
              <a:t> </a:t>
            </a:r>
            <a:r>
              <a:rPr lang="en-US" sz="2000" dirty="0" err="1"/>
              <a:t>kemikaalille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nikkeli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usein</a:t>
            </a:r>
            <a:r>
              <a:rPr lang="en-US" sz="2000" dirty="0"/>
              <a:t> </a:t>
            </a:r>
            <a:r>
              <a:rPr lang="en-US" sz="2000" dirty="0" err="1"/>
              <a:t>toistuva</a:t>
            </a:r>
            <a:r>
              <a:rPr lang="en-US" sz="2000" dirty="0"/>
              <a:t> </a:t>
            </a:r>
            <a:r>
              <a:rPr lang="en-US" sz="2000" dirty="0" err="1"/>
              <a:t>nikkelikosketus</a:t>
            </a:r>
            <a:r>
              <a:rPr lang="en-US" sz="2000" dirty="0"/>
              <a:t> (</a:t>
            </a:r>
            <a:r>
              <a:rPr lang="en-US" sz="2000" dirty="0" err="1"/>
              <a:t>esim</a:t>
            </a:r>
            <a:r>
              <a:rPr lang="en-US" sz="2000" dirty="0"/>
              <a:t>. koru, </a:t>
            </a:r>
            <a:r>
              <a:rPr lang="en-US" sz="2000" dirty="0" err="1"/>
              <a:t>farkkujen</a:t>
            </a:r>
            <a:r>
              <a:rPr lang="en-US" sz="2000" dirty="0"/>
              <a:t> </a:t>
            </a:r>
            <a:r>
              <a:rPr lang="en-US" sz="2000" dirty="0" err="1"/>
              <a:t>nappi</a:t>
            </a:r>
            <a:r>
              <a:rPr lang="en-US" sz="2000" dirty="0"/>
              <a:t>)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ajan</a:t>
            </a:r>
            <a:r>
              <a:rPr lang="en-US" sz="2000" dirty="0"/>
              <a:t> </a:t>
            </a:r>
            <a:r>
              <a:rPr lang="en-US" sz="2000" dirty="0" err="1"/>
              <a:t>kuluessa</a:t>
            </a:r>
            <a:r>
              <a:rPr lang="en-US" sz="2000" dirty="0"/>
              <a:t> </a:t>
            </a:r>
            <a:r>
              <a:rPr lang="en-US" sz="2000" dirty="0" err="1"/>
              <a:t>aiheuttaa</a:t>
            </a:r>
            <a:r>
              <a:rPr lang="en-US" sz="2000" dirty="0"/>
              <a:t> </a:t>
            </a:r>
            <a:r>
              <a:rPr lang="en-US" sz="2000" dirty="0" err="1"/>
              <a:t>allergista</a:t>
            </a:r>
            <a:r>
              <a:rPr lang="en-US" sz="2000" dirty="0"/>
              <a:t> </a:t>
            </a:r>
            <a:r>
              <a:rPr lang="en-US" sz="2000" dirty="0" err="1"/>
              <a:t>ihottumaa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allergeenin</a:t>
            </a:r>
            <a:r>
              <a:rPr lang="en-US" sz="2000" dirty="0"/>
              <a:t> </a:t>
            </a:r>
            <a:r>
              <a:rPr lang="en-US" sz="2000" dirty="0" err="1"/>
              <a:t>välttäminen</a:t>
            </a:r>
            <a:r>
              <a:rPr lang="en-US" sz="2000" dirty="0"/>
              <a:t> </a:t>
            </a:r>
            <a:r>
              <a:rPr lang="en-US" sz="2000" dirty="0" err="1"/>
              <a:t>helpottaa</a:t>
            </a:r>
            <a:r>
              <a:rPr lang="en-US" sz="2000" dirty="0"/>
              <a:t> </a:t>
            </a:r>
            <a:r>
              <a:rPr lang="en-US" sz="2000" dirty="0" err="1"/>
              <a:t>oireita</a:t>
            </a:r>
            <a:endParaRPr lang="en-US" sz="2000" dirty="0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CE7A55B-067A-F120-AED8-B0BC9477D82F}"/>
              </a:ext>
            </a:extLst>
          </p:cNvPr>
          <p:cNvSpPr txBox="1"/>
          <p:nvPr/>
        </p:nvSpPr>
        <p:spPr>
          <a:xfrm rot="5400000">
            <a:off x="10369112" y="3658827"/>
            <a:ext cx="3054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Matt </a:t>
            </a:r>
            <a:r>
              <a:rPr lang="fi-FI" sz="1400" dirty="0" err="1"/>
              <a:t>Mololey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57276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Sisällön paikkamerkki 11" descr="Kuva, joka sisältää kohteen henkilö, veistos&#10;&#10;Kuvaus luotu automaattisesti">
            <a:extLst>
              <a:ext uri="{FF2B5EF4-FFF2-40B4-BE49-F238E27FC236}">
                <a16:creationId xmlns:a16="http://schemas.microsoft.com/office/drawing/2014/main" id="{AB7E445B-BC5D-635C-3893-BBD6584418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2"/>
          <a:stretch/>
        </p:blipFill>
        <p:spPr>
          <a:xfrm>
            <a:off x="2522358" y="-1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E1CDCE-9358-8665-9CCA-4680C8EAE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" y="0"/>
            <a:ext cx="8992042" cy="9462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 err="1"/>
              <a:t>Muistisairaudet</a:t>
            </a:r>
            <a:br>
              <a:rPr lang="en-US" sz="2500" b="1" dirty="0"/>
            </a:br>
            <a:r>
              <a:rPr lang="en-US" sz="2500" b="1" dirty="0"/>
              <a:t>- </a:t>
            </a:r>
            <a:r>
              <a:rPr lang="en-US" sz="2000" b="1" dirty="0" err="1"/>
              <a:t>joukko</a:t>
            </a:r>
            <a:r>
              <a:rPr lang="en-US" sz="2000" b="1" dirty="0"/>
              <a:t> </a:t>
            </a:r>
            <a:r>
              <a:rPr lang="en-US" sz="2000" b="1" dirty="0" err="1"/>
              <a:t>sairauksia</a:t>
            </a:r>
            <a:r>
              <a:rPr lang="en-US" sz="2000" b="1" dirty="0"/>
              <a:t>, </a:t>
            </a:r>
            <a:r>
              <a:rPr lang="en-US" sz="2000" b="1" dirty="0" err="1"/>
              <a:t>jotka</a:t>
            </a:r>
            <a:r>
              <a:rPr lang="en-US" sz="2000" b="1" dirty="0"/>
              <a:t> </a:t>
            </a:r>
            <a:r>
              <a:rPr lang="en-US" sz="2000" b="1" dirty="0" err="1"/>
              <a:t>heikentävät</a:t>
            </a:r>
            <a:r>
              <a:rPr lang="en-US" sz="2000" b="1" dirty="0"/>
              <a:t> </a:t>
            </a:r>
            <a:r>
              <a:rPr lang="en-US" sz="2000" b="1" dirty="0" err="1"/>
              <a:t>muistia</a:t>
            </a:r>
            <a:r>
              <a:rPr lang="en-US" sz="2000" b="1" dirty="0"/>
              <a:t>, </a:t>
            </a:r>
            <a:r>
              <a:rPr lang="en-US" sz="2000" b="1" dirty="0" err="1"/>
              <a:t>tiedonkäsittelyä</a:t>
            </a:r>
            <a:r>
              <a:rPr lang="en-US" sz="2000" b="1" dirty="0"/>
              <a:t> ja </a:t>
            </a:r>
            <a:r>
              <a:rPr lang="en-US" sz="2000" b="1" dirty="0" err="1"/>
              <a:t>muuta</a:t>
            </a:r>
            <a:r>
              <a:rPr lang="en-US" sz="2000" b="1" dirty="0"/>
              <a:t> </a:t>
            </a:r>
            <a:r>
              <a:rPr lang="en-US" sz="2000" b="1" dirty="0" err="1"/>
              <a:t>ajatustoimintaa</a:t>
            </a:r>
            <a:endParaRPr lang="en-US" sz="20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3E553B-CD8E-83E6-9B67-278625990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946205"/>
            <a:ext cx="8515847" cy="467536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 err="1"/>
              <a:t>Muistisairaudet</a:t>
            </a:r>
            <a:r>
              <a:rPr lang="en-US" sz="2200" b="1" dirty="0"/>
              <a:t> </a:t>
            </a:r>
            <a:r>
              <a:rPr lang="en-US" sz="2200" b="1" dirty="0" err="1"/>
              <a:t>vaikeuttavat</a:t>
            </a:r>
            <a:endParaRPr lang="en-US" sz="2200" b="1" dirty="0"/>
          </a:p>
          <a:p>
            <a:r>
              <a:rPr lang="en-US" sz="2200" dirty="0" err="1"/>
              <a:t>sanojen</a:t>
            </a:r>
            <a:r>
              <a:rPr lang="en-US" sz="2200" dirty="0"/>
              <a:t> </a:t>
            </a:r>
            <a:r>
              <a:rPr lang="en-US" sz="2200" dirty="0" err="1"/>
              <a:t>muistamista</a:t>
            </a:r>
            <a:r>
              <a:rPr lang="en-US" sz="2200" dirty="0"/>
              <a:t> ja </a:t>
            </a:r>
            <a:r>
              <a:rPr lang="en-US" sz="2200" dirty="0" err="1"/>
              <a:t>ymmärtämistä</a:t>
            </a:r>
            <a:endParaRPr lang="en-US" sz="2200" dirty="0"/>
          </a:p>
          <a:p>
            <a:r>
              <a:rPr lang="en-US" sz="2200" dirty="0" err="1"/>
              <a:t>päivittäisiä</a:t>
            </a:r>
            <a:r>
              <a:rPr lang="en-US" sz="2200" dirty="0"/>
              <a:t> </a:t>
            </a:r>
            <a:r>
              <a:rPr lang="en-US" sz="2200" dirty="0" err="1"/>
              <a:t>askareita</a:t>
            </a:r>
            <a:r>
              <a:rPr lang="en-US" sz="2200" dirty="0"/>
              <a:t>, </a:t>
            </a:r>
            <a:r>
              <a:rPr lang="en-US" sz="2200" dirty="0" err="1"/>
              <a:t>esim</a:t>
            </a:r>
            <a:r>
              <a:rPr lang="en-US" sz="2200" dirty="0"/>
              <a:t>. </a:t>
            </a:r>
            <a:r>
              <a:rPr lang="en-US" sz="2200" dirty="0" err="1"/>
              <a:t>pukeutumista</a:t>
            </a:r>
            <a:r>
              <a:rPr lang="en-US" sz="2200" dirty="0"/>
              <a:t> ja </a:t>
            </a:r>
            <a:r>
              <a:rPr lang="en-US" sz="2200" dirty="0" err="1"/>
              <a:t>parranajoa</a:t>
            </a:r>
            <a:r>
              <a:rPr lang="en-US" sz="2200" dirty="0"/>
              <a:t> </a:t>
            </a:r>
          </a:p>
          <a:p>
            <a:r>
              <a:rPr lang="en-US" sz="2200" dirty="0" err="1"/>
              <a:t>kasvojen</a:t>
            </a:r>
            <a:r>
              <a:rPr lang="en-US" sz="2200" dirty="0"/>
              <a:t>, </a:t>
            </a:r>
            <a:r>
              <a:rPr lang="en-US" sz="2200" dirty="0" err="1"/>
              <a:t>esineiden</a:t>
            </a:r>
            <a:r>
              <a:rPr lang="en-US" sz="2200" dirty="0"/>
              <a:t> ja </a:t>
            </a:r>
            <a:r>
              <a:rPr lang="en-US" sz="2200" dirty="0" err="1"/>
              <a:t>paikkojen</a:t>
            </a:r>
            <a:r>
              <a:rPr lang="en-US" sz="2200" dirty="0"/>
              <a:t> </a:t>
            </a:r>
            <a:r>
              <a:rPr lang="en-US" sz="2200" dirty="0" err="1"/>
              <a:t>tunnistamista</a:t>
            </a:r>
            <a:endParaRPr lang="en-US" sz="2200" dirty="0"/>
          </a:p>
          <a:p>
            <a:r>
              <a:rPr lang="en-US" sz="2200" dirty="0" err="1"/>
              <a:t>ohjeiden</a:t>
            </a:r>
            <a:r>
              <a:rPr lang="en-US" sz="2200" dirty="0"/>
              <a:t> </a:t>
            </a:r>
            <a:r>
              <a:rPr lang="en-US" sz="2200" dirty="0" err="1"/>
              <a:t>noudattamista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 err="1"/>
              <a:t>Riskitekijöitä</a:t>
            </a:r>
            <a:endParaRPr lang="en-US" sz="2200" b="1" dirty="0"/>
          </a:p>
          <a:p>
            <a:r>
              <a:rPr lang="en-US" sz="2200" dirty="0" err="1"/>
              <a:t>korkea</a:t>
            </a:r>
            <a:r>
              <a:rPr lang="en-US" sz="2200" dirty="0"/>
              <a:t> </a:t>
            </a:r>
            <a:r>
              <a:rPr lang="en-US" sz="2200" dirty="0" err="1"/>
              <a:t>ikä</a:t>
            </a:r>
            <a:r>
              <a:rPr lang="en-US" sz="2200" dirty="0"/>
              <a:t> ja </a:t>
            </a:r>
            <a:r>
              <a:rPr lang="en-US" sz="2200" dirty="0" err="1"/>
              <a:t>perimä</a:t>
            </a:r>
            <a:endParaRPr lang="en-US" sz="2200" dirty="0"/>
          </a:p>
          <a:p>
            <a:r>
              <a:rPr lang="en-US" sz="2200" dirty="0" err="1"/>
              <a:t>alhainen</a:t>
            </a:r>
            <a:r>
              <a:rPr lang="en-US" sz="2200" dirty="0"/>
              <a:t> </a:t>
            </a:r>
            <a:r>
              <a:rPr lang="en-US" sz="2200" dirty="0" err="1"/>
              <a:t>koulutus</a:t>
            </a:r>
            <a:r>
              <a:rPr lang="en-US" sz="2200" dirty="0"/>
              <a:t> ja </a:t>
            </a:r>
            <a:r>
              <a:rPr lang="en-US" sz="2200" dirty="0" err="1"/>
              <a:t>passiivinen</a:t>
            </a:r>
            <a:r>
              <a:rPr lang="en-US" sz="2200" dirty="0"/>
              <a:t> </a:t>
            </a:r>
            <a:r>
              <a:rPr lang="en-US" sz="2200" dirty="0" err="1"/>
              <a:t>elämäntapa</a:t>
            </a:r>
            <a:endParaRPr lang="en-US" sz="2200" dirty="0"/>
          </a:p>
          <a:p>
            <a:r>
              <a:rPr lang="en-US" sz="2200" dirty="0" err="1"/>
              <a:t>päihteiden käyttö</a:t>
            </a:r>
            <a:r>
              <a:rPr lang="en-US" sz="2200" dirty="0"/>
              <a:t> ja </a:t>
            </a:r>
            <a:r>
              <a:rPr lang="en-US" sz="2200" dirty="0" err="1"/>
              <a:t>tupakointi</a:t>
            </a:r>
            <a:endParaRPr lang="en-US" sz="2200" dirty="0"/>
          </a:p>
          <a:p>
            <a:r>
              <a:rPr lang="en-US" sz="2200" dirty="0" err="1"/>
              <a:t>aivovammat</a:t>
            </a:r>
            <a:r>
              <a:rPr lang="en-US" sz="2200" dirty="0"/>
              <a:t> ja </a:t>
            </a:r>
            <a:r>
              <a:rPr lang="en-US" sz="2200" dirty="0" err="1"/>
              <a:t>aivoverenkierron sairaudet</a:t>
            </a:r>
            <a:endParaRPr lang="en-US" sz="2200" dirty="0"/>
          </a:p>
          <a:p>
            <a:r>
              <a:rPr lang="en-US" sz="2200" dirty="0" err="1"/>
              <a:t>runsaasti</a:t>
            </a:r>
            <a:r>
              <a:rPr lang="en-US" sz="2200" dirty="0"/>
              <a:t> </a:t>
            </a:r>
            <a:r>
              <a:rPr lang="en-US" sz="2200" dirty="0" err="1"/>
              <a:t>tyydyttyneitä</a:t>
            </a:r>
            <a:r>
              <a:rPr lang="en-US" sz="2200" dirty="0"/>
              <a:t> </a:t>
            </a:r>
            <a:r>
              <a:rPr lang="en-US" sz="2200" dirty="0" err="1"/>
              <a:t>rasvoja</a:t>
            </a:r>
            <a:r>
              <a:rPr lang="en-US" sz="2200" dirty="0"/>
              <a:t> </a:t>
            </a:r>
            <a:r>
              <a:rPr lang="en-US" sz="2200" dirty="0" err="1"/>
              <a:t>sisältävä</a:t>
            </a:r>
            <a:r>
              <a:rPr lang="en-US" sz="2200" dirty="0"/>
              <a:t> </a:t>
            </a:r>
            <a:r>
              <a:rPr lang="en-US" sz="2200" dirty="0" err="1"/>
              <a:t>ruokavalio</a:t>
            </a:r>
            <a:r>
              <a:rPr lang="en-US" sz="2200" dirty="0"/>
              <a:t> ja </a:t>
            </a:r>
            <a:r>
              <a:rPr lang="en-US" sz="2200" dirty="0" err="1"/>
              <a:t>ylipaino</a:t>
            </a:r>
            <a:endParaRPr lang="en-US" sz="2200" dirty="0"/>
          </a:p>
          <a:p>
            <a:r>
              <a:rPr lang="en-US" sz="2200" dirty="0"/>
              <a:t>MBO ja </a:t>
            </a:r>
            <a:r>
              <a:rPr lang="en-US" sz="2200" dirty="0" err="1"/>
              <a:t>tyypin</a:t>
            </a:r>
            <a:r>
              <a:rPr lang="en-US" sz="2200" dirty="0"/>
              <a:t> 2 diabetes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000" dirty="0"/>
          </a:p>
          <a:p>
            <a:endParaRPr lang="en-US" sz="11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4F3B5A8B-BC16-795B-B844-736678542854}"/>
              </a:ext>
            </a:extLst>
          </p:cNvPr>
          <p:cNvSpPr txBox="1"/>
          <p:nvPr/>
        </p:nvSpPr>
        <p:spPr>
          <a:xfrm rot="5400000">
            <a:off x="8659911" y="3275105"/>
            <a:ext cx="675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Rad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Cyrus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A070377-CCDD-5B87-FD53-7FC71A9FB9D5}"/>
              </a:ext>
            </a:extLst>
          </p:cNvPr>
          <p:cNvSpPr txBox="1"/>
          <p:nvPr/>
        </p:nvSpPr>
        <p:spPr>
          <a:xfrm>
            <a:off x="258793" y="5621572"/>
            <a:ext cx="61765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https://www.mtv.fi/lyhyet/28aaa1df88b96d58f82f/video-alzheimerin-tautia-voidaan-nyt-hidastaa-laakkeilla-korkea-hinta-puhuttaa</a:t>
            </a:r>
            <a:endParaRPr lang="fi-FI" dirty="0"/>
          </a:p>
          <a:p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1A69F7D-130E-4E5D-E774-CBB5F23B97F5}"/>
              </a:ext>
            </a:extLst>
          </p:cNvPr>
          <p:cNvSpPr txBox="1"/>
          <p:nvPr/>
        </p:nvSpPr>
        <p:spPr>
          <a:xfrm>
            <a:off x="5465182" y="946194"/>
            <a:ext cx="61765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https://www.mtv.fi/lyhyet/188f4ad1bee53d5e819a/video-suomi-uusien-alzheimer-hoitojen-eturintamassa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010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F0B3D3-4F13-9634-40F8-899F65D9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19" y="25009"/>
            <a:ext cx="11903258" cy="1049794"/>
          </a:xfrm>
        </p:spPr>
        <p:txBody>
          <a:bodyPr>
            <a:normAutofit/>
          </a:bodyPr>
          <a:lstStyle/>
          <a:p>
            <a:pPr algn="ctr"/>
            <a:r>
              <a:rPr lang="fi-FI" sz="3200" b="1" dirty="0"/>
              <a:t>Dementiaoireiden taustalla on aina jokin muistiin vaikuttava sairaus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1D0DCCB-5EB3-F2E0-5CA0-2AD947DBA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325" y="743795"/>
            <a:ext cx="9512675" cy="537041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6A09E65-D625-8A71-9B45-BB7A4D0FD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1681"/>
            <a:ext cx="2782837" cy="209867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3EA12F4-738A-BFFE-0A4B-C4BDC1307423}"/>
              </a:ext>
            </a:extLst>
          </p:cNvPr>
          <p:cNvSpPr txBox="1"/>
          <p:nvPr/>
        </p:nvSpPr>
        <p:spPr>
          <a:xfrm>
            <a:off x="0" y="743795"/>
            <a:ext cx="1051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Terveet aivot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A553EF2-9724-A127-EB2E-565D2AD8A676}"/>
              </a:ext>
            </a:extLst>
          </p:cNvPr>
          <p:cNvSpPr txBox="1"/>
          <p:nvPr/>
        </p:nvSpPr>
        <p:spPr>
          <a:xfrm>
            <a:off x="620491" y="3550356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Alzheimerin taudin rappeuttamat aivot</a:t>
            </a:r>
          </a:p>
        </p:txBody>
      </p:sp>
    </p:spTree>
    <p:extLst>
      <p:ext uri="{BB962C8B-B14F-4D97-AF65-F5344CB8AC3E}">
        <p14:creationId xmlns:p14="http://schemas.microsoft.com/office/powerpoint/2010/main" val="65711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BEAC40C-BFE4-A3B8-8CBF-5F0948CC2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315559" cy="10306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dirty="0" err="1"/>
              <a:t>Muistisairauksien</a:t>
            </a:r>
            <a:r>
              <a:rPr lang="en-US" sz="3400" b="1" dirty="0"/>
              <a:t> </a:t>
            </a:r>
            <a:r>
              <a:rPr lang="en-US" sz="3400" b="1" dirty="0" err="1"/>
              <a:t>ehkäisy</a:t>
            </a:r>
            <a:r>
              <a:rPr lang="en-US" sz="3400" b="1" dirty="0"/>
              <a:t> on </a:t>
            </a:r>
            <a:r>
              <a:rPr lang="en-US" sz="3400" b="1" dirty="0" err="1"/>
              <a:t>aivoterveyden</a:t>
            </a:r>
            <a:r>
              <a:rPr lang="en-US" sz="3400" b="1" dirty="0"/>
              <a:t> </a:t>
            </a:r>
            <a:r>
              <a:rPr lang="en-US" sz="3400" b="1" dirty="0" err="1"/>
              <a:t>edistämistä</a:t>
            </a:r>
            <a:endParaRPr lang="en-US" sz="3400" b="1" dirty="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8B240D-3042-00F4-747A-0E0DC2922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030637"/>
            <a:ext cx="5313225" cy="2936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 err="1"/>
              <a:t>Monipuolinen</a:t>
            </a:r>
            <a:r>
              <a:rPr lang="en-US" sz="2200" dirty="0"/>
              <a:t> </a:t>
            </a:r>
            <a:r>
              <a:rPr lang="en-US" sz="2200" dirty="0" err="1"/>
              <a:t>aivojen</a:t>
            </a:r>
            <a:r>
              <a:rPr lang="en-US" sz="2200" dirty="0"/>
              <a:t> </a:t>
            </a:r>
            <a:r>
              <a:rPr lang="en-US" sz="2200" dirty="0" err="1"/>
              <a:t>käyttäminen</a:t>
            </a:r>
            <a:r>
              <a:rPr lang="en-US" sz="2200" dirty="0"/>
              <a:t> </a:t>
            </a:r>
            <a:r>
              <a:rPr lang="en-US" sz="2200" dirty="0" err="1"/>
              <a:t>kaikissa</a:t>
            </a:r>
            <a:r>
              <a:rPr lang="en-US" sz="2200" dirty="0"/>
              <a:t> </a:t>
            </a:r>
            <a:r>
              <a:rPr lang="en-US" sz="2200" dirty="0" err="1"/>
              <a:t>ikävaiheissa</a:t>
            </a:r>
            <a:endParaRPr lang="en-US" sz="2200" dirty="0"/>
          </a:p>
          <a:p>
            <a:r>
              <a:rPr lang="en-US" sz="2200" dirty="0" err="1"/>
              <a:t>Erilaisten</a:t>
            </a:r>
            <a:r>
              <a:rPr lang="en-US" sz="2200" dirty="0"/>
              <a:t> </a:t>
            </a:r>
            <a:r>
              <a:rPr lang="en-US" sz="2200" dirty="0" err="1"/>
              <a:t>liikuntalajien</a:t>
            </a:r>
            <a:r>
              <a:rPr lang="en-US" sz="2200" dirty="0"/>
              <a:t> </a:t>
            </a:r>
            <a:r>
              <a:rPr lang="en-US" sz="2200" dirty="0" err="1"/>
              <a:t>harrastaminen</a:t>
            </a:r>
            <a:endParaRPr lang="en-US" sz="2200" dirty="0"/>
          </a:p>
          <a:p>
            <a:r>
              <a:rPr lang="en-US" sz="2200" dirty="0" err="1"/>
              <a:t>Aivojen</a:t>
            </a:r>
            <a:r>
              <a:rPr lang="en-US" sz="2200" dirty="0"/>
              <a:t> </a:t>
            </a:r>
            <a:r>
              <a:rPr lang="en-US" sz="2200" dirty="0" err="1"/>
              <a:t>suojaaminen</a:t>
            </a:r>
            <a:r>
              <a:rPr lang="en-US" sz="2200" dirty="0"/>
              <a:t> </a:t>
            </a:r>
            <a:r>
              <a:rPr lang="en-US" sz="2200" dirty="0" err="1"/>
              <a:t>vammoilta</a:t>
            </a:r>
            <a:endParaRPr lang="en-US" sz="2200" dirty="0"/>
          </a:p>
          <a:p>
            <a:r>
              <a:rPr lang="en-US" sz="2200" dirty="0" err="1"/>
              <a:t>Terveellinen</a:t>
            </a:r>
            <a:r>
              <a:rPr lang="en-US" sz="2200" dirty="0"/>
              <a:t> ja </a:t>
            </a:r>
            <a:r>
              <a:rPr lang="en-US" sz="2200" dirty="0" err="1"/>
              <a:t>monipuolinen</a:t>
            </a:r>
            <a:r>
              <a:rPr lang="en-US" sz="2200" dirty="0"/>
              <a:t> </a:t>
            </a:r>
            <a:r>
              <a:rPr lang="en-US" sz="2200" dirty="0" err="1"/>
              <a:t>ravinto</a:t>
            </a:r>
            <a:endParaRPr lang="en-US" sz="2200" dirty="0"/>
          </a:p>
          <a:p>
            <a:r>
              <a:rPr lang="en-US" sz="2200" dirty="0" err="1"/>
              <a:t>Sydän</a:t>
            </a:r>
            <a:r>
              <a:rPr lang="en-US" sz="2200" dirty="0"/>
              <a:t>- ja </a:t>
            </a:r>
            <a:r>
              <a:rPr lang="en-US" sz="2200" dirty="0" err="1"/>
              <a:t>verisuonitautien</a:t>
            </a:r>
            <a:r>
              <a:rPr lang="en-US" sz="2200" dirty="0"/>
              <a:t> </a:t>
            </a:r>
            <a:r>
              <a:rPr lang="en-US" sz="2200" dirty="0" err="1"/>
              <a:t>ennaltaehkäisy</a:t>
            </a:r>
            <a:r>
              <a:rPr lang="en-US" sz="2200" dirty="0"/>
              <a:t> ja </a:t>
            </a:r>
            <a:r>
              <a:rPr lang="en-US" sz="2200" dirty="0" err="1"/>
              <a:t>hyvä</a:t>
            </a:r>
            <a:r>
              <a:rPr lang="en-US" sz="2200" dirty="0"/>
              <a:t> </a:t>
            </a:r>
            <a:r>
              <a:rPr lang="en-US" sz="2200" dirty="0" err="1"/>
              <a:t>hoito</a:t>
            </a:r>
            <a:endParaRPr lang="en-US" sz="2200" dirty="0"/>
          </a:p>
        </p:txBody>
      </p:sp>
      <p:pic>
        <p:nvPicPr>
          <p:cNvPr id="6" name="Sisällön paikkamerkki 5" descr="Kuva, joka sisältää kohteen seinä, sisä&#10;&#10;Kuvaus luotu automaattisesti">
            <a:extLst>
              <a:ext uri="{FF2B5EF4-FFF2-40B4-BE49-F238E27FC236}">
                <a16:creationId xmlns:a16="http://schemas.microsoft.com/office/drawing/2014/main" id="{292AF4E3-2F5F-F333-CA3D-CF2A5EA294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1" r="-1" b="13870"/>
          <a:stretch/>
        </p:blipFill>
        <p:spPr>
          <a:xfrm>
            <a:off x="531322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339DF41-382F-EC46-6474-9A9039117A5C}"/>
              </a:ext>
            </a:extLst>
          </p:cNvPr>
          <p:cNvSpPr txBox="1"/>
          <p:nvPr/>
        </p:nvSpPr>
        <p:spPr>
          <a:xfrm>
            <a:off x="3246120" y="6512711"/>
            <a:ext cx="29357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baby </a:t>
            </a:r>
            <a:r>
              <a:rPr lang="fi-FI" sz="1400" dirty="0" err="1"/>
              <a:t>abbas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8465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Props1.xml><?xml version="1.0" encoding="utf-8"?>
<ds:datastoreItem xmlns:ds="http://schemas.openxmlformats.org/officeDocument/2006/customXml" ds:itemID="{90190D18-C891-4095-9FD7-A00BDB67BD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265102-A18B-4844-A668-9EF9360502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C6059E-4A26-4609-8EE8-306C7B1F4B59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727</Words>
  <Application>Microsoft Office PowerPoint</Application>
  <PresentationFormat>Laajakuva</PresentationFormat>
  <Paragraphs>125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Times New Roman</vt:lpstr>
      <vt:lpstr>Office-teema</vt:lpstr>
      <vt:lpstr>13. Tules, allergiat ja muistisairaudet</vt:lpstr>
      <vt:lpstr>TULES eli tuki- ja liikuntaelinsairaudet</vt:lpstr>
      <vt:lpstr>Niska- ja hartiakipuja voi ennaltaehkäistä ja vähentää</vt:lpstr>
      <vt:lpstr>Selkäkipujen riskitekijöitä</vt:lpstr>
      <vt:lpstr>Iskiaskipu  -syynä iskiashermon ärsytys tai puristus -tavallisimmin välilevyn pullistuma </vt:lpstr>
      <vt:lpstr>PowerPoint-esitys</vt:lpstr>
      <vt:lpstr>Osteoporoosi eli luukato</vt:lpstr>
      <vt:lpstr>Nivelreuma </vt:lpstr>
      <vt:lpstr>Allergia . - immuunijärjestelmän ylireagointia ympäristön allergeenejä kohtaan - allergeeni on aine, joka voi aiheuttaa allergiaoireita</vt:lpstr>
      <vt:lpstr>Välitön allerginen reaktio</vt:lpstr>
      <vt:lpstr>Viivästynyt allerginen reaktio</vt:lpstr>
      <vt:lpstr>Muistisairaudet - joukko sairauksia, jotka heikentävät muistia, tiedonkäsittelyä ja muuta ajatustoimintaa</vt:lpstr>
      <vt:lpstr>Dementiaoireiden taustalla on aina jokin muistiin vaikuttava sairaus</vt:lpstr>
      <vt:lpstr>Muistisairauksien ehkäisy on aivoterveyden edistämistä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Tules,allergiat ja muistisairaudet</dc:title>
  <dc:creator>Paula</dc:creator>
  <cp:lastModifiedBy>Anitta Marttila</cp:lastModifiedBy>
  <cp:revision>45</cp:revision>
  <dcterms:created xsi:type="dcterms:W3CDTF">2022-08-09T11:29:10Z</dcterms:created>
  <dcterms:modified xsi:type="dcterms:W3CDTF">2026-09-04T10:28:32Z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