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64" r:id="rId7"/>
    <p:sldId id="260" r:id="rId8"/>
    <p:sldId id="267" r:id="rId9"/>
    <p:sldId id="261" r:id="rId10"/>
    <p:sldId id="268" r:id="rId11"/>
    <p:sldId id="273" r:id="rId12"/>
    <p:sldId id="275" r:id="rId13"/>
    <p:sldId id="281" r:id="rId14"/>
    <p:sldId id="279" r:id="rId15"/>
    <p:sldId id="280" r:id="rId16"/>
    <p:sldId id="277" r:id="rId17"/>
    <p:sldId id="259"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07911-9AD2-49F3-BA70-649835061E97}" v="129" dt="2024-08-28T06:05:58.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3" d="100"/>
          <a:sy n="123" d="100"/>
        </p:scale>
        <p:origin x="13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E769D5-7EA3-B757-7FF7-9D572699E61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E50B2CD-C6A7-BD08-4DAE-E8898EE8C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2F1D6BE-26AB-AA56-2039-9C0AAB0B5152}"/>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5" name="Alatunnisteen paikkamerkki 4">
            <a:extLst>
              <a:ext uri="{FF2B5EF4-FFF2-40B4-BE49-F238E27FC236}">
                <a16:creationId xmlns:a16="http://schemas.microsoft.com/office/drawing/2014/main" id="{04C0F984-5C83-4E4A-EC34-8615665BE0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47FA38-816C-1801-3D93-F36191FE0C0A}"/>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297805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84FD0C-F603-5195-0971-BDB71FD8C50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AC56A06-571D-0B0C-7845-2E11500A67C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C2BE9A4-2C22-DA0F-66CF-D81AA73A2C48}"/>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5" name="Alatunnisteen paikkamerkki 4">
            <a:extLst>
              <a:ext uri="{FF2B5EF4-FFF2-40B4-BE49-F238E27FC236}">
                <a16:creationId xmlns:a16="http://schemas.microsoft.com/office/drawing/2014/main" id="{0D8234F0-794F-4896-99C8-FAAE06211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BF6A8D1-17C3-FAF2-E627-9B0CD55AD129}"/>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130158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7C02311-7303-50E6-36CF-8BF9CC47427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06425AD-6B8E-8D15-AD2E-4E8A5F57B39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6899E0-FE96-05C2-8163-48F2DF2953A5}"/>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5" name="Alatunnisteen paikkamerkki 4">
            <a:extLst>
              <a:ext uri="{FF2B5EF4-FFF2-40B4-BE49-F238E27FC236}">
                <a16:creationId xmlns:a16="http://schemas.microsoft.com/office/drawing/2014/main" id="{C70F7047-DB0B-F41A-0011-95C45FE0CC5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7DF3D3-6EE5-C6F0-9D0A-DAF4159C0378}"/>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23928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6F67F0-84F6-C96D-D3BA-CBA4A5F2994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17CD89-A460-0874-1A94-E38198E528F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9CFF1D0-CBD3-AB74-9C2E-27A64460E4A1}"/>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5" name="Alatunnisteen paikkamerkki 4">
            <a:extLst>
              <a:ext uri="{FF2B5EF4-FFF2-40B4-BE49-F238E27FC236}">
                <a16:creationId xmlns:a16="http://schemas.microsoft.com/office/drawing/2014/main" id="{52EBE79E-AE8B-DF9A-8C8B-5D16757AD8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970A9C-396E-2108-2A0F-8078590235DC}"/>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427654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55D93F-9D86-A46A-2B2F-AD74E5AA3D3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81BD5D9-5D7F-69E7-DCE3-55B816533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737D4F4-BBBC-2A98-8286-F41B96CBC031}"/>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5" name="Alatunnisteen paikkamerkki 4">
            <a:extLst>
              <a:ext uri="{FF2B5EF4-FFF2-40B4-BE49-F238E27FC236}">
                <a16:creationId xmlns:a16="http://schemas.microsoft.com/office/drawing/2014/main" id="{D6695B30-6A2A-A4BF-C010-C2EAD44B1E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A7FEAE-FA95-A8FF-18DC-A0B6D5DE8C19}"/>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367249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E9C95F-4B10-AA00-616E-6E31EB97420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6434A32-1AB1-9A14-652B-41B3AB6881D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A682B6D-D187-031E-DD85-F2A46693692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DAD27D5-A97A-F6A7-AB85-71E5833E9834}"/>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6" name="Alatunnisteen paikkamerkki 5">
            <a:extLst>
              <a:ext uri="{FF2B5EF4-FFF2-40B4-BE49-F238E27FC236}">
                <a16:creationId xmlns:a16="http://schemas.microsoft.com/office/drawing/2014/main" id="{7721C698-01FE-1C7B-5610-759A4061BC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5F1A4D4-C7CB-FD4B-EA3B-1352273E0AFF}"/>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405873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D5DF44-6EDD-2F5D-4AF8-DAC08AC81C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569CC66-FB34-B7EA-A17B-624BEC35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D91B04F-F22C-FCF5-D4BF-4BE0DE1F173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4C98AB6-8F40-CAF0-4294-20DC52DDF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30131E3-EB55-B5A0-AF01-22E9D204813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A4EAE3A-72DD-5AD3-521B-8B843CC32E95}"/>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8" name="Alatunnisteen paikkamerkki 7">
            <a:extLst>
              <a:ext uri="{FF2B5EF4-FFF2-40B4-BE49-F238E27FC236}">
                <a16:creationId xmlns:a16="http://schemas.microsoft.com/office/drawing/2014/main" id="{D9DF2D56-3FA2-C0A4-C62E-84916166EFC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02E7D95-061A-1101-B96D-D14CFF8F3C61}"/>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340945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0A39D-3E43-756E-4A51-69CF6A5BEF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1F9AC42-45E7-3F46-2D32-6DD899C3B757}"/>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4" name="Alatunnisteen paikkamerkki 3">
            <a:extLst>
              <a:ext uri="{FF2B5EF4-FFF2-40B4-BE49-F238E27FC236}">
                <a16:creationId xmlns:a16="http://schemas.microsoft.com/office/drawing/2014/main" id="{4255CBAE-2882-0CB2-C664-67CAAA4043A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1F995CD-0857-1E9A-1F50-AA8236AC49CA}"/>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184294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8989A0A-6BB4-EE7D-AE89-CE1531C9CFE6}"/>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3" name="Alatunnisteen paikkamerkki 2">
            <a:extLst>
              <a:ext uri="{FF2B5EF4-FFF2-40B4-BE49-F238E27FC236}">
                <a16:creationId xmlns:a16="http://schemas.microsoft.com/office/drawing/2014/main" id="{86137697-721F-DAAD-D156-05E0AB5FF81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8924F1E-A6A5-7B5C-961D-ACB347060E94}"/>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232382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AE5954-AF60-FBCA-2BA1-03581113C7E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5C9578E-1444-536C-9A69-62BD3D04E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8C1124-3FDE-14A3-6FBB-53CE5C0FD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BC736C1-FB42-1C68-B838-65F14AC6FF4E}"/>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6" name="Alatunnisteen paikkamerkki 5">
            <a:extLst>
              <a:ext uri="{FF2B5EF4-FFF2-40B4-BE49-F238E27FC236}">
                <a16:creationId xmlns:a16="http://schemas.microsoft.com/office/drawing/2014/main" id="{B0BFC337-1F98-CB30-429E-90906DFE2F4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386795C-A8F6-3797-5E44-5596758DA684}"/>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375168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5CDA37-3010-6F02-E752-C652F2F673F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FCE7948-FA43-3580-61CB-48006A9CD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94EBB4D-3C46-1946-BDF7-7CD694393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602FCEC-A214-718A-EF6C-D63E3CEEAD83}"/>
              </a:ext>
            </a:extLst>
          </p:cNvPr>
          <p:cNvSpPr>
            <a:spLocks noGrp="1"/>
          </p:cNvSpPr>
          <p:nvPr>
            <p:ph type="dt" sz="half" idx="10"/>
          </p:nvPr>
        </p:nvSpPr>
        <p:spPr/>
        <p:txBody>
          <a:bodyPr/>
          <a:lstStyle/>
          <a:p>
            <a:fld id="{BEC12830-FD10-4C0F-A16D-8851CC73BB9A}" type="datetimeFigureOut">
              <a:rPr lang="fi-FI" smtClean="0"/>
              <a:t>28.8.2024</a:t>
            </a:fld>
            <a:endParaRPr lang="fi-FI"/>
          </a:p>
        </p:txBody>
      </p:sp>
      <p:sp>
        <p:nvSpPr>
          <p:cNvPr id="6" name="Alatunnisteen paikkamerkki 5">
            <a:extLst>
              <a:ext uri="{FF2B5EF4-FFF2-40B4-BE49-F238E27FC236}">
                <a16:creationId xmlns:a16="http://schemas.microsoft.com/office/drawing/2014/main" id="{4F1504D6-1AB4-FA3B-9AF9-C55205E13F8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6B518E-58D6-F484-0B45-FD7B4ADBF554}"/>
              </a:ext>
            </a:extLst>
          </p:cNvPr>
          <p:cNvSpPr>
            <a:spLocks noGrp="1"/>
          </p:cNvSpPr>
          <p:nvPr>
            <p:ph type="sldNum" sz="quarter" idx="12"/>
          </p:nvPr>
        </p:nvSpPr>
        <p:spPr/>
        <p:txBody>
          <a:bodyPr/>
          <a:lstStyle/>
          <a:p>
            <a:fld id="{24874E0A-1CC8-410D-BFEC-F8BFB6BC66BB}" type="slidenum">
              <a:rPr lang="fi-FI" smtClean="0"/>
              <a:t>‹#›</a:t>
            </a:fld>
            <a:endParaRPr lang="fi-FI"/>
          </a:p>
        </p:txBody>
      </p:sp>
    </p:spTree>
    <p:extLst>
      <p:ext uri="{BB962C8B-B14F-4D97-AF65-F5344CB8AC3E}">
        <p14:creationId xmlns:p14="http://schemas.microsoft.com/office/powerpoint/2010/main" val="98190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5511252-04E0-872D-A38B-F7FAA48C4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0DB6474-605B-6647-DD10-444F02683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CB30190-3B88-7227-1A0A-2DC0B4D49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2830-FD10-4C0F-A16D-8851CC73BB9A}" type="datetimeFigureOut">
              <a:rPr lang="fi-FI" smtClean="0"/>
              <a:t>28.8.2024</a:t>
            </a:fld>
            <a:endParaRPr lang="fi-FI"/>
          </a:p>
        </p:txBody>
      </p:sp>
      <p:sp>
        <p:nvSpPr>
          <p:cNvPr id="5" name="Alatunnisteen paikkamerkki 4">
            <a:extLst>
              <a:ext uri="{FF2B5EF4-FFF2-40B4-BE49-F238E27FC236}">
                <a16:creationId xmlns:a16="http://schemas.microsoft.com/office/drawing/2014/main" id="{FA2FE090-857D-316C-C03A-F8A57CA1A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6981935-E798-060D-5D27-C403AC6303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74E0A-1CC8-410D-BFEC-F8BFB6BC66BB}" type="slidenum">
              <a:rPr lang="fi-FI" smtClean="0"/>
              <a:t>‹#›</a:t>
            </a:fld>
            <a:endParaRPr lang="fi-FI"/>
          </a:p>
        </p:txBody>
      </p:sp>
    </p:spTree>
    <p:extLst>
      <p:ext uri="{BB962C8B-B14F-4D97-AF65-F5344CB8AC3E}">
        <p14:creationId xmlns:p14="http://schemas.microsoft.com/office/powerpoint/2010/main" val="295460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eena.yle.fi/1-7166445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www.ilmansyopaa.fi/5-faktaa-nikotiinista/"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www.mtv.fi/lyhyet/d8695925feafa25dc6cc/video-seksitaudit-ennatyksellisessa-kasvussa-mista-ilmio-johtuu" TargetMode="External"/><Relationship Id="rId5" Type="http://schemas.openxmlformats.org/officeDocument/2006/relationships/hyperlink" Target="https://www.mtvuutiset.fi/videot/video/prog20189825#gs.e83adm"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kaypahoito.fi/khp00006"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hedelmä, rambutaani&#10;&#10;Kuvaus luotu automaattisesti">
            <a:extLst>
              <a:ext uri="{FF2B5EF4-FFF2-40B4-BE49-F238E27FC236}">
                <a16:creationId xmlns:a16="http://schemas.microsoft.com/office/drawing/2014/main" id="{34BCCEC4-B4E9-6F45-CDE8-16FB23741320}"/>
              </a:ext>
            </a:extLst>
          </p:cNvPr>
          <p:cNvPicPr>
            <a:picLocks noChangeAspect="1"/>
          </p:cNvPicPr>
          <p:nvPr/>
        </p:nvPicPr>
        <p:blipFill rotWithShape="1">
          <a:blip r:embed="rId2">
            <a:extLst>
              <a:ext uri="{28A0092B-C50C-407E-A947-70E740481C1C}">
                <a14:useLocalDpi xmlns:a14="http://schemas.microsoft.com/office/drawing/2010/main" val="0"/>
              </a:ext>
            </a:extLst>
          </a:blip>
          <a:srcRect l="2845"/>
          <a:stretch/>
        </p:blipFill>
        <p:spPr>
          <a:xfrm rot="5400000">
            <a:off x="3963944" y="-1405821"/>
            <a:ext cx="6858000" cy="9669642"/>
          </a:xfrm>
          <a:prstGeom prst="rect">
            <a:avLst/>
          </a:prstGeom>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D00768CD-00F4-FB5A-1AC3-F02CE0E1D382}"/>
              </a:ext>
            </a:extLst>
          </p:cNvPr>
          <p:cNvSpPr>
            <a:spLocks noGrp="1"/>
          </p:cNvSpPr>
          <p:nvPr>
            <p:ph type="ctrTitle"/>
          </p:nvPr>
        </p:nvSpPr>
        <p:spPr>
          <a:xfrm>
            <a:off x="369953" y="780768"/>
            <a:ext cx="4376340" cy="1201557"/>
          </a:xfrm>
          <a:noFill/>
        </p:spPr>
        <p:txBody>
          <a:bodyPr>
            <a:normAutofit/>
          </a:bodyPr>
          <a:lstStyle/>
          <a:p>
            <a:pPr algn="l"/>
            <a:r>
              <a:rPr lang="fi-FI" sz="5200" dirty="0"/>
              <a:t>10. Syöpätaudit</a:t>
            </a:r>
          </a:p>
        </p:txBody>
      </p:sp>
      <p:sp>
        <p:nvSpPr>
          <p:cNvPr id="3" name="Alaotsikko 2">
            <a:extLst>
              <a:ext uri="{FF2B5EF4-FFF2-40B4-BE49-F238E27FC236}">
                <a16:creationId xmlns:a16="http://schemas.microsoft.com/office/drawing/2014/main" id="{1E03A826-9F7F-BDA4-7067-0AC6404E0F01}"/>
              </a:ext>
            </a:extLst>
          </p:cNvPr>
          <p:cNvSpPr>
            <a:spLocks noGrp="1"/>
          </p:cNvSpPr>
          <p:nvPr>
            <p:ph type="subTitle" idx="1"/>
          </p:nvPr>
        </p:nvSpPr>
        <p:spPr>
          <a:xfrm>
            <a:off x="369953" y="6300512"/>
            <a:ext cx="3973386" cy="257726"/>
          </a:xfrm>
          <a:noFill/>
        </p:spPr>
        <p:txBody>
          <a:bodyPr>
            <a:normAutofit fontScale="92500" lnSpcReduction="10000"/>
          </a:bodyPr>
          <a:lstStyle/>
          <a:p>
            <a:pPr algn="l"/>
            <a:r>
              <a:rPr lang="fi-FI" sz="1400" dirty="0"/>
              <a:t>Kuva : Unsplash.com: National </a:t>
            </a:r>
            <a:r>
              <a:rPr lang="fi-FI" sz="1400" dirty="0" err="1"/>
              <a:t>Cancer</a:t>
            </a:r>
            <a:r>
              <a:rPr lang="fi-FI" sz="1400" dirty="0"/>
              <a:t> Institute</a:t>
            </a:r>
          </a:p>
        </p:txBody>
      </p:sp>
      <p:sp>
        <p:nvSpPr>
          <p:cNvPr id="7" name="Tekstiruutu 6">
            <a:extLst>
              <a:ext uri="{FF2B5EF4-FFF2-40B4-BE49-F238E27FC236}">
                <a16:creationId xmlns:a16="http://schemas.microsoft.com/office/drawing/2014/main" id="{A5779C54-5520-6B85-B094-6325F9E1C5E2}"/>
              </a:ext>
            </a:extLst>
          </p:cNvPr>
          <p:cNvSpPr txBox="1"/>
          <p:nvPr/>
        </p:nvSpPr>
        <p:spPr>
          <a:xfrm>
            <a:off x="115747" y="2856466"/>
            <a:ext cx="6111432" cy="2031325"/>
          </a:xfrm>
          <a:prstGeom prst="rect">
            <a:avLst/>
          </a:prstGeom>
          <a:noFill/>
        </p:spPr>
        <p:txBody>
          <a:bodyPr wrap="square">
            <a:spAutoFit/>
          </a:bodyPr>
          <a:lstStyle/>
          <a:p>
            <a:r>
              <a:rPr lang="fi-FI" dirty="0"/>
              <a:t>Näyttelijä Lauri Tanskanen on elänyt ja tehnyt töitä syövästä huolimatta jo kahdeksan vuotta. Nyt häneltä on ilmestynyt omaelämäkerrallinen romaani syövästä. Millainen on Tanskasen syöpätarina ja miten Tanskanen on muuttunut ihmisenä sairastumisen myötä?</a:t>
            </a:r>
          </a:p>
          <a:p>
            <a:r>
              <a:rPr lang="fi-FI" dirty="0">
                <a:hlinkClick r:id="rId3"/>
              </a:rPr>
              <a:t>https://areena.yle.fi/1-71664457</a:t>
            </a:r>
            <a:endParaRPr lang="fi-FI" dirty="0"/>
          </a:p>
          <a:p>
            <a:endParaRPr lang="fi-FI" dirty="0"/>
          </a:p>
        </p:txBody>
      </p:sp>
    </p:spTree>
    <p:extLst>
      <p:ext uri="{BB962C8B-B14F-4D97-AF65-F5344CB8AC3E}">
        <p14:creationId xmlns:p14="http://schemas.microsoft.com/office/powerpoint/2010/main" val="1939469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F6710B-1777-DD79-260E-90B2626F0FEF}"/>
              </a:ext>
            </a:extLst>
          </p:cNvPr>
          <p:cNvSpPr>
            <a:spLocks noGrp="1"/>
          </p:cNvSpPr>
          <p:nvPr>
            <p:ph type="title"/>
          </p:nvPr>
        </p:nvSpPr>
        <p:spPr>
          <a:xfrm>
            <a:off x="73778" y="70572"/>
            <a:ext cx="10515600" cy="738554"/>
          </a:xfrm>
        </p:spPr>
        <p:txBody>
          <a:bodyPr/>
          <a:lstStyle/>
          <a:p>
            <a:r>
              <a:rPr kumimoji="0" lang="fi-FI" sz="3600" b="1" i="0" u="none" strike="noStrike" kern="1200" cap="none" spc="0" normalizeH="0" baseline="0" noProof="0" dirty="0">
                <a:ln>
                  <a:noFill/>
                </a:ln>
                <a:solidFill>
                  <a:srgbClr val="FF6600"/>
                </a:solidFill>
                <a:effectLst/>
                <a:uLnTx/>
                <a:uFillTx/>
                <a:latin typeface="Calibri Light" panose="020F0302020204030204"/>
                <a:ea typeface="+mj-ea"/>
                <a:cs typeface="+mj-cs"/>
              </a:rPr>
              <a:t>Erilaiset ihosyövät ovat lisääntyneet moninkertaisesti</a:t>
            </a:r>
            <a:endParaRPr lang="fi-FI" b="1" dirty="0">
              <a:solidFill>
                <a:srgbClr val="FF6600"/>
              </a:solidFill>
            </a:endParaRPr>
          </a:p>
        </p:txBody>
      </p:sp>
      <p:pic>
        <p:nvPicPr>
          <p:cNvPr id="5" name="Sisällön paikkamerkki 4">
            <a:extLst>
              <a:ext uri="{FF2B5EF4-FFF2-40B4-BE49-F238E27FC236}">
                <a16:creationId xmlns:a16="http://schemas.microsoft.com/office/drawing/2014/main" id="{85971F96-07BC-75B4-B0C9-6808F043FDF6}"/>
              </a:ext>
            </a:extLst>
          </p:cNvPr>
          <p:cNvPicPr>
            <a:picLocks noGrp="1" noChangeAspect="1"/>
          </p:cNvPicPr>
          <p:nvPr>
            <p:ph sz="half" idx="1"/>
          </p:nvPr>
        </p:nvPicPr>
        <p:blipFill>
          <a:blip r:embed="rId2"/>
          <a:stretch>
            <a:fillRect/>
          </a:stretch>
        </p:blipFill>
        <p:spPr>
          <a:xfrm>
            <a:off x="73778" y="709305"/>
            <a:ext cx="7134501" cy="4188962"/>
          </a:xfrm>
          <a:prstGeom prst="rect">
            <a:avLst/>
          </a:prstGeom>
        </p:spPr>
      </p:pic>
      <p:sp>
        <p:nvSpPr>
          <p:cNvPr id="9" name="Sisällön paikkamerkki 8">
            <a:extLst>
              <a:ext uri="{FF2B5EF4-FFF2-40B4-BE49-F238E27FC236}">
                <a16:creationId xmlns:a16="http://schemas.microsoft.com/office/drawing/2014/main" id="{BD51AF77-04A4-C7CC-FE82-CA3B124FCB2E}"/>
              </a:ext>
            </a:extLst>
          </p:cNvPr>
          <p:cNvSpPr>
            <a:spLocks noGrp="1"/>
          </p:cNvSpPr>
          <p:nvPr>
            <p:ph sz="half" idx="2"/>
          </p:nvPr>
        </p:nvSpPr>
        <p:spPr>
          <a:xfrm>
            <a:off x="7016697" y="720268"/>
            <a:ext cx="5101525" cy="4089141"/>
          </a:xfrm>
        </p:spPr>
        <p:txBody>
          <a:bodyPr>
            <a:normAutofit/>
          </a:bodyPr>
          <a:lstStyle/>
          <a:p>
            <a:r>
              <a:rPr lang="fi-FI" sz="2000" dirty="0">
                <a:effectLst/>
                <a:latin typeface="Calibri" panose="020F0502020204030204" pitchFamily="34" charset="0"/>
              </a:rPr>
              <a:t>Auringon UV-säteily aiheuttaa yli 90 % kaikista ihosyövistä.</a:t>
            </a:r>
          </a:p>
          <a:p>
            <a:r>
              <a:rPr lang="fi-FI" sz="2000" dirty="0">
                <a:effectLst/>
                <a:latin typeface="Calibri" panose="020F0502020204030204" pitchFamily="34" charset="0"/>
              </a:rPr>
              <a:t>Syöpäriskiä lisää ihon toistuva palaminen ja elinaikana saatu </a:t>
            </a:r>
            <a:r>
              <a:rPr lang="fi-FI" sz="2000" i="1" dirty="0">
                <a:effectLst/>
                <a:latin typeface="Calibri" panose="020F0502020204030204" pitchFamily="34" charset="0"/>
              </a:rPr>
              <a:t>kumulatiivinen</a:t>
            </a:r>
            <a:r>
              <a:rPr lang="fi-FI" sz="2000" dirty="0">
                <a:effectLst/>
                <a:latin typeface="Calibri" panose="020F0502020204030204" pitchFamily="34" charset="0"/>
              </a:rPr>
              <a:t> altistus.</a:t>
            </a:r>
          </a:p>
          <a:p>
            <a:r>
              <a:rPr lang="fi-FI" sz="2000" dirty="0">
                <a:effectLst/>
                <a:latin typeface="Calibri" panose="020F0502020204030204" pitchFamily="34" charset="0"/>
              </a:rPr>
              <a:t>Vuosittain Suomessa todetaan noin 10 000 uutta ihosyöpätapausta. </a:t>
            </a:r>
          </a:p>
          <a:p>
            <a:r>
              <a:rPr lang="fi-FI" sz="2000" dirty="0">
                <a:effectLst/>
                <a:latin typeface="Calibri" panose="020F0502020204030204" pitchFamily="34" charset="0"/>
              </a:rPr>
              <a:t>Ihosyövistä vaarallisin on </a:t>
            </a:r>
            <a:r>
              <a:rPr lang="fi-FI" sz="2000" i="1" dirty="0">
                <a:effectLst/>
                <a:latin typeface="Calibri" panose="020F0502020204030204" pitchFamily="34" charset="0"/>
              </a:rPr>
              <a:t>melanooma</a:t>
            </a:r>
            <a:r>
              <a:rPr lang="fi-FI" sz="2000" dirty="0">
                <a:effectLst/>
                <a:latin typeface="Calibri" panose="020F0502020204030204" pitchFamily="34" charset="0"/>
              </a:rPr>
              <a:t>, sillä se voi lähettää jo varhaisvaiheessa </a:t>
            </a:r>
            <a:r>
              <a:rPr lang="fi-FI" sz="2000" i="1" dirty="0">
                <a:effectLst/>
                <a:latin typeface="Calibri" panose="020F0502020204030204" pitchFamily="34" charset="0"/>
              </a:rPr>
              <a:t>etäpesäkkeitä</a:t>
            </a:r>
            <a:r>
              <a:rPr lang="fi-FI" sz="2000" dirty="0">
                <a:effectLst/>
                <a:latin typeface="Calibri" panose="020F0502020204030204" pitchFamily="34" charset="0"/>
              </a:rPr>
              <a:t>.</a:t>
            </a:r>
            <a:endParaRPr lang="fi-FI" sz="2000" dirty="0"/>
          </a:p>
        </p:txBody>
      </p:sp>
    </p:spTree>
    <p:extLst>
      <p:ext uri="{BB962C8B-B14F-4D97-AF65-F5344CB8AC3E}">
        <p14:creationId xmlns:p14="http://schemas.microsoft.com/office/powerpoint/2010/main" val="3774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0FAC883-163B-EE3F-8E03-4F9A4622C4D8}"/>
              </a:ext>
            </a:extLst>
          </p:cNvPr>
          <p:cNvSpPr>
            <a:spLocks noGrp="1"/>
          </p:cNvSpPr>
          <p:nvPr>
            <p:ph type="title"/>
          </p:nvPr>
        </p:nvSpPr>
        <p:spPr>
          <a:xfrm>
            <a:off x="0" y="12397"/>
            <a:ext cx="9638234" cy="669421"/>
          </a:xfrm>
        </p:spPr>
        <p:txBody>
          <a:bodyPr vert="horz" lIns="91440" tIns="45720" rIns="91440" bIns="45720" rtlCol="0" anchor="ctr">
            <a:normAutofit/>
          </a:bodyPr>
          <a:lstStyle/>
          <a:p>
            <a:r>
              <a:rPr lang="en-US" sz="3400" b="1" dirty="0" err="1"/>
              <a:t>Suurin</a:t>
            </a:r>
            <a:r>
              <a:rPr lang="en-US" sz="3400" b="1" dirty="0"/>
              <a:t> </a:t>
            </a:r>
            <a:r>
              <a:rPr lang="en-US" sz="3400" b="1" dirty="0" err="1"/>
              <a:t>osa</a:t>
            </a:r>
            <a:r>
              <a:rPr lang="en-US" sz="3400" b="1" dirty="0"/>
              <a:t> </a:t>
            </a:r>
            <a:r>
              <a:rPr lang="en-US" sz="3400" b="1" dirty="0" err="1"/>
              <a:t>syövistä</a:t>
            </a:r>
            <a:r>
              <a:rPr lang="en-US" sz="3400" b="1" dirty="0"/>
              <a:t> </a:t>
            </a:r>
            <a:r>
              <a:rPr lang="en-US" sz="3400" b="1" dirty="0" err="1"/>
              <a:t>voidaan</a:t>
            </a:r>
            <a:r>
              <a:rPr lang="en-US" sz="3400" b="1" dirty="0"/>
              <a:t> </a:t>
            </a:r>
            <a:r>
              <a:rPr lang="en-US" sz="3400" b="1" dirty="0" err="1"/>
              <a:t>ennaltaehkäistä</a:t>
            </a:r>
            <a:endParaRPr lang="en-US" sz="3400" b="1" dirty="0"/>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A0F9AF8-B9AE-6693-75E3-F0E13876A64F}"/>
              </a:ext>
            </a:extLst>
          </p:cNvPr>
          <p:cNvSpPr>
            <a:spLocks noGrp="1"/>
          </p:cNvSpPr>
          <p:nvPr>
            <p:ph sz="half" idx="1"/>
          </p:nvPr>
        </p:nvSpPr>
        <p:spPr>
          <a:xfrm>
            <a:off x="323587" y="647764"/>
            <a:ext cx="5393832" cy="3620252"/>
          </a:xfrm>
        </p:spPr>
        <p:txBody>
          <a:bodyPr vert="horz" lIns="91440" tIns="45720" rIns="91440" bIns="45720" rtlCol="0" anchor="ctr">
            <a:normAutofit/>
          </a:bodyPr>
          <a:lstStyle/>
          <a:p>
            <a:r>
              <a:rPr lang="en-US" sz="2000" dirty="0" err="1"/>
              <a:t>Terveelliset</a:t>
            </a:r>
            <a:r>
              <a:rPr lang="en-US" sz="2000" dirty="0"/>
              <a:t> </a:t>
            </a:r>
            <a:r>
              <a:rPr lang="en-US" sz="2000" dirty="0" err="1"/>
              <a:t>elämäntavat</a:t>
            </a:r>
            <a:endParaRPr lang="en-US" sz="2000" dirty="0"/>
          </a:p>
          <a:p>
            <a:r>
              <a:rPr lang="en-US" sz="2000" dirty="0" err="1"/>
              <a:t>Suojautuminen</a:t>
            </a:r>
            <a:r>
              <a:rPr lang="en-US" sz="2000" dirty="0"/>
              <a:t> </a:t>
            </a:r>
            <a:r>
              <a:rPr lang="en-US" sz="2000" dirty="0" err="1"/>
              <a:t>liialliselta</a:t>
            </a:r>
            <a:r>
              <a:rPr lang="en-US" sz="2000" dirty="0"/>
              <a:t> </a:t>
            </a:r>
            <a:r>
              <a:rPr lang="en-US" sz="2000" dirty="0" err="1"/>
              <a:t>auringonsäteilyltä</a:t>
            </a:r>
            <a:endParaRPr lang="en-US" sz="2000" dirty="0"/>
          </a:p>
          <a:p>
            <a:r>
              <a:rPr lang="en-US" sz="2000" dirty="0" err="1"/>
              <a:t>Lainsäädäntö</a:t>
            </a:r>
            <a:r>
              <a:rPr lang="en-US" sz="2000" dirty="0"/>
              <a:t> (</a:t>
            </a:r>
            <a:r>
              <a:rPr lang="en-US" sz="2000" dirty="0" err="1"/>
              <a:t>esim</a:t>
            </a:r>
            <a:r>
              <a:rPr lang="en-US" sz="2000" dirty="0"/>
              <a:t>. </a:t>
            </a:r>
            <a:r>
              <a:rPr lang="en-US" sz="2000" dirty="0" err="1"/>
              <a:t>tupakkalaki</a:t>
            </a:r>
            <a:r>
              <a:rPr lang="en-US" sz="2000" dirty="0"/>
              <a:t>, </a:t>
            </a:r>
            <a:r>
              <a:rPr lang="en-US" sz="2000" dirty="0" err="1"/>
              <a:t>asbestin</a:t>
            </a:r>
            <a:r>
              <a:rPr lang="en-US" sz="2000" dirty="0"/>
              <a:t> </a:t>
            </a:r>
            <a:r>
              <a:rPr lang="en-US" sz="2000" dirty="0" err="1"/>
              <a:t>käyttökielto</a:t>
            </a:r>
            <a:r>
              <a:rPr lang="en-US" sz="2000" dirty="0"/>
              <a:t>)</a:t>
            </a:r>
          </a:p>
          <a:p>
            <a:r>
              <a:rPr lang="en-US" sz="2000" dirty="0" err="1"/>
              <a:t>Rakennustekniset</a:t>
            </a:r>
            <a:r>
              <a:rPr lang="en-US" sz="2000" dirty="0"/>
              <a:t> </a:t>
            </a:r>
            <a:r>
              <a:rPr lang="en-US" sz="2000" dirty="0" err="1"/>
              <a:t>ratkaisut</a:t>
            </a:r>
            <a:r>
              <a:rPr lang="en-US" sz="2000" dirty="0"/>
              <a:t> (</a:t>
            </a:r>
            <a:r>
              <a:rPr lang="en-US" sz="2000" dirty="0" err="1"/>
              <a:t>radonsäteilyn</a:t>
            </a:r>
            <a:r>
              <a:rPr lang="en-US" sz="2000" dirty="0"/>
              <a:t> </a:t>
            </a:r>
            <a:r>
              <a:rPr lang="en-US" sz="2000" dirty="0" err="1"/>
              <a:t>torjunta</a:t>
            </a:r>
            <a:r>
              <a:rPr lang="en-US" sz="2000" dirty="0"/>
              <a:t>)</a:t>
            </a:r>
          </a:p>
          <a:p>
            <a:r>
              <a:rPr lang="en-US" sz="2000" dirty="0" err="1"/>
              <a:t>Työsuojelu</a:t>
            </a:r>
            <a:r>
              <a:rPr lang="en-US" sz="2000" dirty="0"/>
              <a:t> (</a:t>
            </a:r>
            <a:r>
              <a:rPr lang="en-US" sz="2000" dirty="0" err="1"/>
              <a:t>syöpävaarallisilta</a:t>
            </a:r>
            <a:r>
              <a:rPr lang="en-US" sz="2000" dirty="0"/>
              <a:t> </a:t>
            </a:r>
            <a:r>
              <a:rPr lang="en-US" sz="2000" dirty="0" err="1"/>
              <a:t>kemikaaleilta</a:t>
            </a:r>
            <a:r>
              <a:rPr lang="en-US" sz="2000" dirty="0"/>
              <a:t> ja -</a:t>
            </a:r>
            <a:r>
              <a:rPr lang="en-US" sz="2000" dirty="0" err="1"/>
              <a:t>säteilyltä</a:t>
            </a:r>
            <a:r>
              <a:rPr lang="en-US" sz="2000" dirty="0"/>
              <a:t> </a:t>
            </a:r>
            <a:r>
              <a:rPr lang="en-US" sz="2000" dirty="0" err="1"/>
              <a:t>suojautuminen</a:t>
            </a:r>
            <a:endParaRPr lang="en-US" sz="2000" dirty="0"/>
          </a:p>
          <a:p>
            <a:r>
              <a:rPr lang="en-US" sz="2000" dirty="0" err="1"/>
              <a:t>Rokotukset</a:t>
            </a:r>
            <a:r>
              <a:rPr lang="en-US" sz="2000" dirty="0"/>
              <a:t> (HPV ja HBV)</a:t>
            </a:r>
          </a:p>
          <a:p>
            <a:r>
              <a:rPr lang="en-US" sz="2000" dirty="0" err="1"/>
              <a:t>Lääkehoito</a:t>
            </a:r>
            <a:r>
              <a:rPr lang="en-US" sz="2000" dirty="0"/>
              <a:t> (</a:t>
            </a:r>
            <a:r>
              <a:rPr lang="en-US" sz="2000" dirty="0" err="1"/>
              <a:t>Helikobakteeri</a:t>
            </a:r>
            <a:r>
              <a:rPr lang="en-US" sz="2000" dirty="0"/>
              <a:t>)</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descr="Kuva, joka sisältää kohteen teksti, merkki&#10;&#10;Kuvaus luotu automaattisesti">
            <a:extLst>
              <a:ext uri="{FF2B5EF4-FFF2-40B4-BE49-F238E27FC236}">
                <a16:creationId xmlns:a16="http://schemas.microsoft.com/office/drawing/2014/main" id="{2030687C-A628-9718-F483-E67DFCFBEC0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83" r="4" b="4"/>
          <a:stretch/>
        </p:blipFill>
        <p:spPr>
          <a:xfrm>
            <a:off x="5977788" y="647764"/>
            <a:ext cx="5425410" cy="5259296"/>
          </a:xfrm>
          <a:prstGeom prst="rect">
            <a:avLst/>
          </a:prstGeom>
        </p:spPr>
      </p:pic>
      <p:sp>
        <p:nvSpPr>
          <p:cNvPr id="9" name="Tekstiruutu 8">
            <a:extLst>
              <a:ext uri="{FF2B5EF4-FFF2-40B4-BE49-F238E27FC236}">
                <a16:creationId xmlns:a16="http://schemas.microsoft.com/office/drawing/2014/main" id="{680B6AB0-D5EB-6288-D1C8-EF9C6D5DA7C4}"/>
              </a:ext>
            </a:extLst>
          </p:cNvPr>
          <p:cNvSpPr txBox="1"/>
          <p:nvPr/>
        </p:nvSpPr>
        <p:spPr>
          <a:xfrm>
            <a:off x="5980656" y="6040970"/>
            <a:ext cx="4026579" cy="307777"/>
          </a:xfrm>
          <a:prstGeom prst="rect">
            <a:avLst/>
          </a:prstGeom>
          <a:noFill/>
        </p:spPr>
        <p:txBody>
          <a:bodyPr wrap="square" rtlCol="0">
            <a:spAutoFit/>
          </a:bodyPr>
          <a:lstStyle/>
          <a:p>
            <a:r>
              <a:rPr lang="fi-FI" sz="1400" dirty="0"/>
              <a:t>Kuva: Unsplash.com  National </a:t>
            </a:r>
            <a:r>
              <a:rPr lang="fi-FI" sz="1400" dirty="0" err="1"/>
              <a:t>Cancer</a:t>
            </a:r>
            <a:r>
              <a:rPr lang="fi-FI" sz="1400" dirty="0"/>
              <a:t> Institute</a:t>
            </a:r>
          </a:p>
        </p:txBody>
      </p:sp>
    </p:spTree>
    <p:extLst>
      <p:ext uri="{BB962C8B-B14F-4D97-AF65-F5344CB8AC3E}">
        <p14:creationId xmlns:p14="http://schemas.microsoft.com/office/powerpoint/2010/main" val="387189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11" descr="Kuva, joka sisältää kohteen henkilö&#10;&#10;Kuvaus luotu automaattisesti">
            <a:extLst>
              <a:ext uri="{FF2B5EF4-FFF2-40B4-BE49-F238E27FC236}">
                <a16:creationId xmlns:a16="http://schemas.microsoft.com/office/drawing/2014/main" id="{D325567A-EED7-1D08-05DF-AA88F222184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227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1BD6B9DB-90A2-ED26-B5CF-4529C1A41B79}"/>
              </a:ext>
            </a:extLst>
          </p:cNvPr>
          <p:cNvSpPr>
            <a:spLocks noGrp="1"/>
          </p:cNvSpPr>
          <p:nvPr>
            <p:ph type="title"/>
          </p:nvPr>
        </p:nvSpPr>
        <p:spPr>
          <a:xfrm>
            <a:off x="5612919" y="0"/>
            <a:ext cx="6544736" cy="1002027"/>
          </a:xfrm>
        </p:spPr>
        <p:txBody>
          <a:bodyPr vert="horz" lIns="91440" tIns="45720" rIns="91440" bIns="45720" rtlCol="0" anchor="ctr">
            <a:normAutofit/>
          </a:bodyPr>
          <a:lstStyle/>
          <a:p>
            <a:r>
              <a:rPr lang="en-US" sz="3100" b="1" dirty="0" err="1"/>
              <a:t>Syöpien</a:t>
            </a:r>
            <a:r>
              <a:rPr lang="en-US" sz="3100" b="1" dirty="0"/>
              <a:t> </a:t>
            </a:r>
            <a:r>
              <a:rPr lang="en-US" sz="3100" b="1" dirty="0" err="1"/>
              <a:t>varhainen</a:t>
            </a:r>
            <a:r>
              <a:rPr lang="en-US" sz="3100" b="1" dirty="0"/>
              <a:t> </a:t>
            </a:r>
            <a:r>
              <a:rPr lang="en-US" sz="3100" b="1" dirty="0" err="1"/>
              <a:t>toteaminen</a:t>
            </a:r>
            <a:r>
              <a:rPr lang="en-US" sz="3100" b="1" dirty="0"/>
              <a:t> ja </a:t>
            </a:r>
            <a:r>
              <a:rPr lang="en-US" sz="3100" b="1" dirty="0" err="1"/>
              <a:t>seulonnat</a:t>
            </a:r>
            <a:r>
              <a:rPr lang="en-US" sz="3100" b="1" dirty="0"/>
              <a:t> </a:t>
            </a:r>
            <a:r>
              <a:rPr lang="en-US" sz="3100" b="1" dirty="0" err="1"/>
              <a:t>pelastavat</a:t>
            </a:r>
            <a:r>
              <a:rPr lang="en-US" sz="3100" b="1" dirty="0"/>
              <a:t> </a:t>
            </a:r>
            <a:r>
              <a:rPr lang="en-US" sz="3100" b="1" dirty="0" err="1"/>
              <a:t>ihmishenkiä</a:t>
            </a:r>
            <a:endParaRPr lang="en-US" sz="3100" b="1" dirty="0"/>
          </a:p>
        </p:txBody>
      </p:sp>
      <p:sp>
        <p:nvSpPr>
          <p:cNvPr id="3" name="Sisällön paikkamerkki 2">
            <a:extLst>
              <a:ext uri="{FF2B5EF4-FFF2-40B4-BE49-F238E27FC236}">
                <a16:creationId xmlns:a16="http://schemas.microsoft.com/office/drawing/2014/main" id="{82B7087B-0225-0515-8F87-C00CC9E0F308}"/>
              </a:ext>
            </a:extLst>
          </p:cNvPr>
          <p:cNvSpPr>
            <a:spLocks noGrp="1"/>
          </p:cNvSpPr>
          <p:nvPr>
            <p:ph sz="half" idx="1"/>
          </p:nvPr>
        </p:nvSpPr>
        <p:spPr>
          <a:xfrm>
            <a:off x="6579031" y="1002028"/>
            <a:ext cx="5578623" cy="4166658"/>
          </a:xfrm>
        </p:spPr>
        <p:txBody>
          <a:bodyPr vert="horz" lIns="91440" tIns="45720" rIns="91440" bIns="45720" rtlCol="0">
            <a:normAutofit/>
          </a:bodyPr>
          <a:lstStyle/>
          <a:p>
            <a:pPr marL="0" indent="0">
              <a:buNone/>
            </a:pPr>
            <a:r>
              <a:rPr lang="en-US" sz="2000" b="1" dirty="0" err="1"/>
              <a:t>Maksutomat</a:t>
            </a:r>
            <a:r>
              <a:rPr lang="en-US" sz="2000" b="1" dirty="0"/>
              <a:t> </a:t>
            </a:r>
            <a:r>
              <a:rPr lang="en-US" sz="2000" b="1" dirty="0" err="1"/>
              <a:t>syöpäseulonnat</a:t>
            </a:r>
            <a:r>
              <a:rPr lang="en-US" sz="2000" b="1" dirty="0"/>
              <a:t> </a:t>
            </a:r>
            <a:r>
              <a:rPr lang="en-US" sz="2000" b="1" dirty="0" err="1"/>
              <a:t>Suomessa</a:t>
            </a:r>
            <a:endParaRPr lang="en-US" sz="2000" b="1" dirty="0"/>
          </a:p>
          <a:p>
            <a:pPr marL="0" indent="0">
              <a:buNone/>
            </a:pPr>
            <a:endParaRPr lang="en-US" sz="800" b="1" dirty="0"/>
          </a:p>
          <a:p>
            <a:pPr marL="0" indent="0">
              <a:buNone/>
            </a:pPr>
            <a:r>
              <a:rPr lang="en-US" sz="2000" b="1" dirty="0" err="1"/>
              <a:t>Kohdunkaulansyöpä</a:t>
            </a:r>
            <a:endParaRPr lang="en-US" sz="2000" b="1" dirty="0"/>
          </a:p>
          <a:p>
            <a:r>
              <a:rPr lang="en-US" sz="2000" dirty="0" err="1"/>
              <a:t>näyte</a:t>
            </a:r>
            <a:r>
              <a:rPr lang="en-US" sz="2000" dirty="0"/>
              <a:t> </a:t>
            </a:r>
            <a:r>
              <a:rPr lang="en-US" sz="2000" dirty="0" err="1"/>
              <a:t>emättimestä</a:t>
            </a:r>
            <a:endParaRPr lang="en-US" sz="2000" dirty="0"/>
          </a:p>
          <a:p>
            <a:r>
              <a:rPr lang="en-US" sz="2000" dirty="0" err="1"/>
              <a:t>etsitään</a:t>
            </a:r>
            <a:r>
              <a:rPr lang="en-US" sz="2000" dirty="0"/>
              <a:t> </a:t>
            </a:r>
            <a:r>
              <a:rPr lang="en-US" sz="2000" dirty="0" err="1"/>
              <a:t>esisyöpäsoluja</a:t>
            </a:r>
            <a:r>
              <a:rPr lang="en-US" sz="2000" dirty="0"/>
              <a:t> (papa-</a:t>
            </a:r>
            <a:r>
              <a:rPr lang="en-US" sz="2000" dirty="0" err="1"/>
              <a:t>testi</a:t>
            </a:r>
            <a:r>
              <a:rPr lang="en-US" sz="2000" dirty="0"/>
              <a:t>) tai </a:t>
            </a:r>
            <a:r>
              <a:rPr lang="en-US" sz="2000" dirty="0" err="1"/>
              <a:t>papilloomaviruksia</a:t>
            </a:r>
            <a:r>
              <a:rPr lang="en-US" sz="2000" dirty="0"/>
              <a:t> (HPV-</a:t>
            </a:r>
            <a:r>
              <a:rPr lang="en-US" sz="2000" dirty="0" err="1"/>
              <a:t>testi</a:t>
            </a:r>
            <a:r>
              <a:rPr lang="en-US" sz="2000" dirty="0"/>
              <a:t>)</a:t>
            </a:r>
          </a:p>
          <a:p>
            <a:pPr marL="0" indent="0">
              <a:buNone/>
            </a:pPr>
            <a:r>
              <a:rPr lang="en-US" sz="2000" b="1" dirty="0" err="1"/>
              <a:t>Rintasyöpä</a:t>
            </a:r>
            <a:endParaRPr lang="en-US" sz="2000" b="1" dirty="0"/>
          </a:p>
          <a:p>
            <a:r>
              <a:rPr lang="en-US" sz="2000" dirty="0" err="1"/>
              <a:t>mammografia</a:t>
            </a:r>
            <a:r>
              <a:rPr lang="en-US" sz="2000" dirty="0"/>
              <a:t> (</a:t>
            </a:r>
            <a:r>
              <a:rPr lang="en-US" sz="2000" dirty="0" err="1"/>
              <a:t>röntgentutkimus</a:t>
            </a:r>
            <a:r>
              <a:rPr lang="en-US" sz="2000" dirty="0"/>
              <a:t>)</a:t>
            </a:r>
          </a:p>
          <a:p>
            <a:pPr marL="0" indent="0">
              <a:buNone/>
            </a:pPr>
            <a:r>
              <a:rPr lang="en-US" sz="2000" b="1" dirty="0" err="1"/>
              <a:t>Suolistosyöpä</a:t>
            </a:r>
            <a:endParaRPr lang="en-US" sz="2000" b="1" dirty="0"/>
          </a:p>
          <a:p>
            <a:r>
              <a:rPr lang="en-US" sz="2000" dirty="0" err="1"/>
              <a:t>etsitään</a:t>
            </a:r>
            <a:r>
              <a:rPr lang="en-US" sz="2000" dirty="0"/>
              <a:t> </a:t>
            </a:r>
            <a:r>
              <a:rPr lang="en-US" sz="2000" dirty="0" err="1"/>
              <a:t>ulostenäytteestä</a:t>
            </a:r>
            <a:r>
              <a:rPr lang="en-US" sz="2000" dirty="0"/>
              <a:t> </a:t>
            </a:r>
            <a:r>
              <a:rPr lang="en-US" sz="2000" dirty="0" err="1"/>
              <a:t>verta</a:t>
            </a:r>
            <a:endParaRPr lang="en-US" sz="2000" dirty="0"/>
          </a:p>
          <a:p>
            <a:r>
              <a:rPr lang="en-US" sz="2000" dirty="0" err="1"/>
              <a:t>perä</a:t>
            </a:r>
            <a:r>
              <a:rPr lang="en-US" sz="2000" dirty="0"/>
              <a:t>- ja </a:t>
            </a:r>
            <a:r>
              <a:rPr lang="en-US" sz="2000" dirty="0" err="1"/>
              <a:t>paksusuolen</a:t>
            </a:r>
            <a:r>
              <a:rPr lang="en-US" sz="2000" dirty="0"/>
              <a:t> </a:t>
            </a:r>
            <a:r>
              <a:rPr lang="en-US" sz="2000" dirty="0" err="1"/>
              <a:t>tähystys</a:t>
            </a:r>
            <a:endParaRPr lang="en-US" sz="2000" dirty="0"/>
          </a:p>
        </p:txBody>
      </p:sp>
      <p:sp>
        <p:nvSpPr>
          <p:cNvPr id="13" name="Tekstiruutu 12">
            <a:extLst>
              <a:ext uri="{FF2B5EF4-FFF2-40B4-BE49-F238E27FC236}">
                <a16:creationId xmlns:a16="http://schemas.microsoft.com/office/drawing/2014/main" id="{574B2DA5-DECF-505E-C975-ACAA925F93F6}"/>
              </a:ext>
            </a:extLst>
          </p:cNvPr>
          <p:cNvSpPr txBox="1"/>
          <p:nvPr/>
        </p:nvSpPr>
        <p:spPr>
          <a:xfrm>
            <a:off x="1138238" y="23091"/>
            <a:ext cx="4700587" cy="307777"/>
          </a:xfrm>
          <a:prstGeom prst="rect">
            <a:avLst/>
          </a:prstGeom>
          <a:noFill/>
        </p:spPr>
        <p:txBody>
          <a:bodyPr wrap="square">
            <a:spAutoFit/>
          </a:bodyPr>
          <a:lstStyle/>
          <a:p>
            <a:pPr algn="ctr"/>
            <a:r>
              <a:rPr lang="fi-FI" sz="1400" dirty="0"/>
              <a:t>Kuva: Unsplash.com National </a:t>
            </a:r>
            <a:r>
              <a:rPr lang="fi-FI" sz="1400" dirty="0" err="1"/>
              <a:t>Cancer</a:t>
            </a:r>
            <a:r>
              <a:rPr lang="fi-FI" sz="1400" dirty="0"/>
              <a:t> Institute</a:t>
            </a:r>
          </a:p>
        </p:txBody>
      </p:sp>
    </p:spTree>
    <p:extLst>
      <p:ext uri="{BB962C8B-B14F-4D97-AF65-F5344CB8AC3E}">
        <p14:creationId xmlns:p14="http://schemas.microsoft.com/office/powerpoint/2010/main" val="1188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42168C-7A03-2077-1DA6-F838B3AE5597}"/>
              </a:ext>
            </a:extLst>
          </p:cNvPr>
          <p:cNvSpPr>
            <a:spLocks noGrp="1"/>
          </p:cNvSpPr>
          <p:nvPr>
            <p:ph type="title"/>
          </p:nvPr>
        </p:nvSpPr>
        <p:spPr>
          <a:xfrm>
            <a:off x="33589" y="-47462"/>
            <a:ext cx="6887892" cy="913670"/>
          </a:xfrm>
        </p:spPr>
        <p:txBody>
          <a:bodyPr/>
          <a:lstStyle/>
          <a:p>
            <a:pPr algn="ctr"/>
            <a:r>
              <a:rPr kumimoji="0" lang="fi-FI" sz="3200" b="1" i="0" u="none" strike="noStrike" kern="1200" cap="none" spc="0" normalizeH="0" baseline="0" noProof="0" dirty="0">
                <a:ln>
                  <a:noFill/>
                </a:ln>
                <a:solidFill>
                  <a:srgbClr val="7030A0"/>
                </a:solidFill>
                <a:effectLst/>
                <a:uLnTx/>
                <a:uFillTx/>
                <a:latin typeface="Calibri Light" panose="020F0302020204030204"/>
                <a:ea typeface="+mj-ea"/>
                <a:cs typeface="+mj-cs"/>
              </a:rPr>
              <a:t>Muutos kohti yksilöllistä syövänhoitoa</a:t>
            </a:r>
            <a:endParaRPr lang="fi-FI" dirty="0">
              <a:solidFill>
                <a:srgbClr val="7030A0"/>
              </a:solidFill>
            </a:endParaRPr>
          </a:p>
        </p:txBody>
      </p:sp>
      <p:pic>
        <p:nvPicPr>
          <p:cNvPr id="4" name="Kuva 3">
            <a:extLst>
              <a:ext uri="{FF2B5EF4-FFF2-40B4-BE49-F238E27FC236}">
                <a16:creationId xmlns:a16="http://schemas.microsoft.com/office/drawing/2014/main" id="{ADB06E3B-6A4F-3B50-C7A2-89EDD61573B6}"/>
              </a:ext>
            </a:extLst>
          </p:cNvPr>
          <p:cNvPicPr>
            <a:picLocks noChangeAspect="1"/>
          </p:cNvPicPr>
          <p:nvPr/>
        </p:nvPicPr>
        <p:blipFill>
          <a:blip r:embed="rId2"/>
          <a:stretch>
            <a:fillRect/>
          </a:stretch>
        </p:blipFill>
        <p:spPr>
          <a:xfrm>
            <a:off x="0" y="2131873"/>
            <a:ext cx="3620005" cy="2162477"/>
          </a:xfrm>
          <a:prstGeom prst="rect">
            <a:avLst/>
          </a:prstGeom>
        </p:spPr>
      </p:pic>
      <p:pic>
        <p:nvPicPr>
          <p:cNvPr id="6" name="Kuva 5">
            <a:extLst>
              <a:ext uri="{FF2B5EF4-FFF2-40B4-BE49-F238E27FC236}">
                <a16:creationId xmlns:a16="http://schemas.microsoft.com/office/drawing/2014/main" id="{DF724766-BABA-180B-672F-C4BC2F692B4D}"/>
              </a:ext>
            </a:extLst>
          </p:cNvPr>
          <p:cNvPicPr>
            <a:picLocks noChangeAspect="1"/>
          </p:cNvPicPr>
          <p:nvPr/>
        </p:nvPicPr>
        <p:blipFill>
          <a:blip r:embed="rId3"/>
          <a:stretch>
            <a:fillRect/>
          </a:stretch>
        </p:blipFill>
        <p:spPr>
          <a:xfrm>
            <a:off x="3328164" y="1119558"/>
            <a:ext cx="3833483" cy="2162477"/>
          </a:xfrm>
          <a:prstGeom prst="rect">
            <a:avLst/>
          </a:prstGeom>
        </p:spPr>
      </p:pic>
      <p:pic>
        <p:nvPicPr>
          <p:cNvPr id="10" name="Kuva 9">
            <a:extLst>
              <a:ext uri="{FF2B5EF4-FFF2-40B4-BE49-F238E27FC236}">
                <a16:creationId xmlns:a16="http://schemas.microsoft.com/office/drawing/2014/main" id="{C971ABD1-D7BF-7651-AE1F-1F33D3F3E4C2}"/>
              </a:ext>
            </a:extLst>
          </p:cNvPr>
          <p:cNvPicPr>
            <a:picLocks noChangeAspect="1"/>
          </p:cNvPicPr>
          <p:nvPr/>
        </p:nvPicPr>
        <p:blipFill>
          <a:blip r:embed="rId4"/>
          <a:stretch>
            <a:fillRect/>
          </a:stretch>
        </p:blipFill>
        <p:spPr>
          <a:xfrm>
            <a:off x="6921481" y="167630"/>
            <a:ext cx="5270519" cy="2424197"/>
          </a:xfrm>
          <a:prstGeom prst="rect">
            <a:avLst/>
          </a:prstGeom>
        </p:spPr>
      </p:pic>
      <p:sp>
        <p:nvSpPr>
          <p:cNvPr id="11" name="Tekstiruutu 10">
            <a:extLst>
              <a:ext uri="{FF2B5EF4-FFF2-40B4-BE49-F238E27FC236}">
                <a16:creationId xmlns:a16="http://schemas.microsoft.com/office/drawing/2014/main" id="{C0DB2A1B-459E-6760-CC7A-204D463D7745}"/>
              </a:ext>
            </a:extLst>
          </p:cNvPr>
          <p:cNvSpPr txBox="1"/>
          <p:nvPr/>
        </p:nvSpPr>
        <p:spPr>
          <a:xfrm>
            <a:off x="7536" y="4294350"/>
            <a:ext cx="3469999" cy="707886"/>
          </a:xfrm>
          <a:prstGeom prst="rect">
            <a:avLst/>
          </a:prstGeom>
          <a:noFill/>
        </p:spPr>
        <p:txBody>
          <a:bodyPr wrap="square" rtlCol="0">
            <a:spAutoFit/>
          </a:bodyPr>
          <a:lstStyle/>
          <a:p>
            <a:pPr algn="ctr"/>
            <a:r>
              <a:rPr lang="fi-FI" sz="2000" dirty="0"/>
              <a:t>Kaikille potilaille annetaan samanlainen lääkehoito.</a:t>
            </a:r>
          </a:p>
        </p:txBody>
      </p:sp>
      <p:sp>
        <p:nvSpPr>
          <p:cNvPr id="13" name="Tekstiruutu 12">
            <a:extLst>
              <a:ext uri="{FF2B5EF4-FFF2-40B4-BE49-F238E27FC236}">
                <a16:creationId xmlns:a16="http://schemas.microsoft.com/office/drawing/2014/main" id="{69F85C77-AA12-0042-D844-0086CB8AF5B1}"/>
              </a:ext>
            </a:extLst>
          </p:cNvPr>
          <p:cNvSpPr txBox="1"/>
          <p:nvPr/>
        </p:nvSpPr>
        <p:spPr>
          <a:xfrm>
            <a:off x="3420763" y="3324854"/>
            <a:ext cx="3740884" cy="1323439"/>
          </a:xfrm>
          <a:prstGeom prst="rect">
            <a:avLst/>
          </a:prstGeom>
          <a:noFill/>
        </p:spPr>
        <p:txBody>
          <a:bodyPr wrap="square" rtlCol="0">
            <a:spAutoFit/>
          </a:bodyPr>
          <a:lstStyle/>
          <a:p>
            <a:pPr algn="ctr"/>
            <a:r>
              <a:rPr lang="fi-FI" sz="2000" dirty="0" err="1"/>
              <a:t>Täsmähoitoon</a:t>
            </a:r>
            <a:r>
              <a:rPr lang="fi-FI" sz="2000" dirty="0"/>
              <a:t> tarvittavan diagnostiikan  kehitys mahdollistaa entistä yksilöllisemmän hoidon.</a:t>
            </a:r>
          </a:p>
        </p:txBody>
      </p:sp>
      <p:sp>
        <p:nvSpPr>
          <p:cNvPr id="14" name="Tekstiruutu 13">
            <a:extLst>
              <a:ext uri="{FF2B5EF4-FFF2-40B4-BE49-F238E27FC236}">
                <a16:creationId xmlns:a16="http://schemas.microsoft.com/office/drawing/2014/main" id="{13698494-22A8-C141-1DC6-8BDC6BF8AD80}"/>
              </a:ext>
            </a:extLst>
          </p:cNvPr>
          <p:cNvSpPr txBox="1"/>
          <p:nvPr/>
        </p:nvSpPr>
        <p:spPr>
          <a:xfrm>
            <a:off x="7187261" y="2567123"/>
            <a:ext cx="5004739" cy="1323439"/>
          </a:xfrm>
          <a:prstGeom prst="rect">
            <a:avLst/>
          </a:prstGeom>
          <a:noFill/>
        </p:spPr>
        <p:txBody>
          <a:bodyPr wrap="square" rtlCol="0">
            <a:spAutoFit/>
          </a:bodyPr>
          <a:lstStyle/>
          <a:p>
            <a:r>
              <a:rPr lang="fi-FI" sz="2000" dirty="0"/>
              <a:t>Yksilöllisen terveysdatan, esim. geenitiedon, yhä laajemman hyödyntämisen ansiosta jokaiselle potilaalle voidaan räätälöidä paras mahdollinen hoito.</a:t>
            </a:r>
          </a:p>
        </p:txBody>
      </p:sp>
    </p:spTree>
    <p:extLst>
      <p:ext uri="{BB962C8B-B14F-4D97-AF65-F5344CB8AC3E}">
        <p14:creationId xmlns:p14="http://schemas.microsoft.com/office/powerpoint/2010/main" val="14237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heel(1)">
                                      <p:cBhvr>
                                        <p:cTn id="13" dur="20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6D993E-4D7F-9C01-83C7-09191FE51740}"/>
              </a:ext>
            </a:extLst>
          </p:cNvPr>
          <p:cNvSpPr>
            <a:spLocks noGrp="1"/>
          </p:cNvSpPr>
          <p:nvPr>
            <p:ph type="title"/>
          </p:nvPr>
        </p:nvSpPr>
        <p:spPr>
          <a:xfrm>
            <a:off x="95249" y="0"/>
            <a:ext cx="7777889" cy="836908"/>
          </a:xfrm>
        </p:spPr>
        <p:txBody>
          <a:bodyPr>
            <a:normAutofit fontScale="90000"/>
          </a:bodyPr>
          <a:lstStyle/>
          <a:p>
            <a:r>
              <a:rPr lang="fi-FI" sz="3200" b="1" dirty="0"/>
              <a:t>Suomessa suurin osa paranee syövästä</a:t>
            </a:r>
            <a:br>
              <a:rPr lang="fi-FI" sz="3200" dirty="0"/>
            </a:br>
            <a:r>
              <a:rPr lang="fi-FI" sz="3200" dirty="0"/>
              <a:t>- </a:t>
            </a:r>
            <a:r>
              <a:rPr lang="fi-FI" sz="2400" dirty="0"/>
              <a:t>Paranemisennuste vaihtelee eri syöpäsairauksissa</a:t>
            </a:r>
          </a:p>
        </p:txBody>
      </p:sp>
      <p:pic>
        <p:nvPicPr>
          <p:cNvPr id="5" name="Sisällön paikkamerkki 4">
            <a:extLst>
              <a:ext uri="{FF2B5EF4-FFF2-40B4-BE49-F238E27FC236}">
                <a16:creationId xmlns:a16="http://schemas.microsoft.com/office/drawing/2014/main" id="{EB2C77DA-F50E-6B0C-5888-EDA6808CA40E}"/>
              </a:ext>
            </a:extLst>
          </p:cNvPr>
          <p:cNvPicPr>
            <a:picLocks noGrp="1" noChangeAspect="1"/>
          </p:cNvPicPr>
          <p:nvPr>
            <p:ph idx="1"/>
          </p:nvPr>
        </p:nvPicPr>
        <p:blipFill>
          <a:blip r:embed="rId2"/>
          <a:stretch>
            <a:fillRect/>
          </a:stretch>
        </p:blipFill>
        <p:spPr>
          <a:xfrm>
            <a:off x="640079" y="2623088"/>
            <a:ext cx="10911840" cy="3284432"/>
          </a:xfrm>
        </p:spPr>
      </p:pic>
      <p:sp>
        <p:nvSpPr>
          <p:cNvPr id="6" name="Tekstiruutu 5">
            <a:extLst>
              <a:ext uri="{FF2B5EF4-FFF2-40B4-BE49-F238E27FC236}">
                <a16:creationId xmlns:a16="http://schemas.microsoft.com/office/drawing/2014/main" id="{7E459E2C-16F2-529A-C42E-76FA99CD5C40}"/>
              </a:ext>
            </a:extLst>
          </p:cNvPr>
          <p:cNvSpPr txBox="1"/>
          <p:nvPr/>
        </p:nvSpPr>
        <p:spPr>
          <a:xfrm>
            <a:off x="147637" y="836908"/>
            <a:ext cx="11896725" cy="1631216"/>
          </a:xfrm>
          <a:prstGeom prst="rect">
            <a:avLst/>
          </a:prstGeom>
          <a:noFill/>
        </p:spPr>
        <p:txBody>
          <a:bodyPr wrap="square">
            <a:spAutoFit/>
          </a:bodyPr>
          <a:lstStyle/>
          <a:p>
            <a:r>
              <a:rPr lang="fi-FI" sz="2000" b="1" dirty="0">
                <a:latin typeface="Calibri" panose="020F0502020204030204" pitchFamily="34" charset="0"/>
              </a:rPr>
              <a:t>V</a:t>
            </a:r>
            <a:r>
              <a:rPr lang="fi-FI" sz="2000" b="1" dirty="0">
                <a:effectLst/>
                <a:latin typeface="Calibri" panose="020F0502020204030204" pitchFamily="34" charset="0"/>
              </a:rPr>
              <a:t>iiden vuoden </a:t>
            </a:r>
            <a:r>
              <a:rPr lang="fi-FI" sz="2000" b="1" i="1" dirty="0">
                <a:effectLst/>
                <a:latin typeface="Calibri" panose="020F0502020204030204" pitchFamily="34" charset="0"/>
              </a:rPr>
              <a:t>suhteellinen </a:t>
            </a:r>
            <a:r>
              <a:rPr lang="fi-FI" sz="2000" b="1" i="1" dirty="0" err="1">
                <a:effectLst/>
                <a:latin typeface="Calibri" panose="020F0502020204030204" pitchFamily="34" charset="0"/>
              </a:rPr>
              <a:t>elossaololuku</a:t>
            </a:r>
            <a:r>
              <a:rPr lang="fi-FI" sz="2000" i="1" dirty="0">
                <a:effectLst/>
                <a:latin typeface="Calibri" panose="020F0502020204030204" pitchFamily="34" charset="0"/>
              </a:rPr>
              <a:t> </a:t>
            </a:r>
            <a:r>
              <a:rPr lang="fi-FI" sz="2000" dirty="0">
                <a:effectLst/>
                <a:latin typeface="Calibri" panose="020F0502020204030204" pitchFamily="34" charset="0"/>
              </a:rPr>
              <a:t>kertoo, </a:t>
            </a:r>
          </a:p>
          <a:p>
            <a:r>
              <a:rPr lang="fi-FI" dirty="0">
                <a:latin typeface="Calibri" panose="020F0502020204030204" pitchFamily="34" charset="0"/>
              </a:rPr>
              <a:t>- </a:t>
            </a:r>
            <a:r>
              <a:rPr lang="fi-FI" sz="2000" dirty="0">
                <a:effectLst/>
                <a:latin typeface="Calibri" panose="020F0502020204030204" pitchFamily="34" charset="0"/>
              </a:rPr>
              <a:t>kuinka suuri osa syöpään sairastuneista elää viisi vuotta syövän toteamisen jälkeen verrattuna siihen, miten suuri osa samanikäisestä väestöstä elää kyseisen ajan </a:t>
            </a:r>
          </a:p>
          <a:p>
            <a:r>
              <a:rPr lang="fi-FI" sz="2000" dirty="0">
                <a:effectLst/>
                <a:latin typeface="Calibri" panose="020F0502020204030204" pitchFamily="34" charset="0"/>
              </a:rPr>
              <a:t>- </a:t>
            </a:r>
            <a:r>
              <a:rPr lang="fi-FI" sz="2000" i="1" dirty="0">
                <a:effectLst/>
                <a:latin typeface="Calibri" panose="020F0502020204030204" pitchFamily="34" charset="0"/>
              </a:rPr>
              <a:t>suhteellinen</a:t>
            </a:r>
            <a:r>
              <a:rPr lang="fi-FI" sz="2000" dirty="0">
                <a:effectLst/>
                <a:latin typeface="Calibri" panose="020F0502020204030204" pitchFamily="34" charset="0"/>
              </a:rPr>
              <a:t> </a:t>
            </a:r>
            <a:r>
              <a:rPr lang="fi-FI" sz="2000" i="1" dirty="0" err="1">
                <a:effectLst/>
                <a:latin typeface="Calibri" panose="020F0502020204030204" pitchFamily="34" charset="0"/>
              </a:rPr>
              <a:t>elossaololuku</a:t>
            </a:r>
            <a:r>
              <a:rPr lang="fi-FI" sz="2000" dirty="0">
                <a:effectLst/>
                <a:latin typeface="Calibri" panose="020F0502020204030204" pitchFamily="34" charset="0"/>
              </a:rPr>
              <a:t> kuvastaa eloonjäämisen todennäköisyyttä tilanteessa, jossa muita mahdollisia </a:t>
            </a:r>
            <a:r>
              <a:rPr lang="fi-FI" sz="2000" b="1" dirty="0">
                <a:effectLst/>
                <a:latin typeface="Calibri" panose="020F0502020204030204" pitchFamily="34" charset="0"/>
              </a:rPr>
              <a:t>kuolinsyitä ei huomioida</a:t>
            </a:r>
            <a:r>
              <a:rPr lang="fi-FI" sz="2000" dirty="0">
                <a:effectLst/>
                <a:latin typeface="Calibri" panose="020F0502020204030204" pitchFamily="34" charset="0"/>
              </a:rPr>
              <a:t>.</a:t>
            </a:r>
            <a:endParaRPr lang="fi-FI" sz="2000" dirty="0"/>
          </a:p>
        </p:txBody>
      </p:sp>
    </p:spTree>
    <p:extLst>
      <p:ext uri="{BB962C8B-B14F-4D97-AF65-F5344CB8AC3E}">
        <p14:creationId xmlns:p14="http://schemas.microsoft.com/office/powerpoint/2010/main" val="14840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Vertical)">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isällön paikkamerkki 9">
            <a:extLst>
              <a:ext uri="{FF2B5EF4-FFF2-40B4-BE49-F238E27FC236}">
                <a16:creationId xmlns:a16="http://schemas.microsoft.com/office/drawing/2014/main" id="{1E7FDF43-1170-0F07-4F22-E0D99BDB22E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884" r="-1" b="-1"/>
          <a:stretch/>
        </p:blipFill>
        <p:spPr>
          <a:xfrm>
            <a:off x="3391024" y="10"/>
            <a:ext cx="8800976"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46C6F738-BE30-F3D9-D466-B2A25F04B3DC}"/>
              </a:ext>
            </a:extLst>
          </p:cNvPr>
          <p:cNvSpPr>
            <a:spLocks noGrp="1"/>
          </p:cNvSpPr>
          <p:nvPr>
            <p:ph type="title"/>
          </p:nvPr>
        </p:nvSpPr>
        <p:spPr>
          <a:xfrm>
            <a:off x="111760" y="0"/>
            <a:ext cx="3822189" cy="523875"/>
          </a:xfrm>
        </p:spPr>
        <p:txBody>
          <a:bodyPr vert="horz" lIns="91440" tIns="45720" rIns="91440" bIns="45720" rtlCol="0" anchor="ctr">
            <a:normAutofit fontScale="90000"/>
          </a:bodyPr>
          <a:lstStyle/>
          <a:p>
            <a:r>
              <a:rPr lang="en-US" sz="4000" b="1" dirty="0" err="1"/>
              <a:t>Syöpä</a:t>
            </a:r>
            <a:endParaRPr lang="en-US" sz="4000" b="1" dirty="0"/>
          </a:p>
        </p:txBody>
      </p:sp>
      <p:sp>
        <p:nvSpPr>
          <p:cNvPr id="3" name="Sisällön paikkamerkki 2">
            <a:extLst>
              <a:ext uri="{FF2B5EF4-FFF2-40B4-BE49-F238E27FC236}">
                <a16:creationId xmlns:a16="http://schemas.microsoft.com/office/drawing/2014/main" id="{E241D662-AEB5-3550-3F85-77C5CDCCB66D}"/>
              </a:ext>
            </a:extLst>
          </p:cNvPr>
          <p:cNvSpPr>
            <a:spLocks noGrp="1"/>
          </p:cNvSpPr>
          <p:nvPr>
            <p:ph sz="half" idx="1"/>
          </p:nvPr>
        </p:nvSpPr>
        <p:spPr>
          <a:xfrm>
            <a:off x="0" y="523875"/>
            <a:ext cx="5072645" cy="4296098"/>
          </a:xfrm>
        </p:spPr>
        <p:txBody>
          <a:bodyPr vert="horz" lIns="91440" tIns="45720" rIns="91440" bIns="45720" rtlCol="0">
            <a:normAutofit fontScale="92500" lnSpcReduction="20000"/>
          </a:bodyPr>
          <a:lstStyle/>
          <a:p>
            <a:r>
              <a:rPr lang="en-US" sz="2000" dirty="0" err="1"/>
              <a:t>yleisnimi</a:t>
            </a:r>
            <a:r>
              <a:rPr lang="en-US" sz="2000" dirty="0"/>
              <a:t> </a:t>
            </a:r>
            <a:r>
              <a:rPr lang="en-US" sz="2000" dirty="0" err="1"/>
              <a:t>sairauksille</a:t>
            </a:r>
            <a:r>
              <a:rPr lang="en-US" sz="2000" dirty="0"/>
              <a:t>, </a:t>
            </a:r>
            <a:r>
              <a:rPr lang="en-US" sz="2000" dirty="0" err="1"/>
              <a:t>jossa</a:t>
            </a:r>
            <a:r>
              <a:rPr lang="en-US" sz="2000" dirty="0"/>
              <a:t> </a:t>
            </a:r>
            <a:r>
              <a:rPr lang="en-US" sz="2000" dirty="0" err="1"/>
              <a:t>esiintyy</a:t>
            </a:r>
            <a:r>
              <a:rPr lang="en-US" sz="2000" dirty="0"/>
              <a:t> </a:t>
            </a:r>
            <a:r>
              <a:rPr lang="en-US" sz="2000" dirty="0" err="1"/>
              <a:t>pahanlaatuisia</a:t>
            </a:r>
            <a:r>
              <a:rPr lang="en-US" sz="2000" dirty="0"/>
              <a:t> </a:t>
            </a:r>
            <a:r>
              <a:rPr lang="en-US" sz="2000" dirty="0" err="1"/>
              <a:t>kasvaimia</a:t>
            </a:r>
            <a:endParaRPr lang="en-US" sz="2000" dirty="0"/>
          </a:p>
          <a:p>
            <a:r>
              <a:rPr lang="en-US" sz="2000" dirty="0" err="1"/>
              <a:t>Syöpäsolut</a:t>
            </a:r>
            <a:r>
              <a:rPr lang="en-US" sz="2000" dirty="0"/>
              <a:t> </a:t>
            </a:r>
            <a:r>
              <a:rPr lang="en-US" sz="2000" dirty="0" err="1"/>
              <a:t>lisääntyvät</a:t>
            </a:r>
            <a:r>
              <a:rPr lang="en-US" sz="2000" dirty="0"/>
              <a:t> </a:t>
            </a:r>
            <a:r>
              <a:rPr lang="en-US" sz="2000" dirty="0" err="1"/>
              <a:t>hallitsemattomasti</a:t>
            </a:r>
            <a:r>
              <a:rPr lang="en-US" sz="2000" dirty="0"/>
              <a:t> ja </a:t>
            </a:r>
            <a:r>
              <a:rPr lang="en-US" sz="2000" dirty="0" err="1"/>
              <a:t>pystyvät</a:t>
            </a:r>
            <a:r>
              <a:rPr lang="en-US" sz="2000" dirty="0"/>
              <a:t> </a:t>
            </a:r>
            <a:r>
              <a:rPr lang="en-US" sz="2000" dirty="0" err="1"/>
              <a:t>leviämään</a:t>
            </a:r>
            <a:r>
              <a:rPr lang="en-US" sz="2000" dirty="0"/>
              <a:t> </a:t>
            </a:r>
            <a:r>
              <a:rPr lang="en-US" sz="2000" dirty="0" err="1"/>
              <a:t>muualle</a:t>
            </a:r>
            <a:r>
              <a:rPr lang="en-US" sz="2000" dirty="0"/>
              <a:t> </a:t>
            </a:r>
            <a:r>
              <a:rPr lang="en-US" sz="2000" dirty="0" err="1"/>
              <a:t>elimistöön</a:t>
            </a:r>
            <a:r>
              <a:rPr lang="en-US" sz="2000" dirty="0"/>
              <a:t>.</a:t>
            </a:r>
          </a:p>
          <a:p>
            <a:r>
              <a:rPr lang="en-US" sz="2000" dirty="0" err="1"/>
              <a:t>Syöpäsairauksia</a:t>
            </a:r>
            <a:r>
              <a:rPr lang="en-US" sz="2000" dirty="0"/>
              <a:t> on </a:t>
            </a:r>
            <a:r>
              <a:rPr lang="en-US" sz="2000" dirty="0" err="1"/>
              <a:t>noin</a:t>
            </a:r>
            <a:r>
              <a:rPr lang="en-US" sz="2000" dirty="0"/>
              <a:t> 2000.</a:t>
            </a:r>
          </a:p>
          <a:p>
            <a:r>
              <a:rPr lang="en-US" sz="2000" dirty="0" err="1"/>
              <a:t>Väestön</a:t>
            </a:r>
            <a:r>
              <a:rPr lang="en-US" sz="2000" dirty="0"/>
              <a:t> </a:t>
            </a:r>
            <a:r>
              <a:rPr lang="en-US" sz="2000" dirty="0" err="1"/>
              <a:t>ikääntyessä</a:t>
            </a:r>
            <a:r>
              <a:rPr lang="en-US" sz="2000" dirty="0"/>
              <a:t> </a:t>
            </a:r>
            <a:r>
              <a:rPr lang="en-US" sz="2000" dirty="0" err="1"/>
              <a:t>syöpien</a:t>
            </a:r>
            <a:r>
              <a:rPr lang="en-US" sz="2000" dirty="0"/>
              <a:t> </a:t>
            </a:r>
            <a:r>
              <a:rPr lang="en-US" sz="2000" i="1" dirty="0" err="1"/>
              <a:t>ilmaantuvuus</a:t>
            </a:r>
            <a:r>
              <a:rPr lang="en-US" sz="2000" dirty="0"/>
              <a:t> </a:t>
            </a:r>
            <a:r>
              <a:rPr lang="en-US" sz="2000" dirty="0" err="1"/>
              <a:t>kasvaa</a:t>
            </a:r>
            <a:r>
              <a:rPr lang="en-US" sz="2000" dirty="0"/>
              <a:t>.</a:t>
            </a:r>
          </a:p>
          <a:p>
            <a:r>
              <a:rPr lang="en-US" sz="2000" dirty="0"/>
              <a:t>Yksi </a:t>
            </a:r>
            <a:r>
              <a:rPr lang="en-US" sz="2000" dirty="0" err="1"/>
              <a:t>yleisimmistä</a:t>
            </a:r>
            <a:r>
              <a:rPr lang="en-US" sz="2000" dirty="0"/>
              <a:t> </a:t>
            </a:r>
            <a:r>
              <a:rPr lang="en-US" sz="2000" dirty="0" err="1"/>
              <a:t>kuolinsyistä</a:t>
            </a:r>
            <a:r>
              <a:rPr lang="en-US" sz="2000" dirty="0"/>
              <a:t>, </a:t>
            </a:r>
            <a:r>
              <a:rPr lang="en-US" sz="2000" dirty="0" err="1"/>
              <a:t>etenkin</a:t>
            </a:r>
            <a:r>
              <a:rPr lang="en-US" sz="2000" dirty="0"/>
              <a:t> </a:t>
            </a:r>
            <a:r>
              <a:rPr lang="en-US" sz="2000" dirty="0" err="1"/>
              <a:t>niissä</a:t>
            </a:r>
            <a:r>
              <a:rPr lang="en-US" sz="2000" dirty="0"/>
              <a:t> </a:t>
            </a:r>
            <a:r>
              <a:rPr lang="en-US" sz="2000" dirty="0" err="1"/>
              <a:t>maissa</a:t>
            </a:r>
            <a:r>
              <a:rPr lang="en-US" sz="2000" dirty="0"/>
              <a:t>, </a:t>
            </a:r>
            <a:r>
              <a:rPr lang="en-US" sz="2000" dirty="0" err="1"/>
              <a:t>joissa</a:t>
            </a:r>
            <a:r>
              <a:rPr lang="en-US" sz="2000" dirty="0"/>
              <a:t> </a:t>
            </a:r>
            <a:r>
              <a:rPr lang="en-US" sz="2000" i="1" dirty="0" err="1"/>
              <a:t>eliniänodote</a:t>
            </a:r>
            <a:r>
              <a:rPr lang="en-US" sz="2000" dirty="0"/>
              <a:t> on </a:t>
            </a:r>
            <a:r>
              <a:rPr lang="en-US" sz="2000" dirty="0" err="1"/>
              <a:t>korkea</a:t>
            </a:r>
            <a:r>
              <a:rPr lang="en-US" sz="2000" dirty="0"/>
              <a:t>.</a:t>
            </a:r>
          </a:p>
          <a:p>
            <a:pPr marL="0" indent="0">
              <a:buNone/>
            </a:pPr>
            <a:r>
              <a:rPr lang="en-US" sz="2000" b="1" dirty="0" err="1"/>
              <a:t>Suomessa</a:t>
            </a:r>
            <a:endParaRPr lang="en-US" sz="2000" b="1" dirty="0"/>
          </a:p>
          <a:p>
            <a:r>
              <a:rPr lang="en-US" sz="2000" dirty="0" err="1"/>
              <a:t>joka</a:t>
            </a:r>
            <a:r>
              <a:rPr lang="en-US" sz="2000" dirty="0"/>
              <a:t> 3. </a:t>
            </a:r>
            <a:r>
              <a:rPr lang="en-US" sz="2000" dirty="0" err="1"/>
              <a:t>sairastuu</a:t>
            </a:r>
            <a:r>
              <a:rPr lang="en-US" sz="2000" dirty="0"/>
              <a:t> </a:t>
            </a:r>
            <a:r>
              <a:rPr lang="en-US" sz="2000" dirty="0" err="1"/>
              <a:t>jossain</a:t>
            </a:r>
            <a:r>
              <a:rPr lang="en-US" sz="2000" dirty="0"/>
              <a:t> </a:t>
            </a:r>
            <a:r>
              <a:rPr lang="en-US" sz="2000" dirty="0" err="1"/>
              <a:t>elämänsä</a:t>
            </a:r>
            <a:r>
              <a:rPr lang="en-US" sz="2000" dirty="0"/>
              <a:t> </a:t>
            </a:r>
            <a:r>
              <a:rPr lang="en-US" sz="2000" dirty="0" err="1"/>
              <a:t>vaiheessa</a:t>
            </a:r>
            <a:endParaRPr lang="en-US" sz="2000" dirty="0"/>
          </a:p>
          <a:p>
            <a:r>
              <a:rPr lang="en-US" sz="2000" dirty="0" err="1"/>
              <a:t>uusia</a:t>
            </a:r>
            <a:r>
              <a:rPr lang="en-US" sz="2000" dirty="0"/>
              <a:t> </a:t>
            </a:r>
            <a:r>
              <a:rPr lang="en-US" sz="2000" dirty="0" err="1"/>
              <a:t>tapauksia</a:t>
            </a:r>
            <a:r>
              <a:rPr lang="en-US" sz="2000" dirty="0"/>
              <a:t> </a:t>
            </a:r>
            <a:r>
              <a:rPr lang="en-US" sz="2000" dirty="0" err="1"/>
              <a:t>noin</a:t>
            </a:r>
            <a:r>
              <a:rPr lang="en-US" sz="2000" dirty="0"/>
              <a:t> 30 000 </a:t>
            </a:r>
            <a:r>
              <a:rPr lang="en-US" sz="2000" dirty="0" err="1"/>
              <a:t>vuodessa</a:t>
            </a:r>
            <a:endParaRPr lang="en-US" sz="2000" dirty="0"/>
          </a:p>
          <a:p>
            <a:r>
              <a:rPr lang="en-US" sz="2000" dirty="0"/>
              <a:t>2. </a:t>
            </a:r>
            <a:r>
              <a:rPr lang="en-US" sz="2000" dirty="0" err="1"/>
              <a:t>yleisin</a:t>
            </a:r>
            <a:r>
              <a:rPr lang="en-US" sz="2000" dirty="0"/>
              <a:t> </a:t>
            </a:r>
            <a:r>
              <a:rPr lang="en-US" sz="2000" dirty="0" err="1"/>
              <a:t>kuolinsyy</a:t>
            </a:r>
            <a:endParaRPr lang="en-US" sz="2000" dirty="0"/>
          </a:p>
          <a:p>
            <a:r>
              <a:rPr lang="en-US" sz="2000" dirty="0" err="1"/>
              <a:t>hoitojen</a:t>
            </a:r>
            <a:r>
              <a:rPr lang="en-US" sz="2000" dirty="0"/>
              <a:t> </a:t>
            </a:r>
            <a:r>
              <a:rPr lang="en-US" sz="2000" dirty="0" err="1"/>
              <a:t>avulla</a:t>
            </a:r>
            <a:r>
              <a:rPr lang="en-US" sz="2000" dirty="0"/>
              <a:t> 2/3 </a:t>
            </a:r>
            <a:r>
              <a:rPr lang="en-US" sz="2000" dirty="0" err="1"/>
              <a:t>paranee</a:t>
            </a:r>
            <a:endParaRPr lang="en-US" sz="2000" dirty="0"/>
          </a:p>
          <a:p>
            <a:endParaRPr lang="en-US" sz="2000" dirty="0"/>
          </a:p>
        </p:txBody>
      </p:sp>
      <p:sp>
        <p:nvSpPr>
          <p:cNvPr id="11" name="Tekstiruutu 10">
            <a:extLst>
              <a:ext uri="{FF2B5EF4-FFF2-40B4-BE49-F238E27FC236}">
                <a16:creationId xmlns:a16="http://schemas.microsoft.com/office/drawing/2014/main" id="{1F5B2618-C25E-DC7B-3295-D0CE31F2C099}"/>
              </a:ext>
            </a:extLst>
          </p:cNvPr>
          <p:cNvSpPr txBox="1"/>
          <p:nvPr/>
        </p:nvSpPr>
        <p:spPr>
          <a:xfrm rot="5400000">
            <a:off x="9929763" y="3259723"/>
            <a:ext cx="3962400" cy="338554"/>
          </a:xfrm>
          <a:prstGeom prst="rect">
            <a:avLst/>
          </a:prstGeom>
          <a:noFill/>
        </p:spPr>
        <p:txBody>
          <a:bodyPr wrap="square" rtlCol="0">
            <a:spAutoFit/>
          </a:bodyPr>
          <a:lstStyle/>
          <a:p>
            <a:r>
              <a:rPr lang="fi-FI" sz="1600" dirty="0"/>
              <a:t>Kuva: Unsplash.com Olga Kononenko</a:t>
            </a:r>
          </a:p>
        </p:txBody>
      </p:sp>
      <p:pic>
        <p:nvPicPr>
          <p:cNvPr id="4" name="Kuva 3">
            <a:extLst>
              <a:ext uri="{FF2B5EF4-FFF2-40B4-BE49-F238E27FC236}">
                <a16:creationId xmlns:a16="http://schemas.microsoft.com/office/drawing/2014/main" id="{27BABAE3-6224-9AF8-5399-1BD5C27EA056}"/>
              </a:ext>
            </a:extLst>
          </p:cNvPr>
          <p:cNvPicPr>
            <a:picLocks noChangeAspect="1"/>
          </p:cNvPicPr>
          <p:nvPr/>
        </p:nvPicPr>
        <p:blipFill>
          <a:blip r:embed="rId3"/>
          <a:stretch>
            <a:fillRect/>
          </a:stretch>
        </p:blipFill>
        <p:spPr>
          <a:xfrm>
            <a:off x="5072646" y="0"/>
            <a:ext cx="6424047" cy="3171451"/>
          </a:xfrm>
          <a:prstGeom prst="rect">
            <a:avLst/>
          </a:prstGeom>
        </p:spPr>
      </p:pic>
    </p:spTree>
    <p:extLst>
      <p:ext uri="{BB962C8B-B14F-4D97-AF65-F5344CB8AC3E}">
        <p14:creationId xmlns:p14="http://schemas.microsoft.com/office/powerpoint/2010/main" val="35453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A0F110-6002-55D3-6A47-C21AB195EBF3}"/>
              </a:ext>
            </a:extLst>
          </p:cNvPr>
          <p:cNvSpPr>
            <a:spLocks noGrp="1"/>
          </p:cNvSpPr>
          <p:nvPr>
            <p:ph type="title"/>
          </p:nvPr>
        </p:nvSpPr>
        <p:spPr>
          <a:xfrm>
            <a:off x="200025" y="0"/>
            <a:ext cx="11033760" cy="772160"/>
          </a:xfrm>
        </p:spPr>
        <p:txBody>
          <a:bodyPr>
            <a:normAutofit/>
          </a:bodyPr>
          <a:lstStyle/>
          <a:p>
            <a:r>
              <a:rPr lang="fi-FI" sz="3600" b="1" dirty="0">
                <a:solidFill>
                  <a:srgbClr val="FF3399"/>
                </a:solidFill>
              </a:rPr>
              <a:t>Syövän synty</a:t>
            </a:r>
          </a:p>
        </p:txBody>
      </p:sp>
      <p:pic>
        <p:nvPicPr>
          <p:cNvPr id="5" name="Sisällön paikkamerkki 4">
            <a:extLst>
              <a:ext uri="{FF2B5EF4-FFF2-40B4-BE49-F238E27FC236}">
                <a16:creationId xmlns:a16="http://schemas.microsoft.com/office/drawing/2014/main" id="{483BF700-3103-7EAE-8415-40CE7E1F47A2}"/>
              </a:ext>
            </a:extLst>
          </p:cNvPr>
          <p:cNvPicPr>
            <a:picLocks noGrp="1" noChangeAspect="1"/>
          </p:cNvPicPr>
          <p:nvPr>
            <p:ph idx="1"/>
          </p:nvPr>
        </p:nvPicPr>
        <p:blipFill>
          <a:blip r:embed="rId2"/>
          <a:stretch>
            <a:fillRect/>
          </a:stretch>
        </p:blipFill>
        <p:spPr>
          <a:xfrm>
            <a:off x="200025" y="684067"/>
            <a:ext cx="11991975" cy="5747677"/>
          </a:xfrm>
        </p:spPr>
      </p:pic>
    </p:spTree>
    <p:extLst>
      <p:ext uri="{BB962C8B-B14F-4D97-AF65-F5344CB8AC3E}">
        <p14:creationId xmlns:p14="http://schemas.microsoft.com/office/powerpoint/2010/main" val="5386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D7BAC21-EE1C-E811-5279-FEC95CB818B6}"/>
              </a:ext>
            </a:extLst>
          </p:cNvPr>
          <p:cNvPicPr>
            <a:picLocks noChangeAspect="1"/>
          </p:cNvPicPr>
          <p:nvPr/>
        </p:nvPicPr>
        <p:blipFill>
          <a:blip r:embed="rId2"/>
          <a:stretch>
            <a:fillRect/>
          </a:stretch>
        </p:blipFill>
        <p:spPr>
          <a:xfrm>
            <a:off x="142240" y="0"/>
            <a:ext cx="11897360" cy="6554402"/>
          </a:xfrm>
          <a:prstGeom prst="rect">
            <a:avLst/>
          </a:prstGeom>
        </p:spPr>
      </p:pic>
    </p:spTree>
    <p:extLst>
      <p:ext uri="{BB962C8B-B14F-4D97-AF65-F5344CB8AC3E}">
        <p14:creationId xmlns:p14="http://schemas.microsoft.com/office/powerpoint/2010/main" val="15928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FD43FB-305A-7ED7-F528-694A76827DF2}"/>
              </a:ext>
            </a:extLst>
          </p:cNvPr>
          <p:cNvSpPr>
            <a:spLocks noGrp="1"/>
          </p:cNvSpPr>
          <p:nvPr>
            <p:ph type="title"/>
          </p:nvPr>
        </p:nvSpPr>
        <p:spPr>
          <a:xfrm>
            <a:off x="-1" y="20828"/>
            <a:ext cx="10709329" cy="427720"/>
          </a:xfrm>
        </p:spPr>
        <p:txBody>
          <a:bodyPr>
            <a:normAutofit fontScale="90000"/>
          </a:bodyPr>
          <a:lstStyle/>
          <a:p>
            <a:r>
              <a:rPr lang="fi-FI" sz="3200" b="1" dirty="0">
                <a:solidFill>
                  <a:srgbClr val="7030A0"/>
                </a:solidFill>
              </a:rPr>
              <a:t>Esimerkkejä syövän todennäköisyyttä lisäävistä tekijöistä</a:t>
            </a:r>
          </a:p>
        </p:txBody>
      </p:sp>
      <p:sp>
        <p:nvSpPr>
          <p:cNvPr id="3" name="Sisällön paikkamerkki 2">
            <a:extLst>
              <a:ext uri="{FF2B5EF4-FFF2-40B4-BE49-F238E27FC236}">
                <a16:creationId xmlns:a16="http://schemas.microsoft.com/office/drawing/2014/main" id="{1645DA92-DCAE-DFAF-9F7A-E5E972639083}"/>
              </a:ext>
            </a:extLst>
          </p:cNvPr>
          <p:cNvSpPr>
            <a:spLocks noGrp="1"/>
          </p:cNvSpPr>
          <p:nvPr>
            <p:ph sz="half" idx="1"/>
          </p:nvPr>
        </p:nvSpPr>
        <p:spPr>
          <a:xfrm>
            <a:off x="8055" y="524436"/>
            <a:ext cx="5181600" cy="3841750"/>
          </a:xfrm>
        </p:spPr>
        <p:txBody>
          <a:bodyPr>
            <a:normAutofit fontScale="70000" lnSpcReduction="20000"/>
          </a:bodyPr>
          <a:lstStyle/>
          <a:p>
            <a:pPr marL="0" indent="0">
              <a:buNone/>
            </a:pPr>
            <a:r>
              <a:rPr lang="fi-FI" sz="2900" b="1" dirty="0"/>
              <a:t>YKSILÖN SISÄISET TEKIJÄT</a:t>
            </a:r>
          </a:p>
          <a:p>
            <a:r>
              <a:rPr lang="fi-FI" sz="2900" dirty="0"/>
              <a:t>Ikä</a:t>
            </a:r>
          </a:p>
          <a:p>
            <a:r>
              <a:rPr lang="fi-FI" sz="2900" dirty="0"/>
              <a:t>Sukupuoli</a:t>
            </a:r>
          </a:p>
          <a:p>
            <a:r>
              <a:rPr lang="fi-FI" sz="2900" dirty="0"/>
              <a:t>Ihotyyppi</a:t>
            </a:r>
          </a:p>
          <a:p>
            <a:r>
              <a:rPr lang="fi-FI" sz="2900" dirty="0"/>
              <a:t>Vanhemmilta perityt </a:t>
            </a:r>
            <a:r>
              <a:rPr lang="fi-FI" sz="2900" i="1" dirty="0"/>
              <a:t>geenivirheet</a:t>
            </a:r>
          </a:p>
          <a:p>
            <a:pPr marL="0" indent="0">
              <a:buNone/>
            </a:pPr>
            <a:r>
              <a:rPr lang="fi-FI" sz="2900" b="1" dirty="0"/>
              <a:t>ELINTAVAT</a:t>
            </a:r>
          </a:p>
          <a:p>
            <a:r>
              <a:rPr lang="fi-FI" sz="2900" dirty="0"/>
              <a:t>Tupakointi ja nuuskan käyttö</a:t>
            </a:r>
          </a:p>
          <a:p>
            <a:r>
              <a:rPr lang="fi-FI" sz="2900" dirty="0"/>
              <a:t>Alkoholi</a:t>
            </a:r>
          </a:p>
          <a:p>
            <a:r>
              <a:rPr lang="fi-FI" sz="2900" dirty="0"/>
              <a:t>Auringonotto ja ihon palaminen</a:t>
            </a:r>
          </a:p>
          <a:p>
            <a:r>
              <a:rPr lang="fi-FI" sz="2900" dirty="0"/>
              <a:t>Runsas punaisen lihan syönti</a:t>
            </a:r>
          </a:p>
          <a:p>
            <a:r>
              <a:rPr lang="fi-FI" sz="2900" dirty="0"/>
              <a:t>Grillatessa syntyvät </a:t>
            </a:r>
            <a:r>
              <a:rPr lang="fi-FI" sz="2900" i="1" dirty="0"/>
              <a:t>PAH-yhdisteet</a:t>
            </a:r>
          </a:p>
          <a:p>
            <a:endParaRPr lang="fi-FI" dirty="0"/>
          </a:p>
        </p:txBody>
      </p:sp>
      <p:sp>
        <p:nvSpPr>
          <p:cNvPr id="4" name="Sisällön paikkamerkki 3">
            <a:extLst>
              <a:ext uri="{FF2B5EF4-FFF2-40B4-BE49-F238E27FC236}">
                <a16:creationId xmlns:a16="http://schemas.microsoft.com/office/drawing/2014/main" id="{1D2E581C-7348-878D-6971-0AC83777A5D0}"/>
              </a:ext>
            </a:extLst>
          </p:cNvPr>
          <p:cNvSpPr>
            <a:spLocks noGrp="1"/>
          </p:cNvSpPr>
          <p:nvPr>
            <p:ph sz="half" idx="2"/>
          </p:nvPr>
        </p:nvSpPr>
        <p:spPr>
          <a:xfrm>
            <a:off x="5232453" y="524436"/>
            <a:ext cx="6601460" cy="5899150"/>
          </a:xfrm>
        </p:spPr>
        <p:txBody>
          <a:bodyPr>
            <a:normAutofit fontScale="70000" lnSpcReduction="20000"/>
          </a:bodyPr>
          <a:lstStyle/>
          <a:p>
            <a:pPr marL="0" indent="0">
              <a:buNone/>
            </a:pPr>
            <a:r>
              <a:rPr lang="fi-FI" sz="2800" b="1" dirty="0"/>
              <a:t>ELINYMPÄRISTÖN ALTISTEET</a:t>
            </a:r>
          </a:p>
          <a:p>
            <a:r>
              <a:rPr lang="fi-FI" sz="2800" dirty="0"/>
              <a:t>Ilman </a:t>
            </a:r>
            <a:r>
              <a:rPr lang="fi-FI" sz="2800" i="1" dirty="0"/>
              <a:t>pienhiukkaset</a:t>
            </a:r>
          </a:p>
          <a:p>
            <a:r>
              <a:rPr lang="fi-FI" sz="2800" i="1" dirty="0"/>
              <a:t>Passiivinen tupakointi</a:t>
            </a:r>
          </a:p>
          <a:p>
            <a:r>
              <a:rPr lang="fi-FI" sz="2800" i="1" dirty="0"/>
              <a:t>Radon</a:t>
            </a:r>
          </a:p>
          <a:p>
            <a:pPr marL="0" indent="0">
              <a:buNone/>
            </a:pPr>
            <a:r>
              <a:rPr lang="fi-FI" sz="2800" b="1" dirty="0"/>
              <a:t>TYÖYMPÄRISTÖN ALTISTEET</a:t>
            </a:r>
          </a:p>
          <a:p>
            <a:r>
              <a:rPr lang="fi-FI" sz="2800" i="1" dirty="0"/>
              <a:t>Asbesti</a:t>
            </a:r>
          </a:p>
          <a:p>
            <a:r>
              <a:rPr lang="fi-FI" sz="2800" dirty="0"/>
              <a:t>Monet kemikaalit</a:t>
            </a:r>
          </a:p>
          <a:p>
            <a:r>
              <a:rPr lang="fi-FI" sz="2800" i="1" dirty="0"/>
              <a:t>Radioaktiiviset materiaalit</a:t>
            </a:r>
          </a:p>
          <a:p>
            <a:r>
              <a:rPr lang="fi-FI" sz="2800" i="1" dirty="0"/>
              <a:t>Röntgensäteily</a:t>
            </a:r>
          </a:p>
          <a:p>
            <a:pPr marL="0" indent="0">
              <a:buNone/>
            </a:pPr>
            <a:r>
              <a:rPr lang="fi-FI" sz="2800" b="1" dirty="0"/>
              <a:t>ERÄÄT BAKTEERIT JA VIRUKSET</a:t>
            </a:r>
          </a:p>
          <a:p>
            <a:r>
              <a:rPr lang="fi-FI" sz="2800" i="1" dirty="0"/>
              <a:t>Helikobakteeri </a:t>
            </a:r>
            <a:r>
              <a:rPr lang="fi-FI" sz="2800" dirty="0"/>
              <a:t>(mahalaukun syöpä)</a:t>
            </a:r>
          </a:p>
          <a:p>
            <a:r>
              <a:rPr lang="fi-FI" sz="2800" i="1" dirty="0"/>
              <a:t>Sukuelinten papilloomavirukset HPV </a:t>
            </a:r>
            <a:r>
              <a:rPr lang="fi-FI" sz="2800" dirty="0"/>
              <a:t>(kohdunkaulan syöpä)</a:t>
            </a:r>
          </a:p>
          <a:p>
            <a:r>
              <a:rPr lang="fi-FI" sz="2800" i="1" dirty="0"/>
              <a:t>Hepatiittivirukset HBV </a:t>
            </a:r>
            <a:r>
              <a:rPr lang="fi-FI" sz="2800" dirty="0"/>
              <a:t>ja</a:t>
            </a:r>
            <a:r>
              <a:rPr lang="fi-FI" sz="2800" i="1" dirty="0"/>
              <a:t> HCV </a:t>
            </a:r>
            <a:r>
              <a:rPr lang="fi-FI" sz="2800" dirty="0"/>
              <a:t>(maksasyöpä)</a:t>
            </a:r>
          </a:p>
          <a:p>
            <a:pPr marL="0" indent="0">
              <a:buNone/>
            </a:pPr>
            <a:r>
              <a:rPr lang="fi-FI" sz="2800" b="1" dirty="0"/>
              <a:t>JOTKUT LÄÄKEAINEET</a:t>
            </a:r>
          </a:p>
          <a:p>
            <a:r>
              <a:rPr lang="fi-FI" sz="2800" dirty="0"/>
              <a:t>Hormonivalmisteet</a:t>
            </a:r>
          </a:p>
          <a:p>
            <a:r>
              <a:rPr lang="fi-FI" sz="2800" i="1" dirty="0"/>
              <a:t>Immuunipuutostilaa</a:t>
            </a:r>
            <a:r>
              <a:rPr lang="fi-FI" sz="2800" dirty="0"/>
              <a:t> aiheuttavat lääkkeet</a:t>
            </a:r>
          </a:p>
          <a:p>
            <a:endParaRPr lang="fi-FI" dirty="0"/>
          </a:p>
        </p:txBody>
      </p:sp>
      <p:pic>
        <p:nvPicPr>
          <p:cNvPr id="8" name="Kuva 7">
            <a:extLst>
              <a:ext uri="{FF2B5EF4-FFF2-40B4-BE49-F238E27FC236}">
                <a16:creationId xmlns:a16="http://schemas.microsoft.com/office/drawing/2014/main" id="{1CDB6E89-31CA-ADEC-A885-9CB1C20E2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05" y="4450165"/>
            <a:ext cx="2768053" cy="1696129"/>
          </a:xfrm>
          <a:prstGeom prst="rect">
            <a:avLst/>
          </a:prstGeom>
        </p:spPr>
      </p:pic>
      <p:pic>
        <p:nvPicPr>
          <p:cNvPr id="10" name="Kuva 9" descr="Kuva, joka sisältää kohteen porkkana, sisä, vihannes, viipaloitu&#10;&#10;Kuvaus luotu automaattisesti">
            <a:extLst>
              <a:ext uri="{FF2B5EF4-FFF2-40B4-BE49-F238E27FC236}">
                <a16:creationId xmlns:a16="http://schemas.microsoft.com/office/drawing/2014/main" id="{1A3095F6-B982-A72D-0471-48931522B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463" y="4450165"/>
            <a:ext cx="1898576" cy="1696129"/>
          </a:xfrm>
          <a:prstGeom prst="rect">
            <a:avLst/>
          </a:prstGeom>
        </p:spPr>
      </p:pic>
      <p:sp>
        <p:nvSpPr>
          <p:cNvPr id="15" name="Tekstiruutu 14">
            <a:extLst>
              <a:ext uri="{FF2B5EF4-FFF2-40B4-BE49-F238E27FC236}">
                <a16:creationId xmlns:a16="http://schemas.microsoft.com/office/drawing/2014/main" id="{75009063-9636-B826-A8CB-95B9132907E6}"/>
              </a:ext>
            </a:extLst>
          </p:cNvPr>
          <p:cNvSpPr txBox="1"/>
          <p:nvPr/>
        </p:nvSpPr>
        <p:spPr>
          <a:xfrm>
            <a:off x="401919" y="5264330"/>
            <a:ext cx="4643120" cy="261610"/>
          </a:xfrm>
          <a:prstGeom prst="rect">
            <a:avLst/>
          </a:prstGeom>
          <a:noFill/>
        </p:spPr>
        <p:txBody>
          <a:bodyPr wrap="square" rtlCol="0">
            <a:spAutoFit/>
          </a:bodyPr>
          <a:lstStyle/>
          <a:p>
            <a:r>
              <a:rPr lang="fi-FI" sz="1100" dirty="0"/>
              <a:t>Kuvat: Unsplash.com Andreas M ja Robert </a:t>
            </a:r>
            <a:r>
              <a:rPr lang="fi-FI" sz="1100" dirty="0" err="1"/>
              <a:t>Ruggiero</a:t>
            </a:r>
            <a:endParaRPr lang="fi-FI" sz="1100" dirty="0"/>
          </a:p>
        </p:txBody>
      </p:sp>
      <p:pic>
        <p:nvPicPr>
          <p:cNvPr id="17" name="Kuva 16" descr="Kuva, joka sisältää kohteen auto, ulko, savu&#10;&#10;Kuvaus luotu automaattisesti">
            <a:extLst>
              <a:ext uri="{FF2B5EF4-FFF2-40B4-BE49-F238E27FC236}">
                <a16:creationId xmlns:a16="http://schemas.microsoft.com/office/drawing/2014/main" id="{884BFBEA-5532-050C-C4A4-FEBE4C7DA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443" y="1685354"/>
            <a:ext cx="2731770" cy="1725328"/>
          </a:xfrm>
          <a:prstGeom prst="rect">
            <a:avLst/>
          </a:prstGeom>
        </p:spPr>
      </p:pic>
      <p:sp>
        <p:nvSpPr>
          <p:cNvPr id="18" name="Tekstiruutu 17">
            <a:extLst>
              <a:ext uri="{FF2B5EF4-FFF2-40B4-BE49-F238E27FC236}">
                <a16:creationId xmlns:a16="http://schemas.microsoft.com/office/drawing/2014/main" id="{93C143AB-DC52-F376-3354-0F41ECC8B8E0}"/>
              </a:ext>
            </a:extLst>
          </p:cNvPr>
          <p:cNvSpPr txBox="1"/>
          <p:nvPr/>
        </p:nvSpPr>
        <p:spPr>
          <a:xfrm>
            <a:off x="9289557" y="3410682"/>
            <a:ext cx="2731770" cy="215444"/>
          </a:xfrm>
          <a:prstGeom prst="rect">
            <a:avLst/>
          </a:prstGeom>
          <a:noFill/>
        </p:spPr>
        <p:txBody>
          <a:bodyPr wrap="square" rtlCol="0">
            <a:spAutoFit/>
          </a:bodyPr>
          <a:lstStyle/>
          <a:p>
            <a:pPr algn="ctr"/>
            <a:r>
              <a:rPr lang="fi-FI" sz="800" dirty="0"/>
              <a:t>Kuva: Unsplash.com </a:t>
            </a:r>
            <a:r>
              <a:rPr lang="fi-FI" sz="800" dirty="0" err="1"/>
              <a:t>Vlad</a:t>
            </a:r>
            <a:endParaRPr lang="fi-FI" sz="800" dirty="0"/>
          </a:p>
        </p:txBody>
      </p:sp>
      <p:sp>
        <p:nvSpPr>
          <p:cNvPr id="6" name="Tekstiruutu 5">
            <a:extLst>
              <a:ext uri="{FF2B5EF4-FFF2-40B4-BE49-F238E27FC236}">
                <a16:creationId xmlns:a16="http://schemas.microsoft.com/office/drawing/2014/main" id="{4365EC02-05D2-4DA5-B52E-45DB40C61613}"/>
              </a:ext>
            </a:extLst>
          </p:cNvPr>
          <p:cNvSpPr txBox="1"/>
          <p:nvPr/>
        </p:nvSpPr>
        <p:spPr>
          <a:xfrm>
            <a:off x="237537" y="6193025"/>
            <a:ext cx="6717912" cy="427720"/>
          </a:xfrm>
          <a:prstGeom prst="rect">
            <a:avLst/>
          </a:prstGeom>
          <a:noFill/>
        </p:spPr>
        <p:txBody>
          <a:bodyPr wrap="square">
            <a:spAutoFit/>
          </a:bodyPr>
          <a:lstStyle/>
          <a:p>
            <a:r>
              <a:rPr lang="fi-FI" sz="1050" dirty="0">
                <a:hlinkClick r:id="rId5"/>
              </a:rPr>
              <a:t>https://www.mtvuutiset.fi/videot/video/prog20189825#gs.e83adm</a:t>
            </a:r>
            <a:endParaRPr lang="fi-FI" sz="1050" dirty="0"/>
          </a:p>
          <a:p>
            <a:r>
              <a:rPr lang="fi-FI" sz="1050" dirty="0"/>
              <a:t>Sukupuolitautien määrä kasvaa kovaa vauhtia – iho- ja sukupuolitautien erikoislääkäri kertoo, mikä on ilmiön syynä</a:t>
            </a:r>
          </a:p>
        </p:txBody>
      </p:sp>
      <p:sp>
        <p:nvSpPr>
          <p:cNvPr id="9" name="Tekstiruutu 8">
            <a:extLst>
              <a:ext uri="{FF2B5EF4-FFF2-40B4-BE49-F238E27FC236}">
                <a16:creationId xmlns:a16="http://schemas.microsoft.com/office/drawing/2014/main" id="{C778784D-88CA-CE31-3CCE-31484E0146D1}"/>
              </a:ext>
            </a:extLst>
          </p:cNvPr>
          <p:cNvSpPr txBox="1"/>
          <p:nvPr/>
        </p:nvSpPr>
        <p:spPr>
          <a:xfrm>
            <a:off x="7294933" y="5883851"/>
            <a:ext cx="4780279" cy="677108"/>
          </a:xfrm>
          <a:prstGeom prst="rect">
            <a:avLst/>
          </a:prstGeom>
          <a:noFill/>
        </p:spPr>
        <p:txBody>
          <a:bodyPr wrap="square">
            <a:spAutoFit/>
          </a:bodyPr>
          <a:lstStyle/>
          <a:p>
            <a:r>
              <a:rPr lang="fi-FI" sz="1200" dirty="0">
                <a:hlinkClick r:id="rId6"/>
              </a:rPr>
              <a:t>https://www.mtv.fi/lyhyet/d8695925feafa25dc6cc/video-seksitaudit-ennatyksellisessa-kasvussa-mista-ilmio-johtuu</a:t>
            </a:r>
            <a:r>
              <a:rPr lang="fi-FI" sz="1200" dirty="0"/>
              <a:t>?</a:t>
            </a:r>
          </a:p>
          <a:p>
            <a:endParaRPr lang="fi-FI" sz="1400" dirty="0"/>
          </a:p>
        </p:txBody>
      </p:sp>
      <p:sp>
        <p:nvSpPr>
          <p:cNvPr id="12" name="Tekstiruutu 11">
            <a:extLst>
              <a:ext uri="{FF2B5EF4-FFF2-40B4-BE49-F238E27FC236}">
                <a16:creationId xmlns:a16="http://schemas.microsoft.com/office/drawing/2014/main" id="{D0CF142D-F778-71FD-1A4C-C23C7427CCBA}"/>
              </a:ext>
            </a:extLst>
          </p:cNvPr>
          <p:cNvSpPr txBox="1"/>
          <p:nvPr/>
        </p:nvSpPr>
        <p:spPr>
          <a:xfrm>
            <a:off x="1677984" y="1018149"/>
            <a:ext cx="3404752" cy="600164"/>
          </a:xfrm>
          <a:prstGeom prst="rect">
            <a:avLst/>
          </a:prstGeom>
          <a:noFill/>
        </p:spPr>
        <p:txBody>
          <a:bodyPr wrap="square">
            <a:spAutoFit/>
          </a:bodyPr>
          <a:lstStyle/>
          <a:p>
            <a:r>
              <a:rPr lang="fi-FI" sz="1100" dirty="0"/>
              <a:t>https://www.mtv.fi/lyhyet/e30eb06b5e08f5ce6683/video-nikotiinipussien-kaytto-yleistyy-jatkuvasti-tunnetaanko-niiden-haittoja-viela-tarpeeksi?</a:t>
            </a:r>
          </a:p>
        </p:txBody>
      </p:sp>
      <p:sp>
        <p:nvSpPr>
          <p:cNvPr id="7" name="Tekstiruutu 6">
            <a:extLst>
              <a:ext uri="{FF2B5EF4-FFF2-40B4-BE49-F238E27FC236}">
                <a16:creationId xmlns:a16="http://schemas.microsoft.com/office/drawing/2014/main" id="{26817C7D-1BF2-8477-287F-1168557B7ADF}"/>
              </a:ext>
            </a:extLst>
          </p:cNvPr>
          <p:cNvSpPr txBox="1"/>
          <p:nvPr/>
        </p:nvSpPr>
        <p:spPr>
          <a:xfrm>
            <a:off x="8764152" y="126578"/>
            <a:ext cx="3231633" cy="1200329"/>
          </a:xfrm>
          <a:prstGeom prst="rect">
            <a:avLst/>
          </a:prstGeom>
          <a:noFill/>
        </p:spPr>
        <p:txBody>
          <a:bodyPr wrap="square">
            <a:spAutoFit/>
          </a:bodyPr>
          <a:lstStyle/>
          <a:p>
            <a:r>
              <a:rPr lang="fi-FI" sz="1200" dirty="0"/>
              <a:t>Nikotiini on yhdistetty syöpien kehittymiseen ja kasvainten kasvuun ja leviämiseen. Nikotiini myös heikentää solunsalpaaja- ja sädehoitojen vaikutusta. </a:t>
            </a:r>
            <a:r>
              <a:rPr lang="fi-FI" sz="1200" dirty="0">
                <a:hlinkClick r:id="rId7"/>
              </a:rPr>
              <a:t>https://www.ilmansyopaa.fi/5-faktaa-nikotiinista/</a:t>
            </a:r>
            <a:endParaRPr lang="fi-FI" sz="1200" dirty="0"/>
          </a:p>
          <a:p>
            <a:endParaRPr lang="fi-FI" sz="1200" dirty="0"/>
          </a:p>
        </p:txBody>
      </p:sp>
    </p:spTree>
    <p:extLst>
      <p:ext uri="{BB962C8B-B14F-4D97-AF65-F5344CB8AC3E}">
        <p14:creationId xmlns:p14="http://schemas.microsoft.com/office/powerpoint/2010/main" val="5136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wipe(down)">
                                      <p:cBhvr>
                                        <p:cTn id="64" dur="500"/>
                                        <p:tgtEl>
                                          <p:spTgt spid="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 calcmode="lin" valueType="num">
                                      <p:cBhvr>
                                        <p:cTn id="6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71" dur="500"/>
                                        <p:tgtEl>
                                          <p:spTgt spid="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
                                            <p:txEl>
                                              <p:pRg st="2" end="2"/>
                                            </p:txEl>
                                          </p:spTgt>
                                        </p:tgtEl>
                                        <p:attrNameLst>
                                          <p:attrName>style.visibility</p:attrName>
                                        </p:attrNameLst>
                                      </p:cBhvr>
                                      <p:to>
                                        <p:strVal val="visible"/>
                                      </p:to>
                                    </p:set>
                                    <p:animEffect transition="in" filter="wipe(down)">
                                      <p:cBhvr>
                                        <p:cTn id="76" dur="500"/>
                                        <p:tgtEl>
                                          <p:spTgt spid="4">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4">
                                            <p:txEl>
                                              <p:pRg st="3" end="3"/>
                                            </p:txEl>
                                          </p:spTgt>
                                        </p:tgtEl>
                                        <p:attrNameLst>
                                          <p:attrName>style.visibility</p:attrName>
                                        </p:attrNameLst>
                                      </p:cBhvr>
                                      <p:to>
                                        <p:strVal val="visible"/>
                                      </p:to>
                                    </p:set>
                                    <p:animEffect transition="in" filter="circle(in)">
                                      <p:cBhvr>
                                        <p:cTn id="81" dur="2000"/>
                                        <p:tgtEl>
                                          <p:spTgt spid="4">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 calcmode="lin" valueType="num">
                                      <p:cBhvr additive="base">
                                        <p:cTn id="8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nodeType="clickEffect">
                                  <p:stCondLst>
                                    <p:cond delay="0"/>
                                  </p:stCondLst>
                                  <p:childTnLst>
                                    <p:set>
                                      <p:cBhvr>
                                        <p:cTn id="91" dur="1" fill="hold">
                                          <p:stCondLst>
                                            <p:cond delay="0"/>
                                          </p:stCondLst>
                                        </p:cTn>
                                        <p:tgtEl>
                                          <p:spTgt spid="4">
                                            <p:txEl>
                                              <p:pRg st="5" end="5"/>
                                            </p:txEl>
                                          </p:spTgt>
                                        </p:tgtEl>
                                        <p:attrNameLst>
                                          <p:attrName>style.visibility</p:attrName>
                                        </p:attrNameLst>
                                      </p:cBhvr>
                                      <p:to>
                                        <p:strVal val="visible"/>
                                      </p:to>
                                    </p:set>
                                    <p:animEffect transition="in" filter="wheel(1)">
                                      <p:cBhvr>
                                        <p:cTn id="92" dur="2000"/>
                                        <p:tgtEl>
                                          <p:spTgt spid="4">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Effect transition="in" filter="wipe(down)">
                                      <p:cBhvr>
                                        <p:cTn id="97" dur="500"/>
                                        <p:tgtEl>
                                          <p:spTgt spid="4">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animEffect transition="in" filter="wipe(down)">
                                      <p:cBhvr>
                                        <p:cTn id="102" dur="500"/>
                                        <p:tgtEl>
                                          <p:spTgt spid="4">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
                                            <p:txEl>
                                              <p:pRg st="8" end="8"/>
                                            </p:txEl>
                                          </p:spTgt>
                                        </p:tgtEl>
                                        <p:attrNameLst>
                                          <p:attrName>style.visibility</p:attrName>
                                        </p:attrNameLst>
                                      </p:cBhvr>
                                      <p:to>
                                        <p:strVal val="visible"/>
                                      </p:to>
                                    </p:set>
                                    <p:animEffect transition="in" filter="wipe(down)">
                                      <p:cBhvr>
                                        <p:cTn id="107" dur="500"/>
                                        <p:tgtEl>
                                          <p:spTgt spid="4">
                                            <p:txEl>
                                              <p:pRg st="8" end="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4">
                                            <p:txEl>
                                              <p:pRg st="9" end="9"/>
                                            </p:txEl>
                                          </p:spTgt>
                                        </p:tgtEl>
                                        <p:attrNameLst>
                                          <p:attrName>style.visibility</p:attrName>
                                        </p:attrNameLst>
                                      </p:cBhvr>
                                      <p:to>
                                        <p:strVal val="visible"/>
                                      </p:to>
                                    </p:set>
                                    <p:animEffect transition="in" filter="circle(in)">
                                      <p:cBhvr>
                                        <p:cTn id="112" dur="2000"/>
                                        <p:tgtEl>
                                          <p:spTgt spid="4">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nodeType="clickEffect">
                                  <p:stCondLst>
                                    <p:cond delay="0"/>
                                  </p:stCondLst>
                                  <p:childTnLst>
                                    <p:set>
                                      <p:cBhvr>
                                        <p:cTn id="116" dur="1" fill="hold">
                                          <p:stCondLst>
                                            <p:cond delay="0"/>
                                          </p:stCondLst>
                                        </p:cTn>
                                        <p:tgtEl>
                                          <p:spTgt spid="4">
                                            <p:txEl>
                                              <p:pRg st="10" end="10"/>
                                            </p:txEl>
                                          </p:spTgt>
                                        </p:tgtEl>
                                        <p:attrNameLst>
                                          <p:attrName>style.visibility</p:attrName>
                                        </p:attrNameLst>
                                      </p:cBhvr>
                                      <p:to>
                                        <p:strVal val="visible"/>
                                      </p:to>
                                    </p:set>
                                    <p:animEffect transition="in" filter="wheel(1)">
                                      <p:cBhvr>
                                        <p:cTn id="117" dur="2000"/>
                                        <p:tgtEl>
                                          <p:spTgt spid="4">
                                            <p:txEl>
                                              <p:pRg st="10" end="1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4">
                                            <p:txEl>
                                              <p:pRg st="11" end="11"/>
                                            </p:txEl>
                                          </p:spTgt>
                                        </p:tgtEl>
                                        <p:attrNameLst>
                                          <p:attrName>style.visibility</p:attrName>
                                        </p:attrNameLst>
                                      </p:cBhvr>
                                      <p:to>
                                        <p:strVal val="visible"/>
                                      </p:to>
                                    </p:set>
                                    <p:anim calcmode="lin" valueType="num">
                                      <p:cBhvr>
                                        <p:cTn id="122"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23"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124" dur="500"/>
                                        <p:tgtEl>
                                          <p:spTgt spid="4">
                                            <p:txEl>
                                              <p:pRg st="11" end="11"/>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4">
                                            <p:txEl>
                                              <p:pRg st="12" end="12"/>
                                            </p:txEl>
                                          </p:spTgt>
                                        </p:tgtEl>
                                        <p:attrNameLst>
                                          <p:attrName>style.visibility</p:attrName>
                                        </p:attrNameLst>
                                      </p:cBhvr>
                                      <p:to>
                                        <p:strVal val="visible"/>
                                      </p:to>
                                    </p:set>
                                    <p:anim calcmode="lin" valueType="num">
                                      <p:cBhvr>
                                        <p:cTn id="129"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30"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131" dur="500"/>
                                        <p:tgtEl>
                                          <p:spTgt spid="4">
                                            <p:txEl>
                                              <p:pRg st="12" end="12"/>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4">
                                            <p:txEl>
                                              <p:pRg st="13" end="13"/>
                                            </p:txEl>
                                          </p:spTgt>
                                        </p:tgtEl>
                                        <p:attrNameLst>
                                          <p:attrName>style.visibility</p:attrName>
                                        </p:attrNameLst>
                                      </p:cBhvr>
                                      <p:to>
                                        <p:strVal val="visible"/>
                                      </p:to>
                                    </p:set>
                                    <p:animEffect transition="in" filter="wipe(down)">
                                      <p:cBhvr>
                                        <p:cTn id="136" dur="500"/>
                                        <p:tgtEl>
                                          <p:spTgt spid="4">
                                            <p:txEl>
                                              <p:pRg st="13" end="13"/>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4">
                                            <p:txEl>
                                              <p:pRg st="14" end="14"/>
                                            </p:txEl>
                                          </p:spTgt>
                                        </p:tgtEl>
                                        <p:attrNameLst>
                                          <p:attrName>style.visibility</p:attrName>
                                        </p:attrNameLst>
                                      </p:cBhvr>
                                      <p:to>
                                        <p:strVal val="visible"/>
                                      </p:to>
                                    </p:set>
                                    <p:anim calcmode="lin" valueType="num">
                                      <p:cBhvr>
                                        <p:cTn id="141"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142"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143" dur="500"/>
                                        <p:tgtEl>
                                          <p:spTgt spid="4">
                                            <p:txEl>
                                              <p:pRg st="14" end="14"/>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6" presetClass="entr" presetSubtype="16" fill="hold" nodeType="clickEffect">
                                  <p:stCondLst>
                                    <p:cond delay="0"/>
                                  </p:stCondLst>
                                  <p:childTnLst>
                                    <p:set>
                                      <p:cBhvr>
                                        <p:cTn id="147" dur="1" fill="hold">
                                          <p:stCondLst>
                                            <p:cond delay="0"/>
                                          </p:stCondLst>
                                        </p:cTn>
                                        <p:tgtEl>
                                          <p:spTgt spid="4">
                                            <p:txEl>
                                              <p:pRg st="15" end="15"/>
                                            </p:txEl>
                                          </p:spTgt>
                                        </p:tgtEl>
                                        <p:attrNameLst>
                                          <p:attrName>style.visibility</p:attrName>
                                        </p:attrNameLst>
                                      </p:cBhvr>
                                      <p:to>
                                        <p:strVal val="visible"/>
                                      </p:to>
                                    </p:set>
                                    <p:animEffect transition="in" filter="circle(in)">
                                      <p:cBhvr>
                                        <p:cTn id="148"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A897A7-C85B-5753-8D31-2BF3955AB8ED}"/>
              </a:ext>
            </a:extLst>
          </p:cNvPr>
          <p:cNvSpPr>
            <a:spLocks noGrp="1"/>
          </p:cNvSpPr>
          <p:nvPr>
            <p:ph type="title"/>
          </p:nvPr>
        </p:nvSpPr>
        <p:spPr>
          <a:xfrm>
            <a:off x="284481" y="0"/>
            <a:ext cx="4150749" cy="1781970"/>
          </a:xfrm>
        </p:spPr>
        <p:txBody>
          <a:bodyPr>
            <a:normAutofit/>
          </a:bodyPr>
          <a:lstStyle/>
          <a:p>
            <a:r>
              <a:rPr lang="fi-FI" sz="3200" b="1" dirty="0"/>
              <a:t>Eturauhassyöpä on miesten yleisin syöpäsairaus</a:t>
            </a:r>
          </a:p>
        </p:txBody>
      </p:sp>
      <p:pic>
        <p:nvPicPr>
          <p:cNvPr id="6" name="Sisällön paikkamerkki 5">
            <a:extLst>
              <a:ext uri="{FF2B5EF4-FFF2-40B4-BE49-F238E27FC236}">
                <a16:creationId xmlns:a16="http://schemas.microsoft.com/office/drawing/2014/main" id="{0CC31287-25F2-16E8-D721-49136189BEE9}"/>
              </a:ext>
            </a:extLst>
          </p:cNvPr>
          <p:cNvPicPr>
            <a:picLocks noGrp="1" noChangeAspect="1"/>
          </p:cNvPicPr>
          <p:nvPr>
            <p:ph sz="half" idx="1"/>
          </p:nvPr>
        </p:nvPicPr>
        <p:blipFill>
          <a:blip r:embed="rId2"/>
          <a:stretch>
            <a:fillRect/>
          </a:stretch>
        </p:blipFill>
        <p:spPr>
          <a:xfrm>
            <a:off x="427600" y="1674979"/>
            <a:ext cx="4007630" cy="4351338"/>
          </a:xfrm>
        </p:spPr>
      </p:pic>
      <p:sp>
        <p:nvSpPr>
          <p:cNvPr id="4" name="Sisällön paikkamerkki 3">
            <a:extLst>
              <a:ext uri="{FF2B5EF4-FFF2-40B4-BE49-F238E27FC236}">
                <a16:creationId xmlns:a16="http://schemas.microsoft.com/office/drawing/2014/main" id="{06A84E67-52F6-AFB3-875D-2CF5BD19EB17}"/>
              </a:ext>
            </a:extLst>
          </p:cNvPr>
          <p:cNvSpPr>
            <a:spLocks noGrp="1"/>
          </p:cNvSpPr>
          <p:nvPr>
            <p:ph sz="half" idx="2"/>
          </p:nvPr>
        </p:nvSpPr>
        <p:spPr>
          <a:xfrm>
            <a:off x="4525996" y="0"/>
            <a:ext cx="6979920" cy="6172489"/>
          </a:xfrm>
        </p:spPr>
        <p:txBody>
          <a:bodyPr>
            <a:normAutofit fontScale="85000" lnSpcReduction="20000"/>
          </a:bodyPr>
          <a:lstStyle/>
          <a:p>
            <a:pPr marL="0" indent="0">
              <a:buNone/>
            </a:pPr>
            <a:r>
              <a:rPr lang="fi-FI" sz="2400" b="1" dirty="0"/>
              <a:t>Yleisyys</a:t>
            </a:r>
          </a:p>
          <a:p>
            <a:r>
              <a:rPr lang="fi-FI" sz="2400" dirty="0"/>
              <a:t>Noin 5 000 miestä/vuosi</a:t>
            </a:r>
          </a:p>
          <a:p>
            <a:r>
              <a:rPr lang="fi-FI" sz="2400" dirty="0"/>
              <a:t>Alle 50-vuotiailla harvinainen</a:t>
            </a:r>
          </a:p>
          <a:p>
            <a:r>
              <a:rPr lang="fi-FI" sz="2400" dirty="0"/>
              <a:t>Yleinen yli 70-vuotialilla</a:t>
            </a:r>
          </a:p>
          <a:p>
            <a:pPr marL="0" indent="0">
              <a:buNone/>
            </a:pPr>
            <a:r>
              <a:rPr lang="fi-FI" sz="2400" b="1" dirty="0"/>
              <a:t>Riskitekijöitä</a:t>
            </a:r>
          </a:p>
          <a:p>
            <a:r>
              <a:rPr lang="fi-FI" sz="2400" dirty="0"/>
              <a:t>Perinnöllinen alttius</a:t>
            </a:r>
          </a:p>
          <a:p>
            <a:r>
              <a:rPr lang="fi-FI" sz="2400" dirty="0"/>
              <a:t>Tupakointi</a:t>
            </a:r>
          </a:p>
          <a:p>
            <a:r>
              <a:rPr lang="fi-FI" sz="2400" dirty="0"/>
              <a:t>D-vitamiinin saannin vähäisyys</a:t>
            </a:r>
            <a:endParaRPr lang="fi-FI" sz="2400" b="1" dirty="0"/>
          </a:p>
          <a:p>
            <a:pPr marL="0" indent="0">
              <a:buNone/>
            </a:pPr>
            <a:r>
              <a:rPr lang="fi-FI" sz="2400" b="1" dirty="0"/>
              <a:t>Ennaltaehkäisy</a:t>
            </a:r>
          </a:p>
          <a:p>
            <a:r>
              <a:rPr lang="fi-FI" sz="2400" dirty="0"/>
              <a:t>PSA-testi (ei kuulu lakisääteiseen seulontaohjelmaan)</a:t>
            </a:r>
          </a:p>
          <a:p>
            <a:r>
              <a:rPr lang="fi-FI" sz="2400" dirty="0"/>
              <a:t>säännöllinen liikunta ja ruokasuositusten noudattaminen</a:t>
            </a:r>
          </a:p>
          <a:p>
            <a:pPr marL="0" indent="0">
              <a:buNone/>
            </a:pPr>
            <a:r>
              <a:rPr lang="fi-FI" sz="2400" b="1" dirty="0"/>
              <a:t>Oireet</a:t>
            </a:r>
          </a:p>
          <a:p>
            <a:pPr marL="285750" indent="-285750">
              <a:buFontTx/>
              <a:buChar char="-"/>
            </a:pPr>
            <a:r>
              <a:rPr lang="fi-FI" sz="2400" dirty="0"/>
              <a:t>alkuvaiheessa ei oireita; myöhemmin tihentynyt virtsaamisen tarve ja virtsaamisvaikeudet</a:t>
            </a:r>
          </a:p>
          <a:p>
            <a:pPr marL="0" indent="0">
              <a:buNone/>
            </a:pPr>
            <a:r>
              <a:rPr lang="fi-FI" sz="2600" b="1" dirty="0"/>
              <a:t>Hoito</a:t>
            </a:r>
          </a:p>
          <a:p>
            <a:pPr marL="285750" indent="-285750">
              <a:buFontTx/>
              <a:buChar char="-"/>
            </a:pPr>
            <a:r>
              <a:rPr lang="fi-FI" sz="2400" dirty="0"/>
              <a:t>etenee tavallisesti hyvin hitaasti, aina hoitoa ei tarvita</a:t>
            </a:r>
          </a:p>
          <a:p>
            <a:pPr marL="285750" indent="-285750">
              <a:buFontTx/>
              <a:buChar char="-"/>
            </a:pPr>
            <a:r>
              <a:rPr lang="fi-FI" sz="2400" dirty="0"/>
              <a:t>sädehoito, leikkaus tai hormonihoito</a:t>
            </a:r>
          </a:p>
          <a:p>
            <a:pPr marL="285750" indent="-285750">
              <a:buFontTx/>
              <a:buChar char="-"/>
            </a:pPr>
            <a:r>
              <a:rPr lang="fi-FI" sz="2400" dirty="0"/>
              <a:t>paranemisennuste on hyvä</a:t>
            </a:r>
          </a:p>
          <a:p>
            <a:pPr marL="285750" indent="-285750">
              <a:buFontTx/>
              <a:buChar char="-"/>
            </a:pPr>
            <a:endParaRPr lang="fi-FI" sz="2900" dirty="0"/>
          </a:p>
          <a:p>
            <a:endParaRPr lang="fi-FI" dirty="0"/>
          </a:p>
        </p:txBody>
      </p:sp>
      <p:sp>
        <p:nvSpPr>
          <p:cNvPr id="5" name="Tekstiruutu 4">
            <a:extLst>
              <a:ext uri="{FF2B5EF4-FFF2-40B4-BE49-F238E27FC236}">
                <a16:creationId xmlns:a16="http://schemas.microsoft.com/office/drawing/2014/main" id="{4B022EDA-61E6-E04D-E412-446F736D2F38}"/>
              </a:ext>
            </a:extLst>
          </p:cNvPr>
          <p:cNvSpPr txBox="1"/>
          <p:nvPr/>
        </p:nvSpPr>
        <p:spPr>
          <a:xfrm>
            <a:off x="8826284" y="0"/>
            <a:ext cx="3365715" cy="3085460"/>
          </a:xfrm>
          <a:prstGeom prst="rect">
            <a:avLst/>
          </a:prstGeom>
          <a:noFill/>
        </p:spPr>
        <p:txBody>
          <a:bodyPr wrap="square">
            <a:spAutoFit/>
          </a:bodyPr>
          <a:lstStyle/>
          <a:p>
            <a:r>
              <a:rPr lang="fi-FI" sz="1050" i="1" dirty="0"/>
              <a:t>Hormonihoitoa käytetään etäpesäkkeitä lähettäneen eturauhassyövän ensisijaisena hoitona sekä paikallisessa eturauhassyövässä sädehoidon liitännäishoitona aggressiivisemmissa eturauhassyövissä.</a:t>
            </a:r>
          </a:p>
          <a:p>
            <a:r>
              <a:rPr lang="fi-FI" sz="1050" i="1" dirty="0"/>
              <a:t>Hormonihoidolla pyritään saamaan eturauhassyövän kasvulle välttämättömän miessukupuolihormonin eli testosteronin eritys mahdollisimman alhaiseksi. Tällöin suurimmalla osalla potilaista syövän kasvu hidastuu tai jopa pysähtyy.</a:t>
            </a:r>
          </a:p>
          <a:p>
            <a:r>
              <a:rPr lang="fi-FI" sz="1050" i="1" dirty="0"/>
              <a:t>Hormonihoidon haittavaikutuksina saattaa esiintyä muistiin liittyviä ongelmia, kuumia aaltoja, masennusta, jännittyneisyyttä, ahdistusta, väsymystä ja ärtyneisyyttä sekä seksielämän häiriöitä (mm. kykyä saavuttaa ja ylläpitää erektio). Hormonihoito lisää sydän- ja verisuonisairauksien riskiä, joten metabolisen oireyhtymän riskiarvio ja elämäntapaohjaus ovat tarpeen. Myös osteoporoosin riski on kohonnut, joten tarvitaan pysyvä D-vitamiini- ja kalsiumlisä</a:t>
            </a:r>
            <a:r>
              <a:rPr lang="fi-FI" sz="1600" i="1" dirty="0"/>
              <a:t>.</a:t>
            </a:r>
          </a:p>
        </p:txBody>
      </p:sp>
      <p:sp>
        <p:nvSpPr>
          <p:cNvPr id="8" name="Tekstiruutu 7">
            <a:extLst>
              <a:ext uri="{FF2B5EF4-FFF2-40B4-BE49-F238E27FC236}">
                <a16:creationId xmlns:a16="http://schemas.microsoft.com/office/drawing/2014/main" id="{A9B50BFC-D62F-7AF0-5B26-C9C8BDD5D1CB}"/>
              </a:ext>
            </a:extLst>
          </p:cNvPr>
          <p:cNvSpPr txBox="1"/>
          <p:nvPr/>
        </p:nvSpPr>
        <p:spPr>
          <a:xfrm>
            <a:off x="5635571" y="6351744"/>
            <a:ext cx="6094708" cy="646331"/>
          </a:xfrm>
          <a:prstGeom prst="rect">
            <a:avLst/>
          </a:prstGeom>
          <a:noFill/>
        </p:spPr>
        <p:txBody>
          <a:bodyPr wrap="square">
            <a:spAutoFit/>
          </a:bodyPr>
          <a:lstStyle/>
          <a:p>
            <a:r>
              <a:rPr lang="fi-FI" dirty="0">
                <a:hlinkClick r:id="rId3"/>
              </a:rPr>
              <a:t>https://www.kaypahoito.fi/khp00006</a:t>
            </a:r>
            <a:endParaRPr lang="fi-FI" dirty="0"/>
          </a:p>
          <a:p>
            <a:endParaRPr lang="fi-FI" dirty="0"/>
          </a:p>
        </p:txBody>
      </p:sp>
    </p:spTree>
    <p:extLst>
      <p:ext uri="{BB962C8B-B14F-4D97-AF65-F5344CB8AC3E}">
        <p14:creationId xmlns:p14="http://schemas.microsoft.com/office/powerpoint/2010/main" val="227254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randombar(horizontal)">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randombar(horizontal)">
                                      <p:cBhvr>
                                        <p:cTn id="77" dur="500"/>
                                        <p:tgtEl>
                                          <p:spTgt spid="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randombar(horizontal)">
                                      <p:cBhvr>
                                        <p:cTn id="82" dur="500"/>
                                        <p:tgtEl>
                                          <p:spTgt spid="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4">
                                            <p:txEl>
                                              <p:pRg st="16" end="16"/>
                                            </p:txEl>
                                          </p:spTgt>
                                        </p:tgtEl>
                                        <p:attrNameLst>
                                          <p:attrName>style.visibility</p:attrName>
                                        </p:attrNameLst>
                                      </p:cBhvr>
                                      <p:to>
                                        <p:strVal val="visible"/>
                                      </p:to>
                                    </p:set>
                                    <p:animEffect transition="in" filter="randombar(horizontal)">
                                      <p:cBhvr>
                                        <p:cTn id="87"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F667C2-EC75-5D50-60F5-6D0147DA86B6}"/>
              </a:ext>
            </a:extLst>
          </p:cNvPr>
          <p:cNvSpPr>
            <a:spLocks noGrp="1"/>
          </p:cNvSpPr>
          <p:nvPr>
            <p:ph type="title"/>
          </p:nvPr>
        </p:nvSpPr>
        <p:spPr>
          <a:xfrm>
            <a:off x="157480" y="0"/>
            <a:ext cx="4934450" cy="1325563"/>
          </a:xfrm>
        </p:spPr>
        <p:txBody>
          <a:bodyPr>
            <a:normAutofit/>
          </a:bodyPr>
          <a:lstStyle/>
          <a:p>
            <a:r>
              <a:rPr lang="fi-FI" sz="3600" b="1" dirty="0"/>
              <a:t>Rintasyöpä on naisten yleisin syöpäsairaus</a:t>
            </a:r>
          </a:p>
        </p:txBody>
      </p:sp>
      <p:sp>
        <p:nvSpPr>
          <p:cNvPr id="3" name="Sisällön paikkamerkki 2">
            <a:extLst>
              <a:ext uri="{FF2B5EF4-FFF2-40B4-BE49-F238E27FC236}">
                <a16:creationId xmlns:a16="http://schemas.microsoft.com/office/drawing/2014/main" id="{7F424949-F612-350C-E862-431A2009F0A6}"/>
              </a:ext>
            </a:extLst>
          </p:cNvPr>
          <p:cNvSpPr>
            <a:spLocks noGrp="1"/>
          </p:cNvSpPr>
          <p:nvPr>
            <p:ph sz="half" idx="1"/>
          </p:nvPr>
        </p:nvSpPr>
        <p:spPr>
          <a:xfrm>
            <a:off x="4228441" y="0"/>
            <a:ext cx="7663323" cy="6021092"/>
          </a:xfrm>
        </p:spPr>
        <p:txBody>
          <a:bodyPr>
            <a:normAutofit fontScale="47500" lnSpcReduction="20000"/>
          </a:bodyPr>
          <a:lstStyle/>
          <a:p>
            <a:pPr marL="0" indent="0">
              <a:buNone/>
            </a:pPr>
            <a:r>
              <a:rPr lang="fi-FI" sz="3600" b="1" dirty="0"/>
              <a:t>Yleisyys</a:t>
            </a:r>
          </a:p>
          <a:p>
            <a:r>
              <a:rPr lang="fi-FI" sz="3600" dirty="0"/>
              <a:t>lähes 5 000 naista/vuosi ja 20 miestä/vuosi</a:t>
            </a:r>
          </a:p>
          <a:p>
            <a:r>
              <a:rPr lang="fi-FI" sz="3600" dirty="0"/>
              <a:t>yli puolet todetaan vaihdevuosi-iän ohittaneilla naisilla</a:t>
            </a:r>
          </a:p>
          <a:p>
            <a:pPr marL="0" indent="0">
              <a:buNone/>
            </a:pPr>
            <a:r>
              <a:rPr lang="fi-FI" sz="3600" b="1" dirty="0"/>
              <a:t>Riskitekijöitä</a:t>
            </a:r>
          </a:p>
          <a:p>
            <a:r>
              <a:rPr lang="fi-FI" sz="3600" dirty="0"/>
              <a:t>eräissä rintasyöpämuodoissa perimällä suuri vaikutus</a:t>
            </a:r>
          </a:p>
          <a:p>
            <a:r>
              <a:rPr lang="fi-FI" sz="3600" dirty="0"/>
              <a:t>lihavuus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3600" b="0" i="0" u="none" strike="noStrike" kern="1200" cap="none" spc="0" normalizeH="0" baseline="0" noProof="0" dirty="0">
                <a:ln>
                  <a:noFill/>
                </a:ln>
                <a:solidFill>
                  <a:prstClr val="black"/>
                </a:solidFill>
                <a:effectLst/>
                <a:uLnTx/>
                <a:uFillTx/>
                <a:latin typeface="Calibri" panose="020F0502020204030204"/>
                <a:ea typeface="+mn-ea"/>
                <a:cs typeface="+mn-cs"/>
              </a:rPr>
              <a:t>runsas alkoholinkäyttö</a:t>
            </a:r>
            <a:endParaRPr lang="fi-FI" sz="3600" dirty="0"/>
          </a:p>
          <a:p>
            <a:r>
              <a:rPr lang="fi-FI" sz="3600" dirty="0"/>
              <a:t>hyvin nuorena alkaneet kuukautiset ja myöhäinen vaihdevuosien alkamisikä</a:t>
            </a:r>
          </a:p>
          <a:p>
            <a:r>
              <a:rPr lang="fi-FI" sz="3600" dirty="0"/>
              <a:t>lapsettomuus</a:t>
            </a:r>
          </a:p>
          <a:p>
            <a:r>
              <a:rPr lang="fi-FI" sz="3600" dirty="0"/>
              <a:t>pitkäaikainen hormonikorvaushoito</a:t>
            </a:r>
          </a:p>
          <a:p>
            <a:pPr marL="0" indent="0">
              <a:buNone/>
            </a:pPr>
            <a:r>
              <a:rPr lang="fi-FI" sz="3600" b="1" dirty="0"/>
              <a:t>Ennaltaehkäisy</a:t>
            </a:r>
          </a:p>
          <a:p>
            <a:r>
              <a:rPr lang="fi-FI" sz="3600" dirty="0"/>
              <a:t>lakisääteinen, vapaaehtoinen mammografiaseulonta kaikille 50–69 -vuotiaille naisille joka toinen vuosi</a:t>
            </a:r>
          </a:p>
          <a:p>
            <a:r>
              <a:rPr lang="fi-FI" sz="3600" dirty="0"/>
              <a:t>painonhallinta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Calibri" panose="020F0502020204030204"/>
                <a:ea typeface="+mn-ea"/>
                <a:cs typeface="+mn-cs"/>
              </a:rPr>
              <a:t>Oireet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3600" b="0" i="0" u="none" strike="noStrike" kern="1200" cap="none" spc="0" normalizeH="0" baseline="0" noProof="0" dirty="0">
                <a:ln>
                  <a:noFill/>
                </a:ln>
                <a:solidFill>
                  <a:prstClr val="black"/>
                </a:solidFill>
                <a:effectLst/>
                <a:uLnTx/>
                <a:uFillTx/>
                <a:latin typeface="Calibri" panose="020F0502020204030204"/>
                <a:ea typeface="+mn-ea"/>
                <a:cs typeface="+mn-cs"/>
              </a:rPr>
              <a:t>kyhmyt rinnassa tai kainalossa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3600" b="0" i="0" u="none" strike="noStrike" kern="1200" cap="none" spc="0" normalizeH="0" baseline="0" noProof="0" dirty="0">
                <a:ln>
                  <a:noFill/>
                </a:ln>
                <a:solidFill>
                  <a:prstClr val="black"/>
                </a:solidFill>
                <a:effectLst/>
                <a:uLnTx/>
                <a:uFillTx/>
                <a:latin typeface="Calibri" panose="020F0502020204030204"/>
                <a:ea typeface="+mn-ea"/>
                <a:cs typeface="+mn-cs"/>
              </a:rPr>
              <a:t>nännistä vuotava neste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Calibri" panose="020F0502020204030204"/>
                <a:ea typeface="+mn-ea"/>
                <a:cs typeface="+mn-cs"/>
              </a:rPr>
              <a:t>Hoito</a:t>
            </a:r>
            <a:r>
              <a:rPr kumimoji="0" lang="fi-FI" sz="3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3600" dirty="0">
                <a:solidFill>
                  <a:prstClr val="black"/>
                </a:solidFill>
                <a:latin typeface="Calibri" panose="020F0502020204030204"/>
              </a:rPr>
              <a:t>p</a:t>
            </a:r>
            <a:r>
              <a:rPr kumimoji="0" lang="fi-FI" sz="3600" b="0" i="0" u="none" strike="noStrike" kern="1200" cap="none" spc="0" normalizeH="0" baseline="0" noProof="0" dirty="0">
                <a:ln>
                  <a:noFill/>
                </a:ln>
                <a:solidFill>
                  <a:prstClr val="black"/>
                </a:solidFill>
                <a:effectLst/>
                <a:uLnTx/>
                <a:uFillTx/>
                <a:latin typeface="Calibri" panose="020F0502020204030204"/>
                <a:ea typeface="+mn-ea"/>
                <a:cs typeface="+mn-cs"/>
              </a:rPr>
              <a:t>aranemisennuste on hyvä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3600" dirty="0">
                <a:solidFill>
                  <a:prstClr val="black"/>
                </a:solidFill>
                <a:latin typeface="Calibri" panose="020F0502020204030204"/>
              </a:rPr>
              <a:t>leikkaus, sädehoito</a:t>
            </a:r>
          </a:p>
          <a:p>
            <a:endParaRPr lang="fi-FI" dirty="0"/>
          </a:p>
        </p:txBody>
      </p:sp>
      <p:pic>
        <p:nvPicPr>
          <p:cNvPr id="6" name="Sisällön paikkamerkki 5">
            <a:extLst>
              <a:ext uri="{FF2B5EF4-FFF2-40B4-BE49-F238E27FC236}">
                <a16:creationId xmlns:a16="http://schemas.microsoft.com/office/drawing/2014/main" id="{8ADB8BBE-F08D-2A37-8072-DF36725E5F7A}"/>
              </a:ext>
            </a:extLst>
          </p:cNvPr>
          <p:cNvPicPr>
            <a:picLocks noGrp="1" noChangeAspect="1"/>
          </p:cNvPicPr>
          <p:nvPr>
            <p:ph sz="half" idx="2"/>
          </p:nvPr>
        </p:nvPicPr>
        <p:blipFill>
          <a:blip r:embed="rId2"/>
          <a:stretch>
            <a:fillRect/>
          </a:stretch>
        </p:blipFill>
        <p:spPr>
          <a:xfrm>
            <a:off x="14723" y="1253331"/>
            <a:ext cx="4070961" cy="3589889"/>
          </a:xfrm>
        </p:spPr>
      </p:pic>
    </p:spTree>
    <p:extLst>
      <p:ext uri="{BB962C8B-B14F-4D97-AF65-F5344CB8AC3E}">
        <p14:creationId xmlns:p14="http://schemas.microsoft.com/office/powerpoint/2010/main" val="40674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3">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3">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 calcmode="lin" valueType="num">
                                      <p:cBhvr>
                                        <p:cTn id="105"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106"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107" dur="500"/>
                                        <p:tgtEl>
                                          <p:spTgt spid="3">
                                            <p:txEl>
                                              <p:pRg st="14" end="1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 calcmode="lin" valueType="num">
                                      <p:cBhvr>
                                        <p:cTn id="112"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113"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114" dur="500"/>
                                        <p:tgtEl>
                                          <p:spTgt spid="3">
                                            <p:txEl>
                                              <p:pRg st="15" end="15"/>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
                                            <p:txEl>
                                              <p:pRg st="16" end="16"/>
                                            </p:txEl>
                                          </p:spTgt>
                                        </p:tgtEl>
                                        <p:attrNameLst>
                                          <p:attrName>style.visibility</p:attrName>
                                        </p:attrNameLst>
                                      </p:cBhvr>
                                      <p:to>
                                        <p:strVal val="visible"/>
                                      </p:to>
                                    </p:set>
                                    <p:anim calcmode="lin" valueType="num">
                                      <p:cBhvr>
                                        <p:cTn id="119"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120"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121" dur="500"/>
                                        <p:tgtEl>
                                          <p:spTgt spid="3">
                                            <p:txEl>
                                              <p:pRg st="16" end="16"/>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3">
                                            <p:txEl>
                                              <p:pRg st="17" end="17"/>
                                            </p:txEl>
                                          </p:spTgt>
                                        </p:tgtEl>
                                        <p:attrNameLst>
                                          <p:attrName>style.visibility</p:attrName>
                                        </p:attrNameLst>
                                      </p:cBhvr>
                                      <p:to>
                                        <p:strVal val="visible"/>
                                      </p:to>
                                    </p:set>
                                    <p:anim calcmode="lin" valueType="num">
                                      <p:cBhvr>
                                        <p:cTn id="126"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127"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128" dur="500"/>
                                        <p:tgtEl>
                                          <p:spTgt spid="3">
                                            <p:txEl>
                                              <p:pRg st="17" end="17"/>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nodeType="clickEffect">
                                  <p:stCondLst>
                                    <p:cond delay="0"/>
                                  </p:stCondLst>
                                  <p:childTnLst>
                                    <p:set>
                                      <p:cBhvr>
                                        <p:cTn id="132" dur="1" fill="hold">
                                          <p:stCondLst>
                                            <p:cond delay="0"/>
                                          </p:stCondLst>
                                        </p:cTn>
                                        <p:tgtEl>
                                          <p:spTgt spid="3">
                                            <p:txEl>
                                              <p:pRg st="18" end="18"/>
                                            </p:txEl>
                                          </p:spTgt>
                                        </p:tgtEl>
                                        <p:attrNameLst>
                                          <p:attrName>style.visibility</p:attrName>
                                        </p:attrNameLst>
                                      </p:cBhvr>
                                      <p:to>
                                        <p:strVal val="visible"/>
                                      </p:to>
                                    </p:set>
                                    <p:anim calcmode="lin" valueType="num">
                                      <p:cBhvr>
                                        <p:cTn id="133"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34"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35"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descr="Kuva, joka sisältää kohteen teksti, henkilö&#10;&#10;Kuvaus luotu automaattisesti">
            <a:extLst>
              <a:ext uri="{FF2B5EF4-FFF2-40B4-BE49-F238E27FC236}">
                <a16:creationId xmlns:a16="http://schemas.microsoft.com/office/drawing/2014/main" id="{1FB676D6-C71A-7F42-DF54-33F9B264BC5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0789" y="1612722"/>
            <a:ext cx="3667125" cy="4864277"/>
          </a:xfrm>
          <a:prstGeom prst="rect">
            <a:avLst/>
          </a:prstGeom>
        </p:spPr>
      </p:pic>
      <p:sp>
        <p:nvSpPr>
          <p:cNvPr id="22" name="Rectangle 21">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Otsikko 1">
            <a:extLst>
              <a:ext uri="{FF2B5EF4-FFF2-40B4-BE49-F238E27FC236}">
                <a16:creationId xmlns:a16="http://schemas.microsoft.com/office/drawing/2014/main" id="{CE72AA78-78F4-85AC-F8D5-A449D68C25BF}"/>
              </a:ext>
            </a:extLst>
          </p:cNvPr>
          <p:cNvSpPr>
            <a:spLocks noGrp="1"/>
          </p:cNvSpPr>
          <p:nvPr>
            <p:ph type="title"/>
          </p:nvPr>
        </p:nvSpPr>
        <p:spPr>
          <a:xfrm>
            <a:off x="0" y="0"/>
            <a:ext cx="4768702" cy="1612721"/>
          </a:xfrm>
        </p:spPr>
        <p:txBody>
          <a:bodyPr vert="horz" lIns="91440" tIns="45720" rIns="91440" bIns="45720" rtlCol="0" anchor="b">
            <a:noAutofit/>
          </a:bodyPr>
          <a:lstStyle/>
          <a:p>
            <a:pPr algn="ctr"/>
            <a:r>
              <a:rPr lang="en-US" sz="3600" b="1" kern="1200" dirty="0" err="1">
                <a:solidFill>
                  <a:schemeClr val="bg1">
                    <a:alpha val="60000"/>
                  </a:schemeClr>
                </a:solidFill>
                <a:latin typeface="+mj-lt"/>
                <a:ea typeface="+mj-ea"/>
                <a:cs typeface="+mj-cs"/>
              </a:rPr>
              <a:t>Keuhkosyöpä</a:t>
            </a:r>
            <a:r>
              <a:rPr lang="en-US" sz="3600" b="1" kern="1200" dirty="0">
                <a:solidFill>
                  <a:schemeClr val="bg1">
                    <a:alpha val="60000"/>
                  </a:schemeClr>
                </a:solidFill>
                <a:latin typeface="+mj-lt"/>
                <a:ea typeface="+mj-ea"/>
                <a:cs typeface="+mj-cs"/>
              </a:rPr>
              <a:t> on </a:t>
            </a:r>
            <a:r>
              <a:rPr lang="en-US" sz="3600" b="1" kern="1200" dirty="0" err="1">
                <a:solidFill>
                  <a:schemeClr val="bg1">
                    <a:alpha val="60000"/>
                  </a:schemeClr>
                </a:solidFill>
                <a:latin typeface="+mj-lt"/>
                <a:ea typeface="+mj-ea"/>
                <a:cs typeface="+mj-cs"/>
              </a:rPr>
              <a:t>maailman</a:t>
            </a:r>
            <a:r>
              <a:rPr lang="en-US" sz="3600" b="1" kern="1200" dirty="0">
                <a:solidFill>
                  <a:schemeClr val="bg1">
                    <a:alpha val="60000"/>
                  </a:schemeClr>
                </a:solidFill>
                <a:latin typeface="+mj-lt"/>
                <a:ea typeface="+mj-ea"/>
                <a:cs typeface="+mj-cs"/>
              </a:rPr>
              <a:t> </a:t>
            </a:r>
            <a:r>
              <a:rPr lang="en-US" sz="3600" b="1" kern="1200" dirty="0" err="1">
                <a:solidFill>
                  <a:schemeClr val="bg1">
                    <a:alpha val="60000"/>
                  </a:schemeClr>
                </a:solidFill>
                <a:latin typeface="+mj-lt"/>
                <a:ea typeface="+mj-ea"/>
                <a:cs typeface="+mj-cs"/>
              </a:rPr>
              <a:t>yleisin</a:t>
            </a:r>
            <a:r>
              <a:rPr lang="en-US" sz="3600" b="1" kern="1200" dirty="0">
                <a:solidFill>
                  <a:schemeClr val="bg1">
                    <a:alpha val="60000"/>
                  </a:schemeClr>
                </a:solidFill>
                <a:latin typeface="+mj-lt"/>
                <a:ea typeface="+mj-ea"/>
                <a:cs typeface="+mj-cs"/>
              </a:rPr>
              <a:t> </a:t>
            </a:r>
            <a:r>
              <a:rPr lang="en-US" sz="3600" b="1" kern="1200" dirty="0" err="1">
                <a:solidFill>
                  <a:schemeClr val="bg1">
                    <a:alpha val="60000"/>
                  </a:schemeClr>
                </a:solidFill>
                <a:latin typeface="+mj-lt"/>
                <a:ea typeface="+mj-ea"/>
                <a:cs typeface="+mj-cs"/>
              </a:rPr>
              <a:t>syöpäsairaus</a:t>
            </a:r>
            <a:endParaRPr lang="en-US" sz="3600" b="1" kern="1200" dirty="0">
              <a:solidFill>
                <a:schemeClr val="bg1">
                  <a:alpha val="60000"/>
                </a:schemeClr>
              </a:solidFill>
              <a:latin typeface="+mj-lt"/>
              <a:ea typeface="+mj-ea"/>
              <a:cs typeface="+mj-cs"/>
            </a:endParaRPr>
          </a:p>
        </p:txBody>
      </p:sp>
      <p:sp>
        <p:nvSpPr>
          <p:cNvPr id="4" name="Sisällön paikkamerkki 3">
            <a:extLst>
              <a:ext uri="{FF2B5EF4-FFF2-40B4-BE49-F238E27FC236}">
                <a16:creationId xmlns:a16="http://schemas.microsoft.com/office/drawing/2014/main" id="{A568B221-3EF9-3E65-A549-A73DA5F93306}"/>
              </a:ext>
            </a:extLst>
          </p:cNvPr>
          <p:cNvSpPr>
            <a:spLocks noGrp="1"/>
          </p:cNvSpPr>
          <p:nvPr>
            <p:ph sz="half" idx="2"/>
          </p:nvPr>
        </p:nvSpPr>
        <p:spPr>
          <a:xfrm>
            <a:off x="4768702" y="0"/>
            <a:ext cx="7265817" cy="6572249"/>
          </a:xfrm>
        </p:spPr>
        <p:txBody>
          <a:bodyPr vert="horz" lIns="91440" tIns="45720" rIns="91440" bIns="45720" rtlCol="0" anchor="t">
            <a:noAutofit/>
          </a:bodyPr>
          <a:lstStyle/>
          <a:p>
            <a:pPr marL="0" indent="0">
              <a:buNone/>
            </a:pPr>
            <a:r>
              <a:rPr lang="en-US" sz="2000" b="1" dirty="0" err="1">
                <a:solidFill>
                  <a:schemeClr val="bg1"/>
                </a:solidFill>
              </a:rPr>
              <a:t>Yleisyys</a:t>
            </a:r>
            <a:r>
              <a:rPr lang="en-US" sz="2000" b="1" dirty="0">
                <a:solidFill>
                  <a:schemeClr val="bg1"/>
                </a:solidFill>
              </a:rPr>
              <a:t> </a:t>
            </a:r>
            <a:r>
              <a:rPr lang="en-US" sz="2000" b="1" dirty="0" err="1">
                <a:solidFill>
                  <a:schemeClr val="bg1"/>
                </a:solidFill>
              </a:rPr>
              <a:t>Suomessa</a:t>
            </a:r>
            <a:endParaRPr lang="en-US" sz="2000" b="1" dirty="0">
              <a:solidFill>
                <a:schemeClr val="bg1"/>
              </a:solidFill>
            </a:endParaRPr>
          </a:p>
          <a:p>
            <a:r>
              <a:rPr lang="en-US" sz="2000" dirty="0">
                <a:solidFill>
                  <a:schemeClr val="bg1"/>
                </a:solidFill>
              </a:rPr>
              <a:t>3. </a:t>
            </a:r>
            <a:r>
              <a:rPr lang="en-US" sz="2000" dirty="0" err="1">
                <a:solidFill>
                  <a:schemeClr val="bg1"/>
                </a:solidFill>
              </a:rPr>
              <a:t>yleisin</a:t>
            </a:r>
            <a:r>
              <a:rPr lang="en-US" sz="2000" dirty="0">
                <a:solidFill>
                  <a:schemeClr val="bg1"/>
                </a:solidFill>
              </a:rPr>
              <a:t> </a:t>
            </a:r>
            <a:r>
              <a:rPr lang="en-US" sz="2000" dirty="0" err="1">
                <a:solidFill>
                  <a:schemeClr val="bg1"/>
                </a:solidFill>
              </a:rPr>
              <a:t>syöpäsairaus</a:t>
            </a:r>
            <a:r>
              <a:rPr lang="en-US" sz="2000" dirty="0">
                <a:solidFill>
                  <a:schemeClr val="bg1"/>
                </a:solidFill>
              </a:rPr>
              <a:t>, </a:t>
            </a:r>
            <a:r>
              <a:rPr lang="en-US" sz="2000" dirty="0" err="1">
                <a:solidFill>
                  <a:schemeClr val="bg1"/>
                </a:solidFill>
              </a:rPr>
              <a:t>miehillä</a:t>
            </a:r>
            <a:r>
              <a:rPr lang="en-US" sz="2000" dirty="0">
                <a:solidFill>
                  <a:schemeClr val="bg1"/>
                </a:solidFill>
              </a:rPr>
              <a:t> </a:t>
            </a:r>
            <a:r>
              <a:rPr lang="en-US" sz="2000" dirty="0" err="1">
                <a:solidFill>
                  <a:schemeClr val="bg1"/>
                </a:solidFill>
              </a:rPr>
              <a:t>noin</a:t>
            </a:r>
            <a:r>
              <a:rPr lang="en-US" sz="2000" dirty="0">
                <a:solidFill>
                  <a:schemeClr val="bg1"/>
                </a:solidFill>
              </a:rPr>
              <a:t> 1 700/v ja </a:t>
            </a:r>
            <a:r>
              <a:rPr lang="en-US" sz="2000" dirty="0" err="1">
                <a:solidFill>
                  <a:schemeClr val="bg1"/>
                </a:solidFill>
              </a:rPr>
              <a:t>naisilla</a:t>
            </a:r>
            <a:r>
              <a:rPr lang="en-US" sz="2000" dirty="0">
                <a:solidFill>
                  <a:schemeClr val="bg1"/>
                </a:solidFill>
              </a:rPr>
              <a:t> 1 000/v </a:t>
            </a:r>
          </a:p>
          <a:p>
            <a:pPr marL="0" indent="0">
              <a:buNone/>
            </a:pPr>
            <a:r>
              <a:rPr lang="en-US" sz="2000" b="1" dirty="0" err="1">
                <a:solidFill>
                  <a:schemeClr val="bg1"/>
                </a:solidFill>
              </a:rPr>
              <a:t>Riskitekijöitä</a:t>
            </a:r>
            <a:endParaRPr lang="en-US" sz="2000" b="1" dirty="0">
              <a:solidFill>
                <a:schemeClr val="bg1"/>
              </a:solidFill>
            </a:endParaRPr>
          </a:p>
          <a:p>
            <a:r>
              <a:rPr lang="en-US" sz="2000" dirty="0">
                <a:solidFill>
                  <a:schemeClr val="bg1"/>
                </a:solidFill>
              </a:rPr>
              <a:t>90 % </a:t>
            </a:r>
            <a:r>
              <a:rPr lang="en-US" sz="2000" dirty="0" err="1">
                <a:solidFill>
                  <a:schemeClr val="bg1"/>
                </a:solidFill>
              </a:rPr>
              <a:t>keuhkosyövistä</a:t>
            </a:r>
            <a:r>
              <a:rPr lang="en-US" sz="2000" dirty="0">
                <a:solidFill>
                  <a:schemeClr val="bg1"/>
                </a:solidFill>
              </a:rPr>
              <a:t> </a:t>
            </a:r>
            <a:r>
              <a:rPr lang="en-US" sz="2000" dirty="0" err="1">
                <a:solidFill>
                  <a:schemeClr val="bg1"/>
                </a:solidFill>
              </a:rPr>
              <a:t>aiheutuu</a:t>
            </a:r>
            <a:r>
              <a:rPr lang="en-US" sz="2000" dirty="0">
                <a:solidFill>
                  <a:schemeClr val="bg1"/>
                </a:solidFill>
              </a:rPr>
              <a:t> </a:t>
            </a:r>
            <a:r>
              <a:rPr lang="en-US" sz="2000" dirty="0" err="1">
                <a:solidFill>
                  <a:schemeClr val="bg1"/>
                </a:solidFill>
              </a:rPr>
              <a:t>tupakoinnista</a:t>
            </a:r>
            <a:endParaRPr lang="en-US" sz="2000" dirty="0">
              <a:solidFill>
                <a:schemeClr val="bg1"/>
              </a:solidFill>
            </a:endParaRPr>
          </a:p>
          <a:p>
            <a:r>
              <a:rPr lang="en-US" sz="2000" dirty="0" err="1">
                <a:solidFill>
                  <a:schemeClr val="bg1"/>
                </a:solidFill>
              </a:rPr>
              <a:t>altistuminen</a:t>
            </a:r>
            <a:r>
              <a:rPr lang="en-US" sz="2000" dirty="0">
                <a:solidFill>
                  <a:schemeClr val="bg1"/>
                </a:solidFill>
              </a:rPr>
              <a:t> </a:t>
            </a:r>
            <a:r>
              <a:rPr lang="en-US" sz="2000" dirty="0" err="1">
                <a:solidFill>
                  <a:schemeClr val="bg1"/>
                </a:solidFill>
              </a:rPr>
              <a:t>radonille</a:t>
            </a:r>
            <a:r>
              <a:rPr lang="en-US" sz="2000" dirty="0">
                <a:solidFill>
                  <a:schemeClr val="bg1"/>
                </a:solidFill>
              </a:rPr>
              <a:t>, </a:t>
            </a:r>
            <a:r>
              <a:rPr lang="en-US" sz="2000" dirty="0" err="1">
                <a:solidFill>
                  <a:schemeClr val="bg1"/>
                </a:solidFill>
              </a:rPr>
              <a:t>asbestille</a:t>
            </a:r>
            <a:r>
              <a:rPr lang="en-US" sz="2000" dirty="0">
                <a:solidFill>
                  <a:schemeClr val="bg1"/>
                </a:solidFill>
              </a:rPr>
              <a:t> tai </a:t>
            </a:r>
            <a:r>
              <a:rPr lang="en-US" sz="2000" dirty="0" err="1">
                <a:solidFill>
                  <a:schemeClr val="bg1"/>
                </a:solidFill>
              </a:rPr>
              <a:t>ilmansaasteille</a:t>
            </a:r>
            <a:endParaRPr lang="en-US" sz="2000" dirty="0">
              <a:solidFill>
                <a:schemeClr val="bg1"/>
              </a:solidFill>
            </a:endParaRPr>
          </a:p>
          <a:p>
            <a:pPr marL="0" indent="0">
              <a:buNone/>
            </a:pPr>
            <a:r>
              <a:rPr lang="en-US" sz="2000" b="1" dirty="0" err="1">
                <a:solidFill>
                  <a:schemeClr val="bg1"/>
                </a:solidFill>
              </a:rPr>
              <a:t>Ennaltaehkäisy</a:t>
            </a:r>
            <a:endParaRPr lang="en-US" sz="2000" b="1" dirty="0">
              <a:solidFill>
                <a:schemeClr val="bg1"/>
              </a:solidFill>
            </a:endParaRPr>
          </a:p>
          <a:p>
            <a:r>
              <a:rPr lang="en-US" sz="2000" dirty="0" err="1">
                <a:solidFill>
                  <a:schemeClr val="bg1"/>
                </a:solidFill>
              </a:rPr>
              <a:t>tupakoimattomuus</a:t>
            </a:r>
            <a:endParaRPr lang="en-US" sz="2000" dirty="0">
              <a:solidFill>
                <a:schemeClr val="bg1"/>
              </a:solidFill>
            </a:endParaRPr>
          </a:p>
          <a:p>
            <a:r>
              <a:rPr lang="en-US" sz="2000" dirty="0" err="1">
                <a:solidFill>
                  <a:schemeClr val="bg1"/>
                </a:solidFill>
              </a:rPr>
              <a:t>asuntojen</a:t>
            </a:r>
            <a:r>
              <a:rPr lang="en-US" sz="2000" dirty="0">
                <a:solidFill>
                  <a:schemeClr val="bg1"/>
                </a:solidFill>
              </a:rPr>
              <a:t> ja </a:t>
            </a:r>
            <a:r>
              <a:rPr lang="en-US" sz="2000" dirty="0" err="1">
                <a:solidFill>
                  <a:schemeClr val="bg1"/>
                </a:solidFill>
              </a:rPr>
              <a:t>työpaikkojen</a:t>
            </a:r>
            <a:r>
              <a:rPr lang="en-US" sz="2000" dirty="0">
                <a:solidFill>
                  <a:schemeClr val="bg1"/>
                </a:solidFill>
              </a:rPr>
              <a:t> </a:t>
            </a:r>
            <a:r>
              <a:rPr lang="en-US" sz="2000" dirty="0" err="1">
                <a:solidFill>
                  <a:schemeClr val="bg1"/>
                </a:solidFill>
              </a:rPr>
              <a:t>radonmittaukset</a:t>
            </a:r>
            <a:endParaRPr lang="en-US" sz="2000" dirty="0">
              <a:solidFill>
                <a:schemeClr val="bg1"/>
              </a:solidFill>
            </a:endParaRPr>
          </a:p>
          <a:p>
            <a:r>
              <a:rPr lang="en-US" sz="2000" dirty="0" err="1">
                <a:solidFill>
                  <a:schemeClr val="bg1"/>
                </a:solidFill>
              </a:rPr>
              <a:t>asbestin</a:t>
            </a:r>
            <a:r>
              <a:rPr lang="en-US" sz="2000" dirty="0">
                <a:solidFill>
                  <a:schemeClr val="bg1"/>
                </a:solidFill>
              </a:rPr>
              <a:t> </a:t>
            </a:r>
            <a:r>
              <a:rPr lang="en-US" sz="2000" dirty="0" err="1">
                <a:solidFill>
                  <a:schemeClr val="bg1"/>
                </a:solidFill>
              </a:rPr>
              <a:t>käytön</a:t>
            </a:r>
            <a:r>
              <a:rPr lang="en-US" sz="2000" dirty="0">
                <a:solidFill>
                  <a:schemeClr val="bg1"/>
                </a:solidFill>
              </a:rPr>
              <a:t> </a:t>
            </a:r>
            <a:r>
              <a:rPr lang="en-US" sz="2000" dirty="0" err="1">
                <a:solidFill>
                  <a:schemeClr val="bg1"/>
                </a:solidFill>
              </a:rPr>
              <a:t>kieltävä</a:t>
            </a:r>
            <a:r>
              <a:rPr lang="en-US" sz="2000" dirty="0">
                <a:solidFill>
                  <a:schemeClr val="bg1"/>
                </a:solidFill>
              </a:rPr>
              <a:t> </a:t>
            </a:r>
            <a:r>
              <a:rPr lang="en-US" sz="2000" dirty="0" err="1">
                <a:solidFill>
                  <a:schemeClr val="bg1"/>
                </a:solidFill>
              </a:rPr>
              <a:t>laki</a:t>
            </a:r>
            <a:r>
              <a:rPr lang="en-US" sz="2000" dirty="0">
                <a:solidFill>
                  <a:schemeClr val="bg1"/>
                </a:solidFill>
              </a:rPr>
              <a:t>, </a:t>
            </a:r>
            <a:r>
              <a:rPr lang="en-US" sz="2000" dirty="0" err="1">
                <a:solidFill>
                  <a:schemeClr val="bg1"/>
                </a:solidFill>
              </a:rPr>
              <a:t>vanhojen</a:t>
            </a:r>
            <a:r>
              <a:rPr lang="en-US" sz="2000" dirty="0">
                <a:solidFill>
                  <a:schemeClr val="bg1"/>
                </a:solidFill>
              </a:rPr>
              <a:t> </a:t>
            </a:r>
            <a:r>
              <a:rPr lang="en-US" sz="2000" dirty="0" err="1">
                <a:solidFill>
                  <a:schemeClr val="bg1"/>
                </a:solidFill>
              </a:rPr>
              <a:t>talojen</a:t>
            </a:r>
            <a:r>
              <a:rPr lang="en-US" sz="2000" dirty="0">
                <a:solidFill>
                  <a:schemeClr val="bg1"/>
                </a:solidFill>
              </a:rPr>
              <a:t> </a:t>
            </a:r>
            <a:r>
              <a:rPr lang="en-US" sz="2000" dirty="0" err="1">
                <a:solidFill>
                  <a:schemeClr val="bg1"/>
                </a:solidFill>
              </a:rPr>
              <a:t>asbestikartoitukset</a:t>
            </a:r>
            <a:endParaRPr lang="en-US" sz="2000" dirty="0">
              <a:solidFill>
                <a:schemeClr val="bg1"/>
              </a:solidFill>
            </a:endParaRPr>
          </a:p>
          <a:p>
            <a:r>
              <a:rPr lang="en-US" sz="2000" dirty="0" err="1">
                <a:solidFill>
                  <a:schemeClr val="bg1"/>
                </a:solidFill>
              </a:rPr>
              <a:t>toimenpiteet</a:t>
            </a:r>
            <a:r>
              <a:rPr lang="en-US" sz="2000" dirty="0">
                <a:solidFill>
                  <a:schemeClr val="bg1"/>
                </a:solidFill>
              </a:rPr>
              <a:t> </a:t>
            </a:r>
            <a:r>
              <a:rPr lang="en-US" sz="2000" dirty="0" err="1">
                <a:solidFill>
                  <a:schemeClr val="bg1"/>
                </a:solidFill>
              </a:rPr>
              <a:t>ilmansaasteiden</a:t>
            </a:r>
            <a:r>
              <a:rPr lang="en-US" sz="2000" dirty="0">
                <a:solidFill>
                  <a:schemeClr val="bg1"/>
                </a:solidFill>
              </a:rPr>
              <a:t> </a:t>
            </a:r>
            <a:r>
              <a:rPr lang="en-US" sz="2000" dirty="0" err="1">
                <a:solidFill>
                  <a:schemeClr val="bg1"/>
                </a:solidFill>
              </a:rPr>
              <a:t>vähentämiseksi</a:t>
            </a:r>
            <a:endParaRPr lang="en-US" sz="2000" dirty="0">
              <a:solidFill>
                <a:schemeClr val="bg1"/>
              </a:solidFill>
            </a:endParaRPr>
          </a:p>
          <a:p>
            <a:pPr marL="0" indent="0">
              <a:buNone/>
            </a:pPr>
            <a:r>
              <a:rPr lang="en-US" sz="2000" b="1" dirty="0" err="1">
                <a:solidFill>
                  <a:schemeClr val="bg1"/>
                </a:solidFill>
              </a:rPr>
              <a:t>Oireet</a:t>
            </a:r>
            <a:endParaRPr lang="en-US" sz="2000" b="1" dirty="0">
              <a:solidFill>
                <a:schemeClr val="bg1"/>
              </a:solidFill>
            </a:endParaRPr>
          </a:p>
          <a:p>
            <a:r>
              <a:rPr lang="en-US" sz="2000" dirty="0" err="1">
                <a:solidFill>
                  <a:schemeClr val="bg1"/>
                </a:solidFill>
              </a:rPr>
              <a:t>pitkään</a:t>
            </a:r>
            <a:r>
              <a:rPr lang="en-US" sz="2000" dirty="0">
                <a:solidFill>
                  <a:schemeClr val="bg1"/>
                </a:solidFill>
              </a:rPr>
              <a:t> </a:t>
            </a:r>
            <a:r>
              <a:rPr lang="en-US" sz="2000" dirty="0" err="1">
                <a:solidFill>
                  <a:schemeClr val="bg1"/>
                </a:solidFill>
              </a:rPr>
              <a:t>oireeton</a:t>
            </a:r>
            <a:r>
              <a:rPr lang="en-US" sz="2000" dirty="0">
                <a:solidFill>
                  <a:schemeClr val="bg1"/>
                </a:solidFill>
              </a:rPr>
              <a:t>, </a:t>
            </a:r>
            <a:r>
              <a:rPr lang="en-US" sz="2000" dirty="0" err="1">
                <a:solidFill>
                  <a:schemeClr val="bg1"/>
                </a:solidFill>
              </a:rPr>
              <a:t>yskä</a:t>
            </a:r>
            <a:r>
              <a:rPr lang="en-US" sz="2000" dirty="0">
                <a:solidFill>
                  <a:schemeClr val="bg1"/>
                </a:solidFill>
              </a:rPr>
              <a:t>, </a:t>
            </a:r>
            <a:r>
              <a:rPr lang="en-US" sz="2000" dirty="0" err="1">
                <a:solidFill>
                  <a:schemeClr val="bg1"/>
                </a:solidFill>
              </a:rPr>
              <a:t>veriset</a:t>
            </a:r>
            <a:r>
              <a:rPr lang="en-US" sz="2000" dirty="0">
                <a:solidFill>
                  <a:schemeClr val="bg1"/>
                </a:solidFill>
              </a:rPr>
              <a:t> </a:t>
            </a:r>
            <a:r>
              <a:rPr lang="en-US" sz="2000" dirty="0" err="1">
                <a:solidFill>
                  <a:schemeClr val="bg1"/>
                </a:solidFill>
              </a:rPr>
              <a:t>yskökset</a:t>
            </a:r>
            <a:r>
              <a:rPr lang="en-US" sz="2000" dirty="0">
                <a:solidFill>
                  <a:schemeClr val="bg1"/>
                </a:solidFill>
              </a:rPr>
              <a:t>, </a:t>
            </a:r>
            <a:r>
              <a:rPr lang="en-US" sz="2000" dirty="0" err="1">
                <a:solidFill>
                  <a:schemeClr val="bg1"/>
                </a:solidFill>
              </a:rPr>
              <a:t>hengenahdistus</a:t>
            </a:r>
            <a:r>
              <a:rPr lang="en-US" sz="2000" dirty="0">
                <a:solidFill>
                  <a:schemeClr val="bg1"/>
                </a:solidFill>
              </a:rPr>
              <a:t>, </a:t>
            </a:r>
            <a:r>
              <a:rPr lang="en-US" sz="2000" dirty="0" err="1">
                <a:solidFill>
                  <a:schemeClr val="bg1"/>
                </a:solidFill>
              </a:rPr>
              <a:t>kipu</a:t>
            </a:r>
            <a:r>
              <a:rPr lang="en-US" sz="2000" dirty="0">
                <a:solidFill>
                  <a:schemeClr val="bg1"/>
                </a:solidFill>
              </a:rPr>
              <a:t>, </a:t>
            </a:r>
            <a:r>
              <a:rPr lang="en-US" sz="2000" dirty="0" err="1">
                <a:solidFill>
                  <a:schemeClr val="bg1"/>
                </a:solidFill>
              </a:rPr>
              <a:t>toistuvat</a:t>
            </a:r>
            <a:r>
              <a:rPr lang="en-US" sz="2000" dirty="0">
                <a:solidFill>
                  <a:schemeClr val="bg1"/>
                </a:solidFill>
              </a:rPr>
              <a:t> </a:t>
            </a:r>
            <a:r>
              <a:rPr lang="en-US" sz="2000" dirty="0" err="1">
                <a:solidFill>
                  <a:schemeClr val="bg1"/>
                </a:solidFill>
              </a:rPr>
              <a:t>keuhkotulehdukset</a:t>
            </a:r>
            <a:endParaRPr lang="en-US" sz="2000" b="1" dirty="0">
              <a:solidFill>
                <a:schemeClr val="bg1"/>
              </a:solidFill>
            </a:endParaRPr>
          </a:p>
          <a:p>
            <a:pPr marL="0" indent="0">
              <a:buNone/>
            </a:pPr>
            <a:r>
              <a:rPr lang="en-US" sz="2000" b="1" dirty="0" err="1">
                <a:solidFill>
                  <a:schemeClr val="bg1"/>
                </a:solidFill>
              </a:rPr>
              <a:t>Hoito</a:t>
            </a:r>
            <a:endParaRPr lang="en-US" sz="2000" b="1" dirty="0">
              <a:solidFill>
                <a:schemeClr val="bg1"/>
              </a:solidFill>
            </a:endParaRPr>
          </a:p>
          <a:p>
            <a:r>
              <a:rPr lang="en-US" sz="2000" dirty="0" err="1">
                <a:solidFill>
                  <a:schemeClr val="bg1"/>
                </a:solidFill>
              </a:rPr>
              <a:t>leikkaus</a:t>
            </a:r>
            <a:r>
              <a:rPr lang="en-US" sz="2000" dirty="0">
                <a:solidFill>
                  <a:schemeClr val="bg1"/>
                </a:solidFill>
              </a:rPr>
              <a:t>, </a:t>
            </a:r>
            <a:r>
              <a:rPr lang="en-US" sz="2000" dirty="0" err="1">
                <a:solidFill>
                  <a:schemeClr val="bg1"/>
                </a:solidFill>
              </a:rPr>
              <a:t>sädehoito</a:t>
            </a:r>
            <a:r>
              <a:rPr lang="en-US" sz="2000" dirty="0">
                <a:solidFill>
                  <a:schemeClr val="bg1"/>
                </a:solidFill>
              </a:rPr>
              <a:t>, </a:t>
            </a:r>
            <a:r>
              <a:rPr lang="en-US" sz="2000" dirty="0" err="1">
                <a:solidFill>
                  <a:schemeClr val="bg1"/>
                </a:solidFill>
              </a:rPr>
              <a:t>lääkehoito</a:t>
            </a:r>
            <a:endParaRPr lang="en-US" sz="2000" dirty="0">
              <a:solidFill>
                <a:schemeClr val="bg1"/>
              </a:solidFill>
            </a:endParaRPr>
          </a:p>
          <a:p>
            <a:r>
              <a:rPr lang="en-US" sz="2000" dirty="0" err="1">
                <a:solidFill>
                  <a:schemeClr val="bg1"/>
                </a:solidFill>
              </a:rPr>
              <a:t>paranemisennuste</a:t>
            </a:r>
            <a:r>
              <a:rPr lang="en-US" sz="2000" dirty="0">
                <a:solidFill>
                  <a:schemeClr val="bg1"/>
                </a:solidFill>
              </a:rPr>
              <a:t> on </a:t>
            </a:r>
            <a:r>
              <a:rPr lang="en-US" sz="2000" dirty="0" err="1">
                <a:solidFill>
                  <a:schemeClr val="bg1"/>
                </a:solidFill>
              </a:rPr>
              <a:t>usein</a:t>
            </a:r>
            <a:r>
              <a:rPr lang="en-US" sz="2000" dirty="0">
                <a:solidFill>
                  <a:schemeClr val="bg1"/>
                </a:solidFill>
              </a:rPr>
              <a:t> </a:t>
            </a:r>
            <a:r>
              <a:rPr lang="en-US" sz="2000" dirty="0" err="1">
                <a:solidFill>
                  <a:schemeClr val="bg1"/>
                </a:solidFill>
              </a:rPr>
              <a:t>heikko</a:t>
            </a:r>
            <a:endParaRPr lang="en-US" sz="2000" dirty="0">
              <a:solidFill>
                <a:schemeClr val="bg1"/>
              </a:solidFill>
            </a:endParaRPr>
          </a:p>
        </p:txBody>
      </p:sp>
      <p:sp>
        <p:nvSpPr>
          <p:cNvPr id="7" name="Tekstiruutu 6">
            <a:extLst>
              <a:ext uri="{FF2B5EF4-FFF2-40B4-BE49-F238E27FC236}">
                <a16:creationId xmlns:a16="http://schemas.microsoft.com/office/drawing/2014/main" id="{F1F7DB56-201E-64E3-D512-91F74020E93D}"/>
              </a:ext>
            </a:extLst>
          </p:cNvPr>
          <p:cNvSpPr txBox="1"/>
          <p:nvPr/>
        </p:nvSpPr>
        <p:spPr>
          <a:xfrm>
            <a:off x="1" y="6485473"/>
            <a:ext cx="4768702" cy="307777"/>
          </a:xfrm>
          <a:prstGeom prst="rect">
            <a:avLst/>
          </a:prstGeom>
          <a:noFill/>
        </p:spPr>
        <p:txBody>
          <a:bodyPr wrap="square" rtlCol="0">
            <a:spAutoFit/>
          </a:bodyPr>
          <a:lstStyle/>
          <a:p>
            <a:pPr algn="ctr"/>
            <a:r>
              <a:rPr lang="fi-FI" sz="1400" dirty="0">
                <a:solidFill>
                  <a:schemeClr val="bg1"/>
                </a:solidFill>
              </a:rPr>
              <a:t>Kuva: Unsplash.com Jay Clark</a:t>
            </a:r>
          </a:p>
        </p:txBody>
      </p:sp>
    </p:spTree>
    <p:extLst>
      <p:ext uri="{BB962C8B-B14F-4D97-AF65-F5344CB8AC3E}">
        <p14:creationId xmlns:p14="http://schemas.microsoft.com/office/powerpoint/2010/main" val="22960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A6E80D-F0A5-F76E-9D74-BD3C245178C0}"/>
              </a:ext>
            </a:extLst>
          </p:cNvPr>
          <p:cNvSpPr>
            <a:spLocks noGrp="1"/>
          </p:cNvSpPr>
          <p:nvPr>
            <p:ph type="title"/>
          </p:nvPr>
        </p:nvSpPr>
        <p:spPr>
          <a:xfrm>
            <a:off x="114300" y="-31625"/>
            <a:ext cx="6667500" cy="848096"/>
          </a:xfrm>
        </p:spPr>
        <p:txBody>
          <a:bodyPr>
            <a:normAutofit/>
          </a:bodyPr>
          <a:lstStyle/>
          <a:p>
            <a:r>
              <a:rPr lang="fi-FI" sz="3200" b="1" dirty="0"/>
              <a:t>Suolistosyövät ovat yleistyneet nopeasti</a:t>
            </a:r>
            <a:endParaRPr lang="fi-FI" sz="3200" dirty="0"/>
          </a:p>
        </p:txBody>
      </p:sp>
      <p:sp>
        <p:nvSpPr>
          <p:cNvPr id="3" name="Sisällön paikkamerkki 2">
            <a:extLst>
              <a:ext uri="{FF2B5EF4-FFF2-40B4-BE49-F238E27FC236}">
                <a16:creationId xmlns:a16="http://schemas.microsoft.com/office/drawing/2014/main" id="{AE46F276-8811-F4A4-6485-8AB81761606D}"/>
              </a:ext>
            </a:extLst>
          </p:cNvPr>
          <p:cNvSpPr>
            <a:spLocks noGrp="1"/>
          </p:cNvSpPr>
          <p:nvPr>
            <p:ph sz="half" idx="1"/>
          </p:nvPr>
        </p:nvSpPr>
        <p:spPr>
          <a:xfrm>
            <a:off x="114300" y="631674"/>
            <a:ext cx="4953000" cy="5444951"/>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Yleisyys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Suomessa sekä miesten että naisten toiseksi yleisin syöpäsairausryhmä</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m</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äärä</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kaksinkertaistunut viimeisen 50 vuoden aikana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m</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iehillä</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jonkin verran yleisempi kuin naisilla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s</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uurin</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osa sairastuneista on yli 65-vuotiaita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1" i="0" u="none" strike="noStrike" kern="1200" cap="none" spc="0" normalizeH="0" baseline="0" noProof="0" dirty="0" err="1">
                <a:ln>
                  <a:noFill/>
                </a:ln>
                <a:solidFill>
                  <a:prstClr val="black"/>
                </a:solidFill>
                <a:effectLst/>
                <a:uLnTx/>
                <a:uFillTx/>
                <a:latin typeface="Calibri" panose="020F0502020204030204"/>
                <a:ea typeface="+mn-ea"/>
                <a:cs typeface="+mn-cs"/>
              </a:rPr>
              <a:t>Riskitekitekijöitä</a:t>
            </a:r>
            <a:endPar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a</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lkoholin</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käyttö</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r</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uokavalio</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joka sisältää paljon punaista lihaa sekä eläinperäisiä rasvoja ja vain vähän kuituja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t</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upakointi</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y</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lipaino</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v</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ähäinen</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liikunta</a:t>
            </a:r>
          </a:p>
          <a:p>
            <a:endParaRPr lang="fi-FI" dirty="0"/>
          </a:p>
        </p:txBody>
      </p:sp>
      <p:pic>
        <p:nvPicPr>
          <p:cNvPr id="6" name="Sisällön paikkamerkki 5" descr="Kuva, joka sisältää kohteen henkilö, seinä, nainen, sisä&#10;&#10;Kuvaus luotu automaattisesti">
            <a:extLst>
              <a:ext uri="{FF2B5EF4-FFF2-40B4-BE49-F238E27FC236}">
                <a16:creationId xmlns:a16="http://schemas.microsoft.com/office/drawing/2014/main" id="{401C606A-CB42-0354-1755-58CAF0625AF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9484" y="782723"/>
            <a:ext cx="3424649" cy="5292551"/>
          </a:xfrm>
          <a:prstGeom prst="rect">
            <a:avLst/>
          </a:prstGeom>
        </p:spPr>
      </p:pic>
      <p:sp>
        <p:nvSpPr>
          <p:cNvPr id="8" name="Tekstiruutu 7">
            <a:extLst>
              <a:ext uri="{FF2B5EF4-FFF2-40B4-BE49-F238E27FC236}">
                <a16:creationId xmlns:a16="http://schemas.microsoft.com/office/drawing/2014/main" id="{791FD2B8-F554-5D7A-BA2F-573E2FB8996D}"/>
              </a:ext>
            </a:extLst>
          </p:cNvPr>
          <p:cNvSpPr txBox="1"/>
          <p:nvPr/>
        </p:nvSpPr>
        <p:spPr>
          <a:xfrm>
            <a:off x="8656317" y="78734"/>
            <a:ext cx="3282950" cy="459100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Ennaltaehkäisy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s</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eulonta</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ulosteen veritesti ja tarvittaessa suolen tähystystutkimus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Oireet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v</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oi olla pitkään oireeton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vatsavaivat, suolen toiminnan muutokset, verinen uloste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Hoito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ensisijainen</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hoitomuoto on leikkaus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sz="2000" dirty="0">
                <a:solidFill>
                  <a:prstClr val="black"/>
                </a:solidFill>
                <a:latin typeface="Calibri" panose="020F0502020204030204"/>
              </a:rPr>
              <a:t>s</a:t>
            </a:r>
            <a:r>
              <a:rPr kumimoji="0" lang="fi-FI" sz="2000" b="0" i="0" u="none" strike="noStrike" kern="1200" cap="none" spc="0" normalizeH="0" baseline="0" noProof="0" dirty="0" err="1">
                <a:ln>
                  <a:noFill/>
                </a:ln>
                <a:solidFill>
                  <a:prstClr val="black"/>
                </a:solidFill>
                <a:effectLst/>
                <a:uLnTx/>
                <a:uFillTx/>
                <a:latin typeface="Calibri" panose="020F0502020204030204"/>
                <a:ea typeface="+mn-ea"/>
                <a:cs typeface="+mn-cs"/>
              </a:rPr>
              <a:t>ädehoito</a:t>
            </a:r>
            <a:r>
              <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rPr>
              <a:t>, lääkehoito</a:t>
            </a:r>
            <a:endParaRPr lang="fi-FI" sz="2000" dirty="0"/>
          </a:p>
        </p:txBody>
      </p:sp>
      <p:sp>
        <p:nvSpPr>
          <p:cNvPr id="11" name="Tekstiruutu 10">
            <a:extLst>
              <a:ext uri="{FF2B5EF4-FFF2-40B4-BE49-F238E27FC236}">
                <a16:creationId xmlns:a16="http://schemas.microsoft.com/office/drawing/2014/main" id="{CB2825EF-5655-0F5A-AF52-3D451D0DE115}"/>
              </a:ext>
            </a:extLst>
          </p:cNvPr>
          <p:cNvSpPr txBox="1"/>
          <p:nvPr/>
        </p:nvSpPr>
        <p:spPr>
          <a:xfrm>
            <a:off x="5149485" y="6448424"/>
            <a:ext cx="3424649" cy="307777"/>
          </a:xfrm>
          <a:prstGeom prst="rect">
            <a:avLst/>
          </a:prstGeom>
          <a:noFill/>
        </p:spPr>
        <p:txBody>
          <a:bodyPr wrap="square" rtlCol="0">
            <a:spAutoFit/>
          </a:bodyPr>
          <a:lstStyle/>
          <a:p>
            <a:pPr algn="ctr"/>
            <a:r>
              <a:rPr lang="fi-FI" sz="1400" dirty="0"/>
              <a:t>Kuva: Unsplash.com Tony </a:t>
            </a:r>
            <a:r>
              <a:rPr lang="fi-FI" sz="1400" dirty="0" err="1"/>
              <a:t>Mucci</a:t>
            </a:r>
            <a:endParaRPr lang="fi-FI" sz="1400" dirty="0"/>
          </a:p>
        </p:txBody>
      </p:sp>
    </p:spTree>
    <p:extLst>
      <p:ext uri="{BB962C8B-B14F-4D97-AF65-F5344CB8AC3E}">
        <p14:creationId xmlns:p14="http://schemas.microsoft.com/office/powerpoint/2010/main" val="21034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0" end="0"/>
                                            </p:txEl>
                                          </p:spTgt>
                                        </p:tgtEl>
                                        <p:attrNameLst>
                                          <p:attrName>style.visibility</p:attrName>
                                        </p:attrNameLst>
                                      </p:cBhvr>
                                      <p:to>
                                        <p:strVal val="visible"/>
                                      </p:to>
                                    </p:set>
                                    <p:animEffect transition="in" filter="fade">
                                      <p:cBhvr>
                                        <p:cTn id="84" dur="1000"/>
                                        <p:tgtEl>
                                          <p:spTgt spid="8">
                                            <p:txEl>
                                              <p:pRg st="0" end="0"/>
                                            </p:txEl>
                                          </p:spTgt>
                                        </p:tgtEl>
                                      </p:cBhvr>
                                    </p:animEffect>
                                    <p:anim calcmode="lin" valueType="num">
                                      <p:cBhvr>
                                        <p:cTn id="8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1" end="1"/>
                                            </p:txEl>
                                          </p:spTgt>
                                        </p:tgtEl>
                                        <p:attrNameLst>
                                          <p:attrName>style.visibility</p:attrName>
                                        </p:attrNameLst>
                                      </p:cBhvr>
                                      <p:to>
                                        <p:strVal val="visible"/>
                                      </p:to>
                                    </p:set>
                                    <p:animEffect transition="in" filter="fade">
                                      <p:cBhvr>
                                        <p:cTn id="91" dur="1000"/>
                                        <p:tgtEl>
                                          <p:spTgt spid="8">
                                            <p:txEl>
                                              <p:pRg st="1" end="1"/>
                                            </p:txEl>
                                          </p:spTgt>
                                        </p:tgtEl>
                                      </p:cBhvr>
                                    </p:animEffect>
                                    <p:anim calcmode="lin" valueType="num">
                                      <p:cBhvr>
                                        <p:cTn id="9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8">
                                            <p:txEl>
                                              <p:pRg st="2" end="2"/>
                                            </p:txEl>
                                          </p:spTgt>
                                        </p:tgtEl>
                                        <p:attrNameLst>
                                          <p:attrName>style.visibility</p:attrName>
                                        </p:attrNameLst>
                                      </p:cBhvr>
                                      <p:to>
                                        <p:strVal val="visible"/>
                                      </p:to>
                                    </p:set>
                                    <p:animEffect transition="in" filter="fade">
                                      <p:cBhvr>
                                        <p:cTn id="98" dur="1000"/>
                                        <p:tgtEl>
                                          <p:spTgt spid="8">
                                            <p:txEl>
                                              <p:pRg st="2" end="2"/>
                                            </p:txEl>
                                          </p:spTgt>
                                        </p:tgtEl>
                                      </p:cBhvr>
                                    </p:animEffect>
                                    <p:anim calcmode="lin" valueType="num">
                                      <p:cBhvr>
                                        <p:cTn id="9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8">
                                            <p:txEl>
                                              <p:pRg st="3" end="3"/>
                                            </p:txEl>
                                          </p:spTgt>
                                        </p:tgtEl>
                                        <p:attrNameLst>
                                          <p:attrName>style.visibility</p:attrName>
                                        </p:attrNameLst>
                                      </p:cBhvr>
                                      <p:to>
                                        <p:strVal val="visible"/>
                                      </p:to>
                                    </p:set>
                                    <p:animEffect transition="in" filter="fade">
                                      <p:cBhvr>
                                        <p:cTn id="105" dur="1000"/>
                                        <p:tgtEl>
                                          <p:spTgt spid="8">
                                            <p:txEl>
                                              <p:pRg st="3" end="3"/>
                                            </p:txEl>
                                          </p:spTgt>
                                        </p:tgtEl>
                                      </p:cBhvr>
                                    </p:animEffect>
                                    <p:anim calcmode="lin" valueType="num">
                                      <p:cBhvr>
                                        <p:cTn id="10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8">
                                            <p:txEl>
                                              <p:pRg st="4" end="4"/>
                                            </p:txEl>
                                          </p:spTgt>
                                        </p:tgtEl>
                                        <p:attrNameLst>
                                          <p:attrName>style.visibility</p:attrName>
                                        </p:attrNameLst>
                                      </p:cBhvr>
                                      <p:to>
                                        <p:strVal val="visible"/>
                                      </p:to>
                                    </p:set>
                                    <p:animEffect transition="in" filter="fade">
                                      <p:cBhvr>
                                        <p:cTn id="112" dur="1000"/>
                                        <p:tgtEl>
                                          <p:spTgt spid="8">
                                            <p:txEl>
                                              <p:pRg st="4" end="4"/>
                                            </p:txEl>
                                          </p:spTgt>
                                        </p:tgtEl>
                                      </p:cBhvr>
                                    </p:animEffect>
                                    <p:anim calcmode="lin" valueType="num">
                                      <p:cBhvr>
                                        <p:cTn id="1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8">
                                            <p:txEl>
                                              <p:pRg st="5" end="5"/>
                                            </p:txEl>
                                          </p:spTgt>
                                        </p:tgtEl>
                                        <p:attrNameLst>
                                          <p:attrName>style.visibility</p:attrName>
                                        </p:attrNameLst>
                                      </p:cBhvr>
                                      <p:to>
                                        <p:strVal val="visible"/>
                                      </p:to>
                                    </p:set>
                                    <p:animEffect transition="in" filter="fade">
                                      <p:cBhvr>
                                        <p:cTn id="119" dur="1000"/>
                                        <p:tgtEl>
                                          <p:spTgt spid="8">
                                            <p:txEl>
                                              <p:pRg st="5" end="5"/>
                                            </p:txEl>
                                          </p:spTgt>
                                        </p:tgtEl>
                                      </p:cBhvr>
                                    </p:animEffect>
                                    <p:anim calcmode="lin" valueType="num">
                                      <p:cBhvr>
                                        <p:cTn id="12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8">
                                            <p:txEl>
                                              <p:pRg st="6" end="6"/>
                                            </p:txEl>
                                          </p:spTgt>
                                        </p:tgtEl>
                                        <p:attrNameLst>
                                          <p:attrName>style.visibility</p:attrName>
                                        </p:attrNameLst>
                                      </p:cBhvr>
                                      <p:to>
                                        <p:strVal val="visible"/>
                                      </p:to>
                                    </p:set>
                                    <p:animEffect transition="in" filter="fade">
                                      <p:cBhvr>
                                        <p:cTn id="126" dur="1000"/>
                                        <p:tgtEl>
                                          <p:spTgt spid="8">
                                            <p:txEl>
                                              <p:pRg st="6" end="6"/>
                                            </p:txEl>
                                          </p:spTgt>
                                        </p:tgtEl>
                                      </p:cBhvr>
                                    </p:animEffect>
                                    <p:anim calcmode="lin" valueType="num">
                                      <p:cBhvr>
                                        <p:cTn id="1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8">
                                            <p:txEl>
                                              <p:pRg st="7" end="7"/>
                                            </p:txEl>
                                          </p:spTgt>
                                        </p:tgtEl>
                                        <p:attrNameLst>
                                          <p:attrName>style.visibility</p:attrName>
                                        </p:attrNameLst>
                                      </p:cBhvr>
                                      <p:to>
                                        <p:strVal val="visible"/>
                                      </p:to>
                                    </p:set>
                                    <p:animEffect transition="in" filter="fade">
                                      <p:cBhvr>
                                        <p:cTn id="133" dur="1000"/>
                                        <p:tgtEl>
                                          <p:spTgt spid="8">
                                            <p:txEl>
                                              <p:pRg st="7" end="7"/>
                                            </p:txEl>
                                          </p:spTgt>
                                        </p:tgtEl>
                                      </p:cBhvr>
                                    </p:animEffect>
                                    <p:anim calcmode="lin" valueType="num">
                                      <p:cBhvr>
                                        <p:cTn id="13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3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e8df33-a090-4ce7-a58b-5234ff1e67e3">
      <Terms xmlns="http://schemas.microsoft.com/office/infopath/2007/PartnerControls"/>
    </lcf76f155ced4ddcb4097134ff3c332f>
    <TaxCatchAll xmlns="f0974581-4bbf-443e-902f-14073e9fb4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FA0A3B0D7763A428C603A9965B631F3" ma:contentTypeVersion="15" ma:contentTypeDescription="Luo uusi asiakirja." ma:contentTypeScope="" ma:versionID="e9a2ac6108e975ea09913b3359f7f9cb">
  <xsd:schema xmlns:xsd="http://www.w3.org/2001/XMLSchema" xmlns:xs="http://www.w3.org/2001/XMLSchema" xmlns:p="http://schemas.microsoft.com/office/2006/metadata/properties" xmlns:ns2="48e8df33-a090-4ce7-a58b-5234ff1e67e3" xmlns:ns3="f5e6c97b-5595-4ee7-8a83-973ec926e39b" xmlns:ns4="f0974581-4bbf-443e-902f-14073e9fb4f6" targetNamespace="http://schemas.microsoft.com/office/2006/metadata/properties" ma:root="true" ma:fieldsID="5ba9bd7a23d351f6b90a87768955468a" ns2:_="" ns3:_="" ns4:_="">
    <xsd:import namespace="48e8df33-a090-4ce7-a58b-5234ff1e67e3"/>
    <xsd:import namespace="f5e6c97b-5595-4ee7-8a83-973ec926e39b"/>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8df33-a090-4ce7-a58b-5234ff1e6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e6c97b-5595-4ee7-8a83-973ec926e39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47c3ecc-9e27-4d18-ad78-bf79d5fad879}" ma:internalName="TaxCatchAll" ma:showField="CatchAllData" ma:web="f5e6c97b-5595-4ee7-8a83-973ec926e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B85960-5ED3-48F3-98E6-C095FEC892F6}">
  <ds:schemaRefs>
    <ds:schemaRef ds:uri="http://schemas.microsoft.com/office/2006/metadata/properties"/>
    <ds:schemaRef ds:uri="http://schemas.microsoft.com/office/infopath/2007/PartnerControls"/>
    <ds:schemaRef ds:uri="48e8df33-a090-4ce7-a58b-5234ff1e67e3"/>
    <ds:schemaRef ds:uri="f0974581-4bbf-443e-902f-14073e9fb4f6"/>
  </ds:schemaRefs>
</ds:datastoreItem>
</file>

<file path=customXml/itemProps2.xml><?xml version="1.0" encoding="utf-8"?>
<ds:datastoreItem xmlns:ds="http://schemas.openxmlformats.org/officeDocument/2006/customXml" ds:itemID="{2E97C1E9-73F6-4DE0-8492-E6DA7C641AA7}">
  <ds:schemaRefs>
    <ds:schemaRef ds:uri="http://schemas.microsoft.com/sharepoint/v3/contenttype/forms"/>
  </ds:schemaRefs>
</ds:datastoreItem>
</file>

<file path=customXml/itemProps3.xml><?xml version="1.0" encoding="utf-8"?>
<ds:datastoreItem xmlns:ds="http://schemas.openxmlformats.org/officeDocument/2006/customXml" ds:itemID="{01B122AD-FAD5-4262-82A0-A921EB69F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8df33-a090-4ce7-a58b-5234ff1e67e3"/>
    <ds:schemaRef ds:uri="f5e6c97b-5595-4ee7-8a83-973ec926e39b"/>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878</TotalTime>
  <Words>967</Words>
  <Application>Microsoft Office PowerPoint</Application>
  <PresentationFormat>Laajakuva</PresentationFormat>
  <Paragraphs>166</Paragraphs>
  <Slides>14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Calibri Light</vt:lpstr>
      <vt:lpstr>Office-teema</vt:lpstr>
      <vt:lpstr>10. Syöpätaudit</vt:lpstr>
      <vt:lpstr>Syöpä</vt:lpstr>
      <vt:lpstr>Syövän synty</vt:lpstr>
      <vt:lpstr>PowerPoint-esitys</vt:lpstr>
      <vt:lpstr>Esimerkkejä syövän todennäköisyyttä lisäävistä tekijöistä</vt:lpstr>
      <vt:lpstr>Eturauhassyöpä on miesten yleisin syöpäsairaus</vt:lpstr>
      <vt:lpstr>Rintasyöpä on naisten yleisin syöpäsairaus</vt:lpstr>
      <vt:lpstr>Keuhkosyöpä on maailman yleisin syöpäsairaus</vt:lpstr>
      <vt:lpstr>Suolistosyövät ovat yleistyneet nopeasti</vt:lpstr>
      <vt:lpstr>Erilaiset ihosyövät ovat lisääntyneet moninkertaisesti</vt:lpstr>
      <vt:lpstr>Suurin osa syövistä voidaan ennaltaehkäistä</vt:lpstr>
      <vt:lpstr>Syöpien varhainen toteaminen ja seulonnat pelastavat ihmishenkiä</vt:lpstr>
      <vt:lpstr>Muutos kohti yksilöllistä syövänhoitoa</vt:lpstr>
      <vt:lpstr>Suomessa suurin osa paranee syövästä - Paranemisennuste vaihtelee eri syöpäsairauksissa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Syöpätaudit</dc:title>
  <dc:creator>Paula</dc:creator>
  <cp:lastModifiedBy>Anitta Marttila</cp:lastModifiedBy>
  <cp:revision>45</cp:revision>
  <dcterms:created xsi:type="dcterms:W3CDTF">2022-06-20T14:39:13Z</dcterms:created>
  <dcterms:modified xsi:type="dcterms:W3CDTF">2024-08-28T06:12:41Z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0x010100BFA0A3B0D7763A428C603A9965B631F3</vt:lpwstr>
  </property>
</Properties>
</file>