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DB673-E143-4AEA-9FA7-F03299727D25}" type="datetimeFigureOut">
              <a:rPr lang="fi-FI" smtClean="0"/>
              <a:pPr/>
              <a:t>9.1.2018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D199B-D1D8-4837-8241-2E1074E555D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730450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8889816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2839989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7109217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9307948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9440466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2409292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40348768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7017894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269083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865300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298645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655332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852183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053235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9935775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322438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655042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7FD2-E7B5-4728-B1E1-BF747347A700}" type="datetimeFigureOut">
              <a:rPr lang="fi-FI" smtClean="0"/>
              <a:pPr/>
              <a:t>9.1.2018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2971-6BCA-4907-83F7-BDF609FBFBC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080217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7FD2-E7B5-4728-B1E1-BF747347A700}" type="datetimeFigureOut">
              <a:rPr lang="fi-FI" smtClean="0"/>
              <a:pPr/>
              <a:t>9.1.2018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2971-6BCA-4907-83F7-BDF609FBFBC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604856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7FD2-E7B5-4728-B1E1-BF747347A700}" type="datetimeFigureOut">
              <a:rPr lang="fi-FI" smtClean="0"/>
              <a:pPr/>
              <a:t>9.1.2018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2971-6BCA-4907-83F7-BDF609FBFBC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898430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7480760" y="3429000"/>
            <a:ext cx="1663240" cy="1715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127" tIns="44563" rIns="89127" bIns="445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6" name="Rectangle 15"/>
          <p:cNvSpPr/>
          <p:nvPr userDrawn="1"/>
        </p:nvSpPr>
        <p:spPr>
          <a:xfrm>
            <a:off x="4154282" y="1713712"/>
            <a:ext cx="1663240" cy="1715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127" tIns="44563" rIns="89127" bIns="445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7" name="Rectangle 16"/>
          <p:cNvSpPr/>
          <p:nvPr userDrawn="1"/>
        </p:nvSpPr>
        <p:spPr>
          <a:xfrm>
            <a:off x="5803495" y="5142712"/>
            <a:ext cx="1663240" cy="1715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127" tIns="44563" rIns="89127" bIns="445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8" name="Rectangle 17"/>
          <p:cNvSpPr/>
          <p:nvPr userDrawn="1"/>
        </p:nvSpPr>
        <p:spPr>
          <a:xfrm>
            <a:off x="2491041" y="0"/>
            <a:ext cx="1663240" cy="1715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127" tIns="44563" rIns="89127" bIns="445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0" name="Rectangle 19"/>
          <p:cNvSpPr/>
          <p:nvPr userDrawn="1"/>
        </p:nvSpPr>
        <p:spPr>
          <a:xfrm>
            <a:off x="829328" y="1713712"/>
            <a:ext cx="1663240" cy="1715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127" tIns="44563" rIns="89127" bIns="445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1" name="Rectangle 20"/>
          <p:cNvSpPr/>
          <p:nvPr userDrawn="1"/>
        </p:nvSpPr>
        <p:spPr>
          <a:xfrm>
            <a:off x="0" y="1713712"/>
            <a:ext cx="829329" cy="1715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127" tIns="44563" rIns="89127" bIns="445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413901" y="3571892"/>
            <a:ext cx="4988192" cy="2143370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22" name="Freeform 7"/>
          <p:cNvSpPr>
            <a:spLocks noEditPoints="1"/>
          </p:cNvSpPr>
          <p:nvPr userDrawn="1"/>
        </p:nvSpPr>
        <p:spPr bwMode="auto">
          <a:xfrm>
            <a:off x="482630" y="6168252"/>
            <a:ext cx="1990084" cy="261467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9127" tIns="44563" rIns="89127" bIns="44563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65332" y="6214962"/>
            <a:ext cx="1246141" cy="213398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fld id="{000059A1-0099-4B10-A5CF-27E515FB5E4A}" type="datetime3">
              <a:rPr lang="en-US" smtClean="0"/>
              <a:pPr/>
              <a:t>9 January 2018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32222" y="6214962"/>
            <a:ext cx="4433110" cy="214190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1568" y="6214962"/>
            <a:ext cx="417098" cy="214190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1930910549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901" y="2071262"/>
            <a:ext cx="8314671" cy="392988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59A1-0099-4B10-A5CF-27E515FB5E4A}" type="datetime3">
              <a:rPr lang="en-US" smtClean="0"/>
              <a:pPr/>
              <a:t>9 January 2018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169484702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7FD2-E7B5-4728-B1E1-BF747347A700}" type="datetimeFigureOut">
              <a:rPr lang="fi-FI" smtClean="0"/>
              <a:pPr/>
              <a:t>9.1.2018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2971-6BCA-4907-83F7-BDF609FBFBC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542783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7FD2-E7B5-4728-B1E1-BF747347A700}" type="datetimeFigureOut">
              <a:rPr lang="fi-FI" smtClean="0"/>
              <a:pPr/>
              <a:t>9.1.2018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2971-6BCA-4907-83F7-BDF609FBFBC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712172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7FD2-E7B5-4728-B1E1-BF747347A700}" type="datetimeFigureOut">
              <a:rPr lang="fi-FI" smtClean="0"/>
              <a:pPr/>
              <a:t>9.1.2018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2971-6BCA-4907-83F7-BDF609FBFBC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15207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7FD2-E7B5-4728-B1E1-BF747347A700}" type="datetimeFigureOut">
              <a:rPr lang="fi-FI" smtClean="0"/>
              <a:pPr/>
              <a:t>9.1.2018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2971-6BCA-4907-83F7-BDF609FBFBC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936656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7FD2-E7B5-4728-B1E1-BF747347A700}" type="datetimeFigureOut">
              <a:rPr lang="fi-FI" smtClean="0"/>
              <a:pPr/>
              <a:t>9.1.2018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2971-6BCA-4907-83F7-BDF609FBFBC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725768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7FD2-E7B5-4728-B1E1-BF747347A700}" type="datetimeFigureOut">
              <a:rPr lang="fi-FI" smtClean="0"/>
              <a:pPr/>
              <a:t>9.1.2018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2971-6BCA-4907-83F7-BDF609FBFBC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933137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7FD2-E7B5-4728-B1E1-BF747347A700}" type="datetimeFigureOut">
              <a:rPr lang="fi-FI" smtClean="0"/>
              <a:pPr/>
              <a:t>9.1.2018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2971-6BCA-4907-83F7-BDF609FBFBC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4088124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7FD2-E7B5-4728-B1E1-BF747347A700}" type="datetimeFigureOut">
              <a:rPr lang="fi-FI" smtClean="0"/>
              <a:pPr/>
              <a:t>9.1.2018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2971-6BCA-4907-83F7-BDF609FBFBC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040922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17FD2-E7B5-4728-B1E1-BF747347A700}" type="datetimeFigureOut">
              <a:rPr lang="fi-FI" smtClean="0"/>
              <a:pPr/>
              <a:t>9.1.2018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F2971-6BCA-4907-83F7-BDF609FBFBC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07795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" Target="slide3.xml"/><Relationship Id="rId7" Type="http://schemas.openxmlformats.org/officeDocument/2006/relationships/hyperlink" Target="https://digabi.fi/tekniikka/ohjelmistot/libreoffic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luma.fi/geopiste/3007" TargetMode="External"/><Relationship Id="rId5" Type="http://schemas.openxmlformats.org/officeDocument/2006/relationships/hyperlink" Target="https://fi.libreoffice.org/lataa/luotettavin-libreoffice/" TargetMode="External"/><Relationship Id="rId4" Type="http://schemas.openxmlformats.org/officeDocument/2006/relationships/slide" Target="slide7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777" y="3857674"/>
            <a:ext cx="3186778" cy="21433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TERVE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Diagrammit</a:t>
            </a:r>
            <a:r>
              <a:rPr lang="en-US" dirty="0"/>
              <a:t> LibreOffice-</a:t>
            </a:r>
            <a:r>
              <a:rPr lang="en-US" dirty="0" err="1"/>
              <a:t>ohjelmistolla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826454092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10</a:t>
            </a:fld>
            <a:endParaRPr 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553889" y="424204"/>
            <a:ext cx="7412722" cy="1147208"/>
          </a:xfrm>
        </p:spPr>
        <p:txBody>
          <a:bodyPr/>
          <a:lstStyle/>
          <a:p>
            <a:pPr marL="0" indent="0">
              <a:buNone/>
            </a:pPr>
            <a:r>
              <a:rPr lang="fi-FI" sz="1800" dirty="0"/>
              <a:t>Diagrammisi on melkein valmis. </a:t>
            </a:r>
            <a:r>
              <a:rPr lang="fi-FI" sz="1800" dirty="0" smtClean="0"/>
              <a:t>Voit halutessasi vaihtaa pylväiden värejä</a:t>
            </a:r>
            <a:endParaRPr lang="fi-FI" sz="1800" dirty="0"/>
          </a:p>
        </p:txBody>
      </p:sp>
      <p:sp>
        <p:nvSpPr>
          <p:cNvPr id="3" name="Tekstiruutu 2"/>
          <p:cNvSpPr txBox="1"/>
          <p:nvPr/>
        </p:nvSpPr>
        <p:spPr>
          <a:xfrm>
            <a:off x="553889" y="1506131"/>
            <a:ext cx="8106215" cy="896643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pc="-39" dirty="0"/>
              <a:t>Valitse diagrammi tuplaklikkauksella niin, että alueen reunat muuttuvat harmaiksi. Klikkaa sitten hiiren oikealla napilla kerran </a:t>
            </a:r>
            <a:r>
              <a:rPr lang="fi-FI" spc="-39" dirty="0" smtClean="0"/>
              <a:t>haluttua pylvästä </a:t>
            </a:r>
            <a:r>
              <a:rPr lang="fi-FI" spc="-39" dirty="0"/>
              <a:t>(vihreät ruudut ilmestyvät), ja valitse ”</a:t>
            </a:r>
            <a:r>
              <a:rPr lang="fi-FI" b="1" spc="-39" dirty="0"/>
              <a:t>Muotoile arvosarja… </a:t>
            </a:r>
            <a:r>
              <a:rPr lang="fi-FI" spc="-39" dirty="0"/>
              <a:t>”</a:t>
            </a:r>
            <a:r>
              <a:rPr lang="fi-FI" b="1" spc="-39" dirty="0"/>
              <a:t>.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553888" y="5287092"/>
            <a:ext cx="5057278" cy="621807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pc="-39" dirty="0"/>
              <a:t>Valitse ”</a:t>
            </a:r>
            <a:r>
              <a:rPr lang="fi-FI" b="1" spc="-39" dirty="0"/>
              <a:t>Alue</a:t>
            </a:r>
            <a:r>
              <a:rPr lang="fi-FI" spc="-39" dirty="0"/>
              <a:t>”-välilehti, ja vaihda punainen väri esimerkiksi toiseen sinisen sävyyn. Paina sitten ”</a:t>
            </a:r>
            <a:r>
              <a:rPr lang="fi-FI" b="1" spc="-39" dirty="0"/>
              <a:t>OK</a:t>
            </a:r>
            <a:r>
              <a:rPr lang="fi-FI" spc="-39" dirty="0"/>
              <a:t>”.</a:t>
            </a:r>
          </a:p>
        </p:txBody>
      </p:sp>
      <p:pic>
        <p:nvPicPr>
          <p:cNvPr id="11" name="Kuva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95500" y="2653340"/>
            <a:ext cx="2771111" cy="22998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kstiruutu 13"/>
          <p:cNvSpPr txBox="1"/>
          <p:nvPr/>
        </p:nvSpPr>
        <p:spPr>
          <a:xfrm>
            <a:off x="206069" y="1503111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8</a:t>
            </a:r>
            <a:r>
              <a:rPr lang="fi-FI" sz="1900" b="1" spc="-39" dirty="0" smtClean="0">
                <a:solidFill>
                  <a:schemeClr val="accent4"/>
                </a:solidFill>
              </a:rPr>
              <a:t>.</a:t>
            </a:r>
            <a:endParaRPr lang="fi-FI" sz="1900" b="1" spc="-39" dirty="0">
              <a:solidFill>
                <a:schemeClr val="accent4"/>
              </a:solidFill>
            </a:endParaRPr>
          </a:p>
        </p:txBody>
      </p:sp>
      <p:cxnSp>
        <p:nvCxnSpPr>
          <p:cNvPr id="18" name="Suora nuoliyhdysviiva 17"/>
          <p:cNvCxnSpPr/>
          <p:nvPr/>
        </p:nvCxnSpPr>
        <p:spPr>
          <a:xfrm flipV="1">
            <a:off x="4502722" y="3000325"/>
            <a:ext cx="1108444" cy="232336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iruutu 18"/>
          <p:cNvSpPr txBox="1"/>
          <p:nvPr/>
        </p:nvSpPr>
        <p:spPr>
          <a:xfrm>
            <a:off x="142159" y="5287092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9</a:t>
            </a:r>
            <a:r>
              <a:rPr lang="fi-FI" sz="1900" b="1" spc="-39" dirty="0" smtClean="0">
                <a:solidFill>
                  <a:schemeClr val="accent4"/>
                </a:solidFill>
              </a:rPr>
              <a:t>.</a:t>
            </a:r>
            <a:endParaRPr lang="fi-FI" sz="1900" b="1" spc="-39" dirty="0">
              <a:solidFill>
                <a:schemeClr val="accent4"/>
              </a:solidFill>
            </a:endParaRPr>
          </a:p>
        </p:txBody>
      </p:sp>
      <p:pic>
        <p:nvPicPr>
          <p:cNvPr id="15" name="Kuva 14"/>
          <p:cNvPicPr/>
          <p:nvPr/>
        </p:nvPicPr>
        <p:blipFill rotWithShape="1">
          <a:blip r:embed="rId4" cstate="print"/>
          <a:srcRect l="68118" t="51264" r="13220" b="1453"/>
          <a:stretch/>
        </p:blipFill>
        <p:spPr bwMode="auto">
          <a:xfrm>
            <a:off x="477318" y="2436822"/>
            <a:ext cx="4238697" cy="28502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cxnSp>
        <p:nvCxnSpPr>
          <p:cNvPr id="16" name="Suora nuoliyhdysviiva 15"/>
          <p:cNvCxnSpPr/>
          <p:nvPr/>
        </p:nvCxnSpPr>
        <p:spPr>
          <a:xfrm flipH="1">
            <a:off x="2267744" y="2204864"/>
            <a:ext cx="576064" cy="172819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85898763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11</a:t>
            </a:fld>
            <a:endParaRPr 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567085" y="636154"/>
            <a:ext cx="7412722" cy="1147208"/>
          </a:xfrm>
        </p:spPr>
        <p:txBody>
          <a:bodyPr/>
          <a:lstStyle/>
          <a:p>
            <a:pPr marL="0" indent="0">
              <a:buNone/>
            </a:pPr>
            <a:r>
              <a:rPr lang="fi-FI" sz="1800" dirty="0"/>
              <a:t>Pylväiden </a:t>
            </a:r>
            <a:r>
              <a:rPr lang="fi-FI" sz="1800" dirty="0" smtClean="0"/>
              <a:t>voi muuttaa </a:t>
            </a:r>
            <a:r>
              <a:rPr lang="fi-FI" sz="1800" dirty="0"/>
              <a:t>selkeämmiksi. Tämä onnistuu klikkaamalla kyseistä solua ja kirjoittamalla kaavariville uudet </a:t>
            </a:r>
            <a:r>
              <a:rPr lang="fi-FI" sz="1800" dirty="0" smtClean="0"/>
              <a:t>selitteet.</a:t>
            </a:r>
            <a:endParaRPr lang="fi-FI" sz="1800" dirty="0"/>
          </a:p>
        </p:txBody>
      </p:sp>
      <p:sp>
        <p:nvSpPr>
          <p:cNvPr id="7" name="Tekstiruutu 6"/>
          <p:cNvSpPr txBox="1"/>
          <p:nvPr/>
        </p:nvSpPr>
        <p:spPr>
          <a:xfrm>
            <a:off x="151418" y="611983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 smtClean="0">
                <a:solidFill>
                  <a:schemeClr val="accent4"/>
                </a:solidFill>
              </a:rPr>
              <a:t>10.</a:t>
            </a:r>
            <a:endParaRPr lang="fi-FI" sz="1900" b="1" spc="-39" dirty="0">
              <a:solidFill>
                <a:schemeClr val="accent4"/>
              </a:solidFill>
            </a:endParaRPr>
          </a:p>
        </p:txBody>
      </p:sp>
      <p:sp>
        <p:nvSpPr>
          <p:cNvPr id="13" name="Tekstiruutu 12"/>
          <p:cNvSpPr txBox="1"/>
          <p:nvPr/>
        </p:nvSpPr>
        <p:spPr>
          <a:xfrm>
            <a:off x="567085" y="1575567"/>
            <a:ext cx="8100528" cy="117147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dirty="0"/>
              <a:t>Diagrammialueen suurentaminen helpottaa pylväiden ja kuukausien erottumista toisistaan. Tällöin kannattaa suurentaa myös otsikoiden ja selitteiden kokoa.</a:t>
            </a:r>
          </a:p>
          <a:p>
            <a:r>
              <a:rPr lang="fi-FI" dirty="0"/>
              <a:t>Klikkaa muokattavaa kohdetta kerran ja valitse esimerkiksi ”</a:t>
            </a:r>
            <a:r>
              <a:rPr lang="fi-FI" b="1" dirty="0"/>
              <a:t>Muotoile otsikko…</a:t>
            </a:r>
            <a:r>
              <a:rPr lang="fi-FI" dirty="0"/>
              <a:t>” hiiren oikealla napilla. Fontin kokoa voi muuttaa ”</a:t>
            </a:r>
            <a:r>
              <a:rPr lang="fi-FI" b="1" dirty="0"/>
              <a:t>Fontti</a:t>
            </a:r>
            <a:r>
              <a:rPr lang="fi-FI" dirty="0"/>
              <a:t>”-välilehdellä.</a:t>
            </a:r>
          </a:p>
        </p:txBody>
      </p:sp>
      <p:sp>
        <p:nvSpPr>
          <p:cNvPr id="14" name="Tekstiruutu 13"/>
          <p:cNvSpPr txBox="1"/>
          <p:nvPr/>
        </p:nvSpPr>
        <p:spPr>
          <a:xfrm>
            <a:off x="151419" y="1556792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 smtClean="0">
                <a:solidFill>
                  <a:schemeClr val="accent4"/>
                </a:solidFill>
              </a:rPr>
              <a:t>11.</a:t>
            </a:r>
            <a:endParaRPr lang="fi-FI" sz="1900" b="1" spc="-39" dirty="0">
              <a:solidFill>
                <a:schemeClr val="accent4"/>
              </a:solidFill>
            </a:endParaRPr>
          </a:p>
        </p:txBody>
      </p:sp>
      <p:sp>
        <p:nvSpPr>
          <p:cNvPr id="16" name="Tekstiruutu 15"/>
          <p:cNvSpPr txBox="1"/>
          <p:nvPr/>
        </p:nvSpPr>
        <p:spPr>
          <a:xfrm>
            <a:off x="545585" y="3174869"/>
            <a:ext cx="3931842" cy="805031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600" u="sng" spc="-39" dirty="0"/>
              <a:t>Vinkki:</a:t>
            </a:r>
            <a:r>
              <a:rPr lang="fi-FI" sz="1600" spc="-39" dirty="0"/>
              <a:t> Jotta pystyisit valitsemaan yksittäisiä kohteita, varmista että diagrammin reunat ovat harmaat (ks. Yleisiä ohjeita: </a:t>
            </a:r>
            <a:r>
              <a:rPr lang="fi-FI" sz="1600" spc="-39" dirty="0">
                <a:solidFill>
                  <a:schemeClr val="accent4"/>
                </a:solidFill>
              </a:rPr>
              <a:t>I</a:t>
            </a:r>
            <a:r>
              <a:rPr lang="fi-FI" sz="1600" spc="-39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xmlns="" val="536688460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12</a:t>
            </a:fld>
            <a:endParaRPr lang="fi-FI" dirty="0"/>
          </a:p>
        </p:txBody>
      </p:sp>
      <p:sp>
        <p:nvSpPr>
          <p:cNvPr id="7" name="Tekstiruutu 6"/>
          <p:cNvSpPr txBox="1"/>
          <p:nvPr/>
        </p:nvSpPr>
        <p:spPr>
          <a:xfrm>
            <a:off x="85257" y="4980314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 smtClean="0">
                <a:solidFill>
                  <a:schemeClr val="accent4"/>
                </a:solidFill>
              </a:rPr>
              <a:t>13.</a:t>
            </a:r>
            <a:endParaRPr lang="fi-FI" sz="1900" b="1" spc="-39" dirty="0">
              <a:solidFill>
                <a:schemeClr val="accent4"/>
              </a:solidFill>
            </a:endParaRPr>
          </a:p>
        </p:txBody>
      </p:sp>
      <p:sp>
        <p:nvSpPr>
          <p:cNvPr id="2" name="Tekstiruutu 1"/>
          <p:cNvSpPr txBox="1"/>
          <p:nvPr/>
        </p:nvSpPr>
        <p:spPr>
          <a:xfrm>
            <a:off x="2899843" y="375289"/>
            <a:ext cx="3342785" cy="346971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pc="-39" dirty="0"/>
              <a:t>Pylväsdiagrammisi on nyt valmis!</a:t>
            </a:r>
          </a:p>
        </p:txBody>
      </p:sp>
      <p:sp>
        <p:nvSpPr>
          <p:cNvPr id="3" name="Suorakulmio 2"/>
          <p:cNvSpPr/>
          <p:nvPr/>
        </p:nvSpPr>
        <p:spPr>
          <a:xfrm>
            <a:off x="510596" y="4899763"/>
            <a:ext cx="7873643" cy="916120"/>
          </a:xfrm>
          <a:prstGeom prst="rect">
            <a:avLst/>
          </a:prstGeom>
        </p:spPr>
        <p:txBody>
          <a:bodyPr wrap="square" lIns="89127" tIns="44563" rIns="89127" bIns="44563">
            <a:spAutoFit/>
          </a:bodyPr>
          <a:lstStyle/>
          <a:p>
            <a:r>
              <a:rPr lang="fi-FI" dirty="0"/>
              <a:t>Tallenna laatimasi viivadiagrammi kuvana (ks. Yleisiä ohjeita: </a:t>
            </a:r>
            <a:r>
              <a:rPr lang="fi-FI" dirty="0">
                <a:solidFill>
                  <a:schemeClr val="accent4"/>
                </a:solidFill>
              </a:rPr>
              <a:t>L</a:t>
            </a:r>
            <a:r>
              <a:rPr lang="fi-FI" dirty="0"/>
              <a:t>). </a:t>
            </a:r>
          </a:p>
          <a:p>
            <a:r>
              <a:rPr lang="fi-FI" dirty="0"/>
              <a:t>Tiedosto kannattaa tallentaa lopuksi myös .</a:t>
            </a:r>
            <a:r>
              <a:rPr lang="fi-FI" dirty="0" err="1"/>
              <a:t>ods</a:t>
            </a:r>
            <a:r>
              <a:rPr lang="fi-FI" dirty="0"/>
              <a:t>-muodossa myöhempää muokkaamista varten (ks. Yleisiä ohjeita: </a:t>
            </a:r>
            <a:r>
              <a:rPr lang="fi-FI" dirty="0">
                <a:solidFill>
                  <a:schemeClr val="accent4"/>
                </a:solidFill>
              </a:rPr>
              <a:t>D</a:t>
            </a:r>
            <a:r>
              <a:rPr lang="fi-FI" dirty="0"/>
              <a:t>).</a:t>
            </a:r>
          </a:p>
        </p:txBody>
      </p:sp>
      <p:sp>
        <p:nvSpPr>
          <p:cNvPr id="13" name="Suorakulmio 12"/>
          <p:cNvSpPr/>
          <p:nvPr/>
        </p:nvSpPr>
        <p:spPr>
          <a:xfrm>
            <a:off x="510596" y="4148296"/>
            <a:ext cx="8010237" cy="641284"/>
          </a:xfrm>
          <a:prstGeom prst="rect">
            <a:avLst/>
          </a:prstGeom>
        </p:spPr>
        <p:txBody>
          <a:bodyPr wrap="square" lIns="89127" tIns="44563" rIns="89127" bIns="44563">
            <a:spAutoFit/>
          </a:bodyPr>
          <a:lstStyle/>
          <a:p>
            <a:r>
              <a:rPr lang="fi-FI" dirty="0"/>
              <a:t>Voit halutessasi vielä muokata esimerkiksi diagrammin värejä tai otsikon ja selitteen fontteja (ks. Yleisiä ohjeita: </a:t>
            </a:r>
            <a:r>
              <a:rPr lang="fi-FI" dirty="0">
                <a:solidFill>
                  <a:schemeClr val="accent4"/>
                </a:solidFill>
              </a:rPr>
              <a:t>H</a:t>
            </a:r>
            <a:r>
              <a:rPr lang="fi-FI" dirty="0"/>
              <a:t> – </a:t>
            </a:r>
            <a:r>
              <a:rPr lang="fi-FI" dirty="0">
                <a:solidFill>
                  <a:schemeClr val="accent4"/>
                </a:solidFill>
              </a:rPr>
              <a:t>K</a:t>
            </a:r>
            <a:r>
              <a:rPr lang="fi-FI" dirty="0"/>
              <a:t>).</a:t>
            </a:r>
          </a:p>
        </p:txBody>
      </p:sp>
      <p:sp>
        <p:nvSpPr>
          <p:cNvPr id="14" name="Tekstiruutu 13"/>
          <p:cNvSpPr txBox="1"/>
          <p:nvPr/>
        </p:nvSpPr>
        <p:spPr>
          <a:xfrm>
            <a:off x="85257" y="4167655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 smtClean="0">
                <a:solidFill>
                  <a:schemeClr val="accent4"/>
                </a:solidFill>
              </a:rPr>
              <a:t>12.</a:t>
            </a:r>
            <a:endParaRPr lang="fi-FI" sz="1900" b="1" spc="-39" dirty="0">
              <a:solidFill>
                <a:schemeClr val="accent4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0879" y="722260"/>
            <a:ext cx="5553075" cy="3209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146709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13</a:t>
            </a:fld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>
          <a:xfrm>
            <a:off x="443868" y="285389"/>
            <a:ext cx="7869132" cy="2500599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fi-FI" sz="3500" dirty="0"/>
              <a:t>Viivadiagrammi</a:t>
            </a:r>
          </a:p>
          <a:p>
            <a:pPr marL="0" indent="0">
              <a:buNone/>
            </a:pPr>
            <a:endParaRPr lang="fi-FI" sz="400" dirty="0"/>
          </a:p>
          <a:p>
            <a:pPr marL="0" indent="0">
              <a:buNone/>
            </a:pPr>
            <a:r>
              <a:rPr lang="fi-FI" sz="1800" dirty="0"/>
              <a:t>Tässä harjoituksessa laaditaan viivadiagrammi Kouluterveyskyselyn tuloksien perusteella. </a:t>
            </a:r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r>
              <a:rPr lang="fi-FI" sz="1800" dirty="0"/>
              <a:t>Tehtävä löytyy Terve 1 kirjasta luvusta 8 (t. 6)</a:t>
            </a:r>
          </a:p>
          <a:p>
            <a:pPr marL="0" indent="0">
              <a:buNone/>
            </a:pPr>
            <a:endParaRPr lang="fi-FI" sz="1800" dirty="0"/>
          </a:p>
          <a:p>
            <a:pPr marL="334225" indent="-334225">
              <a:buAutoNum type="arabicPeriod"/>
            </a:pPr>
            <a:r>
              <a:rPr lang="fi-FI" sz="1800" dirty="0"/>
              <a:t>Avaa </a:t>
            </a:r>
            <a:r>
              <a:rPr lang="fi-FI" sz="1800" dirty="0" err="1"/>
              <a:t>LibreOffice</a:t>
            </a:r>
            <a:r>
              <a:rPr lang="fi-FI" sz="1800" dirty="0"/>
              <a:t> </a:t>
            </a:r>
            <a:r>
              <a:rPr lang="fi-FI" sz="1800" dirty="0" err="1"/>
              <a:t>Calc-ohjelma</a:t>
            </a:r>
            <a:r>
              <a:rPr lang="fi-FI" sz="1800" dirty="0"/>
              <a:t> ja tallenna uusi taulukko ja valitse tiedostolle sopiva nimi (ks. Yleisiä ohjeita: </a:t>
            </a:r>
            <a:r>
              <a:rPr lang="fi-FI" sz="1800" dirty="0">
                <a:solidFill>
                  <a:schemeClr val="accent4"/>
                </a:solidFill>
              </a:rPr>
              <a:t>D</a:t>
            </a:r>
            <a:r>
              <a:rPr lang="fi-FI" sz="1800" dirty="0"/>
              <a:t>).</a:t>
            </a:r>
          </a:p>
          <a:p>
            <a:pPr marL="334225" indent="-334225">
              <a:buAutoNum type="arabicPeriod"/>
            </a:pPr>
            <a:r>
              <a:rPr lang="fi-FI" sz="1800" dirty="0"/>
              <a:t>Syötä aineisto.</a:t>
            </a:r>
          </a:p>
          <a:p>
            <a:pPr marL="334225" indent="-334225">
              <a:buFont typeface="Wingdings" pitchFamily="2" charset="2"/>
              <a:buAutoNum type="arabicPeriod"/>
            </a:pPr>
            <a:r>
              <a:rPr lang="fi-FI" sz="1800" dirty="0"/>
              <a:t>Valitse aineistosi (rivit 1–8) maalaamalla se hiirellä. Valitse sitten työkaluriviltä ”</a:t>
            </a:r>
            <a:r>
              <a:rPr lang="fi-FI" sz="1800" b="1" dirty="0"/>
              <a:t>Kaavio</a:t>
            </a:r>
            <a:r>
              <a:rPr lang="fi-FI" sz="1800" dirty="0"/>
              <a:t>”-toiminto.</a:t>
            </a:r>
          </a:p>
          <a:p>
            <a:pPr marL="0" indent="0">
              <a:buNone/>
            </a:pPr>
            <a:endParaRPr lang="fi-FI" sz="1800" dirty="0"/>
          </a:p>
          <a:p>
            <a:pPr marL="334225" indent="-334225">
              <a:buAutoNum type="arabicPeriod"/>
            </a:pPr>
            <a:endParaRPr lang="fi-FI" sz="1800" dirty="0"/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pic>
        <p:nvPicPr>
          <p:cNvPr id="14" name="Kuva 13"/>
          <p:cNvPicPr/>
          <p:nvPr/>
        </p:nvPicPr>
        <p:blipFill rotWithShape="1">
          <a:blip r:embed="rId3" cstate="print"/>
          <a:srcRect l="59324" t="10629" r="4971" b="14986"/>
          <a:stretch/>
        </p:blipFill>
        <p:spPr bwMode="auto">
          <a:xfrm>
            <a:off x="2840055" y="3571891"/>
            <a:ext cx="5126556" cy="29903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cxnSp>
        <p:nvCxnSpPr>
          <p:cNvPr id="15" name="Suora nuoliyhdysviiva 14"/>
          <p:cNvCxnSpPr/>
          <p:nvPr/>
        </p:nvCxnSpPr>
        <p:spPr>
          <a:xfrm flipH="1">
            <a:off x="6228184" y="2564904"/>
            <a:ext cx="1080120" cy="108012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25574063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14</a:t>
            </a:fld>
            <a:endParaRPr lang="fi-FI" dirty="0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15436" y="1642857"/>
            <a:ext cx="3917806" cy="20630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Suorakulmio 2"/>
          <p:cNvSpPr/>
          <p:nvPr/>
        </p:nvSpPr>
        <p:spPr>
          <a:xfrm>
            <a:off x="623166" y="714064"/>
            <a:ext cx="7620556" cy="366448"/>
          </a:xfrm>
          <a:prstGeom prst="rect">
            <a:avLst/>
          </a:prstGeom>
        </p:spPr>
        <p:txBody>
          <a:bodyPr wrap="square" lIns="89127" tIns="44563" rIns="89127" bIns="44563">
            <a:spAutoFit/>
          </a:bodyPr>
          <a:lstStyle/>
          <a:p>
            <a:r>
              <a:rPr lang="fi-FI" dirty="0" smtClean="0"/>
              <a:t>4. Valitse </a:t>
            </a:r>
            <a:r>
              <a:rPr lang="fi-FI" dirty="0"/>
              <a:t>kaaviotyypiksi ”</a:t>
            </a:r>
            <a:r>
              <a:rPr lang="fi-FI" b="1" dirty="0"/>
              <a:t>Viiva</a:t>
            </a:r>
            <a:r>
              <a:rPr lang="fi-FI" dirty="0"/>
              <a:t> </a:t>
            </a:r>
            <a:r>
              <a:rPr lang="fi-FI" dirty="0">
                <a:sym typeface="Wingdings" panose="05000000000000000000" pitchFamily="2" charset="2"/>
              </a:rPr>
              <a:t> </a:t>
            </a:r>
            <a:r>
              <a:rPr lang="fi-FI" b="1" dirty="0">
                <a:sym typeface="Wingdings" panose="05000000000000000000" pitchFamily="2" charset="2"/>
              </a:rPr>
              <a:t>Vain viivat</a:t>
            </a:r>
            <a:r>
              <a:rPr lang="fi-FI" dirty="0"/>
              <a:t>” ja klikkaa ”</a:t>
            </a:r>
            <a:r>
              <a:rPr lang="fi-FI" b="1" dirty="0"/>
              <a:t>Seuraava &gt;&gt;</a:t>
            </a:r>
            <a:r>
              <a:rPr lang="fi-FI" dirty="0"/>
              <a:t>”.</a:t>
            </a:r>
          </a:p>
        </p:txBody>
      </p:sp>
      <p:cxnSp>
        <p:nvCxnSpPr>
          <p:cNvPr id="18" name="Suora nuoliyhdysviiva 17"/>
          <p:cNvCxnSpPr/>
          <p:nvPr/>
        </p:nvCxnSpPr>
        <p:spPr>
          <a:xfrm>
            <a:off x="3463555" y="1214183"/>
            <a:ext cx="1108444" cy="121457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uora nuoliyhdysviiva 19"/>
          <p:cNvCxnSpPr/>
          <p:nvPr/>
        </p:nvCxnSpPr>
        <p:spPr>
          <a:xfrm flipH="1">
            <a:off x="6373222" y="1156471"/>
            <a:ext cx="336826" cy="77217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35713087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15</a:t>
            </a:fld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>
          <a:xfrm>
            <a:off x="627423" y="585719"/>
            <a:ext cx="8314671" cy="500268"/>
          </a:xfrm>
        </p:spPr>
        <p:txBody>
          <a:bodyPr/>
          <a:lstStyle/>
          <a:p>
            <a:pPr marL="0" indent="0">
              <a:buNone/>
            </a:pPr>
            <a:r>
              <a:rPr lang="fi-FI" sz="1800" dirty="0"/>
              <a:t>5. Varmista, että tietoalueeksi on valittu ”</a:t>
            </a:r>
            <a:r>
              <a:rPr lang="fi-FI" sz="1800" b="1" dirty="0"/>
              <a:t>$Sheet1.$A$1:$D$7</a:t>
            </a:r>
            <a:r>
              <a:rPr lang="fi-FI" sz="1800" dirty="0"/>
              <a:t>”.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9" name="Suorakulmio 8"/>
          <p:cNvSpPr/>
          <p:nvPr/>
        </p:nvSpPr>
        <p:spPr>
          <a:xfrm>
            <a:off x="560809" y="3963182"/>
            <a:ext cx="8230215" cy="2442986"/>
          </a:xfrm>
          <a:prstGeom prst="rect">
            <a:avLst/>
          </a:prstGeom>
        </p:spPr>
        <p:txBody>
          <a:bodyPr wrap="square" lIns="89127" tIns="44563" rIns="89127" bIns="44563">
            <a:spAutoFit/>
          </a:bodyPr>
          <a:lstStyle/>
          <a:p>
            <a:r>
              <a:rPr lang="fi-FI" dirty="0"/>
              <a:t>Jos tietoalue on jokin muu, voi sen valita uudelleen käyttämällä ”</a:t>
            </a:r>
            <a:r>
              <a:rPr lang="fi-FI" b="1" dirty="0"/>
              <a:t>Valitse tietoalue</a:t>
            </a:r>
            <a:r>
              <a:rPr lang="fi-FI" dirty="0"/>
              <a:t>”-toimintoa tai kirjoittamalla oikean tietoalueen.</a:t>
            </a:r>
          </a:p>
          <a:p>
            <a:endParaRPr lang="fi-FI" dirty="0"/>
          </a:p>
          <a:p>
            <a:r>
              <a:rPr lang="fi-FI" sz="1400" u="sng" dirty="0" err="1"/>
              <a:t>Huom</a:t>
            </a:r>
            <a:r>
              <a:rPr lang="fi-FI" sz="1400" u="sng" dirty="0"/>
              <a:t>:</a:t>
            </a:r>
            <a:r>
              <a:rPr lang="fi-FI" sz="1400" dirty="0"/>
              <a:t> ”Taulukko1” viittaa siihen välilehteen, jolta tiedot ovat. Se saattaa olla myös eri nimellä, jos nimi on muutettu tai </a:t>
            </a:r>
            <a:r>
              <a:rPr lang="fi-FI" sz="1400" dirty="0" err="1"/>
              <a:t>LibreOfficen</a:t>
            </a:r>
            <a:r>
              <a:rPr lang="fi-FI" sz="1400" dirty="0"/>
              <a:t> kieli ei ole suomi.</a:t>
            </a:r>
          </a:p>
          <a:p>
            <a:endParaRPr lang="fi-FI" dirty="0"/>
          </a:p>
          <a:p>
            <a:r>
              <a:rPr lang="fi-FI" dirty="0"/>
              <a:t>Valitse vaihtoehdoista ”</a:t>
            </a:r>
            <a:r>
              <a:rPr lang="fi-FI" b="1" dirty="0"/>
              <a:t>Arvosarjat riveillä</a:t>
            </a:r>
            <a:r>
              <a:rPr lang="fi-FI" dirty="0"/>
              <a:t>”, ”</a:t>
            </a:r>
            <a:r>
              <a:rPr lang="fi-FI" b="1" dirty="0"/>
              <a:t>Ensimmäinen rivi sisältää otsikoita</a:t>
            </a:r>
            <a:r>
              <a:rPr lang="fi-FI" dirty="0"/>
              <a:t>” ja ”</a:t>
            </a:r>
            <a:r>
              <a:rPr lang="fi-FI" b="1" dirty="0"/>
              <a:t>Ensimmäinen sarake sisältää otsikoita</a:t>
            </a:r>
            <a:r>
              <a:rPr lang="fi-FI" dirty="0"/>
              <a:t>”.</a:t>
            </a:r>
          </a:p>
          <a:p>
            <a:r>
              <a:rPr lang="fi-FI" dirty="0"/>
              <a:t>Klikkaa sitten kahdesti ”</a:t>
            </a:r>
            <a:r>
              <a:rPr lang="fi-FI" b="1" dirty="0"/>
              <a:t>Seuraava &gt;&gt; </a:t>
            </a:r>
            <a:r>
              <a:rPr lang="fi-FI" dirty="0"/>
              <a:t>”.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6058" y="1071291"/>
            <a:ext cx="5608279" cy="2891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uora nuoliyhdysviiva 10"/>
          <p:cNvCxnSpPr/>
          <p:nvPr/>
        </p:nvCxnSpPr>
        <p:spPr>
          <a:xfrm flipH="1">
            <a:off x="4225611" y="957207"/>
            <a:ext cx="900612" cy="61420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nuoliyhdysviiva 12"/>
          <p:cNvCxnSpPr/>
          <p:nvPr/>
        </p:nvCxnSpPr>
        <p:spPr>
          <a:xfrm flipH="1" flipV="1">
            <a:off x="6511777" y="1785749"/>
            <a:ext cx="705120" cy="190581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95354457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16</a:t>
            </a:fld>
            <a:endParaRPr lang="fi-FI" dirty="0"/>
          </a:p>
        </p:txBody>
      </p:sp>
      <p:sp>
        <p:nvSpPr>
          <p:cNvPr id="16" name="Tekstiruutu 15"/>
          <p:cNvSpPr txBox="1"/>
          <p:nvPr/>
        </p:nvSpPr>
        <p:spPr>
          <a:xfrm>
            <a:off x="691899" y="856955"/>
            <a:ext cx="7066333" cy="347862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pc="-39" dirty="0"/>
              <a:t>6. ”</a:t>
            </a:r>
            <a:r>
              <a:rPr lang="fi-FI" b="1" spc="-39" dirty="0"/>
              <a:t>Kaavioelementit</a:t>
            </a:r>
            <a:r>
              <a:rPr lang="fi-FI" spc="-39" dirty="0"/>
              <a:t>”-vaiheessa nimeä diagrammi ja tarvittaessa X- ja Y-akselit. 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691899" y="5186581"/>
            <a:ext cx="8116024" cy="621807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pc="-39" dirty="0"/>
              <a:t>7. Varmista että ”</a:t>
            </a:r>
            <a:r>
              <a:rPr lang="fi-FI" b="1" spc="-39" dirty="0"/>
              <a:t>Näytä selite</a:t>
            </a:r>
            <a:r>
              <a:rPr lang="fi-FI" spc="-39" dirty="0"/>
              <a:t>” ja ”</a:t>
            </a:r>
            <a:r>
              <a:rPr lang="fi-FI" b="1" spc="-39" dirty="0"/>
              <a:t>Y-akseli</a:t>
            </a:r>
            <a:r>
              <a:rPr lang="fi-FI" spc="-39" dirty="0"/>
              <a:t>” –ruudut ovat valittuina.</a:t>
            </a:r>
          </a:p>
          <a:p>
            <a:r>
              <a:rPr lang="fi-FI" spc="-39" dirty="0"/>
              <a:t>Klikkaa sitten ”</a:t>
            </a:r>
            <a:r>
              <a:rPr lang="fi-FI" b="1" spc="-39" dirty="0"/>
              <a:t>Valmis</a:t>
            </a:r>
            <a:r>
              <a:rPr lang="fi-FI" spc="-39" dirty="0"/>
              <a:t>”.</a:t>
            </a:r>
          </a:p>
        </p:txBody>
      </p:sp>
      <p:sp>
        <p:nvSpPr>
          <p:cNvPr id="2" name="Suorakulmio 1"/>
          <p:cNvSpPr/>
          <p:nvPr/>
        </p:nvSpPr>
        <p:spPr>
          <a:xfrm>
            <a:off x="621191" y="361900"/>
            <a:ext cx="4312408" cy="366995"/>
          </a:xfrm>
          <a:prstGeom prst="rect">
            <a:avLst/>
          </a:prstGeom>
        </p:spPr>
        <p:txBody>
          <a:bodyPr wrap="none" lIns="89127" tIns="44563" rIns="89127" bIns="44563">
            <a:spAutoFit/>
          </a:bodyPr>
          <a:lstStyle/>
          <a:p>
            <a:r>
              <a:rPr lang="fi-FI" spc="-39" dirty="0"/>
              <a:t>”Arvosarja”-vaiheessa ei tarvitse tehdä mitään.</a:t>
            </a:r>
            <a:endParaRPr lang="fi-F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6667" y="1571411"/>
            <a:ext cx="5782392" cy="3080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83080776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17</a:t>
            </a:fld>
            <a:endParaRPr lang="fi-FI" dirty="0"/>
          </a:p>
        </p:txBody>
      </p:sp>
      <p:sp>
        <p:nvSpPr>
          <p:cNvPr id="7" name="Tekstiruutu 6"/>
          <p:cNvSpPr txBox="1"/>
          <p:nvPr/>
        </p:nvSpPr>
        <p:spPr>
          <a:xfrm>
            <a:off x="168232" y="4451612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18.</a:t>
            </a:r>
          </a:p>
        </p:txBody>
      </p:sp>
      <p:sp>
        <p:nvSpPr>
          <p:cNvPr id="2" name="Tekstiruutu 1"/>
          <p:cNvSpPr txBox="1"/>
          <p:nvPr/>
        </p:nvSpPr>
        <p:spPr>
          <a:xfrm>
            <a:off x="2941689" y="392204"/>
            <a:ext cx="3342785" cy="346971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pc="-39" dirty="0"/>
              <a:t>Viivadiagrammisi on nyt valmis!</a:t>
            </a:r>
          </a:p>
        </p:txBody>
      </p:sp>
      <p:sp>
        <p:nvSpPr>
          <p:cNvPr id="12" name="Suorakulmio 11"/>
          <p:cNvSpPr/>
          <p:nvPr/>
        </p:nvSpPr>
        <p:spPr>
          <a:xfrm>
            <a:off x="532242" y="5196166"/>
            <a:ext cx="7873643" cy="916120"/>
          </a:xfrm>
          <a:prstGeom prst="rect">
            <a:avLst/>
          </a:prstGeom>
        </p:spPr>
        <p:txBody>
          <a:bodyPr wrap="square" lIns="89127" tIns="44563" rIns="89127" bIns="44563">
            <a:spAutoFit/>
          </a:bodyPr>
          <a:lstStyle/>
          <a:p>
            <a:r>
              <a:rPr lang="fi-FI" dirty="0"/>
              <a:t>Tallenna laatimasi viivadiagrammi kuvana (ks. Yleisiä ohjeita: </a:t>
            </a:r>
            <a:r>
              <a:rPr lang="fi-FI" dirty="0">
                <a:solidFill>
                  <a:schemeClr val="accent4"/>
                </a:solidFill>
              </a:rPr>
              <a:t>L</a:t>
            </a:r>
            <a:r>
              <a:rPr lang="fi-FI" dirty="0"/>
              <a:t>). </a:t>
            </a:r>
          </a:p>
          <a:p>
            <a:r>
              <a:rPr lang="fi-FI" dirty="0"/>
              <a:t>Tiedosto kannattaa tallentaa lopuksi myös .</a:t>
            </a:r>
            <a:r>
              <a:rPr lang="fi-FI" dirty="0" err="1"/>
              <a:t>ods</a:t>
            </a:r>
            <a:r>
              <a:rPr lang="fi-FI" dirty="0"/>
              <a:t>-muodossa myöhempää muokkaamista varten (ks. Yleisiä ohjeita: </a:t>
            </a:r>
            <a:r>
              <a:rPr lang="fi-FI" dirty="0">
                <a:solidFill>
                  <a:schemeClr val="accent4"/>
                </a:solidFill>
              </a:rPr>
              <a:t>D</a:t>
            </a:r>
            <a:r>
              <a:rPr lang="fi-FI" dirty="0"/>
              <a:t>).</a:t>
            </a:r>
          </a:p>
        </p:txBody>
      </p:sp>
      <p:sp>
        <p:nvSpPr>
          <p:cNvPr id="13" name="Suorakulmio 12"/>
          <p:cNvSpPr/>
          <p:nvPr/>
        </p:nvSpPr>
        <p:spPr>
          <a:xfrm>
            <a:off x="579144" y="4449628"/>
            <a:ext cx="8010237" cy="641284"/>
          </a:xfrm>
          <a:prstGeom prst="rect">
            <a:avLst/>
          </a:prstGeom>
        </p:spPr>
        <p:txBody>
          <a:bodyPr wrap="square" lIns="89127" tIns="44563" rIns="89127" bIns="44563">
            <a:spAutoFit/>
          </a:bodyPr>
          <a:lstStyle/>
          <a:p>
            <a:r>
              <a:rPr lang="fi-FI" dirty="0"/>
              <a:t>Voit halutessasi vielä muokata esimerkiksi viivojen värejä ja muotoja, tai otsikoiden ja selitteen fontteja (ks. Yleisiä ohjeita: </a:t>
            </a:r>
            <a:r>
              <a:rPr lang="fi-FI" dirty="0">
                <a:solidFill>
                  <a:schemeClr val="accent4"/>
                </a:solidFill>
              </a:rPr>
              <a:t>H</a:t>
            </a:r>
            <a:r>
              <a:rPr lang="fi-FI" dirty="0"/>
              <a:t> – </a:t>
            </a:r>
            <a:r>
              <a:rPr lang="fi-FI" dirty="0">
                <a:solidFill>
                  <a:schemeClr val="accent4"/>
                </a:solidFill>
              </a:rPr>
              <a:t>K</a:t>
            </a:r>
            <a:r>
              <a:rPr lang="fi-FI" dirty="0"/>
              <a:t>).</a:t>
            </a:r>
          </a:p>
        </p:txBody>
      </p:sp>
      <p:sp>
        <p:nvSpPr>
          <p:cNvPr id="14" name="Tekstiruutu 13"/>
          <p:cNvSpPr txBox="1"/>
          <p:nvPr/>
        </p:nvSpPr>
        <p:spPr>
          <a:xfrm>
            <a:off x="163476" y="5200825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19.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0889" y="999846"/>
            <a:ext cx="5150086" cy="31754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42217464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>
          <a:xfrm>
            <a:off x="413903" y="538745"/>
            <a:ext cx="4296653" cy="5572764"/>
          </a:xfrm>
        </p:spPr>
        <p:txBody>
          <a:bodyPr/>
          <a:lstStyle/>
          <a:p>
            <a:pPr marL="0" indent="0">
              <a:buNone/>
            </a:pPr>
            <a:r>
              <a:rPr lang="fi-FI" sz="1900" dirty="0"/>
              <a:t>Sisältö: </a:t>
            </a:r>
          </a:p>
          <a:p>
            <a:pPr lvl="1"/>
            <a:r>
              <a:rPr lang="fi-FI" sz="1400" dirty="0"/>
              <a:t>Yleisiä ohjeita		</a:t>
            </a:r>
            <a:r>
              <a:rPr lang="fi-FI" sz="1400" dirty="0">
                <a:hlinkClick r:id="rId3" action="ppaction://hlinksldjump"/>
              </a:rPr>
              <a:t>Dia 3</a:t>
            </a:r>
            <a:r>
              <a:rPr lang="fi-FI" sz="1400" dirty="0"/>
              <a:t> </a:t>
            </a:r>
          </a:p>
          <a:p>
            <a:pPr lvl="1"/>
            <a:r>
              <a:rPr lang="fi-FI" sz="1400" dirty="0"/>
              <a:t>Pylväsdiagrammi	</a:t>
            </a:r>
            <a:r>
              <a:rPr lang="fi-FI" sz="1400" dirty="0">
                <a:hlinkClick r:id="rId4" action="ppaction://hlinksldjump"/>
              </a:rPr>
              <a:t>Dia 7</a:t>
            </a:r>
            <a:endParaRPr lang="fi-FI" sz="1400" dirty="0"/>
          </a:p>
          <a:p>
            <a:pPr lvl="1"/>
            <a:r>
              <a:rPr lang="fi-FI" sz="1400" dirty="0"/>
              <a:t>Viivadiagrammi	</a:t>
            </a:r>
            <a:r>
              <a:rPr lang="fi-FI" sz="1400" dirty="0">
                <a:hlinkClick r:id="" action="ppaction://noaction"/>
              </a:rPr>
              <a:t>Dia 14</a:t>
            </a:r>
            <a:r>
              <a:rPr lang="fi-FI" sz="1400" dirty="0"/>
              <a:t> </a:t>
            </a:r>
          </a:p>
          <a:p>
            <a:pPr lvl="1"/>
            <a:r>
              <a:rPr lang="fi-FI" sz="1400" dirty="0"/>
              <a:t>Ympyrädiagrammi	</a:t>
            </a:r>
            <a:r>
              <a:rPr lang="fi-FI" sz="1400" dirty="0">
                <a:hlinkClick r:id="" action="ppaction://noaction"/>
              </a:rPr>
              <a:t>Dia 23</a:t>
            </a:r>
            <a:r>
              <a:rPr lang="fi-FI" sz="1400" dirty="0"/>
              <a:t> </a:t>
            </a:r>
          </a:p>
          <a:p>
            <a:pPr marL="348099" lvl="1" indent="0">
              <a:buNone/>
            </a:pPr>
            <a:endParaRPr lang="fi-FI" sz="1600" dirty="0"/>
          </a:p>
          <a:p>
            <a:pPr marL="0" indent="0">
              <a:buNone/>
            </a:pPr>
            <a:r>
              <a:rPr lang="fi-FI" sz="1800" dirty="0" err="1"/>
              <a:t>LibreOffice</a:t>
            </a:r>
            <a:r>
              <a:rPr lang="fi-FI" sz="1800" dirty="0"/>
              <a:t>-ohjelma on ladattavissa ilmaiseksi osoitteesta: </a:t>
            </a:r>
            <a:r>
              <a:rPr lang="fi-FI" sz="1800" dirty="0">
                <a:hlinkClick r:id="rId5"/>
              </a:rPr>
              <a:t>https://fi.libreoffice.org/lataa/luotettavin-libreoffice/</a:t>
            </a:r>
            <a:r>
              <a:rPr lang="fi-FI" sz="1800" dirty="0"/>
              <a:t> .</a:t>
            </a:r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r>
              <a:rPr lang="fi-FI" sz="1800" dirty="0"/>
              <a:t>Diagrammit laaditaan </a:t>
            </a:r>
            <a:r>
              <a:rPr lang="fi-FI" sz="1800" dirty="0" err="1"/>
              <a:t>LibreOfficen</a:t>
            </a:r>
            <a:r>
              <a:rPr lang="fi-FI" sz="1800" dirty="0"/>
              <a:t> </a:t>
            </a:r>
            <a:r>
              <a:rPr lang="fi-FI" sz="1800" dirty="0" err="1"/>
              <a:t>Calc</a:t>
            </a:r>
            <a:r>
              <a:rPr lang="fi-FI" sz="1800" dirty="0"/>
              <a:t>-laskentataulukko-ohjelmalla.</a:t>
            </a:r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r>
              <a:rPr lang="fi-FI" sz="1400" u="sng" dirty="0"/>
              <a:t>Vinkki:</a:t>
            </a:r>
            <a:r>
              <a:rPr lang="fi-FI" sz="1400" dirty="0"/>
              <a:t> Lisää </a:t>
            </a:r>
            <a:r>
              <a:rPr lang="fi-FI" sz="1400" dirty="0" err="1"/>
              <a:t>LibreOffice</a:t>
            </a:r>
            <a:r>
              <a:rPr lang="fi-FI" sz="1400" dirty="0"/>
              <a:t>-ohjeita löydät </a:t>
            </a:r>
            <a:r>
              <a:rPr lang="fi-FI" sz="1400" dirty="0" err="1"/>
              <a:t>Geopisteen</a:t>
            </a:r>
            <a:r>
              <a:rPr lang="fi-FI" sz="1400" dirty="0"/>
              <a:t> ja </a:t>
            </a:r>
            <a:r>
              <a:rPr lang="fi-FI" sz="1400" dirty="0" err="1"/>
              <a:t>Digabin</a:t>
            </a:r>
            <a:r>
              <a:rPr lang="fi-FI" sz="1400" dirty="0"/>
              <a:t> sivuilta: </a:t>
            </a:r>
            <a:r>
              <a:rPr lang="fi-FI" sz="1400" dirty="0">
                <a:hlinkClick r:id="rId6"/>
              </a:rPr>
              <a:t>http://www.luma.fi/geopiste/3007</a:t>
            </a:r>
            <a:r>
              <a:rPr lang="fi-FI" sz="1400" dirty="0"/>
              <a:t> ja </a:t>
            </a:r>
            <a:r>
              <a:rPr lang="fi-FI" sz="1400" dirty="0">
                <a:hlinkClick r:id="rId7"/>
              </a:rPr>
              <a:t>https://digabi.fi/tekniikka/ohjelmistot/libreoffice/</a:t>
            </a:r>
            <a:r>
              <a:rPr lang="fi-FI" sz="1400" dirty="0"/>
              <a:t> .</a:t>
            </a: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49111" y="989459"/>
            <a:ext cx="3169870" cy="24664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849111" y="3682362"/>
            <a:ext cx="3671722" cy="23256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596111353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>
          <a:xfrm>
            <a:off x="710099" y="4794417"/>
            <a:ext cx="7899097" cy="1500360"/>
          </a:xfrm>
        </p:spPr>
        <p:txBody>
          <a:bodyPr/>
          <a:lstStyle/>
          <a:p>
            <a:pPr marL="0" indent="0">
              <a:buNone/>
            </a:pPr>
            <a:r>
              <a:rPr lang="fi-FI" sz="1800" dirty="0"/>
              <a:t>Tässä ohjeessa on käytetty </a:t>
            </a:r>
            <a:r>
              <a:rPr lang="fi-FI" sz="1800" dirty="0" err="1"/>
              <a:t>LibreOfficen</a:t>
            </a:r>
            <a:r>
              <a:rPr lang="fi-FI" sz="1800" dirty="0"/>
              <a:t> versiota 5.1.5.</a:t>
            </a:r>
          </a:p>
          <a:p>
            <a:pPr marL="0" indent="0">
              <a:buNone/>
            </a:pPr>
            <a:r>
              <a:rPr lang="fi-FI" sz="1800" dirty="0"/>
              <a:t>Jos käytät diagrammien laatimiseen jotain muuta </a:t>
            </a:r>
            <a:r>
              <a:rPr lang="fi-FI" sz="1800" dirty="0" err="1"/>
              <a:t>LibreOfficen</a:t>
            </a:r>
            <a:r>
              <a:rPr lang="fi-FI" sz="1800" dirty="0"/>
              <a:t> versiota, saattavat jotkin toiminnot ja työkalut löytyä eri paikasta, tai olla kuvattuna eri symboleilla. Perustoiminnot ovat kuitenkin samat kaikissa versioissa. </a:t>
            </a: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 rotWithShape="1">
          <a:blip r:embed="rId3" cstate="print"/>
          <a:srcRect r="1886" b="22043"/>
          <a:stretch/>
        </p:blipFill>
        <p:spPr>
          <a:xfrm>
            <a:off x="238217" y="2154063"/>
            <a:ext cx="8666037" cy="24291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kstiruutu 10"/>
          <p:cNvSpPr txBox="1"/>
          <p:nvPr/>
        </p:nvSpPr>
        <p:spPr>
          <a:xfrm>
            <a:off x="710098" y="1046218"/>
            <a:ext cx="7587039" cy="896643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pc="-39" dirty="0"/>
              <a:t>Kun käynnistät </a:t>
            </a:r>
            <a:r>
              <a:rPr lang="fi-FI" spc="-39" dirty="0" err="1"/>
              <a:t>LibreOfficen</a:t>
            </a:r>
            <a:r>
              <a:rPr lang="fi-FI" spc="-39" dirty="0"/>
              <a:t>, valitse tiedostoksi ”</a:t>
            </a:r>
            <a:r>
              <a:rPr lang="fi-FI" b="1" spc="-39" dirty="0" err="1"/>
              <a:t>Calc</a:t>
            </a:r>
            <a:r>
              <a:rPr lang="fi-FI" b="1" spc="-39" dirty="0"/>
              <a:t>-laskentataulukko</a:t>
            </a:r>
            <a:r>
              <a:rPr lang="fi-FI" spc="-39" dirty="0"/>
              <a:t>”. Avautuu laskentataulukko, joka koostuu pystysuorista </a:t>
            </a:r>
            <a:r>
              <a:rPr lang="fi-FI" spc="-39" dirty="0">
                <a:solidFill>
                  <a:schemeClr val="accent4"/>
                </a:solidFill>
              </a:rPr>
              <a:t>sarakkeista</a:t>
            </a:r>
            <a:r>
              <a:rPr lang="fi-FI" spc="-39" dirty="0"/>
              <a:t> ja vaakasuorista </a:t>
            </a:r>
            <a:r>
              <a:rPr lang="fi-FI" spc="-39" dirty="0">
                <a:solidFill>
                  <a:schemeClr val="accent4"/>
                </a:solidFill>
              </a:rPr>
              <a:t>riveistä</a:t>
            </a:r>
            <a:r>
              <a:rPr lang="fi-FI" spc="-39" dirty="0"/>
              <a:t>. Näiden risteyskohta eli yksittäinen ruutu on </a:t>
            </a:r>
            <a:r>
              <a:rPr lang="fi-FI" spc="-39" dirty="0">
                <a:solidFill>
                  <a:schemeClr val="accent4"/>
                </a:solidFill>
              </a:rPr>
              <a:t>solu</a:t>
            </a:r>
            <a:r>
              <a:rPr lang="fi-FI" spc="-39" dirty="0"/>
              <a:t>.</a:t>
            </a:r>
          </a:p>
        </p:txBody>
      </p:sp>
      <p:sp>
        <p:nvSpPr>
          <p:cNvPr id="12" name="Tekstiruutu 11"/>
          <p:cNvSpPr txBox="1"/>
          <p:nvPr/>
        </p:nvSpPr>
        <p:spPr>
          <a:xfrm>
            <a:off x="238217" y="1046218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A</a:t>
            </a:r>
          </a:p>
        </p:txBody>
      </p:sp>
      <p:sp>
        <p:nvSpPr>
          <p:cNvPr id="13" name="Sisällön paikkamerkki 1"/>
          <p:cNvSpPr txBox="1">
            <a:spLocks/>
          </p:cNvSpPr>
          <p:nvPr/>
        </p:nvSpPr>
        <p:spPr>
          <a:xfrm>
            <a:off x="581819" y="309107"/>
            <a:ext cx="7412722" cy="585169"/>
          </a:xfrm>
          <a:prstGeom prst="rect">
            <a:avLst/>
          </a:prstGeom>
        </p:spPr>
        <p:txBody>
          <a:bodyPr vert="horz" lIns="35084" tIns="35084" rIns="35084" bIns="35084" rtlCol="0">
            <a:noAutofit/>
          </a:bodyPr>
          <a:lstStyle>
            <a:lvl1pPr marL="357136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2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271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8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1409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5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8067" indent="-366660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5203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37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70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04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9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i-FI" sz="3500" dirty="0"/>
              <a:t>Yleisiä ohjeita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3554307" y="3380764"/>
            <a:ext cx="1731944" cy="774493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pc="-39" dirty="0">
                <a:solidFill>
                  <a:schemeClr val="accent4"/>
                </a:solidFill>
              </a:rPr>
              <a:t>Kaavarivi</a:t>
            </a:r>
          </a:p>
          <a:p>
            <a:r>
              <a:rPr lang="fi-FI" sz="1400" spc="-39" dirty="0"/>
              <a:t>Aktiivisen solun muokkaus ja sisältö </a:t>
            </a:r>
          </a:p>
        </p:txBody>
      </p:sp>
      <p:sp>
        <p:nvSpPr>
          <p:cNvPr id="14" name="Tekstiruutu 13"/>
          <p:cNvSpPr txBox="1"/>
          <p:nvPr/>
        </p:nvSpPr>
        <p:spPr>
          <a:xfrm>
            <a:off x="2219332" y="4106128"/>
            <a:ext cx="1108444" cy="346971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pc="-39" dirty="0">
                <a:solidFill>
                  <a:schemeClr val="accent4"/>
                </a:solidFill>
              </a:rPr>
              <a:t>Solu</a:t>
            </a:r>
          </a:p>
        </p:txBody>
      </p:sp>
      <p:sp>
        <p:nvSpPr>
          <p:cNvPr id="15" name="Tekstiruutu 14"/>
          <p:cNvSpPr txBox="1"/>
          <p:nvPr/>
        </p:nvSpPr>
        <p:spPr>
          <a:xfrm>
            <a:off x="6514554" y="3368639"/>
            <a:ext cx="1870500" cy="774493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pc="-39" dirty="0">
                <a:solidFill>
                  <a:schemeClr val="accent4"/>
                </a:solidFill>
              </a:rPr>
              <a:t>Työkalurivi</a:t>
            </a:r>
          </a:p>
          <a:p>
            <a:r>
              <a:rPr lang="fi-FI" sz="1400" spc="-39" dirty="0"/>
              <a:t>Useimmin käytetyt toiminnot ja työkalut</a:t>
            </a:r>
          </a:p>
        </p:txBody>
      </p:sp>
      <p:sp>
        <p:nvSpPr>
          <p:cNvPr id="16" name="Tekstiruutu 15"/>
          <p:cNvSpPr txBox="1"/>
          <p:nvPr/>
        </p:nvSpPr>
        <p:spPr>
          <a:xfrm>
            <a:off x="2208012" y="3380763"/>
            <a:ext cx="1108444" cy="346971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pc="-39" dirty="0">
                <a:solidFill>
                  <a:schemeClr val="accent4"/>
                </a:solidFill>
              </a:rPr>
              <a:t>Sarake</a:t>
            </a:r>
          </a:p>
        </p:txBody>
      </p:sp>
      <p:sp>
        <p:nvSpPr>
          <p:cNvPr id="17" name="Tekstiruutu 16"/>
          <p:cNvSpPr txBox="1"/>
          <p:nvPr/>
        </p:nvSpPr>
        <p:spPr>
          <a:xfrm>
            <a:off x="713639" y="4101360"/>
            <a:ext cx="1460540" cy="346971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pc="-39" dirty="0">
                <a:solidFill>
                  <a:schemeClr val="accent4"/>
                </a:solidFill>
              </a:rPr>
              <a:t>Rivi</a:t>
            </a:r>
          </a:p>
        </p:txBody>
      </p:sp>
      <p:cxnSp>
        <p:nvCxnSpPr>
          <p:cNvPr id="19" name="Suora nuoliyhdysviiva 18"/>
          <p:cNvCxnSpPr/>
          <p:nvPr/>
        </p:nvCxnSpPr>
        <p:spPr>
          <a:xfrm flipH="1" flipV="1">
            <a:off x="3826691" y="3181415"/>
            <a:ext cx="138556" cy="296821"/>
          </a:xfrm>
          <a:prstGeom prst="straightConnector1">
            <a:avLst/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uora nuoliyhdysviiva 21"/>
          <p:cNvCxnSpPr/>
          <p:nvPr/>
        </p:nvCxnSpPr>
        <p:spPr>
          <a:xfrm flipH="1" flipV="1">
            <a:off x="6791665" y="2894671"/>
            <a:ext cx="276443" cy="583564"/>
          </a:xfrm>
          <a:prstGeom prst="straightConnector1">
            <a:avLst/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uora nuoliyhdysviiva 23"/>
          <p:cNvCxnSpPr/>
          <p:nvPr/>
        </p:nvCxnSpPr>
        <p:spPr>
          <a:xfrm flipH="1" flipV="1">
            <a:off x="1803665" y="3329824"/>
            <a:ext cx="404347" cy="224425"/>
          </a:xfrm>
          <a:prstGeom prst="straightConnector1">
            <a:avLst/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uora nuoliyhdysviiva 25"/>
          <p:cNvCxnSpPr/>
          <p:nvPr/>
        </p:nvCxnSpPr>
        <p:spPr>
          <a:xfrm flipH="1" flipV="1">
            <a:off x="1830281" y="4043262"/>
            <a:ext cx="377731" cy="231583"/>
          </a:xfrm>
          <a:prstGeom prst="straightConnector1">
            <a:avLst/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uora nuoliyhdysviiva 27"/>
          <p:cNvCxnSpPr>
            <a:stCxn id="17" idx="1"/>
          </p:cNvCxnSpPr>
          <p:nvPr/>
        </p:nvCxnSpPr>
        <p:spPr>
          <a:xfrm flipH="1" flipV="1">
            <a:off x="502198" y="3952941"/>
            <a:ext cx="211441" cy="321905"/>
          </a:xfrm>
          <a:prstGeom prst="straightConnector1">
            <a:avLst/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70916587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10" name="Tekstiruutu 9"/>
          <p:cNvSpPr txBox="1"/>
          <p:nvPr/>
        </p:nvSpPr>
        <p:spPr>
          <a:xfrm>
            <a:off x="138325" y="660880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B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143178" y="1777021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C</a:t>
            </a:r>
          </a:p>
        </p:txBody>
      </p:sp>
      <p:sp>
        <p:nvSpPr>
          <p:cNvPr id="12" name="Tekstiruutu 11"/>
          <p:cNvSpPr txBox="1"/>
          <p:nvPr/>
        </p:nvSpPr>
        <p:spPr>
          <a:xfrm>
            <a:off x="138325" y="3337929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D</a:t>
            </a:r>
          </a:p>
        </p:txBody>
      </p:sp>
      <p:pic>
        <p:nvPicPr>
          <p:cNvPr id="13" name="Kuva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90634" y="1523560"/>
            <a:ext cx="2135178" cy="13608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Suorakulmio 13"/>
          <p:cNvSpPr/>
          <p:nvPr/>
        </p:nvSpPr>
        <p:spPr>
          <a:xfrm>
            <a:off x="544091" y="660879"/>
            <a:ext cx="5621298" cy="2290299"/>
          </a:xfrm>
          <a:prstGeom prst="rect">
            <a:avLst/>
          </a:prstGeom>
        </p:spPr>
        <p:txBody>
          <a:bodyPr wrap="square" lIns="89127" tIns="44563" rIns="89127" bIns="44563">
            <a:spAutoFit/>
          </a:bodyPr>
          <a:lstStyle/>
          <a:p>
            <a:r>
              <a:rPr lang="fi-FI" spc="-39" dirty="0"/>
              <a:t>Saat uuden, tyhjän laskentataulukkoikkunan, kun klikkaat ”</a:t>
            </a:r>
            <a:r>
              <a:rPr lang="fi-FI" b="1" spc="-39" dirty="0"/>
              <a:t>Uusi</a:t>
            </a:r>
            <a:r>
              <a:rPr lang="fi-FI" spc="-39" dirty="0"/>
              <a:t>”-painiketta.</a:t>
            </a:r>
          </a:p>
          <a:p>
            <a:endParaRPr lang="fi-FI" spc="-39" dirty="0"/>
          </a:p>
          <a:p>
            <a:endParaRPr lang="fi-FI" spc="-39" dirty="0"/>
          </a:p>
          <a:p>
            <a:r>
              <a:rPr lang="fi-FI" spc="-39" dirty="0"/>
              <a:t>Voit avata koneelle tallentamiasi tiedostoja, kun klikkaat ”</a:t>
            </a:r>
            <a:r>
              <a:rPr lang="fi-FI" b="1" spc="-39" dirty="0"/>
              <a:t>Avaa</a:t>
            </a:r>
            <a:r>
              <a:rPr lang="fi-FI" spc="-39" dirty="0"/>
              <a:t>”-painiketta.</a:t>
            </a:r>
          </a:p>
          <a:p>
            <a:r>
              <a:rPr lang="fi-FI" spc="-39" dirty="0" err="1"/>
              <a:t>LibreOffice</a:t>
            </a:r>
            <a:r>
              <a:rPr lang="fi-FI" spc="-39" dirty="0"/>
              <a:t> </a:t>
            </a:r>
            <a:r>
              <a:rPr lang="fi-FI" spc="-39" dirty="0" err="1"/>
              <a:t>Calc:lla</a:t>
            </a:r>
            <a:r>
              <a:rPr lang="fi-FI" spc="-39" dirty="0"/>
              <a:t> voit avata </a:t>
            </a:r>
            <a:r>
              <a:rPr lang="fi-FI" spc="-39" dirty="0" err="1"/>
              <a:t>LibreOfficen</a:t>
            </a:r>
            <a:r>
              <a:rPr lang="fi-FI" spc="-39" dirty="0"/>
              <a:t> omia laskentataulukoita (.</a:t>
            </a:r>
            <a:r>
              <a:rPr lang="fi-FI" spc="-39" dirty="0" err="1"/>
              <a:t>ods</a:t>
            </a:r>
            <a:r>
              <a:rPr lang="fi-FI" spc="-39" dirty="0"/>
              <a:t>) tai Excel-taulukoita.</a:t>
            </a:r>
          </a:p>
        </p:txBody>
      </p:sp>
      <p:sp>
        <p:nvSpPr>
          <p:cNvPr id="15" name="Suorakulmio 14"/>
          <p:cNvSpPr/>
          <p:nvPr/>
        </p:nvSpPr>
        <p:spPr>
          <a:xfrm>
            <a:off x="544093" y="3337930"/>
            <a:ext cx="5941464" cy="2336765"/>
          </a:xfrm>
          <a:prstGeom prst="rect">
            <a:avLst/>
          </a:prstGeom>
        </p:spPr>
        <p:txBody>
          <a:bodyPr wrap="square" lIns="89127" tIns="44563" rIns="89127" bIns="44563">
            <a:spAutoFit/>
          </a:bodyPr>
          <a:lstStyle/>
          <a:p>
            <a:r>
              <a:rPr lang="fi-FI" dirty="0"/>
              <a:t>Aina kun olet avannut/luonut taulukkoon aineiston, josta haluat tehdä diagrammin, tiedosto kannattaa tallentaa .</a:t>
            </a:r>
            <a:r>
              <a:rPr lang="fi-FI" dirty="0" err="1"/>
              <a:t>ods</a:t>
            </a:r>
            <a:r>
              <a:rPr lang="fi-FI" dirty="0"/>
              <a:t>-muodossa. Valitse ”</a:t>
            </a:r>
            <a:r>
              <a:rPr lang="fi-FI" b="1" dirty="0"/>
              <a:t>Tiedosto</a:t>
            </a:r>
            <a:r>
              <a:rPr lang="fi-FI" dirty="0"/>
              <a:t> </a:t>
            </a:r>
            <a:r>
              <a:rPr lang="fi-FI" dirty="0">
                <a:sym typeface="Wingdings" panose="05000000000000000000" pitchFamily="2" charset="2"/>
              </a:rPr>
              <a:t> </a:t>
            </a:r>
            <a:r>
              <a:rPr lang="fi-FI" b="1" dirty="0">
                <a:sym typeface="Wingdings" panose="05000000000000000000" pitchFamily="2" charset="2"/>
              </a:rPr>
              <a:t>Tallenna nimellä…</a:t>
            </a:r>
            <a:r>
              <a:rPr lang="fi-FI" dirty="0"/>
              <a:t>”. Valitse tiedostolle sopiva sijainti ja nimi, ja vaihda tallennusmuodoksi ”</a:t>
            </a:r>
            <a:r>
              <a:rPr lang="fi-FI" b="1" dirty="0"/>
              <a:t>ODF-laskentataulukko (.</a:t>
            </a:r>
            <a:r>
              <a:rPr lang="fi-FI" b="1" dirty="0" err="1"/>
              <a:t>ods</a:t>
            </a:r>
            <a:r>
              <a:rPr lang="fi-FI" b="1" dirty="0"/>
              <a:t>)</a:t>
            </a:r>
            <a:r>
              <a:rPr lang="fi-FI" dirty="0"/>
              <a:t>”, ja paina ”</a:t>
            </a:r>
            <a:r>
              <a:rPr lang="fi-FI" b="1" dirty="0"/>
              <a:t>Tallenna</a:t>
            </a:r>
            <a:r>
              <a:rPr lang="fi-FI" dirty="0"/>
              <a:t>”. </a:t>
            </a:r>
          </a:p>
          <a:p>
            <a:endParaRPr lang="fi-FI" sz="1400" u="sng" dirty="0"/>
          </a:p>
          <a:p>
            <a:r>
              <a:rPr lang="fi-FI" sz="1400" u="sng" dirty="0"/>
              <a:t>Vinkki:</a:t>
            </a:r>
            <a:r>
              <a:rPr lang="fi-FI" sz="1400" dirty="0"/>
              <a:t> Kannattaa tallentaa aina, kun olet tehnyt tärkeitä muokkauksia tiedostoon. Tämä onnistuu helpoiten klikkaamalla yläreunan ”</a:t>
            </a:r>
            <a:r>
              <a:rPr lang="fi-FI" sz="1400" b="1" dirty="0"/>
              <a:t>Tallenna</a:t>
            </a:r>
            <a:r>
              <a:rPr lang="fi-FI" sz="1400" dirty="0"/>
              <a:t>”-painiketta tai painamalla ”</a:t>
            </a:r>
            <a:r>
              <a:rPr lang="fi-FI" sz="1400" b="1" dirty="0"/>
              <a:t>ctrl + s</a:t>
            </a:r>
            <a:r>
              <a:rPr lang="fi-FI" sz="1400" dirty="0"/>
              <a:t>”.</a:t>
            </a:r>
          </a:p>
        </p:txBody>
      </p:sp>
      <p:cxnSp>
        <p:nvCxnSpPr>
          <p:cNvPr id="17" name="Suora nuoliyhdysviiva 16"/>
          <p:cNvCxnSpPr/>
          <p:nvPr/>
        </p:nvCxnSpPr>
        <p:spPr>
          <a:xfrm>
            <a:off x="5472611" y="984119"/>
            <a:ext cx="1012945" cy="73018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Kuva 2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2774" y="3337929"/>
            <a:ext cx="1994228" cy="2637329"/>
          </a:xfrm>
          <a:prstGeom prst="rect">
            <a:avLst/>
          </a:prstGeom>
        </p:spPr>
      </p:pic>
      <p:cxnSp>
        <p:nvCxnSpPr>
          <p:cNvPr id="33" name="Suora nuoliyhdysviiva 32"/>
          <p:cNvCxnSpPr/>
          <p:nvPr/>
        </p:nvCxnSpPr>
        <p:spPr>
          <a:xfrm>
            <a:off x="5981836" y="4225600"/>
            <a:ext cx="530939" cy="141821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uora nuoliyhdysviiva 34"/>
          <p:cNvCxnSpPr/>
          <p:nvPr/>
        </p:nvCxnSpPr>
        <p:spPr>
          <a:xfrm flipV="1">
            <a:off x="6098337" y="2204005"/>
            <a:ext cx="1359886" cy="334213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Ryhmä 25"/>
          <p:cNvGrpSpPr/>
          <p:nvPr/>
        </p:nvGrpSpPr>
        <p:grpSpPr>
          <a:xfrm>
            <a:off x="5829732" y="1990026"/>
            <a:ext cx="1192428" cy="542332"/>
            <a:chOff x="6059480" y="2005688"/>
            <a:chExt cx="1239421" cy="546600"/>
          </a:xfrm>
        </p:grpSpPr>
        <p:cxnSp>
          <p:nvCxnSpPr>
            <p:cNvPr id="19" name="Suora nuoliyhdysviiva 18"/>
            <p:cNvCxnSpPr/>
            <p:nvPr/>
          </p:nvCxnSpPr>
          <p:spPr>
            <a:xfrm flipV="1">
              <a:off x="6861613" y="2205343"/>
              <a:ext cx="437288" cy="34694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uora yhdysviiva 24"/>
            <p:cNvCxnSpPr/>
            <p:nvPr/>
          </p:nvCxnSpPr>
          <p:spPr>
            <a:xfrm flipH="1" flipV="1">
              <a:off x="6059480" y="2005688"/>
              <a:ext cx="802133" cy="53863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685603516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5</a:t>
            </a:fld>
            <a:endParaRPr lang="fi-FI" dirty="0"/>
          </a:p>
        </p:txBody>
      </p:sp>
      <p:sp>
        <p:nvSpPr>
          <p:cNvPr id="3" name="Tekstiruutu 2"/>
          <p:cNvSpPr txBox="1"/>
          <p:nvPr/>
        </p:nvSpPr>
        <p:spPr>
          <a:xfrm>
            <a:off x="692444" y="639648"/>
            <a:ext cx="7343444" cy="1446315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pc="-39" dirty="0"/>
              <a:t>Laatiaksesi diagrammin, valitse diagrammin aineisto maalaamalla kyseiset </a:t>
            </a:r>
            <a:r>
              <a:rPr lang="fi-FI" spc="-39" dirty="0">
                <a:solidFill>
                  <a:schemeClr val="accent4"/>
                </a:solidFill>
              </a:rPr>
              <a:t>solut</a:t>
            </a:r>
            <a:r>
              <a:rPr lang="fi-FI" spc="-39" dirty="0"/>
              <a:t> hiirellä siniseksi.</a:t>
            </a:r>
          </a:p>
          <a:p>
            <a:r>
              <a:rPr lang="fi-FI" spc="-39" dirty="0"/>
              <a:t>Voit valita aineiston maalaamalla sen yhdestä nurkkasolusta vastakkaiseen nurkkasoluun, tai maalaamalla kokonaisia rivejä tai sarakkeita valitsemalla rivien tai sarakkeiden tunnukset (esimerkiksi sarakkeet A</a:t>
            </a:r>
            <a:r>
              <a:rPr lang="fi-FI" dirty="0"/>
              <a:t>–</a:t>
            </a:r>
            <a:r>
              <a:rPr lang="fi-FI" spc="-39" dirty="0"/>
              <a:t>F).</a:t>
            </a: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86474" y="2185667"/>
            <a:ext cx="1374578" cy="11057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Kuva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68510" y="3678146"/>
            <a:ext cx="3793644" cy="19921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Suorakulmio 13"/>
          <p:cNvSpPr/>
          <p:nvPr/>
        </p:nvSpPr>
        <p:spPr>
          <a:xfrm>
            <a:off x="632727" y="2185668"/>
            <a:ext cx="4552645" cy="3844870"/>
          </a:xfrm>
          <a:prstGeom prst="rect">
            <a:avLst/>
          </a:prstGeom>
        </p:spPr>
        <p:txBody>
          <a:bodyPr wrap="square" lIns="89127" tIns="44563" rIns="89127" bIns="44563">
            <a:spAutoFit/>
          </a:bodyPr>
          <a:lstStyle/>
          <a:p>
            <a:r>
              <a:rPr lang="fi-FI" spc="-39" dirty="0"/>
              <a:t>Laadi diagrammi työkalurivin ”</a:t>
            </a:r>
            <a:r>
              <a:rPr lang="fi-FI" b="1" spc="-39" dirty="0"/>
              <a:t>Kaavio</a:t>
            </a:r>
            <a:r>
              <a:rPr lang="fi-FI" spc="-39" dirty="0"/>
              <a:t>”-painikkeella.</a:t>
            </a:r>
          </a:p>
          <a:p>
            <a:r>
              <a:rPr lang="fi-FI" sz="1400" u="sng" spc="-39" dirty="0" err="1"/>
              <a:t>Huom</a:t>
            </a:r>
            <a:r>
              <a:rPr lang="fi-FI" sz="1400" u="sng" spc="-39" dirty="0"/>
              <a:t>:</a:t>
            </a:r>
            <a:r>
              <a:rPr lang="fi-FI" sz="1400" spc="-39" dirty="0"/>
              <a:t> Vanhemmissa </a:t>
            </a:r>
            <a:r>
              <a:rPr lang="fi-FI" sz="1400" spc="-39" dirty="0" err="1"/>
              <a:t>LibreOfficen</a:t>
            </a:r>
            <a:r>
              <a:rPr lang="fi-FI" sz="1400" spc="-39" dirty="0"/>
              <a:t> versioissa ”Kaavio”-työkalun symbolina on pylväsdiagrammi, ei ympyrädiagrammi.</a:t>
            </a:r>
          </a:p>
          <a:p>
            <a:endParaRPr lang="fi-FI" spc="-39" dirty="0"/>
          </a:p>
          <a:p>
            <a:r>
              <a:rPr lang="fi-FI" dirty="0"/>
              <a:t>Kaavio-toiminto laatii automaattisesti valitusta aineistosta diagrammin. Samalla avautuu ”</a:t>
            </a:r>
            <a:r>
              <a:rPr lang="fi-FI" b="1" dirty="0"/>
              <a:t>Ohjattu kaavion luonti</a:t>
            </a:r>
            <a:r>
              <a:rPr lang="fi-FI" dirty="0"/>
              <a:t>” –ikkuna, jonka avulla diagrammia voidaan muokata.</a:t>
            </a:r>
          </a:p>
          <a:p>
            <a:endParaRPr lang="fi-FI" spc="-39" dirty="0"/>
          </a:p>
          <a:p>
            <a:r>
              <a:rPr lang="fi-FI" spc="-39" dirty="0"/>
              <a:t>Diagrammi luodaan neljässä vaiheessa, ja valitut muutokset näkyvät esikatseludiagrammissa. </a:t>
            </a:r>
            <a:r>
              <a:rPr lang="fi-FI" dirty="0"/>
              <a:t>Diagrammin luomisen jälkeen voit vielä muokata sitä.</a:t>
            </a:r>
          </a:p>
        </p:txBody>
      </p:sp>
      <p:cxnSp>
        <p:nvCxnSpPr>
          <p:cNvPr id="16" name="Suora nuoliyhdysviiva 15"/>
          <p:cNvCxnSpPr/>
          <p:nvPr/>
        </p:nvCxnSpPr>
        <p:spPr>
          <a:xfrm>
            <a:off x="4431558" y="2426166"/>
            <a:ext cx="2357331" cy="14548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uora nuoliyhdysviiva 18"/>
          <p:cNvCxnSpPr/>
          <p:nvPr/>
        </p:nvCxnSpPr>
        <p:spPr>
          <a:xfrm flipV="1">
            <a:off x="4918389" y="3929119"/>
            <a:ext cx="179976" cy="42867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iruutu 19"/>
          <p:cNvSpPr txBox="1"/>
          <p:nvPr/>
        </p:nvSpPr>
        <p:spPr>
          <a:xfrm>
            <a:off x="215326" y="639648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E</a:t>
            </a:r>
          </a:p>
        </p:txBody>
      </p:sp>
      <p:sp>
        <p:nvSpPr>
          <p:cNvPr id="21" name="Tekstiruutu 20"/>
          <p:cNvSpPr txBox="1"/>
          <p:nvPr/>
        </p:nvSpPr>
        <p:spPr>
          <a:xfrm>
            <a:off x="220876" y="2185667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F</a:t>
            </a:r>
          </a:p>
        </p:txBody>
      </p:sp>
      <p:sp>
        <p:nvSpPr>
          <p:cNvPr id="22" name="Tekstiruutu 21"/>
          <p:cNvSpPr txBox="1"/>
          <p:nvPr/>
        </p:nvSpPr>
        <p:spPr>
          <a:xfrm>
            <a:off x="215326" y="3678146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xmlns="" val="3807746910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>
          <a:xfrm>
            <a:off x="623166" y="499726"/>
            <a:ext cx="7741261" cy="931632"/>
          </a:xfrm>
        </p:spPr>
        <p:txBody>
          <a:bodyPr/>
          <a:lstStyle/>
          <a:p>
            <a:pPr marL="0" indent="0">
              <a:buNone/>
            </a:pPr>
            <a:r>
              <a:rPr lang="fi-FI" sz="1800" dirty="0"/>
              <a:t>Klikkaamalla diagrammia kerran tyhjästä kohdasta, sen nurkkiin tulee vihreät ruudut. Voit liikutella diagrammia ja muuttaa sen kokoa ja muotoa.</a:t>
            </a:r>
          </a:p>
        </p:txBody>
      </p:sp>
      <p:pic>
        <p:nvPicPr>
          <p:cNvPr id="11" name="Kuva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5631" y="3500446"/>
            <a:ext cx="1070564" cy="26048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kstiruutu 11"/>
          <p:cNvSpPr txBox="1"/>
          <p:nvPr/>
        </p:nvSpPr>
        <p:spPr>
          <a:xfrm>
            <a:off x="168040" y="442770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H</a:t>
            </a:r>
          </a:p>
        </p:txBody>
      </p:sp>
      <p:sp>
        <p:nvSpPr>
          <p:cNvPr id="13" name="Tekstiruutu 12"/>
          <p:cNvSpPr txBox="1"/>
          <p:nvPr/>
        </p:nvSpPr>
        <p:spPr>
          <a:xfrm>
            <a:off x="168040" y="1295713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I</a:t>
            </a:r>
          </a:p>
        </p:txBody>
      </p:sp>
      <p:sp>
        <p:nvSpPr>
          <p:cNvPr id="14" name="Tekstiruutu 13"/>
          <p:cNvSpPr txBox="1"/>
          <p:nvPr/>
        </p:nvSpPr>
        <p:spPr>
          <a:xfrm>
            <a:off x="171898" y="2644961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J</a:t>
            </a:r>
          </a:p>
        </p:txBody>
      </p:sp>
      <p:sp>
        <p:nvSpPr>
          <p:cNvPr id="15" name="Tekstiruutu 14"/>
          <p:cNvSpPr txBox="1"/>
          <p:nvPr/>
        </p:nvSpPr>
        <p:spPr>
          <a:xfrm>
            <a:off x="168040" y="4058614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K</a:t>
            </a:r>
          </a:p>
        </p:txBody>
      </p:sp>
      <p:sp>
        <p:nvSpPr>
          <p:cNvPr id="16" name="Suorakulmio 15"/>
          <p:cNvSpPr/>
          <p:nvPr/>
        </p:nvSpPr>
        <p:spPr>
          <a:xfrm>
            <a:off x="583707" y="1277252"/>
            <a:ext cx="5910887" cy="1190956"/>
          </a:xfrm>
          <a:prstGeom prst="rect">
            <a:avLst/>
          </a:prstGeom>
        </p:spPr>
        <p:txBody>
          <a:bodyPr wrap="square" lIns="89127" tIns="44563" rIns="89127" bIns="44563">
            <a:spAutoFit/>
          </a:bodyPr>
          <a:lstStyle/>
          <a:p>
            <a:r>
              <a:rPr lang="fi-FI" dirty="0"/>
              <a:t>Tuplaklikkaamalla diagrammia, sen reunat muuttuvat harmaiksi ja pääset uudelleen muokkaamaan diagrammin sisältöä. Klikkaamalla hiiren oikeaa nappia voit valita vaihtoehdoista, mitä sisältöä haluat muokata.</a:t>
            </a:r>
          </a:p>
        </p:txBody>
      </p:sp>
      <p:sp>
        <p:nvSpPr>
          <p:cNvPr id="17" name="Suorakulmio 16"/>
          <p:cNvSpPr/>
          <p:nvPr/>
        </p:nvSpPr>
        <p:spPr>
          <a:xfrm>
            <a:off x="583708" y="5065221"/>
            <a:ext cx="6958814" cy="1190956"/>
          </a:xfrm>
          <a:prstGeom prst="rect">
            <a:avLst/>
          </a:prstGeom>
        </p:spPr>
        <p:txBody>
          <a:bodyPr wrap="square" lIns="89127" tIns="44563" rIns="89127" bIns="44563">
            <a:spAutoFit/>
          </a:bodyPr>
          <a:lstStyle/>
          <a:p>
            <a:r>
              <a:rPr lang="fi-FI" dirty="0"/>
              <a:t>Voit tallentaa valmiin diagrammin kuvana. Klikkaa diagrammin ulkopuolelta niin, ettei siinä ole harmaita reunoja. Klikkaa sitten diagrammia hiiren oikealla napilla, ja valitse ”</a:t>
            </a:r>
            <a:r>
              <a:rPr lang="fi-FI" b="1" dirty="0"/>
              <a:t>Vie kuvana…</a:t>
            </a:r>
            <a:r>
              <a:rPr lang="fi-FI" dirty="0"/>
              <a:t>”. Valitse tiedostolle sopiva sijainti, nimi ja tallennusmuoto, ja paina ”</a:t>
            </a:r>
            <a:r>
              <a:rPr lang="fi-FI" b="1" dirty="0"/>
              <a:t>Tallenna</a:t>
            </a:r>
            <a:r>
              <a:rPr lang="fi-FI" dirty="0"/>
              <a:t>”.</a:t>
            </a: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32839" y="1463815"/>
            <a:ext cx="2225582" cy="15491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9" name="Suora nuoliyhdysviiva 18"/>
          <p:cNvCxnSpPr/>
          <p:nvPr/>
        </p:nvCxnSpPr>
        <p:spPr>
          <a:xfrm flipV="1">
            <a:off x="6597704" y="1875770"/>
            <a:ext cx="1246036" cy="151843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uora nuoliyhdysviiva 20"/>
          <p:cNvCxnSpPr/>
          <p:nvPr/>
        </p:nvCxnSpPr>
        <p:spPr>
          <a:xfrm>
            <a:off x="7278014" y="5786707"/>
            <a:ext cx="529011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orakulmio 2"/>
          <p:cNvSpPr/>
          <p:nvPr/>
        </p:nvSpPr>
        <p:spPr>
          <a:xfrm>
            <a:off x="597778" y="4070871"/>
            <a:ext cx="6944742" cy="912648"/>
          </a:xfrm>
          <a:prstGeom prst="rect">
            <a:avLst/>
          </a:prstGeom>
        </p:spPr>
        <p:txBody>
          <a:bodyPr wrap="square" lIns="89127" tIns="44563" rIns="89127" bIns="44563">
            <a:spAutoFit/>
          </a:bodyPr>
          <a:lstStyle/>
          <a:p>
            <a:r>
              <a:rPr lang="fi-FI" dirty="0"/>
              <a:t>Otsikon tekstiä voi muokata jälkeenpäin tuplaklikkaamalla otsikkoa. Selitteen tekstejä voi muokata klikkaamalla taulukossa kyseistä solua ja kirjoittamalla syöttöriville haluttu teksti.</a:t>
            </a:r>
          </a:p>
        </p:txBody>
      </p:sp>
      <p:sp>
        <p:nvSpPr>
          <p:cNvPr id="7" name="Suorakulmio 6"/>
          <p:cNvSpPr/>
          <p:nvPr/>
        </p:nvSpPr>
        <p:spPr>
          <a:xfrm>
            <a:off x="568611" y="2562973"/>
            <a:ext cx="6081722" cy="1465792"/>
          </a:xfrm>
          <a:prstGeom prst="rect">
            <a:avLst/>
          </a:prstGeom>
        </p:spPr>
        <p:txBody>
          <a:bodyPr wrap="square" lIns="89127" tIns="44563" rIns="89127" bIns="44563">
            <a:spAutoFit/>
          </a:bodyPr>
          <a:lstStyle/>
          <a:p>
            <a:r>
              <a:rPr lang="fi-FI" dirty="0"/>
              <a:t>Kun diagrammin reunat ovat harmaat, voit muokata yksittäisiä kohteita. Klikkaamalla kohdetta kerran, siihen tulee vihreät ruudut. Voit muokata kohdetta klikkaamalla sitä hiiren oikealla napilla ja valitsemalla ”</a:t>
            </a:r>
            <a:r>
              <a:rPr lang="fi-FI" b="1" dirty="0"/>
              <a:t>Muotoile…</a:t>
            </a:r>
            <a:r>
              <a:rPr lang="fi-FI" dirty="0"/>
              <a:t>”. Näin voit muokata esimerkiksi kuvaajien värejä tai otsikoiden fontteja.</a:t>
            </a:r>
          </a:p>
        </p:txBody>
      </p:sp>
      <p:sp>
        <p:nvSpPr>
          <p:cNvPr id="20" name="Tekstiruutu 19"/>
          <p:cNvSpPr txBox="1"/>
          <p:nvPr/>
        </p:nvSpPr>
        <p:spPr>
          <a:xfrm>
            <a:off x="168040" y="5062565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xmlns="" val="2925611960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>
          <a:xfrm>
            <a:off x="413900" y="218267"/>
            <a:ext cx="8314766" cy="2000480"/>
          </a:xfrm>
        </p:spPr>
        <p:txBody>
          <a:bodyPr/>
          <a:lstStyle/>
          <a:p>
            <a:pPr marL="0" indent="0" algn="ctr">
              <a:buNone/>
            </a:pPr>
            <a:r>
              <a:rPr lang="fi-FI" sz="3500" dirty="0"/>
              <a:t>Pylväsdiagrammi</a:t>
            </a:r>
          </a:p>
          <a:p>
            <a:pPr marL="0" indent="0" algn="ctr">
              <a:buNone/>
            </a:pPr>
            <a:endParaRPr lang="fi-FI" sz="100" dirty="0"/>
          </a:p>
          <a:p>
            <a:pPr marL="0" indent="0">
              <a:buNone/>
            </a:pPr>
            <a:endParaRPr lang="fi-FI" sz="1800" dirty="0" smtClean="0"/>
          </a:p>
          <a:p>
            <a:pPr marL="0" indent="0">
              <a:buNone/>
            </a:pPr>
            <a:r>
              <a:rPr lang="fi-FI" sz="1800" dirty="0" smtClean="0"/>
              <a:t>Tässä </a:t>
            </a:r>
            <a:r>
              <a:rPr lang="fi-FI" sz="1800" dirty="0"/>
              <a:t>harjoituksessa laaditaan pylväsdiagrammi </a:t>
            </a:r>
            <a:r>
              <a:rPr lang="fi-FI" sz="1800" dirty="0" smtClean="0"/>
              <a:t>Kouluterveyskyselyn 2015 tutkimustuloksista. </a:t>
            </a:r>
            <a:endParaRPr lang="fi-FI" sz="1800" dirty="0"/>
          </a:p>
        </p:txBody>
      </p:sp>
      <p:sp>
        <p:nvSpPr>
          <p:cNvPr id="3" name="Suorakulmio 2"/>
          <p:cNvSpPr/>
          <p:nvPr/>
        </p:nvSpPr>
        <p:spPr>
          <a:xfrm>
            <a:off x="373061" y="2332247"/>
            <a:ext cx="7943355" cy="1197992"/>
          </a:xfrm>
          <a:prstGeom prst="rect">
            <a:avLst/>
          </a:prstGeom>
        </p:spPr>
        <p:txBody>
          <a:bodyPr wrap="square" lIns="89127" tIns="44563" rIns="89127" bIns="44563">
            <a:spAutoFit/>
          </a:bodyPr>
          <a:lstStyle/>
          <a:p>
            <a:r>
              <a:rPr lang="fi-FI" dirty="0" smtClean="0"/>
              <a:t>Tehtävä löytyy Terve </a:t>
            </a:r>
            <a:r>
              <a:rPr lang="fi-FI" dirty="0"/>
              <a:t>2 – Ihminen, ympäristö ja terveys (Sanoma Pro) lukion kirjasta (luku 10, t.3a.)</a:t>
            </a:r>
          </a:p>
          <a:p>
            <a:endParaRPr lang="fi-FI" dirty="0"/>
          </a:p>
          <a:p>
            <a:endParaRPr lang="fi-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29000"/>
            <a:ext cx="551497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94039442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>
          <a:xfrm>
            <a:off x="548656" y="1234368"/>
            <a:ext cx="6586622" cy="845335"/>
          </a:xfrm>
        </p:spPr>
        <p:txBody>
          <a:bodyPr/>
          <a:lstStyle/>
          <a:p>
            <a:pPr marL="0" indent="0">
              <a:buNone/>
            </a:pPr>
            <a:r>
              <a:rPr lang="fi-FI" sz="1800" dirty="0"/>
              <a:t>Valitse aineisto maalaamalla se kokonaan siniseksi. Valitse sitten työkaluriviltä ”</a:t>
            </a:r>
            <a:r>
              <a:rPr lang="fi-FI" sz="1800" b="1" dirty="0"/>
              <a:t>Kaavio</a:t>
            </a:r>
            <a:r>
              <a:rPr lang="fi-FI" sz="1800" dirty="0"/>
              <a:t>”-toiminto.</a:t>
            </a:r>
            <a:endParaRPr lang="fi-FI" sz="1900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16" name="Tekstiruutu 15"/>
          <p:cNvSpPr txBox="1"/>
          <p:nvPr/>
        </p:nvSpPr>
        <p:spPr>
          <a:xfrm>
            <a:off x="132989" y="491881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 smtClean="0">
                <a:solidFill>
                  <a:schemeClr val="accent4"/>
                </a:solidFill>
              </a:rPr>
              <a:t>1.</a:t>
            </a:r>
            <a:endParaRPr lang="fi-FI" sz="1900" b="1" spc="-39" dirty="0">
              <a:solidFill>
                <a:schemeClr val="accent4"/>
              </a:solidFill>
            </a:endParaRPr>
          </a:p>
        </p:txBody>
      </p:sp>
      <p:sp>
        <p:nvSpPr>
          <p:cNvPr id="17" name="Tekstiruutu 16"/>
          <p:cNvSpPr txBox="1"/>
          <p:nvPr/>
        </p:nvSpPr>
        <p:spPr>
          <a:xfrm>
            <a:off x="132989" y="1215310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 smtClean="0">
                <a:solidFill>
                  <a:schemeClr val="accent4"/>
                </a:solidFill>
              </a:rPr>
              <a:t>2.</a:t>
            </a:r>
            <a:endParaRPr lang="fi-FI" sz="1900" b="1" spc="-39" dirty="0">
              <a:solidFill>
                <a:schemeClr val="accent4"/>
              </a:solidFill>
            </a:endParaRPr>
          </a:p>
        </p:txBody>
      </p:sp>
      <p:sp>
        <p:nvSpPr>
          <p:cNvPr id="34" name="Tekstiruutu 33"/>
          <p:cNvSpPr txBox="1"/>
          <p:nvPr/>
        </p:nvSpPr>
        <p:spPr>
          <a:xfrm>
            <a:off x="547481" y="418460"/>
            <a:ext cx="6429916" cy="901860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pc="-39" dirty="0" smtClean="0"/>
              <a:t>Siirrä tiedot taulukoksi ohjelmaan (ilman prosenttimerkkejä). </a:t>
            </a:r>
          </a:p>
          <a:p>
            <a:r>
              <a:rPr lang="fi-FI" spc="-39" dirty="0" smtClean="0"/>
              <a:t>Tallenna avattu tiedosto </a:t>
            </a:r>
            <a:r>
              <a:rPr lang="fi-FI" spc="-39" dirty="0"/>
              <a:t>ennen diagrammin laatimista (ks. Yleisiä ohjeita: </a:t>
            </a:r>
            <a:r>
              <a:rPr lang="fi-FI" spc="-39" dirty="0">
                <a:solidFill>
                  <a:schemeClr val="accent4"/>
                </a:solidFill>
              </a:rPr>
              <a:t>D</a:t>
            </a:r>
            <a:r>
              <a:rPr lang="fi-FI" spc="-39" dirty="0"/>
              <a:t>).</a:t>
            </a:r>
          </a:p>
        </p:txBody>
      </p:sp>
      <p:sp>
        <p:nvSpPr>
          <p:cNvPr id="36" name="Suorakulmio 35"/>
          <p:cNvSpPr/>
          <p:nvPr/>
        </p:nvSpPr>
        <p:spPr>
          <a:xfrm>
            <a:off x="443470" y="4327343"/>
            <a:ext cx="3014014" cy="916120"/>
          </a:xfrm>
          <a:prstGeom prst="rect">
            <a:avLst/>
          </a:prstGeom>
        </p:spPr>
        <p:txBody>
          <a:bodyPr wrap="square" lIns="89127" tIns="44563" rIns="89127" bIns="44563">
            <a:spAutoFit/>
          </a:bodyPr>
          <a:lstStyle/>
          <a:p>
            <a:r>
              <a:rPr lang="fi-FI" dirty="0"/>
              <a:t>Valitse kaaviotyypiksi ”</a:t>
            </a:r>
            <a:r>
              <a:rPr lang="fi-FI" b="1" dirty="0"/>
              <a:t>Pylväs</a:t>
            </a:r>
            <a:r>
              <a:rPr lang="fi-FI" dirty="0"/>
              <a:t> </a:t>
            </a:r>
            <a:r>
              <a:rPr lang="fi-FI" dirty="0">
                <a:sym typeface="Wingdings" panose="05000000000000000000" pitchFamily="2" charset="2"/>
              </a:rPr>
              <a:t> </a:t>
            </a:r>
            <a:r>
              <a:rPr lang="fi-FI" b="1" dirty="0">
                <a:sym typeface="Wingdings" panose="05000000000000000000" pitchFamily="2" charset="2"/>
              </a:rPr>
              <a:t>Tavallinen</a:t>
            </a:r>
            <a:r>
              <a:rPr lang="fi-FI" dirty="0"/>
              <a:t>” </a:t>
            </a:r>
          </a:p>
          <a:p>
            <a:r>
              <a:rPr lang="fi-FI" dirty="0"/>
              <a:t>ja klikkaa ”</a:t>
            </a:r>
            <a:r>
              <a:rPr lang="fi-FI" b="1" dirty="0"/>
              <a:t>Seuraava &gt;&gt;</a:t>
            </a:r>
            <a:r>
              <a:rPr lang="fi-FI" dirty="0"/>
              <a:t>”.</a:t>
            </a:r>
          </a:p>
        </p:txBody>
      </p:sp>
      <p:pic>
        <p:nvPicPr>
          <p:cNvPr id="37" name="Kuva 3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39030" y="4279764"/>
            <a:ext cx="3639542" cy="19351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8" name="Tekstiruutu 37"/>
          <p:cNvSpPr txBox="1"/>
          <p:nvPr/>
        </p:nvSpPr>
        <p:spPr>
          <a:xfrm>
            <a:off x="132989" y="4323118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 smtClean="0">
                <a:solidFill>
                  <a:schemeClr val="accent4"/>
                </a:solidFill>
              </a:rPr>
              <a:t>3.</a:t>
            </a:r>
            <a:endParaRPr lang="fi-FI" sz="1900" b="1" spc="-39" dirty="0">
              <a:solidFill>
                <a:schemeClr val="accent4"/>
              </a:solidFill>
            </a:endParaRPr>
          </a:p>
        </p:txBody>
      </p:sp>
      <p:cxnSp>
        <p:nvCxnSpPr>
          <p:cNvPr id="40" name="Suora nuoliyhdysviiva 39"/>
          <p:cNvCxnSpPr/>
          <p:nvPr/>
        </p:nvCxnSpPr>
        <p:spPr>
          <a:xfrm flipV="1">
            <a:off x="2840055" y="4643577"/>
            <a:ext cx="1376496" cy="14182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470" y="2060848"/>
            <a:ext cx="7123685" cy="1969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uora nuoliyhdysviiva 12"/>
          <p:cNvCxnSpPr/>
          <p:nvPr/>
        </p:nvCxnSpPr>
        <p:spPr>
          <a:xfrm>
            <a:off x="3532833" y="1714303"/>
            <a:ext cx="1687239" cy="47762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74557373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9</a:t>
            </a:fld>
            <a:endParaRPr lang="fi-FI" dirty="0"/>
          </a:p>
        </p:txBody>
      </p:sp>
      <p:sp>
        <p:nvSpPr>
          <p:cNvPr id="11" name="Suorakulmio 10"/>
          <p:cNvSpPr/>
          <p:nvPr/>
        </p:nvSpPr>
        <p:spPr>
          <a:xfrm>
            <a:off x="571190" y="1017861"/>
            <a:ext cx="8230215" cy="2442986"/>
          </a:xfrm>
          <a:prstGeom prst="rect">
            <a:avLst/>
          </a:prstGeom>
        </p:spPr>
        <p:txBody>
          <a:bodyPr wrap="square" lIns="89127" tIns="44563" rIns="89127" bIns="44563">
            <a:spAutoFit/>
          </a:bodyPr>
          <a:lstStyle/>
          <a:p>
            <a:r>
              <a:rPr lang="fi-FI" dirty="0"/>
              <a:t>Jos tietoalue on jokin muu, voi sen valita uudelleen käyttämällä ”</a:t>
            </a:r>
            <a:r>
              <a:rPr lang="fi-FI" b="1" dirty="0"/>
              <a:t>Valitse tietoalue</a:t>
            </a:r>
            <a:r>
              <a:rPr lang="fi-FI" dirty="0"/>
              <a:t>”-toimintoa tai kirjoittamalla oikean tietoalueen.</a:t>
            </a:r>
          </a:p>
          <a:p>
            <a:endParaRPr lang="fi-FI" u="sng" dirty="0"/>
          </a:p>
          <a:p>
            <a:r>
              <a:rPr lang="fi-FI" sz="1400" u="sng" dirty="0" err="1"/>
              <a:t>Huom</a:t>
            </a:r>
            <a:r>
              <a:rPr lang="fi-FI" sz="1400" u="sng" dirty="0"/>
              <a:t>:</a:t>
            </a:r>
            <a:r>
              <a:rPr lang="fi-FI" sz="1400" dirty="0"/>
              <a:t> ”Sheet1” viittaa siihen välilehteen, jolta tiedot ovat. Se saattaa olla myös eri nimellä, jos nimi on muutettu tai kyseessä ei ole alkuperäinen Abitreenien sivuilta avattu aineisto.</a:t>
            </a:r>
          </a:p>
          <a:p>
            <a:endParaRPr lang="fi-FI" dirty="0"/>
          </a:p>
          <a:p>
            <a:r>
              <a:rPr lang="fi-FI" dirty="0"/>
              <a:t>Valitse vaihtoehdoista ”</a:t>
            </a:r>
            <a:r>
              <a:rPr lang="fi-FI" b="1" dirty="0"/>
              <a:t>Arvosarjat sarakkeissa</a:t>
            </a:r>
            <a:r>
              <a:rPr lang="fi-FI" dirty="0"/>
              <a:t>”, ”</a:t>
            </a:r>
            <a:r>
              <a:rPr lang="fi-FI" b="1" dirty="0"/>
              <a:t>Ensimmäinen rivi sisältää otsikoita</a:t>
            </a:r>
            <a:r>
              <a:rPr lang="fi-FI" dirty="0"/>
              <a:t>” ja ”</a:t>
            </a:r>
            <a:r>
              <a:rPr lang="fi-FI" b="1" dirty="0"/>
              <a:t>Ensimmäinen sarake sisältää otsikoita</a:t>
            </a:r>
            <a:r>
              <a:rPr lang="fi-FI" dirty="0"/>
              <a:t>”.</a:t>
            </a:r>
          </a:p>
          <a:p>
            <a:r>
              <a:rPr lang="fi-FI" dirty="0"/>
              <a:t>Klikkaa sitten kahdesti ”</a:t>
            </a:r>
            <a:r>
              <a:rPr lang="fi-FI" b="1" dirty="0"/>
              <a:t>Seuraava &gt;&gt; </a:t>
            </a:r>
            <a:r>
              <a:rPr lang="fi-FI" dirty="0"/>
              <a:t>”.</a:t>
            </a:r>
          </a:p>
        </p:txBody>
      </p:sp>
      <p:sp>
        <p:nvSpPr>
          <p:cNvPr id="12" name="Sisällön paikkamerkki 7"/>
          <p:cNvSpPr>
            <a:spLocks noGrp="1"/>
          </p:cNvSpPr>
          <p:nvPr>
            <p:ph idx="1"/>
          </p:nvPr>
        </p:nvSpPr>
        <p:spPr>
          <a:xfrm>
            <a:off x="571191" y="345966"/>
            <a:ext cx="5819333" cy="1177989"/>
          </a:xfrm>
        </p:spPr>
        <p:txBody>
          <a:bodyPr/>
          <a:lstStyle/>
          <a:p>
            <a:pPr marL="0" indent="0">
              <a:buNone/>
            </a:pPr>
            <a:r>
              <a:rPr lang="fi-FI" sz="1800" dirty="0"/>
              <a:t>Varmista, että tietoalueeksi on valittu </a:t>
            </a:r>
            <a:r>
              <a:rPr lang="fi-FI" sz="1800" dirty="0" smtClean="0"/>
              <a:t>#$</a:t>
            </a:r>
            <a:r>
              <a:rPr lang="fi-FI" sz="1800" dirty="0"/>
              <a:t>Sheet1.$A$1:$F$6”.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16" name="Tekstiruutu 15"/>
          <p:cNvSpPr txBox="1"/>
          <p:nvPr/>
        </p:nvSpPr>
        <p:spPr>
          <a:xfrm>
            <a:off x="206784" y="345966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4</a:t>
            </a:r>
            <a:r>
              <a:rPr lang="fi-FI" sz="1900" b="1" spc="-39" dirty="0" smtClean="0">
                <a:solidFill>
                  <a:schemeClr val="accent4"/>
                </a:solidFill>
              </a:rPr>
              <a:t>.</a:t>
            </a:r>
            <a:endParaRPr lang="fi-FI" sz="1900" b="1" spc="-39" dirty="0">
              <a:solidFill>
                <a:schemeClr val="accent4"/>
              </a:solidFill>
            </a:endParaRPr>
          </a:p>
        </p:txBody>
      </p:sp>
      <p:sp>
        <p:nvSpPr>
          <p:cNvPr id="21" name="Tekstiruutu 20"/>
          <p:cNvSpPr txBox="1"/>
          <p:nvPr/>
        </p:nvSpPr>
        <p:spPr>
          <a:xfrm>
            <a:off x="155524" y="836712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5</a:t>
            </a:r>
            <a:r>
              <a:rPr lang="fi-FI" sz="1900" b="1" spc="-39" dirty="0" smtClean="0">
                <a:solidFill>
                  <a:schemeClr val="accent4"/>
                </a:solidFill>
              </a:rPr>
              <a:t>.</a:t>
            </a:r>
            <a:endParaRPr lang="fi-FI" sz="1900" b="1" spc="-39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2601840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1214</Words>
  <Application>Microsoft Office PowerPoint</Application>
  <PresentationFormat>Näytössä katseltava diaesitys (4:3)</PresentationFormat>
  <Paragraphs>197</Paragraphs>
  <Slides>17</Slides>
  <Notes>17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18" baseType="lpstr">
      <vt:lpstr>Office-teema</vt:lpstr>
      <vt:lpstr>TERVE  Diagrammit LibreOffice-ohjelmistolla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</vt:vector>
  </TitlesOfParts>
  <Company>SANOMA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TERVE  Diagrammit LibreOffice-ohjelmistolla</dc:title>
  <dc:creator>akalpio</dc:creator>
  <cp:lastModifiedBy>valiman</cp:lastModifiedBy>
  <cp:revision>6</cp:revision>
  <dcterms:created xsi:type="dcterms:W3CDTF">2017-08-07T08:36:27Z</dcterms:created>
  <dcterms:modified xsi:type="dcterms:W3CDTF">2018-01-09T09:46:19Z</dcterms:modified>
</cp:coreProperties>
</file>