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69" r:id="rId4"/>
    <p:sldId id="270" r:id="rId5"/>
    <p:sldId id="261" r:id="rId6"/>
    <p:sldId id="262" r:id="rId7"/>
    <p:sldId id="271" r:id="rId8"/>
    <p:sldId id="272" r:id="rId9"/>
    <p:sldId id="273" r:id="rId10"/>
    <p:sldId id="274" r:id="rId11"/>
  </p:sldIdLst>
  <p:sldSz cx="24384000" cy="13716000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8" roundtripDataSignature="AMtx7mjUX1Grc9PaWaOgLnBA5AfXG5oe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C7A5DC-D2FB-4169-A432-8D0EB178267E}" v="27" dt="2023-08-21T05:29:39.6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1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8e1d3fd526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8e1d3fd526_0_2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18e1d3fd526_0_21:notes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00" cy="498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8e1d3fd526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8e1d3fd526_0_56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18e1d3fd526_0_56:notes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00" cy="498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5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8e1d3fd52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8e1d3fd526_0_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18e1d3fd526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00" cy="498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6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200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200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200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Manner 4, Luku 7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Image Half Full">
  <p:cSld name="18_Image Half Full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1"/>
          </p:nvPr>
        </p:nvSpPr>
        <p:spPr>
          <a:xfrm>
            <a:off x="1621943" y="3160738"/>
            <a:ext cx="10942861" cy="839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>
            <a:spLocks noGrp="1"/>
          </p:cNvSpPr>
          <p:nvPr>
            <p:ph type="pic" idx="2"/>
          </p:nvPr>
        </p:nvSpPr>
        <p:spPr>
          <a:xfrm>
            <a:off x="13460186" y="0"/>
            <a:ext cx="10923814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Manner 4, Luku 7</a:t>
            </a: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1621944" y="730251"/>
            <a:ext cx="10997318" cy="21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10"/>
          <p:cNvSpPr/>
          <p:nvPr/>
        </p:nvSpPr>
        <p:spPr>
          <a:xfrm>
            <a:off x="8404703" y="4080086"/>
            <a:ext cx="3941487" cy="6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2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Manner 4, Luku 7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>
            <a:spLocks noGrp="1"/>
          </p:cNvSpPr>
          <p:nvPr>
            <p:ph type="pic" idx="2"/>
          </p:nvPr>
        </p:nvSpPr>
        <p:spPr>
          <a:xfrm>
            <a:off x="1" y="0"/>
            <a:ext cx="10923814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11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Manner 4, Luku 7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12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2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2"/>
          <p:cNvSpPr txBox="1">
            <a:spLocks noGrp="1"/>
          </p:cNvSpPr>
          <p:nvPr>
            <p:ph type="body" idx="7"/>
          </p:nvPr>
        </p:nvSpPr>
        <p:spPr>
          <a:xfrm>
            <a:off x="1839037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Manner 4, Luku 7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3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7" name="Google Shape;77;p13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13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Manner 4, Luku 7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i-FI"/>
              <a:t>Manner 4, Luku 7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3663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</a:pPr>
            <a:r>
              <a:rPr lang="fi-FI" dirty="0"/>
              <a:t>7. </a:t>
            </a:r>
            <a:r>
              <a:rPr lang="fi-FI"/>
              <a:t>Tilastot, </a:t>
            </a:r>
            <a:r>
              <a:rPr lang="fi-FI" dirty="0"/>
              <a:t>haastattelut ja analyysit</a:t>
            </a:r>
            <a:endParaRPr dirty="0"/>
          </a:p>
        </p:txBody>
      </p:sp>
      <p:sp>
        <p:nvSpPr>
          <p:cNvPr id="86" name="Google Shape;86;p1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200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/>
              <a:t>GE 4</a:t>
            </a:r>
            <a:endParaRPr/>
          </a:p>
        </p:txBody>
      </p:sp>
      <p:sp>
        <p:nvSpPr>
          <p:cNvPr id="87" name="Google Shape;87;p1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200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 dirty="0"/>
              <a:t>Manner 4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62670-D2D0-4C1A-8199-D0206128E01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Manner 4, Luku 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A196D7-2040-4D88-89E6-BE2C88A99A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666" t="1311" r="5237" b="64145"/>
          <a:stretch/>
        </p:blipFill>
        <p:spPr>
          <a:xfrm>
            <a:off x="38169" y="82733"/>
            <a:ext cx="6208033" cy="79644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87EB2A-3952-4D56-9BA1-51FE38BE95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74" t="65222" r="-1" b="2042"/>
          <a:stretch/>
        </p:blipFill>
        <p:spPr>
          <a:xfrm>
            <a:off x="15555782" y="215435"/>
            <a:ext cx="8693285" cy="72351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ECDDDD-A29E-476B-971B-706124280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2497" y="7716720"/>
            <a:ext cx="8693285" cy="49039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0B659E-4392-4EE6-AB94-F41AC3E1753D}"/>
              </a:ext>
            </a:extLst>
          </p:cNvPr>
          <p:cNvSpPr txBox="1"/>
          <p:nvPr/>
        </p:nvSpPr>
        <p:spPr>
          <a:xfrm>
            <a:off x="6342966" y="215435"/>
            <a:ext cx="9116052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6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Verkostoanalyysi</a:t>
            </a:r>
            <a:r>
              <a:rPr lang="fi-FI" sz="3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niin sanottu kauppamatkustajan ongelma, jossa pyritään luomaan joukolle pisteitä lyhin mahdollinen reitti niin, että kaikissa pisteissä käydään kerran.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Yleisin verkostoanalyysin käytännön sovellus on </a:t>
            </a:r>
            <a:r>
              <a:rPr lang="fi-FI" sz="36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yhdistävyysanalyysi</a:t>
            </a:r>
            <a:r>
              <a:rPr lang="fi-FI" sz="3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jonka tehtävänä on laskea lyhin tai nopein reitti kahden tai useamman pisteen välille.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Arkipäivän sovelluksista tätä analyysiä käytetään autonavigaattoreissa ja mobiililaitteissa, joissa on reitittämiseen soveltuva ohjelmisto.</a:t>
            </a:r>
          </a:p>
        </p:txBody>
      </p:sp>
    </p:spTree>
    <p:extLst>
      <p:ext uri="{BB962C8B-B14F-4D97-AF65-F5344CB8AC3E}">
        <p14:creationId xmlns:p14="http://schemas.microsoft.com/office/powerpoint/2010/main" val="1073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8e1d3fd526_0_21"/>
          <p:cNvSpPr txBox="1">
            <a:spLocks noGrp="1"/>
          </p:cNvSpPr>
          <p:nvPr>
            <p:ph type="title"/>
          </p:nvPr>
        </p:nvSpPr>
        <p:spPr>
          <a:xfrm>
            <a:off x="574964" y="51250"/>
            <a:ext cx="21031200" cy="2651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Tilastot</a:t>
            </a:r>
            <a:endParaRPr dirty="0"/>
          </a:p>
        </p:txBody>
      </p:sp>
      <p:sp>
        <p:nvSpPr>
          <p:cNvPr id="127" name="Google Shape;127;g18e1d3fd526_0_21"/>
          <p:cNvSpPr txBox="1">
            <a:spLocks noGrp="1"/>
          </p:cNvSpPr>
          <p:nvPr>
            <p:ph type="body" idx="1"/>
          </p:nvPr>
        </p:nvSpPr>
        <p:spPr>
          <a:xfrm>
            <a:off x="8519531" y="2474236"/>
            <a:ext cx="14875727" cy="816636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857250" lvl="0" indent="-857250" algn="l" rtl="0"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>
                    <a:lumMod val="50000"/>
                  </a:schemeClr>
                </a:solidFill>
              </a:rPr>
              <a:t>Diagrammeihin, taulukoihin ja teemakarttoihin tarvittava aineisto on yleensä peräisin tilastoista. </a:t>
            </a:r>
          </a:p>
          <a:p>
            <a:pPr marL="857250" lvl="0" indent="-857250" algn="l" rtl="0"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>
                    <a:lumMod val="50000"/>
                  </a:schemeClr>
                </a:solidFill>
              </a:rPr>
              <a:t>Tilastoja tekevät ja julkaisevat internetissä valtiot, yritykset ja yhteisöt sekä yksityiset ihmiset. </a:t>
            </a:r>
          </a:p>
          <a:p>
            <a:pPr marL="857250" lvl="0" indent="-857250" algn="l" rtl="0"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>
                    <a:lumMod val="50000"/>
                  </a:schemeClr>
                </a:solidFill>
              </a:rPr>
              <a:t>Siksi tilastojen laatu vaihtelee, ja osa tilastoista voi olla tarkoitushakuisesti tehty kuvaamaan asiaa tai ilmiötä tekijän haluamasta näkökulmasta.</a:t>
            </a:r>
            <a:endParaRPr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9" name="Google Shape;129;g18e1d3fd526_0_21"/>
          <p:cNvSpPr txBox="1"/>
          <p:nvPr/>
        </p:nvSpPr>
        <p:spPr>
          <a:xfrm>
            <a:off x="1621944" y="12255549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dirty="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rPr>
              <a:t>Manner 4 Luku 7 </a:t>
            </a:r>
            <a:endParaRPr sz="2000" dirty="0">
              <a:solidFill>
                <a:srgbClr val="57575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EC4F3F-1DC9-462E-B777-0849B82B6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10" y="1433171"/>
            <a:ext cx="6955848" cy="57682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2EFDEB-8AD5-4108-BA9C-519D4816C1D7}"/>
              </a:ext>
            </a:extLst>
          </p:cNvPr>
          <p:cNvSpPr txBox="1"/>
          <p:nvPr/>
        </p:nvSpPr>
        <p:spPr>
          <a:xfrm>
            <a:off x="574964" y="7481722"/>
            <a:ext cx="69558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/>
              <a:t>Hyvässä taulukossa on esitetty vain melko pieni määrä tilastotietoa. Pitkät havaintosarjat kuvataan taulukoissa sen sijaan yleensä tilastollisilla tunnusluvuilla, kuten keskiarvolla.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09DDB-A4BD-44BC-94CC-2D72CA2E9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9613" y="0"/>
            <a:ext cx="21463874" cy="1621063"/>
          </a:xfrm>
        </p:spPr>
        <p:txBody>
          <a:bodyPr/>
          <a:lstStyle/>
          <a:p>
            <a:r>
              <a:rPr lang="fi-FI" dirty="0"/>
              <a:t>Ympyrädiagrammi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5C8EE0-5E03-4217-955C-F2C975661C2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0351602" y="1888883"/>
            <a:ext cx="13831676" cy="9373847"/>
          </a:xfrm>
        </p:spPr>
        <p:txBody>
          <a:bodyPr>
            <a:normAutofit fontScale="70000" lnSpcReduction="20000"/>
          </a:bodyPr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>
                    <a:lumMod val="50000"/>
                  </a:schemeClr>
                </a:solidFill>
              </a:rPr>
              <a:t>Tilastoaineiston esittäminen visuaalisesti diagrammina antaa kyseisestä asiasta tai ilmiöstä usein numerotaulukkoa havainnollisemman kuvan. 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>
                    <a:lumMod val="50000"/>
                  </a:schemeClr>
                </a:solidFill>
              </a:rPr>
              <a:t>Diagrammin tyyppi valitaan tilastoaineiston mukaan. 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b="1" dirty="0">
                <a:solidFill>
                  <a:schemeClr val="bg2">
                    <a:lumMod val="50000"/>
                  </a:schemeClr>
                </a:solidFill>
              </a:rPr>
              <a:t>Ympyrädiagrammi eli sektorikaavio</a:t>
            </a:r>
            <a:r>
              <a:rPr lang="fi-FI" dirty="0">
                <a:solidFill>
                  <a:schemeClr val="bg2">
                    <a:lumMod val="50000"/>
                  </a:schemeClr>
                </a:solidFill>
              </a:rPr>
              <a:t> auttaa hahmottamaan esitettyjen ilmiöiden tai asioiden suhteellisia osuuksia, ja sitä käytetään varsinkin prosenttiosuuksien esittämiseen. 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>
                    <a:lumMod val="50000"/>
                  </a:schemeClr>
                </a:solidFill>
              </a:rPr>
              <a:t>Ympyrädiagrammi </a:t>
            </a:r>
            <a:r>
              <a:rPr lang="fi-FI" b="1" dirty="0">
                <a:solidFill>
                  <a:schemeClr val="bg2">
                    <a:lumMod val="50000"/>
                  </a:schemeClr>
                </a:solidFill>
              </a:rPr>
              <a:t>ei sovellu aineistolle, jossa on runsaasti pieniä prosenttiosuuksia</a:t>
            </a:r>
            <a:r>
              <a:rPr lang="fi-FI" dirty="0">
                <a:solidFill>
                  <a:schemeClr val="bg2">
                    <a:lumMod val="50000"/>
                  </a:schemeClr>
                </a:solidFill>
              </a:rPr>
              <a:t>, koska osuudet eivät diagrammissa erotu toisistaan. Luokkien eli ympyrän sektorien määrä tulisikin pyrkiä pitämään </a:t>
            </a:r>
            <a:r>
              <a:rPr lang="fi-FI" b="1" dirty="0">
                <a:solidFill>
                  <a:schemeClr val="bg2">
                    <a:lumMod val="50000"/>
                  </a:schemeClr>
                </a:solidFill>
              </a:rPr>
              <a:t>alle kuudessa</a:t>
            </a:r>
            <a:r>
              <a:rPr lang="fi-FI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>
                    <a:lumMod val="50000"/>
                  </a:schemeClr>
                </a:solidFill>
              </a:rPr>
              <a:t>Jos luokkia on enemmän, pienimmät sektorit yhdistetään usein luokkaan ”muut” ja selitetään kuvatekstissä. Sektorit erotetaan toisistaan eri värein tai rasterein.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B4023-33F0-4259-8359-2D631E37BBF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Manner 4, Luku 7</a:t>
            </a:r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44836D78-BC27-4871-9370-EC4ACAEC1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8883"/>
            <a:ext cx="9945775" cy="817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40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09DDB-A4BD-44BC-94CC-2D72CA2E9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063" y="4186"/>
            <a:ext cx="21463874" cy="1621063"/>
          </a:xfrm>
        </p:spPr>
        <p:txBody>
          <a:bodyPr/>
          <a:lstStyle/>
          <a:p>
            <a:r>
              <a:rPr lang="fi-FI" dirty="0"/>
              <a:t>Pylväs- ja viivadiagrammi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5C8EE0-5E03-4217-955C-F2C975661C2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26615" y="1625249"/>
            <a:ext cx="13803063" cy="8723083"/>
          </a:xfrm>
        </p:spPr>
        <p:txBody>
          <a:bodyPr>
            <a:noAutofit/>
          </a:bodyPr>
          <a:lstStyle/>
          <a:p>
            <a:pPr marL="800100" indent="-571500">
              <a:buFont typeface="Arial" panose="020B0604020202020204" pitchFamily="34" charset="0"/>
              <a:buChar char="•"/>
            </a:pPr>
            <a:r>
              <a:rPr lang="fi-FI" sz="4000" b="1" dirty="0">
                <a:solidFill>
                  <a:schemeClr val="bg2">
                    <a:lumMod val="50000"/>
                  </a:schemeClr>
                </a:solidFill>
              </a:rPr>
              <a:t>Pylväsdiagrammi</a:t>
            </a:r>
            <a:r>
              <a:rPr lang="fi-FI" sz="4000" dirty="0">
                <a:solidFill>
                  <a:schemeClr val="bg2">
                    <a:lumMod val="50000"/>
                  </a:schemeClr>
                </a:solidFill>
              </a:rPr>
              <a:t> on suositeltava varsinkin silloin, kun esitettävät asiat ovat tavallisia lukuarvoja eivätkä suhteellisia prosenttiosuuksia. Esimerkki pylväsdiagrammista on </a:t>
            </a:r>
            <a:r>
              <a:rPr lang="fi-FI" sz="4000" b="1" dirty="0">
                <a:solidFill>
                  <a:schemeClr val="bg2">
                    <a:lumMod val="50000"/>
                  </a:schemeClr>
                </a:solidFill>
              </a:rPr>
              <a:t>väestödiagrammi eli väestöpyramidi</a:t>
            </a:r>
            <a:r>
              <a:rPr lang="fi-FI" sz="4000" dirty="0">
                <a:solidFill>
                  <a:schemeClr val="bg2">
                    <a:lumMod val="50000"/>
                  </a:schemeClr>
                </a:solidFill>
              </a:rPr>
              <a:t>, joka kuvaa alueen väestön ikä ja sukupuolijakaumaa. </a:t>
            </a:r>
          </a:p>
          <a:p>
            <a:pPr marL="800100" indent="-571500">
              <a:buFont typeface="Arial" panose="020B0604020202020204" pitchFamily="34" charset="0"/>
              <a:buChar char="•"/>
            </a:pPr>
            <a:r>
              <a:rPr lang="fi-FI" sz="4000" dirty="0">
                <a:solidFill>
                  <a:schemeClr val="bg2">
                    <a:lumMod val="50000"/>
                  </a:schemeClr>
                </a:solidFill>
              </a:rPr>
              <a:t>Jos diagrammissa esitettävä </a:t>
            </a:r>
            <a:r>
              <a:rPr lang="fi-FI" sz="4000" b="1" dirty="0">
                <a:solidFill>
                  <a:schemeClr val="bg2">
                    <a:lumMod val="50000"/>
                  </a:schemeClr>
                </a:solidFill>
              </a:rPr>
              <a:t>ilmiö tai asia muuttuu jatkuvasti </a:t>
            </a:r>
            <a:r>
              <a:rPr lang="fi-FI" sz="4000" dirty="0">
                <a:solidFill>
                  <a:schemeClr val="bg2">
                    <a:lumMod val="50000"/>
                  </a:schemeClr>
                </a:solidFill>
              </a:rPr>
              <a:t>ja siitä on </a:t>
            </a:r>
            <a:r>
              <a:rPr lang="fi-FI" sz="4000" b="1" dirty="0">
                <a:solidFill>
                  <a:schemeClr val="bg2">
                    <a:lumMod val="50000"/>
                  </a:schemeClr>
                </a:solidFill>
              </a:rPr>
              <a:t>yhtäjaksoisia havaintoja</a:t>
            </a:r>
            <a:r>
              <a:rPr lang="fi-FI" sz="4000" dirty="0">
                <a:solidFill>
                  <a:schemeClr val="bg2">
                    <a:lumMod val="50000"/>
                  </a:schemeClr>
                </a:solidFill>
              </a:rPr>
              <a:t>, se kannattaa kuvata </a:t>
            </a:r>
            <a:r>
              <a:rPr lang="fi-FI" sz="4000" b="1" dirty="0">
                <a:solidFill>
                  <a:schemeClr val="bg2">
                    <a:lumMod val="50000"/>
                  </a:schemeClr>
                </a:solidFill>
              </a:rPr>
              <a:t>viivadiagrammina</a:t>
            </a:r>
            <a:r>
              <a:rPr lang="fi-FI" sz="4000" dirty="0">
                <a:solidFill>
                  <a:schemeClr val="bg2">
                    <a:lumMod val="50000"/>
                  </a:schemeClr>
                </a:solidFill>
              </a:rPr>
              <a:t>. </a:t>
            </a:r>
          </a:p>
          <a:p>
            <a:pPr marL="800100" indent="-571500">
              <a:buFont typeface="Arial" panose="020B0604020202020204" pitchFamily="34" charset="0"/>
              <a:buChar char="•"/>
            </a:pPr>
            <a:r>
              <a:rPr lang="fi-FI" sz="4000" dirty="0">
                <a:solidFill>
                  <a:schemeClr val="bg2">
                    <a:lumMod val="50000"/>
                  </a:schemeClr>
                </a:solidFill>
              </a:rPr>
              <a:t>Viivadiagrammin vaaka-akselilla esitetään yleensä aikaa tai etäisyyttä; pystyakselilla puolestaan itse ilmiön suuruudessa tapahtuneita muutoksia.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B4023-33F0-4259-8359-2D631E37BBF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Manner 4, Luku 7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51A9F8D-99D5-40C6-AAED-2C18E6C87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3495" y="1402224"/>
            <a:ext cx="8080442" cy="10263189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C47877EB-0DBF-E195-CA9D-A9DBF9544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8142" y="8318501"/>
            <a:ext cx="3194316" cy="5397499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48F87604-E759-69B1-5161-647646BF60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148" y="9048751"/>
            <a:ext cx="5994396" cy="393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36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8e1d3fd526_0_56"/>
          <p:cNvSpPr txBox="1">
            <a:spLocks noGrp="1"/>
          </p:cNvSpPr>
          <p:nvPr>
            <p:ph type="title"/>
          </p:nvPr>
        </p:nvSpPr>
        <p:spPr>
          <a:xfrm>
            <a:off x="1676400" y="462906"/>
            <a:ext cx="21031200" cy="2651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Väestödiagrammi ja ilmastodiagrammi</a:t>
            </a:r>
            <a:endParaRPr dirty="0"/>
          </a:p>
        </p:txBody>
      </p:sp>
      <p:sp>
        <p:nvSpPr>
          <p:cNvPr id="138" name="Google Shape;138;g18e1d3fd526_0_56"/>
          <p:cNvSpPr txBox="1"/>
          <p:nvPr/>
        </p:nvSpPr>
        <p:spPr>
          <a:xfrm>
            <a:off x="1621944" y="12255499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dirty="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rPr>
              <a:t> Manner 4 Luku 7 </a:t>
            </a:r>
            <a:endParaRPr sz="2000" dirty="0">
              <a:solidFill>
                <a:srgbClr val="57575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660D06B-0805-4CE3-B899-4DC72B9FD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4362" y="2919731"/>
            <a:ext cx="5525039" cy="9335768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DB1308A0-D835-4101-998F-79103F4F4F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4133" y="4979210"/>
            <a:ext cx="11078735" cy="727628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8e1d3fd526_0_0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Eri aineistoille sopivia diagrammityyppejä</a:t>
            </a:r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0E0E654-B5AF-495A-9382-8BBDB94AE5C1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1213381" y="12255499"/>
            <a:ext cx="8229600" cy="730250"/>
          </a:xfrm>
        </p:spPr>
        <p:txBody>
          <a:bodyPr/>
          <a:lstStyle/>
          <a:p>
            <a:r>
              <a:rPr lang="fi-FI" dirty="0"/>
              <a:t>Manner 4, Luku 7</a:t>
            </a:r>
          </a:p>
        </p:txBody>
      </p:sp>
      <p:pic>
        <p:nvPicPr>
          <p:cNvPr id="4" name="Kuva 3" descr="Kuva, joka sisältää kohteen pöytä&#10;&#10;Kuvaus luotu automaattisesti">
            <a:extLst>
              <a:ext uri="{FF2B5EF4-FFF2-40B4-BE49-F238E27FC236}">
                <a16:creationId xmlns:a16="http://schemas.microsoft.com/office/drawing/2014/main" id="{AA505ACC-7036-4B47-941B-613D05668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966" y="5090878"/>
            <a:ext cx="19878304" cy="49091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127957-88C5-4660-9C5E-B4DB77EE789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44660" y="1712316"/>
            <a:ext cx="24239340" cy="3707177"/>
          </a:xfrm>
        </p:spPr>
        <p:txBody>
          <a:bodyPr>
            <a:normAutofit fontScale="77500" lnSpcReduction="20000"/>
          </a:bodyPr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>
                    <a:lumMod val="50000"/>
                  </a:schemeClr>
                </a:solidFill>
              </a:rPr>
              <a:t>Tilastoaineistoa esitetään usein </a:t>
            </a:r>
            <a:r>
              <a:rPr lang="fi-FI" b="1" dirty="0" err="1">
                <a:solidFill>
                  <a:schemeClr val="bg2">
                    <a:lumMod val="50000"/>
                  </a:schemeClr>
                </a:solidFill>
              </a:rPr>
              <a:t>koropleettikartalla</a:t>
            </a:r>
            <a:r>
              <a:rPr lang="fi-FI" dirty="0">
                <a:solidFill>
                  <a:schemeClr val="bg2">
                    <a:lumMod val="50000"/>
                  </a:schemeClr>
                </a:solidFill>
              </a:rPr>
              <a:t>, johon on rajattu ja luokiteltu erilaisia alueita. Eri luokkiin kuuluvat alueet esitetään kartassa eri värein tai rasterein.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>
                    <a:lumMod val="50000"/>
                  </a:schemeClr>
                </a:solidFill>
              </a:rPr>
              <a:t>Aineistoa voidaan luokitella </a:t>
            </a:r>
            <a:r>
              <a:rPr lang="fi-FI" b="1" dirty="0" err="1">
                <a:solidFill>
                  <a:schemeClr val="bg2">
                    <a:lumMod val="50000"/>
                  </a:schemeClr>
                </a:solidFill>
              </a:rPr>
              <a:t>tasamääräsesti</a:t>
            </a:r>
            <a:r>
              <a:rPr lang="fi-FI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i-FI" b="1" dirty="0" err="1">
                <a:solidFill>
                  <a:schemeClr val="bg2">
                    <a:lumMod val="50000"/>
                  </a:schemeClr>
                </a:solidFill>
              </a:rPr>
              <a:t>kvantiileihin</a:t>
            </a:r>
            <a:r>
              <a:rPr lang="fi-FI" dirty="0">
                <a:solidFill>
                  <a:schemeClr val="bg2">
                    <a:lumMod val="50000"/>
                  </a:schemeClr>
                </a:solidFill>
              </a:rPr>
              <a:t>, jolloin kuhunkin luokkaan pyritään sijoittamaan yhtä monta kuntaa,  </a:t>
            </a:r>
            <a:r>
              <a:rPr lang="fi-FI" b="1" dirty="0">
                <a:solidFill>
                  <a:schemeClr val="bg2">
                    <a:lumMod val="50000"/>
                  </a:schemeClr>
                </a:solidFill>
              </a:rPr>
              <a:t>luonnollisin luokkavälein</a:t>
            </a:r>
            <a:r>
              <a:rPr lang="fi-FI" dirty="0">
                <a:solidFill>
                  <a:schemeClr val="bg2">
                    <a:lumMod val="50000"/>
                  </a:schemeClr>
                </a:solidFill>
              </a:rPr>
              <a:t>, joissa luokkarajat sijoittuvat numeroaineistossa oleviin luonnollisiin katkoihin sekä </a:t>
            </a:r>
            <a:r>
              <a:rPr lang="fi-FI" b="1" dirty="0">
                <a:solidFill>
                  <a:schemeClr val="bg2">
                    <a:lumMod val="50000"/>
                  </a:schemeClr>
                </a:solidFill>
              </a:rPr>
              <a:t>tasavälein</a:t>
            </a:r>
            <a:r>
              <a:rPr lang="fi-FI" dirty="0">
                <a:solidFill>
                  <a:schemeClr val="bg2">
                    <a:lumMod val="50000"/>
                  </a:schemeClr>
                </a:solidFill>
              </a:rPr>
              <a:t>, jolloin kaikki luokkavälit ovat yhtä suuria. Tilastoaineisto on kaikissa yläpuolisissa kartoissa sama, vain luokitus eroaa.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62670-D2D0-4C1A-8199-D0206128E01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Manner 4, Luku 7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8A3B25-4A29-4E31-97AF-4C44CD679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388" y="5852905"/>
            <a:ext cx="15836270" cy="77718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24F4E0-FE98-4FD0-8A3F-7A8459622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69" y="91253"/>
            <a:ext cx="21463874" cy="1621063"/>
          </a:xfrm>
        </p:spPr>
        <p:txBody>
          <a:bodyPr>
            <a:normAutofit/>
          </a:bodyPr>
          <a:lstStyle/>
          <a:p>
            <a:r>
              <a:rPr lang="fi-FI" dirty="0" err="1"/>
              <a:t>Koropleettikartta</a:t>
            </a:r>
            <a:r>
              <a:rPr lang="fi-FI" dirty="0"/>
              <a:t> ja aineiston luokittelu</a:t>
            </a:r>
          </a:p>
        </p:txBody>
      </p:sp>
    </p:spTree>
    <p:extLst>
      <p:ext uri="{BB962C8B-B14F-4D97-AF65-F5344CB8AC3E}">
        <p14:creationId xmlns:p14="http://schemas.microsoft.com/office/powerpoint/2010/main" val="426248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4F4E0-FE98-4FD0-8A3F-7A8459622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867" y="0"/>
            <a:ext cx="21463874" cy="1621063"/>
          </a:xfrm>
        </p:spPr>
        <p:txBody>
          <a:bodyPr>
            <a:normAutofit/>
          </a:bodyPr>
          <a:lstStyle/>
          <a:p>
            <a:r>
              <a:rPr lang="fi-FI" dirty="0"/>
              <a:t>Haastattelut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127957-88C5-4660-9C5E-B4DB77EE789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8563920" y="2158084"/>
            <a:ext cx="15201900" cy="8337296"/>
          </a:xfrm>
        </p:spPr>
        <p:txBody>
          <a:bodyPr>
            <a:normAutofit fontScale="92500" lnSpcReduction="10000"/>
          </a:bodyPr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>
                    <a:lumMod val="50000"/>
                  </a:schemeClr>
                </a:solidFill>
              </a:rPr>
              <a:t>Aineistoa voi itse kerätä tutkielmaa tai tutkimusta varten haastattelemalla ihmisiä. 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>
                    <a:lumMod val="50000"/>
                  </a:schemeClr>
                </a:solidFill>
              </a:rPr>
              <a:t>Tällöin voi selvittää esimerkiksi alueen asukkaiden mielipiteitä tutkittavan alueen viihtyisyydestä tai heidän ajatuksiaan suunnitelluista uusista asuinalueista. 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>
                    <a:lumMod val="50000"/>
                  </a:schemeClr>
                </a:solidFill>
              </a:rPr>
              <a:t>Haastatteluja on kolmea päätyyppiä: </a:t>
            </a:r>
            <a:r>
              <a:rPr lang="fi-FI" b="1" dirty="0">
                <a:solidFill>
                  <a:schemeClr val="bg2">
                    <a:lumMod val="50000"/>
                  </a:schemeClr>
                </a:solidFill>
              </a:rPr>
              <a:t>strukturoituja haastatteluja, teemahaastatteluja </a:t>
            </a:r>
            <a:r>
              <a:rPr lang="fi-FI" dirty="0">
                <a:solidFill>
                  <a:schemeClr val="bg2">
                    <a:lumMod val="50000"/>
                  </a:schemeClr>
                </a:solidFill>
              </a:rPr>
              <a:t>sekä</a:t>
            </a:r>
            <a:r>
              <a:rPr lang="fi-FI" b="1" dirty="0">
                <a:solidFill>
                  <a:schemeClr val="bg2">
                    <a:lumMod val="50000"/>
                  </a:schemeClr>
                </a:solidFill>
              </a:rPr>
              <a:t> avoimia haastatteluja.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62670-D2D0-4C1A-8199-D0206128E01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Manner 4, Luku 7</a:t>
            </a:r>
          </a:p>
        </p:txBody>
      </p:sp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659E1B4C-3679-4D28-8026-739FC0C17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98" y="1872332"/>
            <a:ext cx="7818134" cy="816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06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62670-D2D0-4C1A-8199-D0206128E01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Manner 4, Luku 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A196D7-2040-4D88-89E6-BE2C88A99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1887200" cy="137283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D022057-5704-425D-9D2D-178FB756C4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5" t="1755"/>
          <a:stretch/>
        </p:blipFill>
        <p:spPr>
          <a:xfrm>
            <a:off x="11887200" y="-1"/>
            <a:ext cx="11450782" cy="13715153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D2391C1-85EA-46E7-A053-E40C76050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56" y="315946"/>
            <a:ext cx="6991612" cy="164904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i-FI" sz="6000" dirty="0"/>
              <a:t>Paikkatietoanalyysit</a:t>
            </a:r>
          </a:p>
        </p:txBody>
      </p:sp>
    </p:spTree>
    <p:extLst>
      <p:ext uri="{BB962C8B-B14F-4D97-AF65-F5344CB8AC3E}">
        <p14:creationId xmlns:p14="http://schemas.microsoft.com/office/powerpoint/2010/main" val="183975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474</Words>
  <Application>Microsoft Office PowerPoint</Application>
  <PresentationFormat>Mukautettu</PresentationFormat>
  <Paragraphs>43</Paragraphs>
  <Slides>10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Office-teema</vt:lpstr>
      <vt:lpstr>7. Tilastot, haastattelut ja analyysit</vt:lpstr>
      <vt:lpstr>Tilastot</vt:lpstr>
      <vt:lpstr>Ympyrädiagrammi</vt:lpstr>
      <vt:lpstr>Pylväs- ja viivadiagrammi</vt:lpstr>
      <vt:lpstr>Väestödiagrammi ja ilmastodiagrammi</vt:lpstr>
      <vt:lpstr>Eri aineistoille sopivia diagrammityyppejä</vt:lpstr>
      <vt:lpstr>Koropleettikartta ja aineiston luokittelu</vt:lpstr>
      <vt:lpstr>Haastattelut</vt:lpstr>
      <vt:lpstr>Paikkatietoanalyysit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Geomedia ja paikkatieto</dc:title>
  <dc:creator>Väänänen Anna</dc:creator>
  <cp:lastModifiedBy>Anitta Marttila</cp:lastModifiedBy>
  <cp:revision>4</cp:revision>
  <dcterms:created xsi:type="dcterms:W3CDTF">2020-05-05T09:10:38Z</dcterms:created>
  <dcterms:modified xsi:type="dcterms:W3CDTF">2023-08-21T05:30:25Z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0x010100E0385AE73BA4B34DAC1EFBEFAAD46A70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