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1" r:id="rId4"/>
    <p:sldId id="269" r:id="rId5"/>
    <p:sldId id="270" r:id="rId6"/>
    <p:sldId id="271" r:id="rId7"/>
    <p:sldId id="272" r:id="rId8"/>
    <p:sldId id="262" r:id="rId9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UX1Grc9PaWaOgLnBA5AfXG5oe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27EA6D-8833-4F45-AAAC-CDBAD2EB5EDD}" v="20" dt="2023-08-10T11:44:31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8e1d3fd52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8e1d3fd526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8e1d3fd526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8e1d3fd52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8e1d3fd526_0_5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8e1d3fd526_0_5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8e1d3fd5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8e1d3fd526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8e1d3fd526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2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Manner 4, luku 2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366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 dirty="0"/>
              <a:t>2. </a:t>
            </a:r>
            <a:r>
              <a:rPr lang="fi-FI" dirty="0" err="1"/>
              <a:t>Geomedia</a:t>
            </a:r>
            <a:r>
              <a:rPr lang="fi-FI" dirty="0"/>
              <a:t> ja paikkatieto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GE 4</a:t>
            </a:r>
            <a:endParaRPr/>
          </a:p>
        </p:txBody>
      </p:sp>
      <p:sp>
        <p:nvSpPr>
          <p:cNvPr id="87" name="Google Shape;87;p1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200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 dirty="0"/>
              <a:t>Manner 4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e1d3fd526_0_21"/>
          <p:cNvSpPr txBox="1">
            <a:spLocks noGrp="1"/>
          </p:cNvSpPr>
          <p:nvPr>
            <p:ph type="title"/>
          </p:nvPr>
        </p:nvSpPr>
        <p:spPr>
          <a:xfrm>
            <a:off x="363416" y="0"/>
            <a:ext cx="19307907" cy="1453662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 err="1"/>
              <a:t>Geomedia</a:t>
            </a:r>
            <a:r>
              <a:rPr lang="fi-FI" dirty="0"/>
              <a:t> ja paikkatieto</a:t>
            </a:r>
            <a:endParaRPr dirty="0"/>
          </a:p>
        </p:txBody>
      </p:sp>
      <p:sp>
        <p:nvSpPr>
          <p:cNvPr id="127" name="Google Shape;127;g18e1d3fd526_0_21"/>
          <p:cNvSpPr txBox="1">
            <a:spLocks noGrp="1"/>
          </p:cNvSpPr>
          <p:nvPr>
            <p:ph type="body" idx="1"/>
          </p:nvPr>
        </p:nvSpPr>
        <p:spPr>
          <a:xfrm>
            <a:off x="0" y="1524546"/>
            <a:ext cx="24384000" cy="64165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b="1" dirty="0" err="1"/>
              <a:t>Geomediaa</a:t>
            </a:r>
            <a:r>
              <a:rPr lang="fi-FI" dirty="0"/>
              <a:t> ovat kartat, karttapalvelut, paikkatietoaineistot, satelliitti ja ilmakuvat sekä maantieteeseen liittyvät diagrammit, tilastot, kuvat ja videot. </a:t>
            </a:r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b="1" dirty="0"/>
              <a:t>Paikkatiedolla</a:t>
            </a:r>
            <a:r>
              <a:rPr lang="fi-FI" dirty="0"/>
              <a:t> tarkoitetaan sijaintitiedon ja ominaisuustiedon muodostamaa kokonaisuutta. </a:t>
            </a:r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Sijaintitieto voidaan ilmoittaa joko absoluuttisesti numeroina koordinaattien avulla tai sanallisesti ja numeroilla posti osoitteen avulla. </a:t>
            </a:r>
          </a:p>
          <a:p>
            <a:pPr marL="857250" lvl="0" indent="-85725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dirty="0"/>
              <a:t>Ominaisuustieto puolestaan kertoo sijainnissa olevan kohteen ominaisuuksista: se antaa kohteesta yksilöivää, kuvailevaa, luokittelevaa tai mitattavaa tietoa.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19F827-4617-4815-BD72-08CAD30FE67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Manner 4, luku 2</a:t>
            </a:r>
          </a:p>
        </p:txBody>
      </p:sp>
      <p:pic>
        <p:nvPicPr>
          <p:cNvPr id="3" name="Kuva 2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52A83340-AF5F-87DD-3C86-23B85A876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8954" y="7941074"/>
            <a:ext cx="12825046" cy="5774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8e1d3fd526_0_5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Paikkatieto vastaa alueellisiin kysymyksiin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012F21-83A6-4DCE-8D71-6A14A37901A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665981" y="12446840"/>
            <a:ext cx="8229600" cy="730250"/>
          </a:xfrm>
        </p:spPr>
        <p:txBody>
          <a:bodyPr/>
          <a:lstStyle/>
          <a:p>
            <a:r>
              <a:rPr lang="fi-FI" dirty="0"/>
              <a:t>Manner 4, luku 2</a:t>
            </a:r>
          </a:p>
        </p:txBody>
      </p:sp>
      <p:pic>
        <p:nvPicPr>
          <p:cNvPr id="6" name="Kuva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D274D030-062C-4760-955D-370F906C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147" y="3381351"/>
            <a:ext cx="18029705" cy="811850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9DDB-A4BD-44BC-94CC-2D72CA2E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03" y="0"/>
            <a:ext cx="21463874" cy="1621063"/>
          </a:xfrm>
        </p:spPr>
        <p:txBody>
          <a:bodyPr/>
          <a:lstStyle/>
          <a:p>
            <a:r>
              <a:rPr lang="fi-FI" dirty="0"/>
              <a:t>Paikkatietoaineistot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C8EE0-5E03-4217-955C-F2C975661C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769969" y="1928166"/>
            <a:ext cx="11623963" cy="8337296"/>
          </a:xfrm>
        </p:spPr>
        <p:txBody>
          <a:bodyPr>
            <a:normAutofit fontScale="92500" lnSpcReduction="20000"/>
          </a:bodyPr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/>
              <a:t>Paikkatietoa sisältävä kokonaisuus syntyy, kun  tiedot tallennetaan digitaaliseen muotoon. 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b="1" dirty="0"/>
              <a:t>Paikkatietoaineistot </a:t>
            </a:r>
            <a:r>
              <a:rPr lang="fi-FI" dirty="0"/>
              <a:t>sisältävät usein luonnon tai rakennetun ympäristön kohteita, kuten maankäytön luokittelua tai tietoja rakennusten sijainnista, koosta sekä muodosta.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/>
              <a:t> Aineistot voivat myös kuvata mitä tahansa toimintaa ja ilmiötä, jonka sijainti tunnetaan.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B4023-33F0-4259-8359-2D631E37BB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Manner 4, luku 2</a:t>
            </a:r>
          </a:p>
        </p:txBody>
      </p:sp>
      <p:pic>
        <p:nvPicPr>
          <p:cNvPr id="8" name="Kuva 7" descr="Kuva, joka sisältää kohteen ulko, rakennus, katu, tie&#10;&#10;Kuvaus luotu automaattisesti">
            <a:extLst>
              <a:ext uri="{FF2B5EF4-FFF2-40B4-BE49-F238E27FC236}">
                <a16:creationId xmlns:a16="http://schemas.microsoft.com/office/drawing/2014/main" id="{802C25EF-AC64-432D-8B59-B5305AD92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78" y="1928166"/>
            <a:ext cx="10985862" cy="73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09DDB-A4BD-44BC-94CC-2D72CA2E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25" y="-8318"/>
            <a:ext cx="21463874" cy="1621063"/>
          </a:xfrm>
        </p:spPr>
        <p:txBody>
          <a:bodyPr/>
          <a:lstStyle/>
          <a:p>
            <a:r>
              <a:rPr lang="fi-FI" dirty="0"/>
              <a:t>Paikkatietojärjestelmä ja karttatasot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5C8EE0-5E03-4217-955C-F2C975661C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070575" y="2043013"/>
            <a:ext cx="10313425" cy="9562833"/>
          </a:xfrm>
        </p:spPr>
        <p:txBody>
          <a:bodyPr>
            <a:normAutofit fontScale="70000" lnSpcReduction="20000"/>
          </a:bodyPr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sz="6500" dirty="0"/>
              <a:t>Paikkatietoaineistoja käsitellään </a:t>
            </a:r>
            <a:r>
              <a:rPr lang="fi-FI" sz="6500" b="1" dirty="0"/>
              <a:t>paikkatietojärjestelmissä</a:t>
            </a:r>
            <a:r>
              <a:rPr lang="fi-FI" sz="6500" dirty="0"/>
              <a:t> (GIS, </a:t>
            </a:r>
            <a:r>
              <a:rPr lang="fi-FI" sz="6500" dirty="0" err="1"/>
              <a:t>Geographical</a:t>
            </a:r>
            <a:r>
              <a:rPr lang="fi-FI" sz="6500" dirty="0"/>
              <a:t> </a:t>
            </a:r>
            <a:r>
              <a:rPr lang="fi-FI" sz="6500" dirty="0" err="1"/>
              <a:t>Information</a:t>
            </a:r>
            <a:r>
              <a:rPr lang="fi-FI" sz="6500" dirty="0"/>
              <a:t>  System).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sz="6500" dirty="0"/>
              <a:t> GIS on kokonaisuus, jolla paikkatietoaineistoa kerätään, tallennetaan, käsitellään, jaetaan ja ylläpidetään. 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sz="6500" b="1" dirty="0"/>
              <a:t>Paikkatieto-ohjelmisto</a:t>
            </a:r>
            <a:r>
              <a:rPr lang="fi-FI" sz="6500" dirty="0"/>
              <a:t> on osa paikkatieto järjestelmää. Näillä ohjelmistoilla kohteet käsitellään ja esitetään päällekkäisinä erillisinä </a:t>
            </a:r>
            <a:r>
              <a:rPr lang="fi-FI" sz="6500" b="1" dirty="0"/>
              <a:t>karttatasoina</a:t>
            </a:r>
            <a:r>
              <a:rPr lang="fi-FI" sz="6500" dirty="0"/>
              <a:t>. 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sz="6500" dirty="0"/>
              <a:t>Tällaisia tasoja voivat olla esimerkiksi tiestö, vesistö, rakennukset ja postinumeroalueet, joista kukin esitetään kartassa omana tasonaan</a:t>
            </a:r>
            <a:r>
              <a:rPr lang="fi-FI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B4023-33F0-4259-8359-2D631E37BB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Manner 4, luku 2</a:t>
            </a:r>
          </a:p>
        </p:txBody>
      </p:sp>
      <p:pic>
        <p:nvPicPr>
          <p:cNvPr id="6" name="Kuva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B37ED46C-5A6E-48CC-99C2-4E21026A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014"/>
            <a:ext cx="14070575" cy="73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F4E0-FE98-4FD0-8A3F-7A845962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33" y="0"/>
            <a:ext cx="21463874" cy="1621063"/>
          </a:xfrm>
        </p:spPr>
        <p:txBody>
          <a:bodyPr>
            <a:normAutofit fontScale="90000"/>
          </a:bodyPr>
          <a:lstStyle/>
          <a:p>
            <a:r>
              <a:rPr lang="fi-FI" dirty="0"/>
              <a:t>Viranomaisten paikkatietopalvelut ja hyötypalvelut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27957-88C5-4660-9C5E-B4DB77EE78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639510" y="2351313"/>
            <a:ext cx="12744489" cy="8058779"/>
          </a:xfrm>
        </p:spPr>
        <p:txBody>
          <a:bodyPr>
            <a:normAutofit fontScale="85000" lnSpcReduction="20000"/>
          </a:bodyPr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b="1" dirty="0"/>
              <a:t>Viranomaisten paikkatietopalvelut </a:t>
            </a:r>
            <a:r>
              <a:rPr lang="fi-FI" dirty="0"/>
              <a:t>mahdollistavat viranomaisten tehokkaan työskentelyn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/>
              <a:t>Ambulanssit sekä muut hälytystehtävissä olevat saadaan kulkemaan sujuvinta reittiä kohteeseen välttäen samalla ruuhkia. Paikkatietoa hyödynnetään myös esimerkiksi kaupunkisuunnittelussa.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b="1" dirty="0"/>
              <a:t>Hyötypalveluita</a:t>
            </a:r>
            <a:r>
              <a:rPr lang="fi-FI" dirty="0"/>
              <a:t> ovat tavallisille ihmisille suunnatut paikkatietopalvelut, kuten navigaattoripalvelut, urheilu- ja liikuntapalvelut tai kadonneiden esineiden löytämiseen soveltuvat palvelut.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62670-D2D0-4C1A-8199-D0206128E01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Manner 4, luku 2</a:t>
            </a:r>
          </a:p>
        </p:txBody>
      </p:sp>
      <p:pic>
        <p:nvPicPr>
          <p:cNvPr id="6" name="Kuva 5" descr="Kuva, joka sisältää kohteen teksti, henkilö, näyttökuva&#10;&#10;Kuvaus luotu automaattisesti">
            <a:extLst>
              <a:ext uri="{FF2B5EF4-FFF2-40B4-BE49-F238E27FC236}">
                <a16:creationId xmlns:a16="http://schemas.microsoft.com/office/drawing/2014/main" id="{632E0FD1-CEA9-480A-9156-C60189758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313"/>
            <a:ext cx="10897716" cy="72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F4E0-FE98-4FD0-8A3F-7A845962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341" y="-26963"/>
            <a:ext cx="21463874" cy="1621063"/>
          </a:xfrm>
        </p:spPr>
        <p:txBody>
          <a:bodyPr>
            <a:normAutofit/>
          </a:bodyPr>
          <a:lstStyle/>
          <a:p>
            <a:r>
              <a:rPr lang="fi-FI" dirty="0"/>
              <a:t>Viihdepalvelut ja paikkatiedon riskit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27957-88C5-4660-9C5E-B4DB77EE789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2359362" y="1594100"/>
            <a:ext cx="12024637" cy="10035192"/>
          </a:xfrm>
        </p:spPr>
        <p:txBody>
          <a:bodyPr>
            <a:normAutofit fontScale="77500" lnSpcReduction="20000"/>
          </a:bodyPr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b="1" dirty="0"/>
              <a:t>Viihdepalvelut</a:t>
            </a:r>
            <a:r>
              <a:rPr lang="fi-FI" dirty="0"/>
              <a:t> tarjoavat mahdollisuuden sosiaaliseen verkostoitumiseen, palveluiden arvostelemiseen sekä nettideittailuun. 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/>
              <a:t>Viihdepalveluissa luodaan verkostoitumismahdollisuus ihmisille, jotka haluavat julkistaa tietoa siitä, missä liikkuvat, ja tavata ystäviään, esimerkiksi sosiaalisen median Snapchat-palvelussa.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fi-FI" dirty="0"/>
              <a:t>Paikkatieto tuo mukanaan myös </a:t>
            </a:r>
            <a:r>
              <a:rPr lang="fi-FI" b="1" dirty="0"/>
              <a:t>riskejä</a:t>
            </a:r>
            <a:r>
              <a:rPr lang="fi-FI" dirty="0"/>
              <a:t>. Useat paikkatietoa hyödyntävät sovellukset keräävät jatkuvasti käyttäjistään suuria määriä tietoa, jonka lopullisesta käyttötarkoituksesta tai käyttäjäryhmästä ei ole täyttä varmuutta. Jokaisen onkin hyvä miettiä, paljonko tietoa itsestään jakaa verkossa. </a:t>
            </a:r>
          </a:p>
          <a:p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62670-D2D0-4C1A-8199-D0206128E01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Manner 4, luku 2</a:t>
            </a:r>
          </a:p>
        </p:txBody>
      </p:sp>
      <p:pic>
        <p:nvPicPr>
          <p:cNvPr id="6" name="Kuva 5" descr="Kuva, joka sisältää kohteen teksti, henkilö, näyttökuva&#10;&#10;Kuvaus luotu automaattisesti">
            <a:extLst>
              <a:ext uri="{FF2B5EF4-FFF2-40B4-BE49-F238E27FC236}">
                <a16:creationId xmlns:a16="http://schemas.microsoft.com/office/drawing/2014/main" id="{741FE395-E943-4BBE-8DFA-8B2E1BE34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41" y="1594100"/>
            <a:ext cx="11313298" cy="75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8e1d3fd526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dirty="0"/>
              <a:t>Paikkatietopalvelut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E0E654-B5AF-495A-9382-8BBDB94AE5C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64744" y="12065625"/>
            <a:ext cx="8229600" cy="730250"/>
          </a:xfrm>
        </p:spPr>
        <p:txBody>
          <a:bodyPr/>
          <a:lstStyle/>
          <a:p>
            <a:r>
              <a:rPr lang="fi-FI" dirty="0"/>
              <a:t>Manner 4, luku 2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697BD5D6-D1D7-43A1-857E-EF61EE24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833" y="4775660"/>
            <a:ext cx="18900411" cy="50536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361</Words>
  <Application>Microsoft Office PowerPoint</Application>
  <PresentationFormat>Mukautettu</PresentationFormat>
  <Paragraphs>37</Paragraphs>
  <Slides>8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Office-teema</vt:lpstr>
      <vt:lpstr>2. Geomedia ja paikkatieto</vt:lpstr>
      <vt:lpstr>Geomedia ja paikkatieto</vt:lpstr>
      <vt:lpstr>Paikkatieto vastaa alueellisiin kysymyksiin</vt:lpstr>
      <vt:lpstr>Paikkatietoaineistot</vt:lpstr>
      <vt:lpstr>Paikkatietojärjestelmä ja karttatasot</vt:lpstr>
      <vt:lpstr>Viranomaisten paikkatietopalvelut ja hyötypalvelut</vt:lpstr>
      <vt:lpstr>Viihdepalvelut ja paikkatiedon riskit</vt:lpstr>
      <vt:lpstr>Paikkatietopalvelut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Geomedia ja paikkatieto</dc:title>
  <dc:creator>Väänänen Anna</dc:creator>
  <cp:lastModifiedBy>Anitta Marttila</cp:lastModifiedBy>
  <cp:revision>3</cp:revision>
  <dcterms:created xsi:type="dcterms:W3CDTF">2020-05-05T09:10:38Z</dcterms:created>
  <dcterms:modified xsi:type="dcterms:W3CDTF">2023-08-10T11:44:57Z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