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j16UK/CNmo+6U5sR0kerco2i3k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5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3abfac7a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13abfac7a5_0_1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113abfac7a5_0_1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3abfac7a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3abfac7a5_0_9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13abfac7a5_0_9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3abfac7a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3abfac7a5_0_10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13abfac7a5_0_10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3abfac7a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3abfac7a5_0_11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13abfac7a5_0_11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3abfac7a5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2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3abfac7a5_0_11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13abfac7a5_0_11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3abfac7a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3abfac7a5_0_12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113abfac7a5_0_12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3abfac7a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3abfac7a5_0_13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13abfac7a5_0_133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3abfac7a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3abfac7a5_0_14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13abfac7a5_0_14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7"/>
          <p:cNvSpPr txBox="1">
            <a:spLocks noGrp="1"/>
          </p:cNvSpPr>
          <p:nvPr>
            <p:ph type="body" idx="5"/>
          </p:nvPr>
        </p:nvSpPr>
        <p:spPr>
          <a:xfrm>
            <a:off x="167544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>
            <a:spLocks noGrp="1"/>
          </p:cNvSpPr>
          <p:nvPr>
            <p:ph type="pic" idx="6"/>
          </p:nvPr>
        </p:nvSpPr>
        <p:spPr>
          <a:xfrm>
            <a:off x="167549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2"/>
          <p:cNvSpPr txBox="1">
            <a:spLocks noGrp="1"/>
          </p:cNvSpPr>
          <p:nvPr>
            <p:ph type="body" idx="7"/>
          </p:nvPr>
        </p:nvSpPr>
        <p:spPr>
          <a:xfrm>
            <a:off x="1839037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uYUsrPdFxJ8" TargetMode="External"/><Relationship Id="rId4" Type="http://schemas.openxmlformats.org/officeDocument/2006/relationships/hyperlink" Target="https://www.mtvuutiset.fi/artikkeli/terrafame-alkaa-tuottaa-uraania/8596442#gs.wji38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SH_GPi8GS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tvuutiset.fi/artikkeli/asiantuntija-mtv-uutisille-kaatopaikkojen-toiminta-tuhat-kertaa-paremmalla-tolalla-kuin-kaivosten/857650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tv.fi/sarja/seitseman-uutiset-1496/tiistai-22-11-klo-19-uuden-kaivoslain-esitysta-arvostellaan-turvallisuus-ja-ymparistonakokulmien-puuttumisesta-2034814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tvuutiset.fi/artikkeli/kaivosyritys-teki-jattimaisen-varauksen-uudellamaalla-ei-kuulu-kaupungin-eika-kaupunkilaisten-toivelistalle/8529482#gs.wji9i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tv.fi/sarja/seitseman-uutiset-1496/tiistai-22-11-klo-19-uuden-kaivoslain-esitysta-arvostellaan-turvallisuus-ja-ymparistonakokulmien-puuttumisesta-2034814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3EBB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619125" y="0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 dirty="0"/>
              <a:t>6. Kaivannaiset – tärkeä luonnonvara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D98351-677E-C8BB-7D81-46FC53B67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85" y="2162395"/>
            <a:ext cx="15836890" cy="1055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63B2696-6D51-4DF4-BBFA-A57AA7B4A3FF}"/>
              </a:ext>
            </a:extLst>
          </p:cNvPr>
          <p:cNvSpPr txBox="1"/>
          <p:nvPr/>
        </p:nvSpPr>
        <p:spPr>
          <a:xfrm>
            <a:off x="803285" y="3281689"/>
            <a:ext cx="674051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b="1" i="0" u="none" strike="noStrike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6.1</a:t>
            </a:r>
            <a:r>
              <a:rPr lang="fi-FI" sz="40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 Kongon demokraattisessa tasavallassa louhitaan monia kännyköissä tarvittavia metalleja, kuten niobia. Kehittyvien maiden kaivoksissa olosuhteet ovat usein heikot: työturvallisuus on huono, ja voitot menevät moni kansallisille yrityksille tai paikallisille johtohenkilöille.</a:t>
            </a:r>
            <a:endParaRPr lang="fi-FI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36000"/>
          </a:schemeClr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3abfac7a5_0_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9259550" cy="15144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Kaivannaiset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94" name="Google Shape;94;g113abfac7a5_0_15"/>
          <p:cNvSpPr txBox="1">
            <a:spLocks noGrp="1"/>
          </p:cNvSpPr>
          <p:nvPr>
            <p:ph type="body" idx="1"/>
          </p:nvPr>
        </p:nvSpPr>
        <p:spPr>
          <a:xfrm>
            <a:off x="0" y="1207417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5461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5000"/>
              <a:buChar char="●"/>
            </a:pPr>
            <a:r>
              <a:rPr lang="fi-FI" sz="5000" dirty="0">
                <a:solidFill>
                  <a:schemeClr val="accent6"/>
                </a:solidFill>
              </a:rPr>
              <a:t>Kaivannainen: Louhimis- tai kaivamiskelpoinen mineraali tai kivi- tai maalaji.</a:t>
            </a:r>
            <a:endParaRPr sz="5000" dirty="0">
              <a:solidFill>
                <a:schemeClr val="accent6"/>
              </a:solidFill>
            </a:endParaRPr>
          </a:p>
          <a:p>
            <a:pPr marL="457200" lvl="0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●"/>
            </a:pPr>
            <a:r>
              <a:rPr lang="fi-FI" sz="5000" dirty="0">
                <a:solidFill>
                  <a:schemeClr val="accent6"/>
                </a:solidFill>
              </a:rPr>
              <a:t>Kaivannaisten luokittelu:</a:t>
            </a:r>
            <a:endParaRPr sz="5000" dirty="0">
              <a:solidFill>
                <a:schemeClr val="accent6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fi-FI" sz="5000" dirty="0">
                <a:solidFill>
                  <a:schemeClr val="accent6"/>
                </a:solidFill>
              </a:rPr>
              <a:t>Malmi- eli metallimineraalit</a:t>
            </a:r>
            <a:endParaRPr sz="5000" dirty="0">
              <a:solidFill>
                <a:schemeClr val="accent6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fi-FI" sz="5000" dirty="0">
                <a:solidFill>
                  <a:schemeClr val="accent6"/>
                </a:solidFill>
              </a:rPr>
              <a:t>Teollisuusmineraalit</a:t>
            </a:r>
            <a:endParaRPr sz="5000" dirty="0">
              <a:solidFill>
                <a:schemeClr val="accent6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fi-FI" sz="5000" dirty="0">
                <a:solidFill>
                  <a:schemeClr val="accent6"/>
                </a:solidFill>
              </a:rPr>
              <a:t>Energiamineraalit</a:t>
            </a:r>
            <a:endParaRPr sz="5000" dirty="0">
              <a:solidFill>
                <a:schemeClr val="accent6"/>
              </a:solidFill>
            </a:endParaRPr>
          </a:p>
          <a:p>
            <a:pPr marL="914400" lvl="1" indent="-546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Char char="○"/>
            </a:pPr>
            <a:r>
              <a:rPr lang="fi-FI" sz="5000" dirty="0">
                <a:solidFill>
                  <a:schemeClr val="accent6"/>
                </a:solidFill>
              </a:rPr>
              <a:t>Harvinaiset maametallit</a:t>
            </a:r>
            <a:endParaRPr sz="5000" dirty="0">
              <a:solidFill>
                <a:schemeClr val="accent6"/>
              </a:solidFill>
            </a:endParaRPr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g113abfac7a5_0_1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63EC26B-3575-45FE-76CC-01F9742E3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891" y="2672617"/>
            <a:ext cx="15831109" cy="965835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5EE5F5A-0E6B-DFC3-5794-959F44618B28}"/>
              </a:ext>
            </a:extLst>
          </p:cNvPr>
          <p:cNvSpPr txBox="1"/>
          <p:nvPr/>
        </p:nvSpPr>
        <p:spPr>
          <a:xfrm>
            <a:off x="685799" y="8764650"/>
            <a:ext cx="66294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400" dirty="0">
                <a:hlinkClick r:id="rId4"/>
              </a:rPr>
              <a:t>https://www.mtvuutiset.fi/artikkeli/terrafame-alkaa-tuottaa-uraania/8596442#gs.wji38p</a:t>
            </a:r>
            <a:endParaRPr lang="fi-FI" sz="4400" dirty="0"/>
          </a:p>
          <a:p>
            <a:endParaRPr lang="fi-FI" sz="44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D0C3EF7-1DA1-650E-2F95-CC9367956D6B}"/>
              </a:ext>
            </a:extLst>
          </p:cNvPr>
          <p:cNvSpPr txBox="1"/>
          <p:nvPr/>
        </p:nvSpPr>
        <p:spPr>
          <a:xfrm>
            <a:off x="418821" y="6224519"/>
            <a:ext cx="77152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dirty="0"/>
              <a:t>Eettinen läppäri - Kongon kaivosteollisuus</a:t>
            </a:r>
          </a:p>
          <a:p>
            <a:r>
              <a:rPr lang="fi-FI" sz="3200" dirty="0">
                <a:hlinkClick r:id="rId5"/>
              </a:rPr>
              <a:t>https://www.youtube.com/watch?v=uYUsrPdFxJ8</a:t>
            </a:r>
            <a:endParaRPr lang="fi-FI" sz="3200" dirty="0"/>
          </a:p>
          <a:p>
            <a:endParaRPr lang="fi-FI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3abfac7a5_0_9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9545300" cy="12858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Malmien synty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2" name="Google Shape;102;g113abfac7a5_0_94"/>
          <p:cNvSpPr txBox="1">
            <a:spLocks noGrp="1"/>
          </p:cNvSpPr>
          <p:nvPr>
            <p:ph type="body" idx="1"/>
          </p:nvPr>
        </p:nvSpPr>
        <p:spPr>
          <a:xfrm>
            <a:off x="0" y="1285875"/>
            <a:ext cx="24384000" cy="498722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Malmi = Luonnollinen mineraaliesiintymä, josta on taloudellisesti kannattavaa tuottaa haluttua metallia.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Suuri osa malmeista on muodostunut esim. </a:t>
            </a:r>
            <a:r>
              <a:rPr lang="fi-FI" i="1" dirty="0">
                <a:solidFill>
                  <a:schemeClr val="accent6"/>
                </a:solidFill>
              </a:rPr>
              <a:t>vuorenpoimutusten</a:t>
            </a:r>
            <a:r>
              <a:rPr lang="fi-FI" dirty="0">
                <a:solidFill>
                  <a:schemeClr val="accent6"/>
                </a:solidFill>
              </a:rPr>
              <a:t> yhteydessä.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Kuluttavien prosessien myötä malmit päätyvät vähitellen lähelle maanpintaa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3" name="Google Shape;103;g113abfac7a5_0_9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4CD5D3D-13FB-30A8-D557-ADFEC7BA6E30}"/>
              </a:ext>
            </a:extLst>
          </p:cNvPr>
          <p:cNvSpPr txBox="1"/>
          <p:nvPr/>
        </p:nvSpPr>
        <p:spPr>
          <a:xfrm>
            <a:off x="1360493" y="9958948"/>
            <a:ext cx="123872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4000" b="1" i="0" dirty="0">
                <a:solidFill>
                  <a:srgbClr val="0F0F0F"/>
                </a:solidFill>
                <a:effectLst/>
                <a:latin typeface="YouTube Sans"/>
              </a:rPr>
              <a:t>Eettinen läppäri: Kiina - uhka vai mahdollisuus?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A23990A-82DE-15EE-D618-F7897FD27762}"/>
              </a:ext>
            </a:extLst>
          </p:cNvPr>
          <p:cNvSpPr txBox="1"/>
          <p:nvPr/>
        </p:nvSpPr>
        <p:spPr>
          <a:xfrm>
            <a:off x="859629" y="11007528"/>
            <a:ext cx="123872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hlinkClick r:id="rId3"/>
              </a:rPr>
              <a:t>https://www.youtube.com/watch?v=TSH_GPi8GSY</a:t>
            </a:r>
            <a:endParaRPr lang="fi-FI" sz="4000" dirty="0"/>
          </a:p>
          <a:p>
            <a:endParaRPr lang="fi-FI" sz="4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565DC5A-BF3E-9C7C-F090-A9AEB0FD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438" y="5325663"/>
            <a:ext cx="10768015" cy="807601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AF724ED-BD6E-26B5-7731-AFF9746ECADB}"/>
              </a:ext>
            </a:extLst>
          </p:cNvPr>
          <p:cNvSpPr txBox="1"/>
          <p:nvPr/>
        </p:nvSpPr>
        <p:spPr>
          <a:xfrm>
            <a:off x="1044176" y="6372226"/>
            <a:ext cx="1238726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b="1" i="0" u="none" strike="noStrike" dirty="0">
                <a:solidFill>
                  <a:srgbClr val="8E7BD3"/>
                </a:solidFill>
                <a:effectLst/>
                <a:latin typeface="Source Sans Pro" panose="020B0503030403020204" pitchFamily="34" charset="0"/>
              </a:rPr>
              <a:t>6.2 </a:t>
            </a:r>
            <a:r>
              <a:rPr lang="fi-FI" sz="4000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Kiirunan kaupungin keskusta sijaitsee poikkeuksellisesti rautamalmiesiintymän päällä. Kaupungissa on noin 20 000 asukasta. Kaupungin keskustaa ollaan siirtämässä kolme kilometriä itään, koska riskinä on, että kaupunki vajoaa louhinnan vuoksi.</a:t>
            </a:r>
            <a:endParaRPr lang="fi-FI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3abfac7a5_0_102"/>
          <p:cNvSpPr txBox="1">
            <a:spLocks noGrp="1"/>
          </p:cNvSpPr>
          <p:nvPr>
            <p:ph type="title"/>
          </p:nvPr>
        </p:nvSpPr>
        <p:spPr>
          <a:xfrm>
            <a:off x="0" y="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Rauta ja alumiini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10" name="Google Shape;110;g113abfac7a5_0_102"/>
          <p:cNvSpPr txBox="1">
            <a:spLocks noGrp="1"/>
          </p:cNvSpPr>
          <p:nvPr>
            <p:ph type="body" idx="1"/>
          </p:nvPr>
        </p:nvSpPr>
        <p:spPr>
          <a:xfrm>
            <a:off x="0" y="1832327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Rautaa jalostetaan </a:t>
            </a:r>
            <a:r>
              <a:rPr lang="fi-FI" i="1" dirty="0">
                <a:solidFill>
                  <a:schemeClr val="accent6"/>
                </a:solidFill>
              </a:rPr>
              <a:t>rautamalmista</a:t>
            </a:r>
            <a:endParaRPr i="1" dirty="0">
              <a:solidFill>
                <a:schemeClr val="accent6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Hyvät ominaisuudet: runsaat esiintymät, monikäyttöinen, kestävä, monien metalliseosten raaka-aine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Raudasta valmistetaan terästä ja valurautaa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11" name="Google Shape;111;g113abfac7a5_0_102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112" name="Google Shape;112;g113abfac7a5_0_102"/>
          <p:cNvSpPr txBox="1">
            <a:spLocks noGrp="1"/>
          </p:cNvSpPr>
          <p:nvPr>
            <p:ph type="body" idx="2"/>
          </p:nvPr>
        </p:nvSpPr>
        <p:spPr>
          <a:xfrm>
            <a:off x="10731900" y="1832327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Alumiinia jalostetaan bauksiitista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Hyvät ominaisuudet: keveys, lujuus, ruostumattomuus, muokattavuus, helposti kierrätettävä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Bauksiitin jalostaminen vaatii paljon energiaa</a:t>
            </a:r>
            <a:endParaRPr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3abfac7a5_0_110"/>
          <p:cNvSpPr txBox="1">
            <a:spLocks noGrp="1"/>
          </p:cNvSpPr>
          <p:nvPr>
            <p:ph type="title"/>
          </p:nvPr>
        </p:nvSpPr>
        <p:spPr>
          <a:xfrm>
            <a:off x="-551088" y="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Kaivokset</a:t>
            </a:r>
            <a:endParaRPr dirty="0"/>
          </a:p>
        </p:txBody>
      </p:sp>
      <p:sp>
        <p:nvSpPr>
          <p:cNvPr id="119" name="Google Shape;119;g113abfac7a5_0_1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Avolouhos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13abfac7a5_0_1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Tunnelikaivos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113abfac7a5_0_1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pic>
        <p:nvPicPr>
          <p:cNvPr id="122" name="Google Shape;122;g113abfac7a5_0_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550" y="5121021"/>
            <a:ext cx="10592352" cy="600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13abfac7a5_0_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3400" y="5121021"/>
            <a:ext cx="8003133" cy="60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3abfac7a5_0_11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pic>
        <p:nvPicPr>
          <p:cNvPr id="130" name="Google Shape;130;g113abfac7a5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041" y="0"/>
            <a:ext cx="22483923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4000"/>
          </a:schemeClr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3abfac7a5_0_126"/>
          <p:cNvSpPr txBox="1">
            <a:spLocks noGrp="1"/>
          </p:cNvSpPr>
          <p:nvPr>
            <p:ph type="title"/>
          </p:nvPr>
        </p:nvSpPr>
        <p:spPr>
          <a:xfrm>
            <a:off x="361950" y="0"/>
            <a:ext cx="17354550" cy="117157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Kaivosten ympäristövaikutukset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37" name="Google Shape;137;g113abfac7a5_0_126"/>
          <p:cNvSpPr txBox="1">
            <a:spLocks noGrp="1"/>
          </p:cNvSpPr>
          <p:nvPr>
            <p:ph type="body" idx="1"/>
          </p:nvPr>
        </p:nvSpPr>
        <p:spPr>
          <a:xfrm>
            <a:off x="0" y="1171575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82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4000"/>
              <a:buChar char="●"/>
            </a:pPr>
            <a:r>
              <a:rPr lang="fi-FI" sz="4400" dirty="0">
                <a:solidFill>
                  <a:schemeClr val="accent6"/>
                </a:solidFill>
              </a:rPr>
              <a:t>Kaivokset vaikuttavat ympäristöön eri tavoin eri vaiheissa → suurimmat vaikutukset ympäristöön ovat silloin, kun kaivos on toiminnassa</a:t>
            </a:r>
            <a:endParaRPr sz="4400" dirty="0">
              <a:solidFill>
                <a:schemeClr val="accent6"/>
              </a:solidFill>
            </a:endParaRPr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fi-FI" sz="4400" dirty="0">
                <a:solidFill>
                  <a:schemeClr val="accent6"/>
                </a:solidFill>
              </a:rPr>
              <a:t>Haitat ympäristölle: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ilman ja vesistöjen pilaantuminen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maisemahaitat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energiankulutus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luonnon monimuotoisuuden hupeneminen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sukupuuttoaallot tulevaisuudessa</a:t>
            </a:r>
            <a:endParaRPr sz="4400" dirty="0">
              <a:solidFill>
                <a:schemeClr val="accent6"/>
              </a:solidFill>
            </a:endParaRPr>
          </a:p>
          <a:p>
            <a:pPr marL="45720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fi-FI" sz="4400" dirty="0">
                <a:solidFill>
                  <a:schemeClr val="accent6"/>
                </a:solidFill>
              </a:rPr>
              <a:t>Haitat ihmisille: 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kaivosonnettomuudet</a:t>
            </a:r>
            <a:endParaRPr sz="4400" dirty="0">
              <a:solidFill>
                <a:schemeClr val="accent6"/>
              </a:solidFill>
            </a:endParaRPr>
          </a:p>
          <a:p>
            <a:pPr marL="914400" lvl="1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lang="fi-FI" sz="4400" dirty="0">
                <a:solidFill>
                  <a:schemeClr val="accent6"/>
                </a:solidFill>
              </a:rPr>
              <a:t>heikko työturvallisuus</a:t>
            </a:r>
            <a:endParaRPr sz="4400" dirty="0">
              <a:solidFill>
                <a:schemeClr val="accent6"/>
              </a:solidFill>
            </a:endParaRPr>
          </a:p>
        </p:txBody>
      </p:sp>
      <p:sp>
        <p:nvSpPr>
          <p:cNvPr id="138" name="Google Shape;138;g113abfac7a5_0_12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D5E73E0-71D0-23CF-7401-0F9861EED631}"/>
              </a:ext>
            </a:extLst>
          </p:cNvPr>
          <p:cNvSpPr txBox="1"/>
          <p:nvPr/>
        </p:nvSpPr>
        <p:spPr>
          <a:xfrm>
            <a:off x="12191999" y="6089748"/>
            <a:ext cx="91487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3"/>
              </a:rPr>
              <a:t>https://www.mtvuutiset.fi/artikkeli/asiantuntija-mtv-uutisille-kaatopaikkojen-toiminta-tuhat-kertaa-paremmalla-tolalla-kuin-kaivosten/8576504</a:t>
            </a:r>
            <a:endParaRPr lang="fi-FI" sz="3600" dirty="0"/>
          </a:p>
          <a:p>
            <a:endParaRPr lang="fi-FI" sz="36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BEF6A78-6E18-6D02-3130-8890C1094E90}"/>
              </a:ext>
            </a:extLst>
          </p:cNvPr>
          <p:cNvSpPr txBox="1"/>
          <p:nvPr/>
        </p:nvSpPr>
        <p:spPr>
          <a:xfrm>
            <a:off x="6310148" y="8914647"/>
            <a:ext cx="70747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4"/>
              </a:rPr>
              <a:t>https://www.mtv.fi/sarja/seitseman-uutiset-1496/tiistai-22-11-klo-19-uuden-kaivoslain-esitysta-arvostellaan-turvallisuus-ja-ymparistonakokulmien-puuttumisesta-20348148</a:t>
            </a:r>
            <a:endParaRPr lang="fi-FI" sz="3600" dirty="0"/>
          </a:p>
          <a:p>
            <a:endParaRPr lang="fi-FI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8000"/>
          </a:schemeClr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3abfac7a5_0_1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9659600" cy="1485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Suomen kaivosteollisuus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45" name="Google Shape;145;g113abfac7a5_0_133"/>
          <p:cNvSpPr txBox="1">
            <a:spLocks noGrp="1"/>
          </p:cNvSpPr>
          <p:nvPr>
            <p:ph type="body" idx="1"/>
          </p:nvPr>
        </p:nvSpPr>
        <p:spPr>
          <a:xfrm>
            <a:off x="0" y="1692818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Tärkeimmät louhittavat metallimalmit ovat kromi, nikkeli, kupari, koboltti, sinkki, kulta ja hopea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Euroopan suurin kullantuottaja → Kittilän Suurkuusikon kaivos tuottaa 20 kg:n kultaharkon päivässä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Suomi kiinnostaa kaivosteollisuuden toimijoita, koska täällä on paljon harvinaisia maametalleja, joita tarvitaan mm. akkuteollisuudessa. 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Suomen kaivoslaki on </a:t>
            </a:r>
            <a:r>
              <a:rPr lang="fi-FI" b="1" dirty="0">
                <a:solidFill>
                  <a:schemeClr val="accent6"/>
                </a:solidFill>
              </a:rPr>
              <a:t>vuodelta 2011 ja sen mukaan kaikilla on oikeus etsiä malmeja myös yksityisiltä mailta..</a:t>
            </a:r>
            <a:endParaRPr b="1" dirty="0">
              <a:solidFill>
                <a:schemeClr val="accent6"/>
              </a:solidFill>
            </a:endParaRPr>
          </a:p>
        </p:txBody>
      </p:sp>
      <p:sp>
        <p:nvSpPr>
          <p:cNvPr id="146" name="Google Shape;146;g113abfac7a5_0_133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88764E1-4BEB-977B-4CD7-D490B216841F}"/>
              </a:ext>
            </a:extLst>
          </p:cNvPr>
          <p:cNvSpPr txBox="1"/>
          <p:nvPr/>
        </p:nvSpPr>
        <p:spPr>
          <a:xfrm>
            <a:off x="707231" y="10361938"/>
            <a:ext cx="1035129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3"/>
              </a:rPr>
              <a:t>https://www.mtvuutiset.fi/artikkeli/kaivosyritys-teki-jattimaisen-varauksen-uudellamaalla-ei-kuulu-kaupungin-eika-kaupunkilaisten-toivelistalle/8529482#gs.wji9it</a:t>
            </a:r>
            <a:endParaRPr lang="fi-FI" sz="3600" dirty="0"/>
          </a:p>
          <a:p>
            <a:endParaRPr lang="fi-FI" sz="36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8DCBDD8-ED18-5DA5-B10D-CD8A56613A69}"/>
              </a:ext>
            </a:extLst>
          </p:cNvPr>
          <p:cNvSpPr txBox="1"/>
          <p:nvPr/>
        </p:nvSpPr>
        <p:spPr>
          <a:xfrm>
            <a:off x="12658725" y="9838718"/>
            <a:ext cx="90797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600" dirty="0">
                <a:hlinkClick r:id="rId4"/>
              </a:rPr>
              <a:t>https://www.mtv.fi/sarja/seitseman-uutiset-1496/tiistai-22-11-klo-19-uuden-kaivoslain-esitysta-arvostellaan-turvallisuus-ja-ymparistonakokulmien-puuttumisesta-20348148</a:t>
            </a:r>
            <a:endParaRPr lang="fi-FI" sz="3600" dirty="0"/>
          </a:p>
          <a:p>
            <a:endParaRPr lang="fi-FI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4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3abfac7a5_0_1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accent6"/>
                </a:solidFill>
              </a:rPr>
              <a:t>Metalleja kierrätetään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53" name="Google Shape;153;g113abfac7a5_0_140"/>
          <p:cNvSpPr txBox="1">
            <a:spLocks noGrp="1"/>
          </p:cNvSpPr>
          <p:nvPr>
            <p:ph type="body" idx="1"/>
          </p:nvPr>
        </p:nvSpPr>
        <p:spPr>
          <a:xfrm>
            <a:off x="0" y="2044600"/>
            <a:ext cx="13940700" cy="755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Metalleja saadaan teollisuuden käyttöön myös kierrättämällä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Noin 2/3 metalleista voidaan kierrättää</a:t>
            </a:r>
            <a:endParaRPr dirty="0">
              <a:solidFill>
                <a:schemeClr val="accent6"/>
              </a:solidFill>
            </a:endParaRPr>
          </a:p>
          <a:p>
            <a:pPr marL="4572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6000"/>
              <a:buChar char="●"/>
            </a:pPr>
            <a:r>
              <a:rPr lang="fi-FI" dirty="0">
                <a:solidFill>
                  <a:schemeClr val="accent6"/>
                </a:solidFill>
              </a:rPr>
              <a:t>korvaavat materiaalit, kuten erilaiset </a:t>
            </a:r>
            <a:r>
              <a:rPr lang="fi-FI" i="1" dirty="0">
                <a:solidFill>
                  <a:schemeClr val="accent6"/>
                </a:solidFill>
              </a:rPr>
              <a:t>polymeerit</a:t>
            </a:r>
            <a:r>
              <a:rPr lang="fi-FI" dirty="0">
                <a:solidFill>
                  <a:schemeClr val="accent6"/>
                </a:solidFill>
              </a:rPr>
              <a:t> vähentävät louhittavien mineraalien tarvetta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54" name="Google Shape;154;g113abfac7a5_0_14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pic>
        <p:nvPicPr>
          <p:cNvPr id="155" name="Google Shape;155;g113abfac7a5_0_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0700" y="2296076"/>
            <a:ext cx="10443300" cy="695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440</Words>
  <Application>Microsoft Office PowerPoint</Application>
  <PresentationFormat>Mukautettu</PresentationFormat>
  <Paragraphs>69</Paragraphs>
  <Slides>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4" baseType="lpstr">
      <vt:lpstr>Arial</vt:lpstr>
      <vt:lpstr>Calibri</vt:lpstr>
      <vt:lpstr>Source Sans Pro</vt:lpstr>
      <vt:lpstr>YouTube Sans</vt:lpstr>
      <vt:lpstr>Office-teema</vt:lpstr>
      <vt:lpstr>6. Kaivannaiset – tärkeä luonnonvara</vt:lpstr>
      <vt:lpstr>Kaivannaiset</vt:lpstr>
      <vt:lpstr>Malmien synty</vt:lpstr>
      <vt:lpstr>Rauta ja alumiini</vt:lpstr>
      <vt:lpstr>Kaivokset</vt:lpstr>
      <vt:lpstr>PowerPoint-esitys</vt:lpstr>
      <vt:lpstr>Kaivosten ympäristövaikutukset</vt:lpstr>
      <vt:lpstr>Suomen kaivosteollisuus</vt:lpstr>
      <vt:lpstr>Metalleja kierrätetään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Kaivannaiset – tärkeä luonnonvara</dc:title>
  <dc:creator>Väänänen Anna</dc:creator>
  <cp:lastModifiedBy>Anitta Marttila</cp:lastModifiedBy>
  <cp:revision>3</cp:revision>
  <dcterms:created xsi:type="dcterms:W3CDTF">2020-05-05T09:10:38Z</dcterms:created>
  <dcterms:modified xsi:type="dcterms:W3CDTF">2023-05-03T06:09:13Z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