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h2EeHYx1nBeCQCmBKyySEsW5UY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EEEA5-D90F-4C65-9FB2-157B806F4DC5}" v="4" dt="2025-03-10T07:17:18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5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43cb47c49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243cb47c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8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8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9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9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20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20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le.fi/a/74-20146741" TargetMode="External"/><Relationship Id="rId5" Type="http://schemas.openxmlformats.org/officeDocument/2006/relationships/hyperlink" Target="https://yle.fi/a/74-20146114" TargetMode="External"/><Relationship Id="rId4" Type="http://schemas.openxmlformats.org/officeDocument/2006/relationships/hyperlink" Target="https://yle.triplet.io/uutiset/suurtulvan-tuhot-jarkyttavat-aavikon-keskella-libyassa-murtunut-pato-paasti-vesimassat-valloillee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s.fi/maailma/art-2000008673351.html" TargetMode="External"/><Relationship Id="rId4" Type="http://schemas.openxmlformats.org/officeDocument/2006/relationships/hyperlink" Target="https://yle.triplet.io/uutiset/kaupunkisuunnittelussa-varaudutaan-rankkasateisiin-rakentamalla-tulvapuisto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3EBB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44170" y="56959"/>
            <a:ext cx="21128569" cy="137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sv-SE" dirty="0"/>
              <a:t>5. </a:t>
            </a:r>
            <a:r>
              <a:rPr lang="sv-SE" dirty="0" err="1"/>
              <a:t>Kaupunkirakenne</a:t>
            </a:r>
            <a:endParaRPr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288619-27F0-9A2F-C75A-C3E9DA3F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66" y="3156578"/>
            <a:ext cx="15757634" cy="105024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8740D26-18E3-3B62-9753-750CE383266F}"/>
              </a:ext>
            </a:extLst>
          </p:cNvPr>
          <p:cNvSpPr txBox="1"/>
          <p:nvPr/>
        </p:nvSpPr>
        <p:spPr>
          <a:xfrm>
            <a:off x="492672" y="5715318"/>
            <a:ext cx="70511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5.1 Toimiva kaupunki rakennetaan hyödyntämällä myös luonnon tarjoamia mahdollisuuksia. </a:t>
            </a:r>
            <a:r>
              <a:rPr lang="fi-FI" sz="2800" dirty="0" err="1">
                <a:solidFill>
                  <a:schemeClr val="bg1"/>
                </a:solidFill>
              </a:rPr>
              <a:t>Leidenin</a:t>
            </a:r>
            <a:r>
              <a:rPr lang="fi-FI" sz="2800" dirty="0">
                <a:solidFill>
                  <a:schemeClr val="bg1"/>
                </a:solidFill>
              </a:rPr>
              <a:t> kaupungissa Hollannissa on </a:t>
            </a:r>
            <a:r>
              <a:rPr lang="fi-FI" sz="2800" dirty="0" err="1">
                <a:solidFill>
                  <a:schemeClr val="bg1"/>
                </a:solidFill>
              </a:rPr>
              <a:t>Oude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Rijn</a:t>
            </a:r>
            <a:r>
              <a:rPr lang="fi-FI" sz="2800" dirty="0">
                <a:solidFill>
                  <a:schemeClr val="bg1"/>
                </a:solidFill>
              </a:rPr>
              <a:t> joen haaraan kaivettu yli 28 km kanavia ja niiden yli 88 siltaa, joita on käytetty liikenneväylinä kaupungin sisällä jo 1600­luvulta lähtien.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7119EFC-0E5F-DCF3-8606-034F261FD548}"/>
              </a:ext>
            </a:extLst>
          </p:cNvPr>
          <p:cNvSpPr txBox="1"/>
          <p:nvPr/>
        </p:nvSpPr>
        <p:spPr>
          <a:xfrm>
            <a:off x="295603" y="8942113"/>
            <a:ext cx="74452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https://yle.triplet.io/uutiset/suurtulvan-tuhot-jarkyttavat-aavikon-keskella-libyassa-murtunut-pato-paasti-vesimassat-valloilleen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CDFD8B0-70AD-3044-9D79-02D4A01276C6}"/>
              </a:ext>
            </a:extLst>
          </p:cNvPr>
          <p:cNvSpPr txBox="1"/>
          <p:nvPr/>
        </p:nvSpPr>
        <p:spPr>
          <a:xfrm>
            <a:off x="0" y="1972086"/>
            <a:ext cx="121891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Suomen vetovoimaisimmalla kaupungilla on kuitenkin edessään nyt miljoonasäästöt. Tampereen taloussuunnitelma seuraaville kolmelle vuodelle on lähes 180 miljoonaa euroa miinuksella.</a:t>
            </a:r>
          </a:p>
          <a:p>
            <a:r>
              <a:rPr lang="fi-FI" sz="2800" dirty="0">
                <a:solidFill>
                  <a:schemeClr val="bg1"/>
                </a:solidFill>
              </a:rPr>
              <a:t>Mitä tapahtui?</a:t>
            </a:r>
          </a:p>
          <a:p>
            <a:r>
              <a:rPr lang="fi-FI" sz="2800" dirty="0">
                <a:solidFill>
                  <a:schemeClr val="bg1"/>
                </a:solidFill>
                <a:hlinkClick r:id="rId5"/>
              </a:rPr>
              <a:t>https://yle.fi/a/74-20146114</a:t>
            </a:r>
            <a:endParaRPr lang="fi-FI" sz="2800" dirty="0">
              <a:solidFill>
                <a:schemeClr val="bg1"/>
              </a:solidFill>
            </a:endParaRPr>
          </a:p>
          <a:p>
            <a:endParaRPr lang="fi-FI" sz="2800" dirty="0">
              <a:solidFill>
                <a:schemeClr val="bg1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8367749-E696-DB16-A9D7-A3708022994B}"/>
              </a:ext>
            </a:extLst>
          </p:cNvPr>
          <p:cNvSpPr txBox="1"/>
          <p:nvPr/>
        </p:nvSpPr>
        <p:spPr>
          <a:xfrm>
            <a:off x="10659771" y="3371136"/>
            <a:ext cx="122581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Vielä muutama vuosi sitten rakennettiin valtavasti yksiöitä – tuhansia on yhä myymättä, ja nyt suunta muuttuu</a:t>
            </a:r>
          </a:p>
          <a:p>
            <a:r>
              <a:rPr lang="fi-FI">
                <a:hlinkClick r:id="rId6"/>
              </a:rPr>
              <a:t>https://yle.fi/a/74-20146741</a:t>
            </a:r>
            <a:endParaRPr lang="fi-FI"/>
          </a:p>
          <a:p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2000"/>
          </a:schemeClr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43cb47c49_0_0"/>
          <p:cNvSpPr txBox="1">
            <a:spLocks noGrp="1"/>
          </p:cNvSpPr>
          <p:nvPr>
            <p:ph type="body" idx="1"/>
          </p:nvPr>
        </p:nvSpPr>
        <p:spPr>
          <a:xfrm>
            <a:off x="-1" y="1091086"/>
            <a:ext cx="13460185" cy="8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81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alueiden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suunnitteluvaiheessa</a:t>
            </a:r>
            <a:r>
              <a:rPr lang="sv-SE" sz="3300" dirty="0">
                <a:solidFill>
                  <a:srgbClr val="FF9933"/>
                </a:solidFill>
              </a:rPr>
              <a:t> on jo  </a:t>
            </a:r>
            <a:r>
              <a:rPr lang="sv-SE" sz="3300" dirty="0" err="1">
                <a:solidFill>
                  <a:srgbClr val="FF9933"/>
                </a:solidFill>
              </a:rPr>
              <a:t>otettu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huomioon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rakennusvaiheen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käytön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ekologisuus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vähäpäästöisyys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materiaalien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kierrätys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pitkä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elinkaari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toimii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parhaiten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uusia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alueita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suunniteltaessa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rakennettaessa→tekniikka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lähtee</a:t>
            </a:r>
            <a:r>
              <a:rPr lang="sv-SE" sz="3300" dirty="0">
                <a:solidFill>
                  <a:srgbClr val="FF9933"/>
                </a:solidFill>
              </a:rPr>
              <a:t> jo </a:t>
            </a:r>
            <a:r>
              <a:rPr lang="sv-SE" sz="3300" dirty="0" err="1">
                <a:solidFill>
                  <a:srgbClr val="FF9933"/>
                </a:solidFill>
              </a:rPr>
              <a:t>maan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alta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asuinympäristö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luo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haasteita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rakentamiselle→mitä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pohjoisempana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asutaan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sitä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enemmän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otetaan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huomioon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lämpöeristeiden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määrä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rakennusten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lämmitys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käyttöveden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lämmitys</a:t>
            </a:r>
            <a:endParaRPr sz="3300" dirty="0">
              <a:solidFill>
                <a:srgbClr val="FF9933"/>
              </a:solidFill>
            </a:endParaRPr>
          </a:p>
          <a:p>
            <a:pPr marL="91440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○"/>
            </a:pPr>
            <a:r>
              <a:rPr lang="sv-SE" sz="3300" dirty="0" err="1">
                <a:solidFill>
                  <a:srgbClr val="FF9933"/>
                </a:solidFill>
              </a:rPr>
              <a:t>vuodenaikojen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vaikutus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aurinkoenergian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saatavuuteen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vaikuttaa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rakennusten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ekologisuuteen</a:t>
            </a:r>
            <a:endParaRPr sz="3300" dirty="0">
              <a:solidFill>
                <a:srgbClr val="FF9933"/>
              </a:solidFill>
            </a:endParaRPr>
          </a:p>
          <a:p>
            <a:pPr marL="45720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sv-SE" sz="3300" dirty="0" err="1">
                <a:solidFill>
                  <a:srgbClr val="FF9933"/>
                </a:solidFill>
              </a:rPr>
              <a:t>Vain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Kiina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rakentaa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kokonaisia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ekokaupunkeja</a:t>
            </a:r>
            <a:r>
              <a:rPr lang="sv-SE" sz="3300" dirty="0">
                <a:solidFill>
                  <a:srgbClr val="FF9933"/>
                </a:solidFill>
              </a:rPr>
              <a:t>, </a:t>
            </a:r>
            <a:r>
              <a:rPr lang="sv-SE" sz="3300" dirty="0" err="1">
                <a:solidFill>
                  <a:srgbClr val="FF9933"/>
                </a:solidFill>
              </a:rPr>
              <a:t>muualla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rakennetaan</a:t>
            </a:r>
            <a:r>
              <a:rPr lang="sv-SE" sz="3300" dirty="0">
                <a:solidFill>
                  <a:srgbClr val="FF9933"/>
                </a:solidFill>
              </a:rPr>
              <a:t> </a:t>
            </a:r>
            <a:r>
              <a:rPr lang="sv-SE" sz="3300" dirty="0" err="1">
                <a:solidFill>
                  <a:srgbClr val="FF9933"/>
                </a:solidFill>
              </a:rPr>
              <a:t>kaupunginosia</a:t>
            </a:r>
            <a:r>
              <a:rPr lang="sv-SE" sz="3300" dirty="0">
                <a:solidFill>
                  <a:srgbClr val="FF9933"/>
                </a:solidFill>
              </a:rPr>
              <a:t> ja </a:t>
            </a:r>
            <a:r>
              <a:rPr lang="sv-SE" sz="3300" dirty="0" err="1">
                <a:solidFill>
                  <a:srgbClr val="FF9933"/>
                </a:solidFill>
              </a:rPr>
              <a:t>asuinalueita</a:t>
            </a:r>
            <a:endParaRPr sz="3300" dirty="0">
              <a:solidFill>
                <a:srgbClr val="FF9933"/>
              </a:solidFill>
            </a:endParaRPr>
          </a:p>
        </p:txBody>
      </p:sp>
      <p:pic>
        <p:nvPicPr>
          <p:cNvPr id="169" name="Google Shape;169;g1243cb47c49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456" r="23461"/>
          <a:stretch/>
        </p:blipFill>
        <p:spPr>
          <a:xfrm>
            <a:off x="13460186" y="0"/>
            <a:ext cx="1092389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243cb47c49_0_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  <p:sp>
        <p:nvSpPr>
          <p:cNvPr id="171" name="Google Shape;171;g1243cb47c49_0_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Luku5</a:t>
            </a:r>
            <a:endParaRPr/>
          </a:p>
        </p:txBody>
      </p:sp>
      <p:sp>
        <p:nvSpPr>
          <p:cNvPr id="172" name="Google Shape;172;g1243cb47c49_0_0"/>
          <p:cNvSpPr txBox="1">
            <a:spLocks noGrp="1"/>
          </p:cNvSpPr>
          <p:nvPr>
            <p:ph type="title"/>
          </p:nvPr>
        </p:nvSpPr>
        <p:spPr>
          <a:xfrm>
            <a:off x="0" y="24963"/>
            <a:ext cx="13460185" cy="23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12820"/>
              <a:buFont typeface="Calibri"/>
              <a:buNone/>
            </a:pPr>
            <a:endParaRPr sz="7019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Ekokaupungit</a:t>
            </a:r>
            <a:endParaRPr dirty="0">
              <a:solidFill>
                <a:srgbClr val="FF9933"/>
              </a:solidFill>
            </a:endParaRPr>
          </a:p>
        </p:txBody>
      </p:sp>
      <p:sp>
        <p:nvSpPr>
          <p:cNvPr id="173" name="Google Shape;173;g1243cb47c49_0_0"/>
          <p:cNvSpPr txBox="1"/>
          <p:nvPr/>
        </p:nvSpPr>
        <p:spPr>
          <a:xfrm>
            <a:off x="16451550" y="9335300"/>
            <a:ext cx="37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Calibri"/>
                <a:ea typeface="Calibri"/>
                <a:cs typeface="Calibri"/>
                <a:sym typeface="Calibri"/>
              </a:rPr>
              <a:t>Tähän kuva 5.9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243cb47c49_0_0"/>
          <p:cNvSpPr txBox="1"/>
          <p:nvPr/>
        </p:nvSpPr>
        <p:spPr>
          <a:xfrm>
            <a:off x="14060925" y="11371925"/>
            <a:ext cx="9722400" cy="200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latin typeface="Calibri"/>
                <a:ea typeface="Calibri"/>
                <a:cs typeface="Calibri"/>
                <a:sym typeface="Calibri"/>
              </a:rPr>
              <a:t>Monissa kaupungeissa on lisätty viheralueiden ja kasvillisuuden määrää. Muutoksen avulla pyritään hillitsemään kaupungin lämpenemistä kuumimpina vuodenaikoina ja tarjoamaan pieniä viherkaitaita kaupunkilaisten iloksi. Singapore.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0" y="1600251"/>
            <a:ext cx="12564800" cy="788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Kaupunkien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maankäyttömuotoja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eli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tapoja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käyttää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maata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ovat</a:t>
            </a:r>
            <a:r>
              <a:rPr lang="sv-SE" sz="4000" dirty="0">
                <a:solidFill>
                  <a:srgbClr val="FF9933"/>
                </a:solidFill>
              </a:rPr>
              <a:t> mm.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asuminen</a:t>
            </a:r>
            <a:r>
              <a:rPr lang="sv-SE" sz="4000" b="1" dirty="0">
                <a:solidFill>
                  <a:srgbClr val="FF9933"/>
                </a:solidFill>
              </a:rPr>
              <a:t>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liike-elämä</a:t>
            </a:r>
            <a:r>
              <a:rPr lang="sv-SE" sz="4000" b="1" dirty="0">
                <a:solidFill>
                  <a:srgbClr val="FF9933"/>
                </a:solidFill>
              </a:rPr>
              <a:t>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teollisuus</a:t>
            </a:r>
            <a:r>
              <a:rPr lang="sv-SE" sz="4000" b="1" dirty="0">
                <a:solidFill>
                  <a:srgbClr val="FF9933"/>
                </a:solidFill>
              </a:rPr>
              <a:t>  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virkistysalueet</a:t>
            </a:r>
            <a:endParaRPr sz="4000" b="1" dirty="0">
              <a:solidFill>
                <a:srgbClr val="FF9933"/>
              </a:solidFill>
            </a:endParaRPr>
          </a:p>
          <a:p>
            <a:pPr marL="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>
                <a:solidFill>
                  <a:srgbClr val="FF9933"/>
                </a:solidFill>
              </a:rPr>
              <a:t> 	</a:t>
            </a:r>
            <a:r>
              <a:rPr lang="sv-SE" sz="4000" dirty="0" err="1">
                <a:solidFill>
                  <a:srgbClr val="FF9933"/>
                </a:solidFill>
              </a:rPr>
              <a:t>Kaupungeista</a:t>
            </a:r>
            <a:r>
              <a:rPr lang="sv-SE" sz="4000" dirty="0">
                <a:solidFill>
                  <a:srgbClr val="FF9933"/>
                </a:solidFill>
              </a:rPr>
              <a:t> on </a:t>
            </a:r>
            <a:r>
              <a:rPr lang="sv-SE" sz="4000" dirty="0" err="1">
                <a:solidFill>
                  <a:srgbClr val="FF9933"/>
                </a:solidFill>
              </a:rPr>
              <a:t>usein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löydettävissä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yksi</a:t>
            </a:r>
            <a:r>
              <a:rPr lang="sv-SE" sz="4000" dirty="0">
                <a:solidFill>
                  <a:srgbClr val="FF9933"/>
                </a:solidFill>
              </a:rPr>
              <a:t> tai </a:t>
            </a:r>
            <a:r>
              <a:rPr lang="sv-SE" sz="4000" dirty="0" err="1">
                <a:solidFill>
                  <a:srgbClr val="FF9933"/>
                </a:solidFill>
              </a:rPr>
              <a:t>useampi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1" dirty="0" err="1">
                <a:solidFill>
                  <a:srgbClr val="FF9933"/>
                </a:solidFill>
              </a:rPr>
              <a:t>liikekeskusta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dirty="0" err="1">
                <a:solidFill>
                  <a:srgbClr val="FF9933"/>
                </a:solidFill>
              </a:rPr>
              <a:t>eri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ikäisiä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1" dirty="0" err="1">
                <a:solidFill>
                  <a:srgbClr val="FF9933"/>
                </a:solidFill>
              </a:rPr>
              <a:t>asutuskeskittymiä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viheralueita</a:t>
            </a:r>
            <a:endParaRPr sz="4000" b="1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teollisuusalueita</a:t>
            </a:r>
            <a:r>
              <a:rPr lang="sv-SE" sz="4000" dirty="0">
                <a:solidFill>
                  <a:srgbClr val="FF9933"/>
                </a:solidFill>
              </a:rPr>
              <a:t> ja </a:t>
            </a:r>
            <a:endParaRPr sz="4000" dirty="0">
              <a:solidFill>
                <a:srgbClr val="FF9933"/>
              </a:solidFill>
            </a:endParaRPr>
          </a:p>
          <a:p>
            <a:pPr marL="1371600" lvl="1" indent="-596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Char char="•"/>
            </a:pPr>
            <a:r>
              <a:rPr lang="sv-SE" sz="4000" b="1" dirty="0" err="1">
                <a:solidFill>
                  <a:srgbClr val="FF9933"/>
                </a:solidFill>
              </a:rPr>
              <a:t>liikennealueita</a:t>
            </a:r>
            <a:endParaRPr sz="4000" dirty="0">
              <a:solidFill>
                <a:srgbClr val="FF9933"/>
              </a:solidFill>
            </a:endParaRPr>
          </a:p>
          <a:p>
            <a:pPr marL="685800" lvl="0" indent="-431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dirty="0"/>
          </a:p>
        </p:txBody>
      </p:sp>
      <p:pic>
        <p:nvPicPr>
          <p:cNvPr id="93" name="Google Shape;9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62" r="18945"/>
          <a:stretch/>
        </p:blipFill>
        <p:spPr>
          <a:xfrm>
            <a:off x="12564800" y="0"/>
            <a:ext cx="11819197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71061" y="25191"/>
            <a:ext cx="10915807" cy="138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Maankäyttö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kaupungissa</a:t>
            </a:r>
            <a:endParaRPr dirty="0">
              <a:solidFill>
                <a:srgbClr val="FF9933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3B230FD-EC6C-47F5-1B79-9155BC18EDBA}"/>
              </a:ext>
            </a:extLst>
          </p:cNvPr>
          <p:cNvSpPr txBox="1"/>
          <p:nvPr/>
        </p:nvSpPr>
        <p:spPr>
          <a:xfrm>
            <a:off x="157219" y="8603017"/>
            <a:ext cx="11818615" cy="1772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https://yle.triplet.io/uutiset/kaupunkisuunnittelussa-varaudutaan-rankkasateisiin-rakentamalla-tulvapuistoja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4DC7A75-D27B-5D51-DD31-FF72BEF5C75F}"/>
              </a:ext>
            </a:extLst>
          </p:cNvPr>
          <p:cNvSpPr txBox="1"/>
          <p:nvPr/>
        </p:nvSpPr>
        <p:spPr>
          <a:xfrm>
            <a:off x="136080" y="10768020"/>
            <a:ext cx="12292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i-FI" sz="2800" b="1" i="0" dirty="0">
                <a:effectLst/>
                <a:latin typeface="var(--d1)"/>
              </a:rPr>
              <a:t>Asfaltti auki, puita päälle</a:t>
            </a:r>
          </a:p>
          <a:p>
            <a:pPr algn="l"/>
            <a:r>
              <a:rPr lang="fi-FI" sz="2800" b="0" i="0" dirty="0">
                <a:effectLst/>
                <a:latin typeface="var(--oq)"/>
              </a:rPr>
              <a:t>Pariisi suojautuu kuumenemiselta istuttamalla valtavan määrän puita. Työt ovat jo alkaneet.</a:t>
            </a:r>
          </a:p>
          <a:p>
            <a:pPr algn="l"/>
            <a:r>
              <a:rPr lang="fi-FI" sz="2800" b="0" i="0" dirty="0">
                <a:effectLst/>
                <a:latin typeface="var(--oq)"/>
                <a:hlinkClick r:id="rId5"/>
              </a:rPr>
              <a:t>https://www.hs.fi/maailma/art-2000008673351.html</a:t>
            </a:r>
            <a:endParaRPr lang="fi-FI" sz="2800" dirty="0">
              <a:latin typeface="var(--oq)"/>
            </a:endParaRPr>
          </a:p>
          <a:p>
            <a:pPr algn="l"/>
            <a:endParaRPr lang="fi-FI" b="0" i="0" dirty="0">
              <a:effectLst/>
              <a:latin typeface="var(--oq)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0" y="1828800"/>
            <a:ext cx="13460186" cy="794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8260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Centra</a:t>
            </a:r>
            <a:r>
              <a:rPr lang="sv-SE" sz="4000" dirty="0">
                <a:solidFill>
                  <a:srgbClr val="FF9933"/>
                </a:solidFill>
              </a:rPr>
              <a:t>l Business </a:t>
            </a:r>
            <a:r>
              <a:rPr lang="sv-SE" sz="4000" dirty="0" err="1">
                <a:solidFill>
                  <a:srgbClr val="FF9933"/>
                </a:solidFill>
              </a:rPr>
              <a:t>District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p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oikkeaa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muusta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kaupungista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eniten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kaupallista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palvelutarjontaa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vilkkain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liikenne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eniten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ihmisiä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päiväsaikaan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dirty="0">
                <a:solidFill>
                  <a:srgbClr val="FF9933"/>
                </a:solidFill>
              </a:rPr>
              <a:t>M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aan hinta on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kalleinta</a:t>
            </a:r>
            <a:r>
              <a:rPr lang="sv-SE" sz="4000" dirty="0">
                <a:solidFill>
                  <a:srgbClr val="FF9933"/>
                </a:solidFill>
              </a:rPr>
              <a:t> →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rakennusten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korkeutta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kasvatetaan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Liikekeskustoissa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kaupunki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kasvaa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ylöspäin</a:t>
            </a:r>
            <a:r>
              <a:rPr lang="sv-SE" sz="4000" dirty="0">
                <a:solidFill>
                  <a:srgbClr val="FF9933"/>
                </a:solidFill>
              </a:rPr>
              <a:t> ja </a:t>
            </a:r>
            <a:r>
              <a:rPr lang="sv-SE" sz="4000" dirty="0" err="1">
                <a:solidFill>
                  <a:srgbClr val="FF9933"/>
                </a:solidFill>
              </a:rPr>
              <a:t>alaspäin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keskustoissa</a:t>
            </a:r>
            <a:r>
              <a:rPr lang="sv-SE" sz="4000" dirty="0">
                <a:solidFill>
                  <a:srgbClr val="FF9933"/>
                </a:solidFill>
              </a:rPr>
              <a:t> on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pilvenpiirtäjiä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niiden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alla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parkkihalleja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FF9933"/>
              </a:solidFill>
            </a:endParaRPr>
          </a:p>
          <a:p>
            <a:pPr marL="914400" lvl="1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Maan </a:t>
            </a:r>
            <a:r>
              <a:rPr lang="sv-SE" sz="4000" dirty="0">
                <a:solidFill>
                  <a:srgbClr val="FF9933"/>
                </a:solidFill>
              </a:rPr>
              <a:t>hinnan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vuoksi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alueelle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sijoittuu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mm.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tavarataloja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hotelleja</a:t>
            </a:r>
            <a:endParaRPr sz="4000" dirty="0">
              <a:solidFill>
                <a:srgbClr val="FF9933"/>
              </a:solidFill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pankkeja</a:t>
            </a:r>
            <a:endParaRPr sz="4000" dirty="0">
              <a:solidFill>
                <a:srgbClr val="FF9933"/>
              </a:solidFill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vakuutusyhtiöitä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ja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Char char="■"/>
            </a:pP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erikoisliikkeitä</a:t>
            </a:r>
            <a:endParaRPr sz="40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82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</a:pPr>
            <a:r>
              <a:rPr lang="sv-SE" sz="4000" dirty="0" err="1">
                <a:solidFill>
                  <a:srgbClr val="FF9933"/>
                </a:solidFill>
              </a:rPr>
              <a:t>näiden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dirty="0" err="1">
                <a:solidFill>
                  <a:srgbClr val="FF9933"/>
                </a:solidFill>
              </a:rPr>
              <a:t>yritysten</a:t>
            </a:r>
            <a:r>
              <a:rPr lang="sv-SE" sz="4000" dirty="0">
                <a:solidFill>
                  <a:srgbClr val="FF9933"/>
                </a:solidFill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asiakaskunta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tulee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laajalta</a:t>
            </a:r>
            <a:r>
              <a:rPr lang="sv-SE" sz="40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40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alueelta</a:t>
            </a:r>
            <a:endParaRPr sz="4000" dirty="0">
              <a:solidFill>
                <a:srgbClr val="FF9933"/>
              </a:solidFill>
            </a:endParaRPr>
          </a:p>
        </p:txBody>
      </p:sp>
      <p:pic>
        <p:nvPicPr>
          <p:cNvPr id="102" name="Google Shape;102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86" r="44665"/>
          <a:stretch/>
        </p:blipFill>
        <p:spPr>
          <a:xfrm>
            <a:off x="13460186" y="0"/>
            <a:ext cx="10923812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0" y="25191"/>
            <a:ext cx="13460185" cy="180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Kaupungin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liikekeskusta,CBD</a:t>
            </a:r>
            <a:r>
              <a:rPr lang="sv-SE" dirty="0">
                <a:solidFill>
                  <a:srgbClr val="FF9933"/>
                </a:solidFill>
              </a:rPr>
              <a:t> </a:t>
            </a:r>
            <a:endParaRPr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9000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0" y="1658790"/>
            <a:ext cx="16613812" cy="875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>
                <a:solidFill>
                  <a:srgbClr val="FF9933"/>
                </a:solidFill>
              </a:rPr>
              <a:t>Maan hinta </a:t>
            </a:r>
            <a:r>
              <a:rPr lang="sv-SE" sz="3750" dirty="0" err="1">
                <a:solidFill>
                  <a:srgbClr val="FF9933"/>
                </a:solidFill>
              </a:rPr>
              <a:t>laskee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kun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etäisyys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keskustasta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>
                <a:solidFill>
                  <a:srgbClr val="FF9933"/>
                </a:solidFill>
              </a:rPr>
              <a:t>Hinnan </a:t>
            </a:r>
            <a:r>
              <a:rPr lang="sv-SE" sz="3750" dirty="0" err="1">
                <a:solidFill>
                  <a:srgbClr val="FF9933"/>
                </a:solidFill>
              </a:rPr>
              <a:t>laskiessa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talojen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korkeus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pienenee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asuntojen</a:t>
            </a:r>
            <a:r>
              <a:rPr lang="sv-SE" sz="3750" dirty="0">
                <a:solidFill>
                  <a:srgbClr val="FF9933"/>
                </a:solidFill>
              </a:rPr>
              <a:t> ja </a:t>
            </a:r>
            <a:r>
              <a:rPr lang="sv-SE" sz="3750" dirty="0" err="1">
                <a:solidFill>
                  <a:srgbClr val="FF9933"/>
                </a:solidFill>
              </a:rPr>
              <a:t>tonttien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pinta-ala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 err="1">
                <a:solidFill>
                  <a:srgbClr val="FF9933"/>
                </a:solidFill>
              </a:rPr>
              <a:t>Kaupungin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ulkopuolella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asumisen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hintaa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nostaa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toimivat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liikenneyhteydet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kaupunkiin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palveluiden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läheisyys</a:t>
            </a:r>
            <a:r>
              <a:rPr lang="sv-SE" sz="3750" dirty="0">
                <a:solidFill>
                  <a:srgbClr val="FF9933"/>
                </a:solidFill>
              </a:rPr>
              <a:t> ja </a:t>
            </a:r>
            <a:r>
              <a:rPr lang="sv-SE" sz="3750" dirty="0" err="1">
                <a:solidFill>
                  <a:srgbClr val="FF9933"/>
                </a:solidFill>
              </a:rPr>
              <a:t>monipuolisuus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asuinympäristön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visuaaliset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tekijät</a:t>
            </a:r>
            <a:r>
              <a:rPr lang="sv-SE" sz="3750" dirty="0">
                <a:solidFill>
                  <a:srgbClr val="FF9933"/>
                </a:solidFill>
              </a:rPr>
              <a:t>, kuten </a:t>
            </a:r>
            <a:r>
              <a:rPr lang="sv-SE" sz="3750" dirty="0" err="1">
                <a:solidFill>
                  <a:srgbClr val="FF9933"/>
                </a:solidFill>
              </a:rPr>
              <a:t>sijainti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vesistöjen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lähellä</a:t>
            </a:r>
            <a:r>
              <a:rPr lang="sv-SE" sz="3750" dirty="0">
                <a:solidFill>
                  <a:srgbClr val="FF9933"/>
                </a:solidFill>
              </a:rPr>
              <a:t> tai </a:t>
            </a:r>
            <a:r>
              <a:rPr lang="sv-SE" sz="3750" dirty="0" err="1">
                <a:solidFill>
                  <a:srgbClr val="FF9933"/>
                </a:solidFill>
              </a:rPr>
              <a:t>muut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luontoarvot</a:t>
            </a:r>
            <a:endParaRPr sz="3750" dirty="0">
              <a:solidFill>
                <a:srgbClr val="FF9933"/>
              </a:solidFill>
            </a:endParaRPr>
          </a:p>
          <a:p>
            <a:pPr marL="457200" lvl="0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●"/>
            </a:pPr>
            <a:r>
              <a:rPr lang="sv-SE" sz="3750" dirty="0" err="1">
                <a:solidFill>
                  <a:srgbClr val="FF9933"/>
                </a:solidFill>
              </a:rPr>
              <a:t>Kaupunkien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naapurikuntien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tonttimaa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halvempaa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houkuttelee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lapsiperheitä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4667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johtaa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kaupungin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väkiluvun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pienenemiseen</a:t>
            </a:r>
            <a:endParaRPr sz="3750" dirty="0">
              <a:solidFill>
                <a:srgbClr val="FF9933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sv-SE" sz="3750" dirty="0" err="1">
                <a:solidFill>
                  <a:srgbClr val="FF9933"/>
                </a:solidFill>
              </a:rPr>
              <a:t>samalla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i="1" dirty="0" err="1">
                <a:solidFill>
                  <a:srgbClr val="FF9933"/>
                </a:solidFill>
              </a:rPr>
              <a:t>kaupunkiseudun</a:t>
            </a:r>
            <a:r>
              <a:rPr lang="sv-SE" sz="3750" i="1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väkiluku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voi</a:t>
            </a:r>
            <a:r>
              <a:rPr lang="sv-SE" sz="3750" dirty="0">
                <a:solidFill>
                  <a:srgbClr val="FF9933"/>
                </a:solidFill>
              </a:rPr>
              <a:t> </a:t>
            </a:r>
            <a:r>
              <a:rPr lang="sv-SE" sz="3750" dirty="0" err="1">
                <a:solidFill>
                  <a:srgbClr val="FF9933"/>
                </a:solidFill>
              </a:rPr>
              <a:t>kasvaa</a:t>
            </a:r>
            <a:br>
              <a:rPr lang="sv-SE" dirty="0"/>
            </a:br>
            <a:endParaRPr dirty="0"/>
          </a:p>
        </p:txBody>
      </p:sp>
      <p:sp>
        <p:nvSpPr>
          <p:cNvPr id="111" name="Google Shape;111;p5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0" y="46194"/>
            <a:ext cx="11744856" cy="183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Kaupungin</a:t>
            </a:r>
            <a:r>
              <a:rPr lang="sv-SE" dirty="0">
                <a:solidFill>
                  <a:srgbClr val="FF9933"/>
                </a:solidFill>
              </a:rPr>
              <a:t> </a:t>
            </a:r>
            <a:r>
              <a:rPr lang="sv-SE" dirty="0" err="1">
                <a:solidFill>
                  <a:srgbClr val="FF9933"/>
                </a:solidFill>
              </a:rPr>
              <a:t>ulkolaidoilla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783E3F4-DF6B-F97F-BE8D-EDB9833C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425" y="165813"/>
            <a:ext cx="7648575" cy="752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1"/>
          </p:nvPr>
        </p:nvSpPr>
        <p:spPr>
          <a:xfrm>
            <a:off x="0" y="1449238"/>
            <a:ext cx="13460178" cy="930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b="1" dirty="0" err="1">
                <a:solidFill>
                  <a:srgbClr val="FF9933"/>
                </a:solidFill>
              </a:rPr>
              <a:t>Suburbanisaatiota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 </a:t>
            </a:r>
            <a:r>
              <a:rPr lang="sv-SE" sz="3500" i="0" u="none" strike="noStrike" dirty="0" err="1">
                <a:solidFill>
                  <a:srgbClr val="FF9933"/>
                </a:solidFill>
              </a:rPr>
              <a:t>eli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 </a:t>
            </a:r>
            <a:r>
              <a:rPr lang="sv-SE" sz="3500" b="1" dirty="0" err="1">
                <a:solidFill>
                  <a:srgbClr val="FF9933"/>
                </a:solidFill>
              </a:rPr>
              <a:t>esi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kaupungistumi</a:t>
            </a:r>
            <a:r>
              <a:rPr lang="sv-SE" sz="3500" b="1" dirty="0" err="1">
                <a:solidFill>
                  <a:srgbClr val="FF9933"/>
                </a:solidFill>
              </a:rPr>
              <a:t>sta</a:t>
            </a:r>
            <a:r>
              <a:rPr lang="sv-SE" sz="3500" b="1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tapahtui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voimakkaimmin</a:t>
            </a:r>
            <a:r>
              <a:rPr lang="sv-SE" sz="3500" dirty="0">
                <a:solidFill>
                  <a:srgbClr val="FF9933"/>
                </a:solidFill>
              </a:rPr>
              <a:t> 1950–1990 -</a:t>
            </a:r>
            <a:r>
              <a:rPr lang="sv-SE" sz="3500" dirty="0" err="1">
                <a:solidFill>
                  <a:srgbClr val="FF9933"/>
                </a:solidFill>
              </a:rPr>
              <a:t>luvuilla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>
                <a:solidFill>
                  <a:srgbClr val="FF9933"/>
                </a:solidFill>
              </a:rPr>
              <a:t>1960–1970 -</a:t>
            </a:r>
            <a:r>
              <a:rPr lang="sv-SE" sz="3500" dirty="0" err="1">
                <a:solidFill>
                  <a:srgbClr val="FF9933"/>
                </a:solidFill>
              </a:rPr>
              <a:t>luvut</a:t>
            </a:r>
            <a:r>
              <a:rPr lang="sv-SE" sz="3500" dirty="0">
                <a:solidFill>
                  <a:srgbClr val="FF9933"/>
                </a:solidFill>
              </a:rPr>
              <a:t> olivat </a:t>
            </a:r>
            <a:r>
              <a:rPr lang="sv-SE" sz="3500" dirty="0" err="1">
                <a:solidFill>
                  <a:srgbClr val="FF9933"/>
                </a:solidFill>
              </a:rPr>
              <a:t>betonielementtitalojen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b="1" dirty="0" err="1">
                <a:solidFill>
                  <a:srgbClr val="FF9933"/>
                </a:solidFill>
              </a:rPr>
              <a:t>lähiö</a:t>
            </a:r>
            <a:r>
              <a:rPr lang="sv-SE" sz="3500" dirty="0" err="1">
                <a:solidFill>
                  <a:srgbClr val="FF9933"/>
                </a:solidFill>
              </a:rPr>
              <a:t>rakentamisen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kulta-aikaa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reuna-alueille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nousi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kokonaisia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asuinalueita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muutamassa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vuodessa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Lähiöiden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suosiota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kasvatti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asumisen</a:t>
            </a:r>
            <a:r>
              <a:rPr lang="sv-SE" sz="3500" dirty="0">
                <a:solidFill>
                  <a:srgbClr val="FF9933"/>
                </a:solidFill>
              </a:rPr>
              <a:t> hinta ja </a:t>
            </a:r>
            <a:r>
              <a:rPr lang="sv-SE" sz="3500" dirty="0" err="1">
                <a:solidFill>
                  <a:srgbClr val="FF9933"/>
                </a:solidFill>
              </a:rPr>
              <a:t>väljyys</a:t>
            </a:r>
            <a:r>
              <a:rPr lang="sv-SE" sz="3500" dirty="0">
                <a:solidFill>
                  <a:srgbClr val="FF9933"/>
                </a:solidFill>
              </a:rPr>
              <a:t> → </a:t>
            </a:r>
            <a:r>
              <a:rPr lang="sv-SE" sz="3500" dirty="0" err="1">
                <a:solidFill>
                  <a:srgbClr val="FF9933"/>
                </a:solidFill>
              </a:rPr>
              <a:t>kerrostaloasuntojen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koko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merkittävästi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suurempi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kaupungeissa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autojen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määrän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lisääntyminen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toimiva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liikenneverkko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työmatkatkalaisille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kehittyvä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joukkoliikenne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Asuinalueilla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oli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lähiöissä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usein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selkeä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katuverkko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erilliset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parkkialueet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autoille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peruspalvelut</a:t>
            </a:r>
            <a:r>
              <a:rPr lang="sv-SE" sz="3500" dirty="0">
                <a:solidFill>
                  <a:srgbClr val="FF9933"/>
                </a:solidFill>
              </a:rPr>
              <a:t>, kuten </a:t>
            </a:r>
            <a:r>
              <a:rPr lang="sv-SE" sz="3500" dirty="0" err="1">
                <a:solidFill>
                  <a:srgbClr val="FF9933"/>
                </a:solidFill>
              </a:rPr>
              <a:t>ruokakauppa</a:t>
            </a:r>
            <a:r>
              <a:rPr lang="sv-SE" sz="3500" dirty="0">
                <a:solidFill>
                  <a:srgbClr val="FF9933"/>
                </a:solidFill>
              </a:rPr>
              <a:t>, </a:t>
            </a:r>
            <a:r>
              <a:rPr lang="sv-SE" sz="3500" dirty="0" err="1">
                <a:solidFill>
                  <a:srgbClr val="FF9933"/>
                </a:solidFill>
              </a:rPr>
              <a:t>parturi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neuvola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usein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myös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koulut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kävelyetäisyyden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päässä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0" y="1"/>
            <a:ext cx="13460186" cy="144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Esikaupungistuminen</a:t>
            </a:r>
            <a:r>
              <a:rPr lang="sv-SE" dirty="0">
                <a:solidFill>
                  <a:srgbClr val="FF9933"/>
                </a:solidFill>
              </a:rPr>
              <a:t> ja </a:t>
            </a:r>
            <a:r>
              <a:rPr lang="sv-SE" dirty="0" err="1">
                <a:solidFill>
                  <a:srgbClr val="FF9933"/>
                </a:solidFill>
              </a:rPr>
              <a:t>lähiöt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122" name="Google Shape;122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86" r="44665"/>
          <a:stretch/>
        </p:blipFill>
        <p:spPr>
          <a:xfrm>
            <a:off x="13460186" y="0"/>
            <a:ext cx="10923812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8"/>
          <p:cNvSpPr txBox="1"/>
          <p:nvPr/>
        </p:nvSpPr>
        <p:spPr>
          <a:xfrm>
            <a:off x="14221838" y="10753650"/>
            <a:ext cx="9400500" cy="25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latin typeface="Calibri"/>
                <a:ea typeface="Calibri"/>
                <a:cs typeface="Calibri"/>
                <a:sym typeface="Calibri"/>
              </a:rPr>
              <a:t>Runosmäen lähiö on rakennettu pääosin 1970­-luvulla aiemmin rakentamattomalle alueelle, ja se sijaitsee noin viiden kilometrin etäisyydellä Turun keskustasta. Siinä näkyvät kaikki lähiöille tyypilliset piirteet: selkeä katuverkko, kerrostalot, kävelytiet, kauppakeskus ja ympäröivät viheralueet. Lähiöiden läpi ei yleensä rakennettu läpikulkuteitä, vaan kadut päättyvät parkkialueille.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875" y="-72988"/>
            <a:ext cx="11561750" cy="1384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5875" y="-80250"/>
            <a:ext cx="11561751" cy="1387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24879" y="1282959"/>
            <a:ext cx="24334242" cy="625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6921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b="1" dirty="0" err="1">
                <a:solidFill>
                  <a:srgbClr val="FF9933"/>
                </a:solidFill>
              </a:rPr>
              <a:t>De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urbanisaatio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 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eli</a:t>
            </a:r>
            <a:r>
              <a:rPr lang="sv-SE" sz="3500" b="1" i="0" u="none" strike="noStrike" dirty="0">
                <a:solidFill>
                  <a:srgbClr val="FF9933"/>
                </a:solidFill>
              </a:rPr>
              <a:t> </a:t>
            </a:r>
            <a:r>
              <a:rPr lang="sv-SE" sz="3500" b="1" i="0" u="none" strike="noStrike" dirty="0" err="1">
                <a:solidFill>
                  <a:srgbClr val="FF9933"/>
                </a:solidFill>
              </a:rPr>
              <a:t>vastakaupungistuminen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tarkoittaa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sitä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yhä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useampi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ihminen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muuttaa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maaseutumaisille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alueille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Länsimaissa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merkittävi</a:t>
            </a:r>
            <a:r>
              <a:rPr lang="sv-SE" sz="3500" dirty="0" err="1">
                <a:solidFill>
                  <a:srgbClr val="FF9933"/>
                </a:solidFill>
              </a:rPr>
              <a:t>mmät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syyt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vastakaupungistumiselle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sv-SE" sz="3500" dirty="0" err="1">
                <a:solidFill>
                  <a:srgbClr val="FF9933"/>
                </a:solidFill>
              </a:rPr>
              <a:t>vat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500" b="0" i="0" u="none" strike="noStrike" dirty="0">
              <a:solidFill>
                <a:srgbClr val="FF99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asumisen</a:t>
            </a:r>
            <a:r>
              <a:rPr lang="sv-SE" sz="3500" dirty="0">
                <a:solidFill>
                  <a:srgbClr val="FF9933"/>
                </a:solidFill>
              </a:rPr>
              <a:t> hinta ja </a:t>
            </a:r>
            <a:r>
              <a:rPr lang="sv-SE" sz="3500" dirty="0" err="1">
                <a:solidFill>
                  <a:srgbClr val="FF9933"/>
                </a:solidFill>
              </a:rPr>
              <a:t>väljyys</a:t>
            </a:r>
            <a:endParaRPr sz="3500" dirty="0">
              <a:solidFill>
                <a:srgbClr val="FF9933"/>
              </a:solidFill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toimiva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liikenneverkko</a:t>
            </a:r>
            <a:r>
              <a:rPr lang="sv-SE" sz="3500" dirty="0">
                <a:solidFill>
                  <a:srgbClr val="FF9933"/>
                </a:solidFill>
              </a:rPr>
              <a:t>, jota </a:t>
            </a:r>
            <a:r>
              <a:rPr lang="sv-SE" sz="3500" dirty="0" err="1">
                <a:solidFill>
                  <a:srgbClr val="FF9933"/>
                </a:solidFill>
              </a:rPr>
              <a:t>pitkin</a:t>
            </a:r>
            <a:endParaRPr sz="3500" dirty="0">
              <a:solidFill>
                <a:srgbClr val="FF9933"/>
              </a:solidFill>
            </a:endParaRPr>
          </a:p>
          <a:p>
            <a:pPr marL="1371600" lvl="1" indent="-565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juna</a:t>
            </a:r>
            <a:r>
              <a:rPr lang="sv-SE" sz="3500" dirty="0">
                <a:solidFill>
                  <a:srgbClr val="FF9933"/>
                </a:solidFill>
              </a:rPr>
              <a:t>, auto ja </a:t>
            </a:r>
            <a:r>
              <a:rPr lang="sv-SE" sz="3500" dirty="0" err="1">
                <a:solidFill>
                  <a:srgbClr val="FF9933"/>
                </a:solidFill>
              </a:rPr>
              <a:t>linja-autot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kuljettavat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kauempaakin</a:t>
            </a:r>
            <a:r>
              <a:rPr lang="sv-SE" sz="3500" dirty="0">
                <a:solidFill>
                  <a:srgbClr val="FF9933"/>
                </a:solidFill>
              </a:rPr>
              <a:t>, </a:t>
            </a:r>
            <a:r>
              <a:rPr lang="sv-SE" sz="3500" dirty="0" err="1">
                <a:solidFill>
                  <a:srgbClr val="FF9933"/>
                </a:solidFill>
              </a:rPr>
              <a:t>myös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kaupunkiin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Perusp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alvelut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löytyvät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usein</a:t>
            </a:r>
            <a:r>
              <a:rPr lang="sv-SE" sz="3500" b="0" i="0" u="none" strike="noStrik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3500" b="0" i="0" u="none" strike="noStrike" dirty="0" err="1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lang="sv-SE" sz="3500" dirty="0" err="1">
                <a:solidFill>
                  <a:srgbClr val="FF9933"/>
                </a:solidFill>
              </a:rPr>
              <a:t>ös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pienemmistä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taajamista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läheltä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Erikoispalvelut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tuotteet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hankitaan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kaupungista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tarvittaessa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9215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Pidentyvät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työmatkat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liikennemäärien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kasvu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ympäristön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kuormitusta</a:t>
            </a:r>
            <a:endParaRPr sz="3500" dirty="0">
              <a:solidFill>
                <a:srgbClr val="FF9933"/>
              </a:solidFill>
            </a:endParaRPr>
          </a:p>
          <a:p>
            <a:pPr marL="685800" lvl="0" indent="-654367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rgbClr val="212121"/>
              </a:buClr>
              <a:buSzPts val="3500"/>
              <a:buFont typeface="Arial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Haasteena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ruuhkat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sekä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joukkoliikenteen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kehittäminen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5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1036805" y="0"/>
            <a:ext cx="11281715" cy="110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Deurbanisaatio</a:t>
            </a:r>
            <a:endParaRPr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ABF19C1-7760-4309-731A-8BF97F7C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69" y="8318241"/>
            <a:ext cx="7013189" cy="350659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4BB81A2-987C-F6E9-0113-0B51DEE7B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0982" y="6554139"/>
            <a:ext cx="11568139" cy="6507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0" y="1523515"/>
            <a:ext cx="14163869" cy="887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Kaupunkien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puistoalueita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kutsutaan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viheralueiksi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Viheralueet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voivat</a:t>
            </a:r>
            <a:r>
              <a:rPr lang="sv-SE" sz="3500" dirty="0">
                <a:solidFill>
                  <a:srgbClr val="FF9933"/>
                </a:solidFill>
              </a:rPr>
              <a:t> olla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rakennettuja</a:t>
            </a:r>
            <a:r>
              <a:rPr lang="sv-SE" sz="3500" dirty="0">
                <a:solidFill>
                  <a:srgbClr val="FF9933"/>
                </a:solidFill>
              </a:rPr>
              <a:t> ja </a:t>
            </a:r>
            <a:r>
              <a:rPr lang="sv-SE" sz="3500" dirty="0" err="1">
                <a:solidFill>
                  <a:srgbClr val="FF9933"/>
                </a:solidFill>
              </a:rPr>
              <a:t>hyvin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hoidettuja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 err="1">
                <a:solidFill>
                  <a:srgbClr val="FF9933"/>
                </a:solidFill>
              </a:rPr>
              <a:t>lähes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luonnontilaisia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Monilla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suurkaupungeilla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omat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kuuluisat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viheralueensa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Hyde Park </a:t>
            </a:r>
            <a:r>
              <a:rPr lang="sv-SE" sz="3500" dirty="0" err="1">
                <a:solidFill>
                  <a:srgbClr val="FF9933"/>
                </a:solidFill>
              </a:rPr>
              <a:t>Lontoossa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Central Park New </a:t>
            </a:r>
            <a:r>
              <a:rPr lang="sv-SE" sz="3500" dirty="0" err="1">
                <a:solidFill>
                  <a:srgbClr val="FF9933"/>
                </a:solidFill>
              </a:rPr>
              <a:t>Yorkissa</a:t>
            </a:r>
            <a:endParaRPr sz="3500" dirty="0">
              <a:solidFill>
                <a:srgbClr val="FF9933"/>
              </a:solidFill>
            </a:endParaRPr>
          </a:p>
          <a:p>
            <a:pPr marL="914400" lvl="1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sv-SE" sz="3500" dirty="0">
                <a:solidFill>
                  <a:srgbClr val="FF9933"/>
                </a:solidFill>
              </a:rPr>
              <a:t>Tiergarten </a:t>
            </a:r>
            <a:r>
              <a:rPr lang="sv-SE" sz="3500" dirty="0" err="1">
                <a:solidFill>
                  <a:srgbClr val="FF9933"/>
                </a:solidFill>
              </a:rPr>
              <a:t>Berliinissä</a:t>
            </a:r>
            <a:endParaRPr sz="3500" dirty="0">
              <a:solidFill>
                <a:srgbClr val="FF9933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sv-SE" sz="3500" dirty="0" err="1">
                <a:solidFill>
                  <a:srgbClr val="FF9933"/>
                </a:solidFill>
              </a:rPr>
              <a:t>Moniin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suurkaupunkeihin</a:t>
            </a:r>
            <a:r>
              <a:rPr lang="sv-SE" sz="3500" dirty="0">
                <a:solidFill>
                  <a:srgbClr val="FF9933"/>
                </a:solidFill>
              </a:rPr>
              <a:t> on </a:t>
            </a:r>
            <a:r>
              <a:rPr lang="sv-SE" sz="3500" dirty="0" err="1">
                <a:solidFill>
                  <a:srgbClr val="FF9933"/>
                </a:solidFill>
              </a:rPr>
              <a:t>alettu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myöhemmin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lisätä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viheralueita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purettujen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talojen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tilalle</a:t>
            </a:r>
            <a:r>
              <a:rPr lang="sv-SE" sz="3500" dirty="0">
                <a:solidFill>
                  <a:srgbClr val="FF9933"/>
                </a:solidFill>
              </a:rPr>
              <a:t> → </a:t>
            </a:r>
            <a:r>
              <a:rPr lang="sv-SE" sz="3500" dirty="0" err="1">
                <a:solidFill>
                  <a:srgbClr val="FF9933"/>
                </a:solidFill>
              </a:rPr>
              <a:t>havaitut</a:t>
            </a:r>
            <a:r>
              <a:rPr lang="sv-SE" sz="3500" dirty="0">
                <a:solidFill>
                  <a:srgbClr val="FF9933"/>
                </a:solidFill>
              </a:rPr>
              <a:t> </a:t>
            </a:r>
            <a:r>
              <a:rPr lang="sv-SE" sz="3500" dirty="0" err="1">
                <a:solidFill>
                  <a:srgbClr val="FF9933"/>
                </a:solidFill>
              </a:rPr>
              <a:t>terveysvaikutukset</a:t>
            </a:r>
            <a:r>
              <a:rPr lang="sv-SE" sz="3500" dirty="0">
                <a:solidFill>
                  <a:srgbClr val="FF9933"/>
                </a:solidFill>
              </a:rPr>
              <a:t> (</a:t>
            </a:r>
            <a:r>
              <a:rPr lang="sv-SE" sz="3500" dirty="0" err="1">
                <a:solidFill>
                  <a:srgbClr val="FF9933"/>
                </a:solidFill>
              </a:rPr>
              <a:t>esim</a:t>
            </a:r>
            <a:r>
              <a:rPr lang="sv-SE" sz="3500" dirty="0">
                <a:solidFill>
                  <a:srgbClr val="FF9933"/>
                </a:solidFill>
              </a:rPr>
              <a:t>. Melbourne </a:t>
            </a:r>
            <a:r>
              <a:rPr lang="sv-SE" sz="3500" dirty="0" err="1">
                <a:solidFill>
                  <a:srgbClr val="FF9933"/>
                </a:solidFill>
              </a:rPr>
              <a:t>Australiassa</a:t>
            </a:r>
            <a:r>
              <a:rPr lang="sv-SE" sz="3500" dirty="0">
                <a:solidFill>
                  <a:srgbClr val="FF9933"/>
                </a:solidFill>
              </a:rPr>
              <a:t>)</a:t>
            </a:r>
            <a:endParaRPr sz="3500" dirty="0">
              <a:solidFill>
                <a:srgbClr val="FF9933"/>
              </a:solidFill>
            </a:endParaRPr>
          </a:p>
        </p:txBody>
      </p:sp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Manner 3 LOPS21 Luku 4</a:t>
            </a:r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881037" y="0"/>
            <a:ext cx="11023415" cy="134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7920"/>
              <a:buFont typeface="Calibri"/>
              <a:buNone/>
            </a:pPr>
            <a:r>
              <a:rPr lang="sv-SE" sz="7119" dirty="0" err="1">
                <a:solidFill>
                  <a:srgbClr val="FF9933"/>
                </a:solidFill>
              </a:rPr>
              <a:t>Viheralueet</a:t>
            </a:r>
            <a:r>
              <a:rPr lang="sv-SE" sz="7119" dirty="0">
                <a:solidFill>
                  <a:srgbClr val="FF9933"/>
                </a:solidFill>
              </a:rPr>
              <a:t> </a:t>
            </a:r>
            <a:r>
              <a:rPr lang="sv-SE" sz="7119" dirty="0" err="1">
                <a:solidFill>
                  <a:srgbClr val="FF9933"/>
                </a:solidFill>
              </a:rPr>
              <a:t>kaupungeissa</a:t>
            </a:r>
            <a:endParaRPr sz="7019" dirty="0">
              <a:solidFill>
                <a:srgbClr val="FF9933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E465422-6ED4-053F-1C67-9A0877A88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604" y="1298903"/>
            <a:ext cx="10072396" cy="671325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1A44AD6-7029-4AAE-C3C2-363EAEC51D8A}"/>
              </a:ext>
            </a:extLst>
          </p:cNvPr>
          <p:cNvSpPr txBox="1"/>
          <p:nvPr/>
        </p:nvSpPr>
        <p:spPr>
          <a:xfrm>
            <a:off x="11480005" y="9115655"/>
            <a:ext cx="122884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5.2 Lontoo oli maailman ensimmäinen moderni miljoonakaupunki, ja se on edelleen yksi maailman johtavista kauppa­ ja finanssi­ sekä teollisuuskeskuksista. Hyde Park ja </a:t>
            </a:r>
            <a:r>
              <a:rPr lang="fi-FI" sz="3200" dirty="0" err="1"/>
              <a:t>Kensingtonin</a:t>
            </a:r>
            <a:r>
              <a:rPr lang="fi-FI" sz="3200" dirty="0"/>
              <a:t> puutarhat muodostavat yhdessä suuren, 250 hehtaarin kokoisen puistoalueen Lontoon keskustassa.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body" idx="1"/>
          </p:nvPr>
        </p:nvSpPr>
        <p:spPr>
          <a:xfrm>
            <a:off x="0" y="2038193"/>
            <a:ext cx="20757600" cy="8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5461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kasvava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vauhditti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kehittymistä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työläisille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tarvittiin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asuntoja</a:t>
            </a:r>
            <a:r>
              <a:rPr lang="sv-SE" sz="5000" dirty="0">
                <a:solidFill>
                  <a:srgbClr val="FF9933"/>
                </a:solidFill>
              </a:rPr>
              <a:t>→ </a:t>
            </a:r>
            <a:r>
              <a:rPr lang="sv-SE" sz="5000" dirty="0" err="1">
                <a:solidFill>
                  <a:srgbClr val="FF9933"/>
                </a:solidFill>
              </a:rPr>
              <a:t>asutus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keskittyi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teollisuuden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lähelle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sittemmin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vetäytynyt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kauemmas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keskustoista</a:t>
            </a:r>
            <a:r>
              <a:rPr lang="sv-SE" sz="5000" dirty="0">
                <a:solidFill>
                  <a:srgbClr val="FF9933"/>
                </a:solidFill>
              </a:rPr>
              <a:t> mm. </a:t>
            </a:r>
            <a:r>
              <a:rPr lang="sv-SE" sz="5000" dirty="0" err="1">
                <a:solidFill>
                  <a:srgbClr val="FF9933"/>
                </a:solidFill>
              </a:rPr>
              <a:t>kehäteiden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varteen</a:t>
            </a:r>
            <a:endParaRPr sz="5000" dirty="0">
              <a:solidFill>
                <a:srgbClr val="FF9933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sv-SE" sz="5000" dirty="0" err="1">
                <a:solidFill>
                  <a:srgbClr val="FF9933"/>
                </a:solidFill>
              </a:rPr>
              <a:t>kaupunkien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vanhoja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dirty="0" err="1">
                <a:solidFill>
                  <a:srgbClr val="FF9933"/>
                </a:solidFill>
              </a:rPr>
              <a:t>teollisuuskiinteistöjä</a:t>
            </a:r>
            <a:r>
              <a:rPr lang="sv-SE" sz="5000" dirty="0">
                <a:solidFill>
                  <a:srgbClr val="FF9933"/>
                </a:solidFill>
              </a:rPr>
              <a:t> on </a:t>
            </a:r>
            <a:r>
              <a:rPr lang="sv-SE" sz="5000" dirty="0" err="1">
                <a:solidFill>
                  <a:srgbClr val="FF9933"/>
                </a:solidFill>
              </a:rPr>
              <a:t>purettu</a:t>
            </a:r>
            <a:r>
              <a:rPr lang="sv-SE" sz="5000" dirty="0">
                <a:solidFill>
                  <a:srgbClr val="FF9933"/>
                </a:solidFill>
              </a:rPr>
              <a:t> tai </a:t>
            </a:r>
            <a:r>
              <a:rPr lang="sv-SE" sz="5000" dirty="0" err="1">
                <a:solidFill>
                  <a:srgbClr val="FF9933"/>
                </a:solidFill>
              </a:rPr>
              <a:t>tehty</a:t>
            </a:r>
            <a:r>
              <a:rPr lang="sv-SE" sz="5000" dirty="0">
                <a:solidFill>
                  <a:srgbClr val="FF9933"/>
                </a:solidFill>
              </a:rPr>
              <a:t> </a:t>
            </a:r>
            <a:r>
              <a:rPr lang="sv-SE" sz="5000" b="1" i="1" dirty="0" err="1">
                <a:solidFill>
                  <a:srgbClr val="FF9933"/>
                </a:solidFill>
              </a:rPr>
              <a:t>kaupunkiuudistuskohteita</a:t>
            </a:r>
            <a:endParaRPr sz="5000" b="1" i="1" dirty="0">
              <a:solidFill>
                <a:srgbClr val="FF9933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sv-SE" sz="5000" dirty="0" err="1">
                <a:solidFill>
                  <a:srgbClr val="FF9933"/>
                </a:solidFill>
              </a:rPr>
              <a:t>tapahtumakeskuksiksi</a:t>
            </a:r>
            <a:endParaRPr sz="5000" dirty="0">
              <a:solidFill>
                <a:srgbClr val="FF9933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sv-SE" sz="5000" dirty="0" err="1">
                <a:solidFill>
                  <a:srgbClr val="FF9933"/>
                </a:solidFill>
              </a:rPr>
              <a:t>asunnoiksi</a:t>
            </a:r>
            <a:endParaRPr sz="5000" dirty="0">
              <a:solidFill>
                <a:srgbClr val="FF9933"/>
              </a:solidFill>
            </a:endParaRPr>
          </a:p>
        </p:txBody>
      </p:sp>
      <p:sp>
        <p:nvSpPr>
          <p:cNvPr id="161" name="Google Shape;161;p1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  <p:sp>
        <p:nvSpPr>
          <p:cNvPr id="162" name="Google Shape;162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Manner 3 LOPS21 Luku5</a:t>
            </a:r>
            <a:endParaRPr dirty="0"/>
          </a:p>
        </p:txBody>
      </p:sp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984776" y="-91987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12820"/>
              <a:buFont typeface="Calibri"/>
              <a:buNone/>
            </a:pPr>
            <a:endParaRPr sz="7019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sv-SE" dirty="0" err="1">
                <a:solidFill>
                  <a:srgbClr val="FF9933"/>
                </a:solidFill>
              </a:rPr>
              <a:t>Teollisuusalueet</a:t>
            </a:r>
            <a:endParaRPr dirty="0">
              <a:solidFill>
                <a:srgbClr val="FF9933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4132E73-77AE-BEBA-EAEE-C0DF8CB06506}"/>
              </a:ext>
            </a:extLst>
          </p:cNvPr>
          <p:cNvSpPr txBox="1"/>
          <p:nvPr/>
        </p:nvSpPr>
        <p:spPr>
          <a:xfrm>
            <a:off x="9629191" y="7650750"/>
            <a:ext cx="123537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Tampereella jälleen vanha teollisuusalue asunnoiksi</a:t>
            </a:r>
          </a:p>
          <a:p>
            <a:r>
              <a:rPr lang="fi-FI" sz="3200" dirty="0"/>
              <a:t>Tampellan alue saa seuraajan Näsijärven toiselta rannalta. Lielahden puuteollisuuden tyyssijasta tulee Hiedanrannan asuinalue.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CBA25F3-D3E8-8273-FF00-BF33832F2863}"/>
              </a:ext>
            </a:extLst>
          </p:cNvPr>
          <p:cNvSpPr txBox="1"/>
          <p:nvPr/>
        </p:nvSpPr>
        <p:spPr>
          <a:xfrm>
            <a:off x="8013683" y="10638665"/>
            <a:ext cx="12353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https://yle.fi/a/3-8020935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792</Words>
  <Application>Microsoft Office PowerPoint</Application>
  <PresentationFormat>Mukautettu</PresentationFormat>
  <Paragraphs>133</Paragraphs>
  <Slides>10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var(--d1)</vt:lpstr>
      <vt:lpstr>var(--oq)</vt:lpstr>
      <vt:lpstr>Office-teema</vt:lpstr>
      <vt:lpstr>5. Kaupunkirakenne</vt:lpstr>
      <vt:lpstr>Maankäyttö kaupungissa</vt:lpstr>
      <vt:lpstr>Kaupungin liikekeskusta,CBD </vt:lpstr>
      <vt:lpstr>Kaupungin ulkolaidoilla</vt:lpstr>
      <vt:lpstr>Esikaupungistuminen ja lähiöt</vt:lpstr>
      <vt:lpstr>PowerPoint-esitys</vt:lpstr>
      <vt:lpstr>Deurbanisaatio</vt:lpstr>
      <vt:lpstr>Viheralueet kaupungeissa</vt:lpstr>
      <vt:lpstr> Teollisuusalueet</vt:lpstr>
      <vt:lpstr> Ekokaupungit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Kaupunkirakenne</dc:title>
  <dc:creator>Väänänen Anna</dc:creator>
  <cp:lastModifiedBy>Anitta Marttila</cp:lastModifiedBy>
  <cp:revision>2</cp:revision>
  <dcterms:created xsi:type="dcterms:W3CDTF">2020-05-05T09:10:38Z</dcterms:created>
  <dcterms:modified xsi:type="dcterms:W3CDTF">2025-03-10T07:17:55Z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