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24384000" cy="13716000"/>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0Yztt3CsynBYfH5IhkEVzpIy2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0876F3-8B13-4325-A955-1BB1005F82D6}" v="9" dt="2023-04-19T11:58:27.8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8: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8: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spTree>
      <p:nvGrpSpPr>
        <p:cNvPr id="1" name="Shape 14"/>
        <p:cNvGrpSpPr/>
        <p:nvPr/>
      </p:nvGrpSpPr>
      <p:grpSpPr>
        <a:xfrm>
          <a:off x="0" y="0"/>
          <a:ext cx="0" cy="0"/>
          <a:chOff x="0" y="0"/>
          <a:chExt cx="0" cy="0"/>
        </a:xfrm>
      </p:grpSpPr>
      <p:sp>
        <p:nvSpPr>
          <p:cNvPr id="15" name="Google Shape;15;p13"/>
          <p:cNvSpPr txBox="1">
            <a:spLocks noGrp="1"/>
          </p:cNvSpPr>
          <p:nvPr>
            <p:ph type="title"/>
          </p:nvPr>
        </p:nvSpPr>
        <p:spPr>
          <a:xfrm>
            <a:off x="1676400" y="5766899"/>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3"/>
          <p:cNvSpPr txBox="1">
            <a:spLocks noGrp="1"/>
          </p:cNvSpPr>
          <p:nvPr>
            <p:ph type="body" idx="1"/>
          </p:nvPr>
        </p:nvSpPr>
        <p:spPr>
          <a:xfrm>
            <a:off x="1676400" y="1771745"/>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13"/>
          <p:cNvSpPr txBox="1">
            <a:spLocks noGrp="1"/>
          </p:cNvSpPr>
          <p:nvPr>
            <p:ph type="body" idx="2"/>
          </p:nvPr>
        </p:nvSpPr>
        <p:spPr>
          <a:xfrm>
            <a:off x="1676400" y="2856646"/>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13"/>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7_Mukautettu asettelu">
  <p:cSld name="7_Mukautettu asettelu">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1676400" y="3730513"/>
            <a:ext cx="21031200" cy="81459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23" name="Google Shape;23;p1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24"/>
        <p:cNvGrpSpPr/>
        <p:nvPr/>
      </p:nvGrpSpPr>
      <p:grpSpPr>
        <a:xfrm>
          <a:off x="0" y="0"/>
          <a:ext cx="0" cy="0"/>
          <a:chOff x="0" y="0"/>
          <a:chExt cx="0" cy="0"/>
        </a:xfrm>
      </p:grpSpPr>
      <p:sp>
        <p:nvSpPr>
          <p:cNvPr id="25" name="Google Shape;25;p15"/>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26" name="Google Shape;26;p15"/>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7" name="Google Shape;27;p15"/>
          <p:cNvSpPr>
            <a:spLocks noGrp="1"/>
          </p:cNvSpPr>
          <p:nvPr>
            <p:ph type="pic" idx="2"/>
          </p:nvPr>
        </p:nvSpPr>
        <p:spPr>
          <a:xfrm>
            <a:off x="13460186" y="0"/>
            <a:ext cx="10923814" cy="13716000"/>
          </a:xfrm>
          <a:prstGeom prst="rect">
            <a:avLst/>
          </a:prstGeom>
          <a:noFill/>
          <a:ln>
            <a:noFill/>
          </a:ln>
        </p:spPr>
      </p:sp>
      <p:sp>
        <p:nvSpPr>
          <p:cNvPr id="28" name="Google Shape;28;p15"/>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29" name="Google Shape;29;p1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1649187" y="730250"/>
            <a:ext cx="21463874"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34" name="Google Shape;34;p16"/>
          <p:cNvSpPr/>
          <p:nvPr/>
        </p:nvSpPr>
        <p:spPr>
          <a:xfrm>
            <a:off x="8404703" y="4080086"/>
            <a:ext cx="3941487" cy="6966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35" name="Google Shape;35;p16"/>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7" name="Google Shape;37;p16"/>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575757"/>
                </a:solidFill>
                <a:latin typeface="Calibri"/>
                <a:ea typeface="Calibri"/>
                <a:cs typeface="Calibri"/>
                <a:sym typeface="Calibri"/>
              </a:defRPr>
            </a:lvl1pPr>
            <a:lvl2pPr marL="0" lvl="1" indent="0" algn="r">
              <a:spcBef>
                <a:spcPts val="0"/>
              </a:spcBef>
              <a:buNone/>
              <a:defRPr sz="2400" b="0" i="0" u="none" strike="noStrike" cap="none">
                <a:solidFill>
                  <a:srgbClr val="575757"/>
                </a:solidFill>
                <a:latin typeface="Calibri"/>
                <a:ea typeface="Calibri"/>
                <a:cs typeface="Calibri"/>
                <a:sym typeface="Calibri"/>
              </a:defRPr>
            </a:lvl2pPr>
            <a:lvl3pPr marL="0" lvl="2" indent="0" algn="r">
              <a:spcBef>
                <a:spcPts val="0"/>
              </a:spcBef>
              <a:buNone/>
              <a:defRPr sz="2400" b="0" i="0" u="none" strike="noStrike" cap="none">
                <a:solidFill>
                  <a:srgbClr val="575757"/>
                </a:solidFill>
                <a:latin typeface="Calibri"/>
                <a:ea typeface="Calibri"/>
                <a:cs typeface="Calibri"/>
                <a:sym typeface="Calibri"/>
              </a:defRPr>
            </a:lvl3pPr>
            <a:lvl4pPr marL="0" lvl="3" indent="0" algn="r">
              <a:spcBef>
                <a:spcPts val="0"/>
              </a:spcBef>
              <a:buNone/>
              <a:defRPr sz="2400" b="0" i="0" u="none" strike="noStrike" cap="none">
                <a:solidFill>
                  <a:srgbClr val="575757"/>
                </a:solidFill>
                <a:latin typeface="Calibri"/>
                <a:ea typeface="Calibri"/>
                <a:cs typeface="Calibri"/>
                <a:sym typeface="Calibri"/>
              </a:defRPr>
            </a:lvl4pPr>
            <a:lvl5pPr marL="0" lvl="4" indent="0" algn="r">
              <a:spcBef>
                <a:spcPts val="0"/>
              </a:spcBef>
              <a:buNone/>
              <a:defRPr sz="2400" b="0" i="0" u="none" strike="noStrike" cap="none">
                <a:solidFill>
                  <a:srgbClr val="575757"/>
                </a:solidFill>
                <a:latin typeface="Calibri"/>
                <a:ea typeface="Calibri"/>
                <a:cs typeface="Calibri"/>
                <a:sym typeface="Calibri"/>
              </a:defRPr>
            </a:lvl5pPr>
            <a:lvl6pPr marL="0" lvl="5" indent="0" algn="r">
              <a:spcBef>
                <a:spcPts val="0"/>
              </a:spcBef>
              <a:buNone/>
              <a:defRPr sz="2400" b="0" i="0" u="none" strike="noStrike" cap="none">
                <a:solidFill>
                  <a:srgbClr val="575757"/>
                </a:solidFill>
                <a:latin typeface="Calibri"/>
                <a:ea typeface="Calibri"/>
                <a:cs typeface="Calibri"/>
                <a:sym typeface="Calibri"/>
              </a:defRPr>
            </a:lvl6pPr>
            <a:lvl7pPr marL="0" lvl="6" indent="0" algn="r">
              <a:spcBef>
                <a:spcPts val="0"/>
              </a:spcBef>
              <a:buNone/>
              <a:defRPr sz="2400" b="0" i="0" u="none" strike="noStrike" cap="none">
                <a:solidFill>
                  <a:srgbClr val="575757"/>
                </a:solidFill>
                <a:latin typeface="Calibri"/>
                <a:ea typeface="Calibri"/>
                <a:cs typeface="Calibri"/>
                <a:sym typeface="Calibri"/>
              </a:defRPr>
            </a:lvl7pPr>
            <a:lvl8pPr marL="0" lvl="7" indent="0" algn="r">
              <a:spcBef>
                <a:spcPts val="0"/>
              </a:spcBef>
              <a:buNone/>
              <a:defRPr sz="2400" b="0" i="0" u="none" strike="noStrike" cap="none">
                <a:solidFill>
                  <a:srgbClr val="575757"/>
                </a:solidFill>
                <a:latin typeface="Calibri"/>
                <a:ea typeface="Calibri"/>
                <a:cs typeface="Calibri"/>
                <a:sym typeface="Calibri"/>
              </a:defRPr>
            </a:lvl8pPr>
            <a:lvl9pPr marL="0" lvl="8" indent="0" algn="r">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38" name="Google Shape;38;p16"/>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39"/>
        <p:cNvGrpSpPr/>
        <p:nvPr/>
      </p:nvGrpSpPr>
      <p:grpSpPr>
        <a:xfrm>
          <a:off x="0" y="0"/>
          <a:ext cx="0" cy="0"/>
          <a:chOff x="0" y="0"/>
          <a:chExt cx="0" cy="0"/>
        </a:xfrm>
      </p:grpSpPr>
      <p:sp>
        <p:nvSpPr>
          <p:cNvPr id="40" name="Google Shape;40;p17"/>
          <p:cNvSpPr>
            <a:spLocks noGrp="1"/>
          </p:cNvSpPr>
          <p:nvPr>
            <p:ph type="pic" idx="2"/>
          </p:nvPr>
        </p:nvSpPr>
        <p:spPr>
          <a:xfrm>
            <a:off x="1" y="0"/>
            <a:ext cx="10923814" cy="13716000"/>
          </a:xfrm>
          <a:prstGeom prst="rect">
            <a:avLst/>
          </a:prstGeom>
          <a:noFill/>
          <a:ln>
            <a:noFill/>
          </a:ln>
        </p:spPr>
      </p:sp>
      <p:sp>
        <p:nvSpPr>
          <p:cNvPr id="41" name="Google Shape;41;p17"/>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43" name="Google Shape;43;p17"/>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4" name="Google Shape;44;p17"/>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45" name="Google Shape;45;p17"/>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Image Half Full">
  <p:cSld name="17_Image Half Full">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8"/>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49" name="Google Shape;49;p18"/>
          <p:cNvSpPr txBox="1">
            <a:spLocks noGrp="1"/>
          </p:cNvSpPr>
          <p:nvPr>
            <p:ph type="body" idx="1"/>
          </p:nvPr>
        </p:nvSpPr>
        <p:spPr>
          <a:xfrm>
            <a:off x="803274" y="78814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0" name="Google Shape;50;p18"/>
          <p:cNvSpPr>
            <a:spLocks noGrp="1"/>
          </p:cNvSpPr>
          <p:nvPr>
            <p:ph type="pic" idx="2"/>
          </p:nvPr>
        </p:nvSpPr>
        <p:spPr>
          <a:xfrm>
            <a:off x="803726" y="2680426"/>
            <a:ext cx="6867074" cy="4749872"/>
          </a:xfrm>
          <a:prstGeom prst="rect">
            <a:avLst/>
          </a:prstGeom>
          <a:noFill/>
          <a:ln>
            <a:noFill/>
          </a:ln>
        </p:spPr>
      </p:sp>
      <p:sp>
        <p:nvSpPr>
          <p:cNvPr id="51" name="Google Shape;51;p18"/>
          <p:cNvSpPr txBox="1">
            <a:spLocks noGrp="1"/>
          </p:cNvSpPr>
          <p:nvPr>
            <p:ph type="body" idx="3"/>
          </p:nvPr>
        </p:nvSpPr>
        <p:spPr>
          <a:xfrm>
            <a:off x="87788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2" name="Google Shape;52;p18"/>
          <p:cNvSpPr>
            <a:spLocks noGrp="1"/>
          </p:cNvSpPr>
          <p:nvPr>
            <p:ph type="pic" idx="4"/>
          </p:nvPr>
        </p:nvSpPr>
        <p:spPr>
          <a:xfrm>
            <a:off x="8779326" y="2705826"/>
            <a:ext cx="6867074" cy="4749872"/>
          </a:xfrm>
          <a:prstGeom prst="rect">
            <a:avLst/>
          </a:prstGeom>
          <a:noFill/>
          <a:ln>
            <a:noFill/>
          </a:ln>
        </p:spPr>
      </p:sp>
      <p:sp>
        <p:nvSpPr>
          <p:cNvPr id="53" name="Google Shape;53;p18"/>
          <p:cNvSpPr txBox="1">
            <a:spLocks noGrp="1"/>
          </p:cNvSpPr>
          <p:nvPr>
            <p:ph type="body" idx="5"/>
          </p:nvPr>
        </p:nvSpPr>
        <p:spPr>
          <a:xfrm>
            <a:off x="167544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4" name="Google Shape;54;p18"/>
          <p:cNvSpPr>
            <a:spLocks noGrp="1"/>
          </p:cNvSpPr>
          <p:nvPr>
            <p:ph type="pic" idx="6"/>
          </p:nvPr>
        </p:nvSpPr>
        <p:spPr>
          <a:xfrm>
            <a:off x="16754926" y="2705826"/>
            <a:ext cx="6867074" cy="4749872"/>
          </a:xfrm>
          <a:prstGeom prst="rect">
            <a:avLst/>
          </a:prstGeom>
          <a:noFill/>
          <a:ln>
            <a:noFill/>
          </a:ln>
        </p:spPr>
      </p:sp>
      <p:sp>
        <p:nvSpPr>
          <p:cNvPr id="55" name="Google Shape;55;p18"/>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56" name="Google Shape;56;p18"/>
          <p:cNvSpPr txBox="1">
            <a:spLocks noGrp="1"/>
          </p:cNvSpPr>
          <p:nvPr>
            <p:ph type="ftr" idx="11"/>
          </p:nvPr>
        </p:nvSpPr>
        <p:spPr>
          <a:xfrm>
            <a:off x="832756" y="12293264"/>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19"/>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19"/>
          <p:cNvSpPr>
            <a:spLocks noGrp="1"/>
          </p:cNvSpPr>
          <p:nvPr>
            <p:ph type="pic" idx="2"/>
          </p:nvPr>
        </p:nvSpPr>
        <p:spPr>
          <a:xfrm>
            <a:off x="827319" y="2680426"/>
            <a:ext cx="5231176" cy="4749872"/>
          </a:xfrm>
          <a:prstGeom prst="rect">
            <a:avLst/>
          </a:prstGeom>
          <a:noFill/>
          <a:ln>
            <a:noFill/>
          </a:ln>
        </p:spPr>
      </p:sp>
      <p:sp>
        <p:nvSpPr>
          <p:cNvPr id="62" name="Google Shape;62;p19"/>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19"/>
          <p:cNvSpPr>
            <a:spLocks noGrp="1"/>
          </p:cNvSpPr>
          <p:nvPr>
            <p:ph type="pic" idx="4"/>
          </p:nvPr>
        </p:nvSpPr>
        <p:spPr>
          <a:xfrm>
            <a:off x="6652493" y="2680426"/>
            <a:ext cx="5231176" cy="4749872"/>
          </a:xfrm>
          <a:prstGeom prst="rect">
            <a:avLst/>
          </a:prstGeom>
          <a:noFill/>
          <a:ln>
            <a:noFill/>
          </a:ln>
        </p:spPr>
      </p:sp>
      <p:sp>
        <p:nvSpPr>
          <p:cNvPr id="64" name="Google Shape;64;p19"/>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19"/>
          <p:cNvSpPr>
            <a:spLocks noGrp="1"/>
          </p:cNvSpPr>
          <p:nvPr>
            <p:ph type="pic" idx="6"/>
          </p:nvPr>
        </p:nvSpPr>
        <p:spPr>
          <a:xfrm>
            <a:off x="12512179" y="2680426"/>
            <a:ext cx="5231176" cy="4749872"/>
          </a:xfrm>
          <a:prstGeom prst="rect">
            <a:avLst/>
          </a:prstGeom>
          <a:noFill/>
          <a:ln>
            <a:noFill/>
          </a:ln>
        </p:spPr>
      </p:sp>
      <p:sp>
        <p:nvSpPr>
          <p:cNvPr id="66" name="Google Shape;66;p19"/>
          <p:cNvSpPr txBox="1">
            <a:spLocks noGrp="1"/>
          </p:cNvSpPr>
          <p:nvPr>
            <p:ph type="body" idx="7"/>
          </p:nvPr>
        </p:nvSpPr>
        <p:spPr>
          <a:xfrm>
            <a:off x="1839037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19"/>
          <p:cNvSpPr>
            <a:spLocks noGrp="1"/>
          </p:cNvSpPr>
          <p:nvPr>
            <p:ph type="pic" idx="8"/>
          </p:nvPr>
        </p:nvSpPr>
        <p:spPr>
          <a:xfrm>
            <a:off x="18390823" y="2680426"/>
            <a:ext cx="5231176" cy="4749872"/>
          </a:xfrm>
          <a:prstGeom prst="rect">
            <a:avLst/>
          </a:prstGeom>
          <a:noFill/>
          <a:ln>
            <a:noFill/>
          </a:ln>
        </p:spPr>
      </p:sp>
      <p:sp>
        <p:nvSpPr>
          <p:cNvPr id="68" name="Google Shape;68;p19"/>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69" name="Google Shape;69;p19"/>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20"/>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20"/>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20"/>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20"/>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20"/>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20"/>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20"/>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80" name="Google Shape;80;p20"/>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6000"/>
          </a:schemeClr>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1676400" y="3651250"/>
            <a:ext cx="21031200"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FI"/>
              <a:t>‹#›</a:t>
            </a:fld>
            <a:endParaRPr/>
          </a:p>
        </p:txBody>
      </p:sp>
      <p:sp>
        <p:nvSpPr>
          <p:cNvPr id="13" name="Google Shape;13;p12"/>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alpha val="54000"/>
          </a:schemeClr>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title"/>
          </p:nvPr>
        </p:nvSpPr>
        <p:spPr>
          <a:xfrm>
            <a:off x="110467" y="0"/>
            <a:ext cx="21031200"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9600"/>
              <a:buFont typeface="Calibri"/>
              <a:buNone/>
            </a:pPr>
            <a:r>
              <a:rPr lang="sv-FI" dirty="0"/>
              <a:t>2. </a:t>
            </a:r>
            <a:r>
              <a:rPr lang="sv-FI" dirty="0" err="1"/>
              <a:t>Väestö</a:t>
            </a:r>
            <a:r>
              <a:rPr lang="sv-FI" dirty="0"/>
              <a:t> ja </a:t>
            </a:r>
            <a:r>
              <a:rPr lang="sv-FI" dirty="0" err="1"/>
              <a:t>väestönkasvu</a:t>
            </a:r>
            <a:endParaRPr dirty="0"/>
          </a:p>
        </p:txBody>
      </p:sp>
      <p:sp>
        <p:nvSpPr>
          <p:cNvPr id="86" name="Google Shape;86;p1"/>
          <p:cNvSpPr txBox="1">
            <a:spLocks noGrp="1"/>
          </p:cNvSpPr>
          <p:nvPr>
            <p:ph type="body" idx="2"/>
          </p:nvPr>
        </p:nvSpPr>
        <p:spPr>
          <a:xfrm>
            <a:off x="13763296" y="12142536"/>
            <a:ext cx="8944303" cy="95860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sv-FI" dirty="0"/>
              <a:t>GE 3</a:t>
            </a:r>
            <a:endParaRPr dirty="0"/>
          </a:p>
        </p:txBody>
      </p:sp>
      <p:sp>
        <p:nvSpPr>
          <p:cNvPr id="87" name="Google Shape;87;p1"/>
          <p:cNvSpPr txBox="1">
            <a:spLocks noGrp="1"/>
          </p:cNvSpPr>
          <p:nvPr>
            <p:ph type="body" idx="1"/>
          </p:nvPr>
        </p:nvSpPr>
        <p:spPr>
          <a:xfrm>
            <a:off x="3231930" y="12211344"/>
            <a:ext cx="12696497" cy="10849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600"/>
              <a:buFont typeface="Calibri"/>
              <a:buNone/>
            </a:pPr>
            <a:r>
              <a:rPr lang="sv-FI" dirty="0"/>
              <a:t>Manner</a:t>
            </a:r>
            <a:endParaRPr dirty="0"/>
          </a:p>
        </p:txBody>
      </p:sp>
      <p:pic>
        <p:nvPicPr>
          <p:cNvPr id="3" name="Kuva 2">
            <a:extLst>
              <a:ext uri="{FF2B5EF4-FFF2-40B4-BE49-F238E27FC236}">
                <a16:creationId xmlns:a16="http://schemas.microsoft.com/office/drawing/2014/main" id="{5CE799D5-F54A-564C-58A4-3C638D818C1B}"/>
              </a:ext>
            </a:extLst>
          </p:cNvPr>
          <p:cNvPicPr>
            <a:picLocks noChangeAspect="1"/>
          </p:cNvPicPr>
          <p:nvPr/>
        </p:nvPicPr>
        <p:blipFill>
          <a:blip r:embed="rId3"/>
          <a:stretch>
            <a:fillRect/>
          </a:stretch>
        </p:blipFill>
        <p:spPr>
          <a:xfrm>
            <a:off x="13936718" y="2164141"/>
            <a:ext cx="9811900" cy="7677543"/>
          </a:xfrm>
          <a:prstGeom prst="rect">
            <a:avLst/>
          </a:prstGeom>
        </p:spPr>
      </p:pic>
      <p:sp>
        <p:nvSpPr>
          <p:cNvPr id="4" name="Tekstiruutu 3">
            <a:extLst>
              <a:ext uri="{FF2B5EF4-FFF2-40B4-BE49-F238E27FC236}">
                <a16:creationId xmlns:a16="http://schemas.microsoft.com/office/drawing/2014/main" id="{270AB7E3-535B-F3D9-A465-CDAC71AD737B}"/>
              </a:ext>
            </a:extLst>
          </p:cNvPr>
          <p:cNvSpPr txBox="1"/>
          <p:nvPr/>
        </p:nvSpPr>
        <p:spPr>
          <a:xfrm>
            <a:off x="1887921" y="3062887"/>
            <a:ext cx="8075886" cy="5509200"/>
          </a:xfrm>
          <a:prstGeom prst="rect">
            <a:avLst/>
          </a:prstGeom>
          <a:noFill/>
        </p:spPr>
        <p:txBody>
          <a:bodyPr wrap="square">
            <a:spAutoFit/>
          </a:bodyPr>
          <a:lstStyle/>
          <a:p>
            <a:r>
              <a:rPr lang="fi-FI" sz="3200" b="1" i="0" u="none" strike="noStrike" dirty="0">
                <a:solidFill>
                  <a:srgbClr val="8E7BD3"/>
                </a:solidFill>
                <a:effectLst/>
                <a:latin typeface="Source Sans Pro" panose="020B0503030403020204" pitchFamily="34" charset="0"/>
              </a:rPr>
              <a:t>2.1 </a:t>
            </a:r>
            <a:r>
              <a:rPr lang="fi-FI" sz="3200" b="0" i="0" dirty="0">
                <a:solidFill>
                  <a:srgbClr val="212121"/>
                </a:solidFill>
                <a:effectLst/>
                <a:latin typeface="Source Sans Pro" panose="020B0503030403020204" pitchFamily="34" charset="0"/>
              </a:rPr>
              <a:t>Värikkäät varjot suojaavat torikauppiaita paahteelta ja sadekuuroilta Manilassa, Filippiinien pääkaupungissa. Koko suurkaupunkialueen väkiluku kasvaa nopeasti luonnollisen väestönkasvun ja kaupungistumisen myötä. Filippiinien väkiluku on kasvanut 60 miljoonasta yli 111 miljoonaan viimeisen 30 vuoden aikana. Vaikka väestönkasvu on vain 1,5 prosenttia vuodessa, tarkoittaa se joka vuosi 1,6 miljoonaa uutta asukasta.</a:t>
            </a:r>
            <a:endParaRPr lang="fi-FI"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1004596" y="21124"/>
            <a:ext cx="16778907" cy="229640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5757"/>
              </a:buClr>
              <a:buSzPts val="8800"/>
              <a:buFont typeface="Calibri"/>
              <a:buNone/>
            </a:pPr>
            <a:r>
              <a:rPr lang="sv-FI" dirty="0" err="1"/>
              <a:t>Väestönkasvun</a:t>
            </a:r>
            <a:r>
              <a:rPr lang="sv-FI" dirty="0"/>
              <a:t> </a:t>
            </a:r>
            <a:r>
              <a:rPr lang="sv-FI" dirty="0" err="1"/>
              <a:t>rajoittaminen</a:t>
            </a:r>
            <a:r>
              <a:rPr lang="sv-FI" dirty="0"/>
              <a:t> </a:t>
            </a:r>
            <a:br>
              <a:rPr lang="sv-FI" dirty="0"/>
            </a:br>
            <a:endParaRPr dirty="0"/>
          </a:p>
        </p:txBody>
      </p:sp>
      <p:sp>
        <p:nvSpPr>
          <p:cNvPr id="159" name="Google Shape;159;p11"/>
          <p:cNvSpPr txBox="1">
            <a:spLocks noGrp="1"/>
          </p:cNvSpPr>
          <p:nvPr>
            <p:ph type="body" idx="1"/>
          </p:nvPr>
        </p:nvSpPr>
        <p:spPr>
          <a:xfrm>
            <a:off x="-63063" y="1286748"/>
            <a:ext cx="24384000" cy="6012577"/>
          </a:xfrm>
          <a:prstGeom prst="rect">
            <a:avLst/>
          </a:prstGeom>
          <a:noFill/>
          <a:ln>
            <a:noFill/>
          </a:ln>
        </p:spPr>
        <p:txBody>
          <a:bodyPr spcFirstLastPara="1" wrap="square" lIns="91425" tIns="45700" rIns="91425" bIns="45700" anchor="t" anchorCtr="0">
            <a:normAutofit fontScale="92500" lnSpcReduction="20000"/>
          </a:bodyPr>
          <a:lstStyle/>
          <a:p>
            <a:pPr marL="857250" lvl="0" indent="-857250" algn="l" rtl="0">
              <a:lnSpc>
                <a:spcPct val="90000"/>
              </a:lnSpc>
              <a:spcBef>
                <a:spcPts val="0"/>
              </a:spcBef>
              <a:spcAft>
                <a:spcPts val="0"/>
              </a:spcAft>
              <a:buClr>
                <a:schemeClr val="dk1"/>
              </a:buClr>
              <a:buSzPct val="100000"/>
              <a:buFont typeface="Arial" panose="020B0604020202020204" pitchFamily="34" charset="0"/>
              <a:buChar char="•"/>
            </a:pPr>
            <a:r>
              <a:rPr lang="sv-FI" b="1" dirty="0" err="1">
                <a:solidFill>
                  <a:srgbClr val="FF9933"/>
                </a:solidFill>
              </a:rPr>
              <a:t>Liikakansoitus</a:t>
            </a:r>
            <a:r>
              <a:rPr lang="sv-FI" b="1" dirty="0">
                <a:solidFill>
                  <a:srgbClr val="FF9933"/>
                </a:solidFill>
              </a:rPr>
              <a:t> </a:t>
            </a:r>
            <a:r>
              <a:rPr lang="sv-FI" b="1" dirty="0" err="1">
                <a:solidFill>
                  <a:srgbClr val="FF9933"/>
                </a:solidFill>
              </a:rPr>
              <a:t>tarkoittaa</a:t>
            </a:r>
            <a:r>
              <a:rPr lang="sv-FI" dirty="0">
                <a:solidFill>
                  <a:srgbClr val="FF9933"/>
                </a:solidFill>
              </a:rPr>
              <a:t> </a:t>
            </a:r>
            <a:r>
              <a:rPr lang="sv-FI" dirty="0" err="1">
                <a:solidFill>
                  <a:srgbClr val="FF9933"/>
                </a:solidFill>
              </a:rPr>
              <a:t>sitä</a:t>
            </a:r>
            <a:r>
              <a:rPr lang="sv-FI" dirty="0">
                <a:solidFill>
                  <a:srgbClr val="FF9933"/>
                </a:solidFill>
              </a:rPr>
              <a:t>, </a:t>
            </a:r>
            <a:r>
              <a:rPr lang="sv-FI" dirty="0" err="1">
                <a:solidFill>
                  <a:srgbClr val="FF9933"/>
                </a:solidFill>
              </a:rPr>
              <a:t>että</a:t>
            </a:r>
            <a:r>
              <a:rPr lang="sv-FI" dirty="0">
                <a:solidFill>
                  <a:srgbClr val="FF9933"/>
                </a:solidFill>
              </a:rPr>
              <a:t> </a:t>
            </a:r>
            <a:r>
              <a:rPr lang="sv-FI" dirty="0" err="1">
                <a:solidFill>
                  <a:srgbClr val="FF9933"/>
                </a:solidFill>
              </a:rPr>
              <a:t>alueen</a:t>
            </a:r>
            <a:r>
              <a:rPr lang="sv-FI" dirty="0">
                <a:solidFill>
                  <a:srgbClr val="FF9933"/>
                </a:solidFill>
              </a:rPr>
              <a:t> </a:t>
            </a:r>
            <a:r>
              <a:rPr lang="sv-FI" dirty="0" err="1">
                <a:solidFill>
                  <a:srgbClr val="FF9933"/>
                </a:solidFill>
              </a:rPr>
              <a:t>väkimäärä</a:t>
            </a:r>
            <a:r>
              <a:rPr lang="sv-FI" dirty="0">
                <a:solidFill>
                  <a:srgbClr val="FF9933"/>
                </a:solidFill>
              </a:rPr>
              <a:t> </a:t>
            </a:r>
            <a:r>
              <a:rPr lang="sv-FI" dirty="0" err="1">
                <a:solidFill>
                  <a:srgbClr val="FF9933"/>
                </a:solidFill>
              </a:rPr>
              <a:t>ylittää</a:t>
            </a:r>
            <a:r>
              <a:rPr lang="sv-FI" dirty="0">
                <a:solidFill>
                  <a:srgbClr val="FF9933"/>
                </a:solidFill>
              </a:rPr>
              <a:t> </a:t>
            </a:r>
            <a:r>
              <a:rPr lang="sv-FI" dirty="0" err="1">
                <a:solidFill>
                  <a:srgbClr val="FF9933"/>
                </a:solidFill>
              </a:rPr>
              <a:t>luonnonvarojen</a:t>
            </a:r>
            <a:r>
              <a:rPr lang="sv-FI" dirty="0">
                <a:solidFill>
                  <a:srgbClr val="FF9933"/>
                </a:solidFill>
              </a:rPr>
              <a:t> </a:t>
            </a:r>
            <a:r>
              <a:rPr lang="sv-FI" dirty="0" err="1">
                <a:solidFill>
                  <a:srgbClr val="FF9933"/>
                </a:solidFill>
              </a:rPr>
              <a:t>määrän</a:t>
            </a:r>
            <a:r>
              <a:rPr lang="sv-FI" dirty="0">
                <a:solidFill>
                  <a:srgbClr val="FF9933"/>
                </a:solidFill>
              </a:rPr>
              <a:t> </a:t>
            </a:r>
            <a:r>
              <a:rPr lang="sv-FI" dirty="0" err="1">
                <a:solidFill>
                  <a:srgbClr val="FF9933"/>
                </a:solidFill>
              </a:rPr>
              <a:t>eikä</a:t>
            </a:r>
            <a:r>
              <a:rPr lang="sv-FI" dirty="0">
                <a:solidFill>
                  <a:srgbClr val="FF9933"/>
                </a:solidFill>
              </a:rPr>
              <a:t> </a:t>
            </a:r>
            <a:r>
              <a:rPr lang="sv-FI" dirty="0" err="1">
                <a:solidFill>
                  <a:srgbClr val="FF9933"/>
                </a:solidFill>
              </a:rPr>
              <a:t>valtiolla</a:t>
            </a:r>
            <a:r>
              <a:rPr lang="sv-FI" dirty="0">
                <a:solidFill>
                  <a:srgbClr val="FF9933"/>
                </a:solidFill>
              </a:rPr>
              <a:t> </a:t>
            </a:r>
            <a:r>
              <a:rPr lang="sv-FI" dirty="0" err="1">
                <a:solidFill>
                  <a:srgbClr val="FF9933"/>
                </a:solidFill>
              </a:rPr>
              <a:t>ole</a:t>
            </a:r>
            <a:r>
              <a:rPr lang="sv-FI" dirty="0">
                <a:solidFill>
                  <a:srgbClr val="FF9933"/>
                </a:solidFill>
              </a:rPr>
              <a:t> </a:t>
            </a:r>
            <a:r>
              <a:rPr lang="sv-FI" dirty="0" err="1">
                <a:solidFill>
                  <a:srgbClr val="FF9933"/>
                </a:solidFill>
              </a:rPr>
              <a:t>mahdollisuuksia</a:t>
            </a:r>
            <a:r>
              <a:rPr lang="sv-FI" dirty="0">
                <a:solidFill>
                  <a:srgbClr val="FF9933"/>
                </a:solidFill>
              </a:rPr>
              <a:t> </a:t>
            </a:r>
            <a:r>
              <a:rPr lang="sv-FI" dirty="0" err="1">
                <a:solidFill>
                  <a:srgbClr val="FF9933"/>
                </a:solidFill>
              </a:rPr>
              <a:t>tarjota</a:t>
            </a:r>
            <a:r>
              <a:rPr lang="sv-FI" dirty="0">
                <a:solidFill>
                  <a:srgbClr val="FF9933"/>
                </a:solidFill>
              </a:rPr>
              <a:t> </a:t>
            </a:r>
            <a:r>
              <a:rPr lang="sv-FI" dirty="0" err="1">
                <a:solidFill>
                  <a:srgbClr val="FF9933"/>
                </a:solidFill>
              </a:rPr>
              <a:t>kansalaisille</a:t>
            </a:r>
            <a:r>
              <a:rPr lang="sv-FI" dirty="0">
                <a:solidFill>
                  <a:srgbClr val="FF9933"/>
                </a:solidFill>
              </a:rPr>
              <a:t> </a:t>
            </a:r>
            <a:r>
              <a:rPr lang="sv-FI" dirty="0" err="1">
                <a:solidFill>
                  <a:srgbClr val="FF9933"/>
                </a:solidFill>
              </a:rPr>
              <a:t>kohtuullista</a:t>
            </a:r>
            <a:r>
              <a:rPr lang="sv-FI" dirty="0">
                <a:solidFill>
                  <a:srgbClr val="FF9933"/>
                </a:solidFill>
              </a:rPr>
              <a:t> </a:t>
            </a:r>
            <a:r>
              <a:rPr lang="sv-FI" dirty="0" err="1">
                <a:solidFill>
                  <a:srgbClr val="FF9933"/>
                </a:solidFill>
              </a:rPr>
              <a:t>elintasoa</a:t>
            </a:r>
            <a:r>
              <a:rPr lang="sv-FI" dirty="0">
                <a:solidFill>
                  <a:srgbClr val="FF9933"/>
                </a:solidFill>
              </a:rPr>
              <a:t>. </a:t>
            </a:r>
            <a:endParaRPr dirty="0">
              <a:solidFill>
                <a:srgbClr val="FF9933"/>
              </a:solidFill>
            </a:endParaRPr>
          </a:p>
          <a:p>
            <a:pPr marL="857250" lvl="0" indent="-857250" algn="l" rtl="0">
              <a:lnSpc>
                <a:spcPct val="90000"/>
              </a:lnSpc>
              <a:spcBef>
                <a:spcPts val="640"/>
              </a:spcBef>
              <a:spcAft>
                <a:spcPts val="0"/>
              </a:spcAft>
              <a:buClr>
                <a:schemeClr val="dk1"/>
              </a:buClr>
              <a:buSzPct val="100000"/>
              <a:buFont typeface="Arial" panose="020B0604020202020204" pitchFamily="34" charset="0"/>
              <a:buChar char="•"/>
            </a:pPr>
            <a:r>
              <a:rPr lang="sv-FI" b="1" dirty="0" err="1">
                <a:solidFill>
                  <a:srgbClr val="FF9933"/>
                </a:solidFill>
              </a:rPr>
              <a:t>Ympäristön</a:t>
            </a:r>
            <a:r>
              <a:rPr lang="sv-FI" b="1" dirty="0">
                <a:solidFill>
                  <a:srgbClr val="FF9933"/>
                </a:solidFill>
              </a:rPr>
              <a:t> </a:t>
            </a:r>
            <a:r>
              <a:rPr lang="sv-FI" b="1" dirty="0" err="1">
                <a:solidFill>
                  <a:srgbClr val="FF9933"/>
                </a:solidFill>
              </a:rPr>
              <a:t>kantokyvyllä</a:t>
            </a:r>
            <a:r>
              <a:rPr lang="sv-FI" dirty="0">
                <a:solidFill>
                  <a:srgbClr val="FF9933"/>
                </a:solidFill>
              </a:rPr>
              <a:t> </a:t>
            </a:r>
            <a:r>
              <a:rPr lang="sv-FI" dirty="0" err="1">
                <a:solidFill>
                  <a:srgbClr val="FF9933"/>
                </a:solidFill>
              </a:rPr>
              <a:t>tarkoitetaan</a:t>
            </a:r>
            <a:r>
              <a:rPr lang="sv-FI" dirty="0">
                <a:solidFill>
                  <a:srgbClr val="FF9933"/>
                </a:solidFill>
              </a:rPr>
              <a:t> </a:t>
            </a:r>
            <a:r>
              <a:rPr lang="sv-FI" dirty="0" err="1">
                <a:solidFill>
                  <a:srgbClr val="FF9933"/>
                </a:solidFill>
              </a:rPr>
              <a:t>alueen</a:t>
            </a:r>
            <a:r>
              <a:rPr lang="sv-FI" dirty="0">
                <a:solidFill>
                  <a:srgbClr val="FF9933"/>
                </a:solidFill>
              </a:rPr>
              <a:t> </a:t>
            </a:r>
            <a:r>
              <a:rPr lang="sv-FI" dirty="0" err="1">
                <a:solidFill>
                  <a:srgbClr val="FF9933"/>
                </a:solidFill>
              </a:rPr>
              <a:t>mahdollisuutta</a:t>
            </a:r>
            <a:r>
              <a:rPr lang="sv-FI" dirty="0">
                <a:solidFill>
                  <a:srgbClr val="FF9933"/>
                </a:solidFill>
              </a:rPr>
              <a:t> </a:t>
            </a:r>
            <a:r>
              <a:rPr lang="sv-FI" dirty="0" err="1">
                <a:solidFill>
                  <a:srgbClr val="FF9933"/>
                </a:solidFill>
              </a:rPr>
              <a:t>elättää</a:t>
            </a:r>
            <a:r>
              <a:rPr lang="sv-FI" dirty="0">
                <a:solidFill>
                  <a:srgbClr val="FF9933"/>
                </a:solidFill>
              </a:rPr>
              <a:t> </a:t>
            </a:r>
            <a:r>
              <a:rPr lang="sv-FI" dirty="0" err="1">
                <a:solidFill>
                  <a:srgbClr val="FF9933"/>
                </a:solidFill>
              </a:rPr>
              <a:t>alueen</a:t>
            </a:r>
            <a:r>
              <a:rPr lang="sv-FI" dirty="0">
                <a:solidFill>
                  <a:srgbClr val="FF9933"/>
                </a:solidFill>
              </a:rPr>
              <a:t> </a:t>
            </a:r>
            <a:r>
              <a:rPr lang="sv-FI" dirty="0" err="1">
                <a:solidFill>
                  <a:srgbClr val="FF9933"/>
                </a:solidFill>
              </a:rPr>
              <a:t>väestö</a:t>
            </a:r>
            <a:r>
              <a:rPr lang="sv-FI" dirty="0">
                <a:solidFill>
                  <a:srgbClr val="FF9933"/>
                </a:solidFill>
              </a:rPr>
              <a:t>. </a:t>
            </a:r>
            <a:endParaRPr dirty="0">
              <a:solidFill>
                <a:srgbClr val="FF9933"/>
              </a:solidFill>
            </a:endParaRPr>
          </a:p>
          <a:p>
            <a:pPr marL="857250" lvl="0" indent="-857250" algn="l" rtl="0">
              <a:lnSpc>
                <a:spcPct val="90000"/>
              </a:lnSpc>
              <a:spcBef>
                <a:spcPts val="0"/>
              </a:spcBef>
              <a:spcAft>
                <a:spcPts val="0"/>
              </a:spcAft>
              <a:buClr>
                <a:schemeClr val="dk1"/>
              </a:buClr>
              <a:buSzPct val="100000"/>
              <a:buFont typeface="Arial" panose="020B0604020202020204" pitchFamily="34" charset="0"/>
              <a:buChar char="•"/>
            </a:pPr>
            <a:r>
              <a:rPr lang="sv-FI" dirty="0" err="1">
                <a:solidFill>
                  <a:srgbClr val="FF9933"/>
                </a:solidFill>
              </a:rPr>
              <a:t>Köyhemmissä</a:t>
            </a:r>
            <a:r>
              <a:rPr lang="sv-FI" dirty="0">
                <a:solidFill>
                  <a:srgbClr val="FF9933"/>
                </a:solidFill>
              </a:rPr>
              <a:t> </a:t>
            </a:r>
            <a:r>
              <a:rPr lang="sv-FI" dirty="0" err="1">
                <a:solidFill>
                  <a:srgbClr val="FF9933"/>
                </a:solidFill>
              </a:rPr>
              <a:t>valtioissa</a:t>
            </a:r>
            <a:r>
              <a:rPr lang="sv-FI" dirty="0">
                <a:solidFill>
                  <a:srgbClr val="FF9933"/>
                </a:solidFill>
              </a:rPr>
              <a:t> </a:t>
            </a:r>
            <a:r>
              <a:rPr lang="sv-FI" b="1" dirty="0" err="1">
                <a:solidFill>
                  <a:srgbClr val="FF9933"/>
                </a:solidFill>
              </a:rPr>
              <a:t>syntyvyyttä</a:t>
            </a:r>
            <a:r>
              <a:rPr lang="sv-FI" b="1" dirty="0">
                <a:solidFill>
                  <a:srgbClr val="FF9933"/>
                </a:solidFill>
              </a:rPr>
              <a:t> </a:t>
            </a:r>
            <a:r>
              <a:rPr lang="sv-FI" b="1" dirty="0" err="1">
                <a:solidFill>
                  <a:srgbClr val="FF9933"/>
                </a:solidFill>
              </a:rPr>
              <a:t>pyritään</a:t>
            </a:r>
            <a:r>
              <a:rPr lang="sv-FI" b="1" dirty="0">
                <a:solidFill>
                  <a:srgbClr val="FF9933"/>
                </a:solidFill>
              </a:rPr>
              <a:t> </a:t>
            </a:r>
            <a:r>
              <a:rPr lang="sv-FI" b="1" dirty="0" err="1">
                <a:solidFill>
                  <a:srgbClr val="FF9933"/>
                </a:solidFill>
              </a:rPr>
              <a:t>rajoittamaan</a:t>
            </a:r>
            <a:r>
              <a:rPr lang="sv-FI" b="1" dirty="0">
                <a:solidFill>
                  <a:srgbClr val="FF9933"/>
                </a:solidFill>
              </a:rPr>
              <a:t> </a:t>
            </a:r>
            <a:r>
              <a:rPr lang="sv-FI" dirty="0">
                <a:solidFill>
                  <a:srgbClr val="FF9933"/>
                </a:solidFill>
              </a:rPr>
              <a:t>mm. </a:t>
            </a:r>
            <a:r>
              <a:rPr lang="sv-FI" dirty="0" err="1">
                <a:solidFill>
                  <a:srgbClr val="FF9933"/>
                </a:solidFill>
              </a:rPr>
              <a:t>lukutaidon</a:t>
            </a:r>
            <a:r>
              <a:rPr lang="sv-FI" dirty="0">
                <a:solidFill>
                  <a:srgbClr val="FF9933"/>
                </a:solidFill>
              </a:rPr>
              <a:t> ja </a:t>
            </a:r>
            <a:r>
              <a:rPr lang="sv-FI" dirty="0" err="1">
                <a:solidFill>
                  <a:srgbClr val="FF9933"/>
                </a:solidFill>
              </a:rPr>
              <a:t>koulutuksen</a:t>
            </a:r>
            <a:r>
              <a:rPr lang="sv-FI" dirty="0">
                <a:solidFill>
                  <a:srgbClr val="FF9933"/>
                </a:solidFill>
              </a:rPr>
              <a:t> </a:t>
            </a:r>
            <a:r>
              <a:rPr lang="sv-FI" dirty="0" err="1">
                <a:solidFill>
                  <a:srgbClr val="FF9933"/>
                </a:solidFill>
              </a:rPr>
              <a:t>sekä</a:t>
            </a:r>
            <a:r>
              <a:rPr lang="sv-FI" dirty="0">
                <a:solidFill>
                  <a:srgbClr val="FF9933"/>
                </a:solidFill>
              </a:rPr>
              <a:t> </a:t>
            </a:r>
            <a:r>
              <a:rPr lang="sv-FI" dirty="0" err="1">
                <a:solidFill>
                  <a:srgbClr val="FF9933"/>
                </a:solidFill>
              </a:rPr>
              <a:t>paremman</a:t>
            </a:r>
            <a:r>
              <a:rPr lang="sv-FI" dirty="0">
                <a:solidFill>
                  <a:srgbClr val="FF9933"/>
                </a:solidFill>
              </a:rPr>
              <a:t> </a:t>
            </a:r>
            <a:r>
              <a:rPr lang="sv-FI" dirty="0" err="1">
                <a:solidFill>
                  <a:srgbClr val="FF9933"/>
                </a:solidFill>
              </a:rPr>
              <a:t>terveydenhuollon</a:t>
            </a:r>
            <a:r>
              <a:rPr lang="sv-FI" dirty="0">
                <a:solidFill>
                  <a:srgbClr val="FF9933"/>
                </a:solidFill>
              </a:rPr>
              <a:t> </a:t>
            </a:r>
            <a:r>
              <a:rPr lang="sv-FI" dirty="0" err="1">
                <a:solidFill>
                  <a:srgbClr val="FF9933"/>
                </a:solidFill>
              </a:rPr>
              <a:t>avulla</a:t>
            </a:r>
            <a:r>
              <a:rPr lang="sv-FI" dirty="0">
                <a:solidFill>
                  <a:srgbClr val="FF9933"/>
                </a:solidFill>
              </a:rPr>
              <a:t>.</a:t>
            </a:r>
            <a:endParaRPr dirty="0">
              <a:solidFill>
                <a:srgbClr val="FF9933"/>
              </a:solidFill>
            </a:endParaRPr>
          </a:p>
          <a:p>
            <a:pPr marL="857250" lvl="0" indent="-857250" algn="l" rtl="0">
              <a:lnSpc>
                <a:spcPct val="90000"/>
              </a:lnSpc>
              <a:spcBef>
                <a:spcPts val="640"/>
              </a:spcBef>
              <a:spcAft>
                <a:spcPts val="0"/>
              </a:spcAft>
              <a:buClr>
                <a:schemeClr val="dk1"/>
              </a:buClr>
              <a:buSzPct val="100000"/>
              <a:buFont typeface="Arial" panose="020B0604020202020204" pitchFamily="34" charset="0"/>
              <a:buChar char="•"/>
            </a:pPr>
            <a:r>
              <a:rPr lang="sv-FI" dirty="0" err="1">
                <a:solidFill>
                  <a:srgbClr val="FF9933"/>
                </a:solidFill>
              </a:rPr>
              <a:t>Teollisuusmaissa</a:t>
            </a:r>
            <a:r>
              <a:rPr lang="sv-FI" dirty="0">
                <a:solidFill>
                  <a:srgbClr val="FF9933"/>
                </a:solidFill>
              </a:rPr>
              <a:t>, kuten </a:t>
            </a:r>
            <a:r>
              <a:rPr lang="sv-FI" dirty="0" err="1">
                <a:solidFill>
                  <a:srgbClr val="FF9933"/>
                </a:solidFill>
              </a:rPr>
              <a:t>Suomessa</a:t>
            </a:r>
            <a:r>
              <a:rPr lang="sv-FI" dirty="0">
                <a:solidFill>
                  <a:srgbClr val="FF9933"/>
                </a:solidFill>
              </a:rPr>
              <a:t> ja </a:t>
            </a:r>
            <a:r>
              <a:rPr lang="sv-FI" dirty="0" err="1">
                <a:solidFill>
                  <a:srgbClr val="FF9933"/>
                </a:solidFill>
              </a:rPr>
              <a:t>muissa</a:t>
            </a:r>
            <a:r>
              <a:rPr lang="sv-FI" dirty="0">
                <a:solidFill>
                  <a:srgbClr val="FF9933"/>
                </a:solidFill>
              </a:rPr>
              <a:t> </a:t>
            </a:r>
            <a:r>
              <a:rPr lang="sv-FI" dirty="0" err="1">
                <a:solidFill>
                  <a:srgbClr val="FF9933"/>
                </a:solidFill>
              </a:rPr>
              <a:t>Pohjoismaissa</a:t>
            </a:r>
            <a:r>
              <a:rPr lang="sv-FI" dirty="0">
                <a:solidFill>
                  <a:srgbClr val="FF9933"/>
                </a:solidFill>
              </a:rPr>
              <a:t>, </a:t>
            </a:r>
            <a:r>
              <a:rPr lang="sv-FI" dirty="0" err="1">
                <a:solidFill>
                  <a:srgbClr val="FF9933"/>
                </a:solidFill>
              </a:rPr>
              <a:t>perheitä</a:t>
            </a:r>
            <a:r>
              <a:rPr lang="sv-FI" dirty="0">
                <a:solidFill>
                  <a:srgbClr val="FF9933"/>
                </a:solidFill>
              </a:rPr>
              <a:t> </a:t>
            </a:r>
            <a:r>
              <a:rPr lang="sv-FI" dirty="0" err="1">
                <a:solidFill>
                  <a:srgbClr val="FF9933"/>
                </a:solidFill>
              </a:rPr>
              <a:t>kannustetaan</a:t>
            </a:r>
            <a:r>
              <a:rPr lang="sv-FI" dirty="0">
                <a:solidFill>
                  <a:srgbClr val="FF9933"/>
                </a:solidFill>
              </a:rPr>
              <a:t> </a:t>
            </a:r>
            <a:r>
              <a:rPr lang="sv-FI" dirty="0" err="1">
                <a:solidFill>
                  <a:srgbClr val="FF9933"/>
                </a:solidFill>
              </a:rPr>
              <a:t>hankkimaan</a:t>
            </a:r>
            <a:r>
              <a:rPr lang="sv-FI" dirty="0">
                <a:solidFill>
                  <a:srgbClr val="FF9933"/>
                </a:solidFill>
              </a:rPr>
              <a:t> </a:t>
            </a:r>
            <a:r>
              <a:rPr lang="sv-FI" dirty="0" err="1">
                <a:solidFill>
                  <a:srgbClr val="FF9933"/>
                </a:solidFill>
              </a:rPr>
              <a:t>lisää</a:t>
            </a:r>
            <a:r>
              <a:rPr lang="sv-FI" dirty="0">
                <a:solidFill>
                  <a:srgbClr val="FF9933"/>
                </a:solidFill>
              </a:rPr>
              <a:t> </a:t>
            </a:r>
            <a:r>
              <a:rPr lang="sv-FI" dirty="0" err="1">
                <a:solidFill>
                  <a:srgbClr val="FF9933"/>
                </a:solidFill>
              </a:rPr>
              <a:t>lapsia</a:t>
            </a:r>
            <a:r>
              <a:rPr lang="sv-FI" dirty="0">
                <a:solidFill>
                  <a:srgbClr val="FF9933"/>
                </a:solidFill>
              </a:rPr>
              <a:t>.</a:t>
            </a:r>
            <a:endParaRPr dirty="0">
              <a:solidFill>
                <a:srgbClr val="FF9933"/>
              </a:solidFill>
            </a:endParaRPr>
          </a:p>
          <a:p>
            <a:pPr marL="0" lvl="0" indent="0" algn="l" rtl="0">
              <a:lnSpc>
                <a:spcPct val="90000"/>
              </a:lnSpc>
              <a:spcBef>
                <a:spcPts val="640"/>
              </a:spcBef>
              <a:spcAft>
                <a:spcPts val="0"/>
              </a:spcAft>
              <a:buClr>
                <a:schemeClr val="dk1"/>
              </a:buClr>
              <a:buSzPct val="100000"/>
              <a:buFont typeface="Calibri"/>
              <a:buNone/>
            </a:pPr>
            <a:endParaRPr dirty="0">
              <a:solidFill>
                <a:schemeClr val="dk1"/>
              </a:solidFill>
            </a:endParaRPr>
          </a:p>
          <a:p>
            <a:pPr marL="0" lvl="0" indent="0" algn="l" rtl="0">
              <a:lnSpc>
                <a:spcPct val="90000"/>
              </a:lnSpc>
              <a:spcBef>
                <a:spcPts val="2000"/>
              </a:spcBef>
              <a:spcAft>
                <a:spcPts val="0"/>
              </a:spcAft>
              <a:buClr>
                <a:schemeClr val="dk1"/>
              </a:buClr>
              <a:buSzPct val="100000"/>
              <a:buFont typeface="Calibri"/>
              <a:buNone/>
            </a:pPr>
            <a:endParaRPr dirty="0"/>
          </a:p>
        </p:txBody>
      </p:sp>
      <p:sp>
        <p:nvSpPr>
          <p:cNvPr id="160" name="Google Shape;160;p11"/>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10</a:t>
            </a:fld>
            <a:endParaRPr/>
          </a:p>
        </p:txBody>
      </p:sp>
      <p:pic>
        <p:nvPicPr>
          <p:cNvPr id="2" name="Kuva 1">
            <a:extLst>
              <a:ext uri="{FF2B5EF4-FFF2-40B4-BE49-F238E27FC236}">
                <a16:creationId xmlns:a16="http://schemas.microsoft.com/office/drawing/2014/main" id="{983D1AB0-F20F-BB67-B265-C80E4B6865FB}"/>
              </a:ext>
            </a:extLst>
          </p:cNvPr>
          <p:cNvPicPr>
            <a:picLocks noChangeAspect="1"/>
          </p:cNvPicPr>
          <p:nvPr/>
        </p:nvPicPr>
        <p:blipFill>
          <a:blip r:embed="rId3"/>
          <a:stretch>
            <a:fillRect/>
          </a:stretch>
        </p:blipFill>
        <p:spPr>
          <a:xfrm>
            <a:off x="14973300" y="8029575"/>
            <a:ext cx="9410700" cy="5686425"/>
          </a:xfrm>
          <a:prstGeom prst="rect">
            <a:avLst/>
          </a:prstGeom>
        </p:spPr>
      </p:pic>
      <p:sp>
        <p:nvSpPr>
          <p:cNvPr id="4" name="Tekstiruutu 3">
            <a:extLst>
              <a:ext uri="{FF2B5EF4-FFF2-40B4-BE49-F238E27FC236}">
                <a16:creationId xmlns:a16="http://schemas.microsoft.com/office/drawing/2014/main" id="{312600D2-909A-1F64-729A-CF72E4D0F7F7}"/>
              </a:ext>
            </a:extLst>
          </p:cNvPr>
          <p:cNvSpPr txBox="1"/>
          <p:nvPr/>
        </p:nvSpPr>
        <p:spPr>
          <a:xfrm>
            <a:off x="9410702" y="7372177"/>
            <a:ext cx="5486400" cy="5262979"/>
          </a:xfrm>
          <a:prstGeom prst="rect">
            <a:avLst/>
          </a:prstGeom>
          <a:noFill/>
        </p:spPr>
        <p:txBody>
          <a:bodyPr wrap="square">
            <a:spAutoFit/>
          </a:bodyPr>
          <a:lstStyle/>
          <a:p>
            <a:r>
              <a:rPr lang="fi-FI" sz="2800" dirty="0"/>
              <a:t>2.8 Naisten lukutaidon ja koulutuksen vaikutus näkyy suoraan hedelmällisyysluvun laskuna. Koulutetut tytöt menevät myöhemmin naimisiin ja saavat ensimmäisen lapsensa myöhemmin, jolloin kokonaislapsilukumäärä jää pienemmäksi. Lisäksi he panostavat tulevaisuudessa myös omien lastensa koulutukseen</a:t>
            </a:r>
          </a:p>
        </p:txBody>
      </p:sp>
      <p:pic>
        <p:nvPicPr>
          <p:cNvPr id="5" name="Kuva 4">
            <a:extLst>
              <a:ext uri="{FF2B5EF4-FFF2-40B4-BE49-F238E27FC236}">
                <a16:creationId xmlns:a16="http://schemas.microsoft.com/office/drawing/2014/main" id="{AF528857-559A-4D22-0647-F9526A5C2500}"/>
              </a:ext>
            </a:extLst>
          </p:cNvPr>
          <p:cNvPicPr>
            <a:picLocks noChangeAspect="1"/>
          </p:cNvPicPr>
          <p:nvPr/>
        </p:nvPicPr>
        <p:blipFill>
          <a:blip r:embed="rId4"/>
          <a:stretch>
            <a:fillRect/>
          </a:stretch>
        </p:blipFill>
        <p:spPr>
          <a:xfrm>
            <a:off x="520294" y="7090321"/>
            <a:ext cx="5314950" cy="6457950"/>
          </a:xfrm>
          <a:prstGeom prst="rect">
            <a:avLst/>
          </a:prstGeom>
        </p:spPr>
      </p:pic>
      <p:sp>
        <p:nvSpPr>
          <p:cNvPr id="7" name="Tekstiruutu 6">
            <a:extLst>
              <a:ext uri="{FF2B5EF4-FFF2-40B4-BE49-F238E27FC236}">
                <a16:creationId xmlns:a16="http://schemas.microsoft.com/office/drawing/2014/main" id="{0DE39B01-3806-6872-9694-6396A659D670}"/>
              </a:ext>
            </a:extLst>
          </p:cNvPr>
          <p:cNvSpPr txBox="1"/>
          <p:nvPr/>
        </p:nvSpPr>
        <p:spPr>
          <a:xfrm>
            <a:off x="5911442" y="7145436"/>
            <a:ext cx="2806889" cy="3170099"/>
          </a:xfrm>
          <a:prstGeom prst="rect">
            <a:avLst/>
          </a:prstGeom>
          <a:noFill/>
        </p:spPr>
        <p:txBody>
          <a:bodyPr wrap="square">
            <a:spAutoFit/>
          </a:bodyPr>
          <a:lstStyle/>
          <a:p>
            <a:r>
              <a:rPr lang="fi-FI" sz="4000" dirty="0"/>
              <a:t>2.9 Syntyvyys laskee kaikkialla maapallolla</a:t>
            </a:r>
            <a:r>
              <a:rPr lang="fi-FI"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667407" y="-7369"/>
            <a:ext cx="21031200"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sv-FI" dirty="0" err="1"/>
              <a:t>Maapallon</a:t>
            </a:r>
            <a:r>
              <a:rPr lang="sv-FI" dirty="0"/>
              <a:t> </a:t>
            </a:r>
            <a:r>
              <a:rPr lang="sv-FI" dirty="0" err="1"/>
              <a:t>väkiluvun</a:t>
            </a:r>
            <a:r>
              <a:rPr lang="sv-FI" dirty="0"/>
              <a:t> </a:t>
            </a:r>
            <a:r>
              <a:rPr lang="sv-FI" dirty="0" err="1"/>
              <a:t>kasvu</a:t>
            </a:r>
            <a:br>
              <a:rPr lang="sv-FI" dirty="0"/>
            </a:br>
            <a:endParaRPr dirty="0"/>
          </a:p>
        </p:txBody>
      </p:sp>
      <p:sp>
        <p:nvSpPr>
          <p:cNvPr id="93" name="Google Shape;93;p2"/>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2</a:t>
            </a:fld>
            <a:endParaRPr/>
          </a:p>
        </p:txBody>
      </p:sp>
      <p:sp>
        <p:nvSpPr>
          <p:cNvPr id="94" name="Google Shape;94;p2"/>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FI" dirty="0"/>
              <a:t>Manner 3 LOPS21 </a:t>
            </a:r>
            <a:r>
              <a:rPr lang="sv-FI" dirty="0" err="1"/>
              <a:t>Luku</a:t>
            </a:r>
            <a:r>
              <a:rPr lang="sv-FI" dirty="0"/>
              <a:t> X</a:t>
            </a:r>
            <a:endParaRPr dirty="0"/>
          </a:p>
        </p:txBody>
      </p:sp>
      <p:sp>
        <p:nvSpPr>
          <p:cNvPr id="95" name="Google Shape;95;p2"/>
          <p:cNvSpPr txBox="1">
            <a:spLocks noGrp="1"/>
          </p:cNvSpPr>
          <p:nvPr>
            <p:ph type="body" idx="1"/>
          </p:nvPr>
        </p:nvSpPr>
        <p:spPr>
          <a:xfrm>
            <a:off x="0" y="1633701"/>
            <a:ext cx="24384000" cy="4900449"/>
          </a:xfrm>
          <a:prstGeom prst="rect">
            <a:avLst/>
          </a:prstGeom>
          <a:noFill/>
          <a:ln>
            <a:noFill/>
          </a:ln>
        </p:spPr>
        <p:txBody>
          <a:bodyPr spcFirstLastPara="1" wrap="square" lIns="91425" tIns="45700" rIns="91425" bIns="45700" anchor="t" anchorCtr="0">
            <a:normAutofit fontScale="70000" lnSpcReduction="20000"/>
          </a:bodyPr>
          <a:lstStyle/>
          <a:p>
            <a:pPr marL="857250" lvl="0" indent="-857250" algn="l" rtl="0">
              <a:lnSpc>
                <a:spcPct val="90000"/>
              </a:lnSpc>
              <a:spcBef>
                <a:spcPts val="0"/>
              </a:spcBef>
              <a:spcAft>
                <a:spcPts val="0"/>
              </a:spcAft>
              <a:buClr>
                <a:schemeClr val="dk1"/>
              </a:buClr>
              <a:buSzPct val="100000"/>
              <a:buFont typeface="Arial" panose="020B0604020202020204" pitchFamily="34" charset="0"/>
              <a:buChar char="•"/>
            </a:pPr>
            <a:r>
              <a:rPr lang="sv-FI" dirty="0" err="1">
                <a:solidFill>
                  <a:srgbClr val="FF9933"/>
                </a:solidFill>
              </a:rPr>
              <a:t>Maapallon</a:t>
            </a:r>
            <a:r>
              <a:rPr lang="sv-FI" dirty="0">
                <a:solidFill>
                  <a:srgbClr val="FF9933"/>
                </a:solidFill>
              </a:rPr>
              <a:t> </a:t>
            </a:r>
            <a:r>
              <a:rPr lang="sv-FI" dirty="0" err="1">
                <a:solidFill>
                  <a:srgbClr val="FF9933"/>
                </a:solidFill>
              </a:rPr>
              <a:t>väkiluku</a:t>
            </a:r>
            <a:r>
              <a:rPr lang="sv-FI" dirty="0">
                <a:solidFill>
                  <a:srgbClr val="FF9933"/>
                </a:solidFill>
              </a:rPr>
              <a:t> </a:t>
            </a:r>
            <a:r>
              <a:rPr lang="sv-FI" dirty="0" err="1">
                <a:solidFill>
                  <a:srgbClr val="FF9933"/>
                </a:solidFill>
              </a:rPr>
              <a:t>kasvoi</a:t>
            </a:r>
            <a:r>
              <a:rPr lang="sv-FI" dirty="0">
                <a:solidFill>
                  <a:srgbClr val="FF9933"/>
                </a:solidFill>
              </a:rPr>
              <a:t> </a:t>
            </a:r>
            <a:r>
              <a:rPr lang="sv-FI" dirty="0" err="1">
                <a:solidFill>
                  <a:srgbClr val="FF9933"/>
                </a:solidFill>
              </a:rPr>
              <a:t>hitaasti</a:t>
            </a:r>
            <a:r>
              <a:rPr lang="sv-FI" dirty="0">
                <a:solidFill>
                  <a:srgbClr val="FF9933"/>
                </a:solidFill>
              </a:rPr>
              <a:t>, </a:t>
            </a:r>
            <a:r>
              <a:rPr lang="sv-FI" dirty="0" err="1">
                <a:solidFill>
                  <a:srgbClr val="FF9933"/>
                </a:solidFill>
              </a:rPr>
              <a:t>kunnes</a:t>
            </a:r>
            <a:r>
              <a:rPr lang="sv-FI" dirty="0">
                <a:solidFill>
                  <a:srgbClr val="FF9933"/>
                </a:solidFill>
              </a:rPr>
              <a:t> n. 10 000 </a:t>
            </a:r>
            <a:r>
              <a:rPr lang="sv-FI" dirty="0" err="1">
                <a:solidFill>
                  <a:srgbClr val="FF9933"/>
                </a:solidFill>
              </a:rPr>
              <a:t>vuotta</a:t>
            </a:r>
            <a:r>
              <a:rPr lang="sv-FI" dirty="0">
                <a:solidFill>
                  <a:srgbClr val="FF9933"/>
                </a:solidFill>
              </a:rPr>
              <a:t> </a:t>
            </a:r>
            <a:r>
              <a:rPr lang="sv-FI" dirty="0" err="1">
                <a:solidFill>
                  <a:srgbClr val="FF9933"/>
                </a:solidFill>
              </a:rPr>
              <a:t>sitten</a:t>
            </a:r>
            <a:r>
              <a:rPr lang="sv-FI" dirty="0">
                <a:solidFill>
                  <a:srgbClr val="FF9933"/>
                </a:solidFill>
              </a:rPr>
              <a:t> </a:t>
            </a:r>
            <a:r>
              <a:rPr lang="sv-FI" dirty="0" err="1">
                <a:solidFill>
                  <a:srgbClr val="FF9933"/>
                </a:solidFill>
              </a:rPr>
              <a:t>opittiin</a:t>
            </a:r>
            <a:r>
              <a:rPr lang="sv-FI" dirty="0">
                <a:solidFill>
                  <a:srgbClr val="FF9933"/>
                </a:solidFill>
              </a:rPr>
              <a:t> </a:t>
            </a:r>
            <a:r>
              <a:rPr lang="sv-FI" dirty="0" err="1">
                <a:solidFill>
                  <a:srgbClr val="FF9933"/>
                </a:solidFill>
              </a:rPr>
              <a:t>viljelemään</a:t>
            </a:r>
            <a:r>
              <a:rPr lang="sv-FI" dirty="0">
                <a:solidFill>
                  <a:srgbClr val="FF9933"/>
                </a:solidFill>
              </a:rPr>
              <a:t> </a:t>
            </a:r>
            <a:r>
              <a:rPr lang="sv-FI" dirty="0" err="1">
                <a:solidFill>
                  <a:srgbClr val="FF9933"/>
                </a:solidFill>
              </a:rPr>
              <a:t>maata</a:t>
            </a:r>
            <a:r>
              <a:rPr lang="sv-FI" dirty="0">
                <a:solidFill>
                  <a:srgbClr val="FF9933"/>
                </a:solidFill>
              </a:rPr>
              <a:t> -&gt; </a:t>
            </a:r>
            <a:r>
              <a:rPr lang="sv-FI" b="1" i="1" dirty="0" err="1">
                <a:solidFill>
                  <a:srgbClr val="FF9933"/>
                </a:solidFill>
              </a:rPr>
              <a:t>Neoliittinen</a:t>
            </a:r>
            <a:r>
              <a:rPr lang="sv-FI" b="1" i="1" dirty="0">
                <a:solidFill>
                  <a:srgbClr val="FF9933"/>
                </a:solidFill>
              </a:rPr>
              <a:t> </a:t>
            </a:r>
            <a:r>
              <a:rPr lang="sv-FI" b="1" i="1" dirty="0" err="1">
                <a:solidFill>
                  <a:srgbClr val="FF9933"/>
                </a:solidFill>
              </a:rPr>
              <a:t>vallankumous</a:t>
            </a:r>
            <a:r>
              <a:rPr lang="sv-FI" b="1" dirty="0">
                <a:solidFill>
                  <a:srgbClr val="FF9933"/>
                </a:solidFill>
              </a:rPr>
              <a:t>. </a:t>
            </a:r>
            <a:endParaRPr dirty="0">
              <a:solidFill>
                <a:srgbClr val="FF9933"/>
              </a:solidFill>
            </a:endParaRPr>
          </a:p>
          <a:p>
            <a:pPr marL="857250" lvl="0" indent="-857250" algn="l" rtl="0">
              <a:lnSpc>
                <a:spcPct val="90000"/>
              </a:lnSpc>
              <a:spcBef>
                <a:spcPts val="2000"/>
              </a:spcBef>
              <a:spcAft>
                <a:spcPts val="0"/>
              </a:spcAft>
              <a:buClr>
                <a:schemeClr val="dk1"/>
              </a:buClr>
              <a:buSzPct val="100000"/>
              <a:buFont typeface="Arial" panose="020B0604020202020204" pitchFamily="34" charset="0"/>
              <a:buChar char="•"/>
            </a:pPr>
            <a:r>
              <a:rPr lang="sv-FI" b="1" i="1" dirty="0" err="1">
                <a:solidFill>
                  <a:srgbClr val="FF9933"/>
                </a:solidFill>
              </a:rPr>
              <a:t>Teollinen</a:t>
            </a:r>
            <a:r>
              <a:rPr lang="sv-FI" b="1" i="1" dirty="0">
                <a:solidFill>
                  <a:srgbClr val="FF9933"/>
                </a:solidFill>
              </a:rPr>
              <a:t> </a:t>
            </a:r>
            <a:r>
              <a:rPr lang="sv-FI" b="1" i="1" dirty="0" err="1">
                <a:solidFill>
                  <a:srgbClr val="FF9933"/>
                </a:solidFill>
              </a:rPr>
              <a:t>vallankumous</a:t>
            </a:r>
            <a:r>
              <a:rPr lang="sv-FI" i="1" dirty="0">
                <a:solidFill>
                  <a:srgbClr val="FF9933"/>
                </a:solidFill>
              </a:rPr>
              <a:t> </a:t>
            </a:r>
            <a:r>
              <a:rPr lang="sv-FI" dirty="0" err="1">
                <a:solidFill>
                  <a:srgbClr val="FF9933"/>
                </a:solidFill>
              </a:rPr>
              <a:t>sai</a:t>
            </a:r>
            <a:r>
              <a:rPr lang="sv-FI" dirty="0">
                <a:solidFill>
                  <a:srgbClr val="FF9933"/>
                </a:solidFill>
              </a:rPr>
              <a:t> </a:t>
            </a:r>
            <a:r>
              <a:rPr lang="sv-FI" dirty="0" err="1">
                <a:solidFill>
                  <a:srgbClr val="FF9933"/>
                </a:solidFill>
              </a:rPr>
              <a:t>alkunsa</a:t>
            </a:r>
            <a:r>
              <a:rPr lang="sv-FI" dirty="0">
                <a:solidFill>
                  <a:srgbClr val="FF9933"/>
                </a:solidFill>
              </a:rPr>
              <a:t> 1700-luvulla </a:t>
            </a:r>
            <a:r>
              <a:rPr lang="sv-FI" dirty="0" err="1">
                <a:solidFill>
                  <a:srgbClr val="FF9933"/>
                </a:solidFill>
              </a:rPr>
              <a:t>koneiden</a:t>
            </a:r>
            <a:r>
              <a:rPr lang="sv-FI" dirty="0">
                <a:solidFill>
                  <a:srgbClr val="FF9933"/>
                </a:solidFill>
              </a:rPr>
              <a:t> </a:t>
            </a:r>
            <a:r>
              <a:rPr lang="sv-FI" dirty="0" err="1">
                <a:solidFill>
                  <a:srgbClr val="FF9933"/>
                </a:solidFill>
              </a:rPr>
              <a:t>keksimisen</a:t>
            </a:r>
            <a:r>
              <a:rPr lang="sv-FI" dirty="0">
                <a:solidFill>
                  <a:srgbClr val="FF9933"/>
                </a:solidFill>
              </a:rPr>
              <a:t> </a:t>
            </a:r>
            <a:r>
              <a:rPr lang="sv-FI" dirty="0" err="1">
                <a:solidFill>
                  <a:srgbClr val="FF9933"/>
                </a:solidFill>
              </a:rPr>
              <a:t>myötä</a:t>
            </a:r>
            <a:r>
              <a:rPr lang="sv-FI" dirty="0">
                <a:solidFill>
                  <a:srgbClr val="FF9933"/>
                </a:solidFill>
              </a:rPr>
              <a:t>. </a:t>
            </a:r>
            <a:endParaRPr dirty="0">
              <a:solidFill>
                <a:srgbClr val="FF9933"/>
              </a:solidFill>
            </a:endParaRPr>
          </a:p>
          <a:p>
            <a:pPr marL="857250" lvl="0" indent="-857250" algn="l" rtl="0">
              <a:lnSpc>
                <a:spcPct val="90000"/>
              </a:lnSpc>
              <a:spcBef>
                <a:spcPts val="2000"/>
              </a:spcBef>
              <a:spcAft>
                <a:spcPts val="0"/>
              </a:spcAft>
              <a:buClr>
                <a:schemeClr val="dk1"/>
              </a:buClr>
              <a:buSzPct val="100000"/>
              <a:buFont typeface="Arial" panose="020B0604020202020204" pitchFamily="34" charset="0"/>
              <a:buChar char="•"/>
            </a:pPr>
            <a:r>
              <a:rPr lang="sv-FI" dirty="0" err="1">
                <a:solidFill>
                  <a:srgbClr val="FF9933"/>
                </a:solidFill>
              </a:rPr>
              <a:t>Teollistumisen</a:t>
            </a:r>
            <a:r>
              <a:rPr lang="sv-FI" dirty="0">
                <a:solidFill>
                  <a:srgbClr val="FF9933"/>
                </a:solidFill>
              </a:rPr>
              <a:t> </a:t>
            </a:r>
            <a:r>
              <a:rPr lang="sv-FI" dirty="0" err="1">
                <a:solidFill>
                  <a:srgbClr val="FF9933"/>
                </a:solidFill>
              </a:rPr>
              <a:t>myötä</a:t>
            </a:r>
            <a:r>
              <a:rPr lang="sv-FI" dirty="0">
                <a:solidFill>
                  <a:srgbClr val="FF9933"/>
                </a:solidFill>
              </a:rPr>
              <a:t> </a:t>
            </a:r>
            <a:r>
              <a:rPr lang="sv-FI" dirty="0" err="1">
                <a:solidFill>
                  <a:srgbClr val="FF9933"/>
                </a:solidFill>
              </a:rPr>
              <a:t>maailmassa</a:t>
            </a:r>
            <a:r>
              <a:rPr lang="sv-FI" dirty="0">
                <a:solidFill>
                  <a:srgbClr val="FF9933"/>
                </a:solidFill>
              </a:rPr>
              <a:t> </a:t>
            </a:r>
            <a:r>
              <a:rPr lang="sv-FI" dirty="0" err="1">
                <a:solidFill>
                  <a:srgbClr val="FF9933"/>
                </a:solidFill>
              </a:rPr>
              <a:t>tapahtui</a:t>
            </a:r>
            <a:r>
              <a:rPr lang="sv-FI" dirty="0">
                <a:solidFill>
                  <a:srgbClr val="FF9933"/>
                </a:solidFill>
              </a:rPr>
              <a:t> </a:t>
            </a:r>
            <a:r>
              <a:rPr lang="sv-FI" b="1" dirty="0" err="1">
                <a:solidFill>
                  <a:srgbClr val="FF9933"/>
                </a:solidFill>
              </a:rPr>
              <a:t>väestöräjähdys</a:t>
            </a:r>
            <a:r>
              <a:rPr lang="sv-FI" b="1" dirty="0">
                <a:solidFill>
                  <a:srgbClr val="FF9933"/>
                </a:solidFill>
              </a:rPr>
              <a:t>, </a:t>
            </a:r>
            <a:r>
              <a:rPr lang="sv-FI" dirty="0" err="1">
                <a:solidFill>
                  <a:srgbClr val="FF9933"/>
                </a:solidFill>
              </a:rPr>
              <a:t>ensin</a:t>
            </a:r>
            <a:r>
              <a:rPr lang="sv-FI" dirty="0">
                <a:solidFill>
                  <a:srgbClr val="FF9933"/>
                </a:solidFill>
              </a:rPr>
              <a:t> </a:t>
            </a:r>
            <a:r>
              <a:rPr lang="sv-FI" dirty="0" err="1">
                <a:solidFill>
                  <a:srgbClr val="FF9933"/>
                </a:solidFill>
              </a:rPr>
              <a:t>teollisuusmaissa</a:t>
            </a:r>
            <a:r>
              <a:rPr lang="sv-FI" dirty="0">
                <a:solidFill>
                  <a:srgbClr val="FF9933"/>
                </a:solidFill>
              </a:rPr>
              <a:t>, </a:t>
            </a:r>
            <a:r>
              <a:rPr lang="sv-FI" dirty="0" err="1">
                <a:solidFill>
                  <a:srgbClr val="FF9933"/>
                </a:solidFill>
              </a:rPr>
              <a:t>sitten</a:t>
            </a:r>
            <a:r>
              <a:rPr lang="sv-FI" dirty="0">
                <a:solidFill>
                  <a:srgbClr val="FF9933"/>
                </a:solidFill>
              </a:rPr>
              <a:t> </a:t>
            </a:r>
            <a:r>
              <a:rPr lang="sv-FI" dirty="0" err="1">
                <a:solidFill>
                  <a:srgbClr val="FF9933"/>
                </a:solidFill>
              </a:rPr>
              <a:t>kehittyvissä</a:t>
            </a:r>
            <a:r>
              <a:rPr lang="sv-FI" dirty="0">
                <a:solidFill>
                  <a:srgbClr val="FF9933"/>
                </a:solidFill>
              </a:rPr>
              <a:t> </a:t>
            </a:r>
            <a:r>
              <a:rPr lang="sv-FI" dirty="0" err="1">
                <a:solidFill>
                  <a:srgbClr val="FF9933"/>
                </a:solidFill>
              </a:rPr>
              <a:t>maissa</a:t>
            </a:r>
            <a:r>
              <a:rPr lang="sv-FI" dirty="0">
                <a:solidFill>
                  <a:srgbClr val="FF9933"/>
                </a:solidFill>
              </a:rPr>
              <a:t>.</a:t>
            </a:r>
            <a:endParaRPr dirty="0">
              <a:solidFill>
                <a:srgbClr val="FF9933"/>
              </a:solidFill>
            </a:endParaRPr>
          </a:p>
          <a:p>
            <a:pPr marL="857250" lvl="0" indent="-857250" algn="l" rtl="0">
              <a:lnSpc>
                <a:spcPct val="90000"/>
              </a:lnSpc>
              <a:spcBef>
                <a:spcPts val="2000"/>
              </a:spcBef>
              <a:spcAft>
                <a:spcPts val="0"/>
              </a:spcAft>
              <a:buClr>
                <a:schemeClr val="dk1"/>
              </a:buClr>
              <a:buSzPct val="100000"/>
              <a:buFont typeface="Arial" panose="020B0604020202020204" pitchFamily="34" charset="0"/>
              <a:buChar char="•"/>
            </a:pPr>
            <a:r>
              <a:rPr lang="sv-FI" dirty="0" err="1">
                <a:solidFill>
                  <a:srgbClr val="FF9933"/>
                </a:solidFill>
              </a:rPr>
              <a:t>Maapallon</a:t>
            </a:r>
            <a:r>
              <a:rPr lang="sv-FI" dirty="0">
                <a:solidFill>
                  <a:srgbClr val="FF9933"/>
                </a:solidFill>
              </a:rPr>
              <a:t> </a:t>
            </a:r>
            <a:r>
              <a:rPr lang="sv-FI" dirty="0" err="1">
                <a:solidFill>
                  <a:srgbClr val="FF9933"/>
                </a:solidFill>
              </a:rPr>
              <a:t>väestö</a:t>
            </a:r>
            <a:r>
              <a:rPr lang="sv-FI" dirty="0">
                <a:solidFill>
                  <a:srgbClr val="FF9933"/>
                </a:solidFill>
              </a:rPr>
              <a:t> </a:t>
            </a:r>
            <a:r>
              <a:rPr lang="sv-FI" dirty="0" err="1">
                <a:solidFill>
                  <a:srgbClr val="FF9933"/>
                </a:solidFill>
              </a:rPr>
              <a:t>ylitti</a:t>
            </a:r>
            <a:r>
              <a:rPr lang="sv-FI" dirty="0">
                <a:solidFill>
                  <a:srgbClr val="FF9933"/>
                </a:solidFill>
              </a:rPr>
              <a:t> </a:t>
            </a:r>
            <a:r>
              <a:rPr lang="sv-FI" dirty="0" err="1">
                <a:solidFill>
                  <a:srgbClr val="FF9933"/>
                </a:solidFill>
              </a:rPr>
              <a:t>seitsemän</a:t>
            </a:r>
            <a:r>
              <a:rPr lang="sv-FI" dirty="0">
                <a:solidFill>
                  <a:srgbClr val="FF9933"/>
                </a:solidFill>
              </a:rPr>
              <a:t> </a:t>
            </a:r>
            <a:r>
              <a:rPr lang="sv-FI" dirty="0" err="1">
                <a:solidFill>
                  <a:srgbClr val="FF9933"/>
                </a:solidFill>
              </a:rPr>
              <a:t>miljardin</a:t>
            </a:r>
            <a:r>
              <a:rPr lang="sv-FI" dirty="0">
                <a:solidFill>
                  <a:srgbClr val="FF9933"/>
                </a:solidFill>
              </a:rPr>
              <a:t> rajan </a:t>
            </a:r>
            <a:r>
              <a:rPr lang="sv-FI" dirty="0" err="1">
                <a:solidFill>
                  <a:srgbClr val="FF9933"/>
                </a:solidFill>
              </a:rPr>
              <a:t>vuonna</a:t>
            </a:r>
            <a:r>
              <a:rPr lang="sv-FI" dirty="0">
                <a:solidFill>
                  <a:srgbClr val="FF9933"/>
                </a:solidFill>
              </a:rPr>
              <a:t> 2011.</a:t>
            </a:r>
            <a:endParaRPr dirty="0">
              <a:solidFill>
                <a:srgbClr val="FF9933"/>
              </a:solidFill>
            </a:endParaRPr>
          </a:p>
          <a:p>
            <a:pPr marL="0" lvl="0" indent="0" algn="l" rtl="0">
              <a:lnSpc>
                <a:spcPct val="90000"/>
              </a:lnSpc>
              <a:spcBef>
                <a:spcPts val="2000"/>
              </a:spcBef>
              <a:spcAft>
                <a:spcPts val="0"/>
              </a:spcAft>
              <a:buClr>
                <a:schemeClr val="dk1"/>
              </a:buClr>
              <a:buSzPct val="100000"/>
              <a:buFont typeface="Calibri"/>
              <a:buNone/>
            </a:pPr>
            <a:br>
              <a:rPr lang="sv-FI" dirty="0">
                <a:solidFill>
                  <a:srgbClr val="FF9933"/>
                </a:solidFill>
              </a:rPr>
            </a:br>
            <a:endParaRPr dirty="0">
              <a:solidFill>
                <a:srgbClr val="FF9933"/>
              </a:solidFill>
            </a:endParaRPr>
          </a:p>
        </p:txBody>
      </p:sp>
      <p:pic>
        <p:nvPicPr>
          <p:cNvPr id="2" name="Kuva 1">
            <a:extLst>
              <a:ext uri="{FF2B5EF4-FFF2-40B4-BE49-F238E27FC236}">
                <a16:creationId xmlns:a16="http://schemas.microsoft.com/office/drawing/2014/main" id="{EB34F656-2B5A-94BC-690E-893A4C646B12}"/>
              </a:ext>
            </a:extLst>
          </p:cNvPr>
          <p:cNvPicPr>
            <a:picLocks noChangeAspect="1"/>
          </p:cNvPicPr>
          <p:nvPr/>
        </p:nvPicPr>
        <p:blipFill>
          <a:blip r:embed="rId3"/>
          <a:stretch>
            <a:fillRect/>
          </a:stretch>
        </p:blipFill>
        <p:spPr>
          <a:xfrm>
            <a:off x="15781283" y="4120662"/>
            <a:ext cx="8602717" cy="95953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body" idx="1"/>
          </p:nvPr>
        </p:nvSpPr>
        <p:spPr>
          <a:xfrm>
            <a:off x="15134253" y="0"/>
            <a:ext cx="9249747" cy="8393025"/>
          </a:xfrm>
          <a:prstGeom prst="rect">
            <a:avLst/>
          </a:prstGeom>
          <a:noFill/>
          <a:ln>
            <a:noFill/>
          </a:ln>
        </p:spPr>
        <p:txBody>
          <a:bodyPr spcFirstLastPara="1" wrap="square" lIns="91425" tIns="45700" rIns="91425" bIns="45700" anchor="ctr" anchorCtr="0">
            <a:normAutofit/>
          </a:bodyPr>
          <a:lstStyle/>
          <a:p>
            <a:pPr marL="857250" lvl="0" indent="-857250" algn="l" rtl="0">
              <a:lnSpc>
                <a:spcPct val="90000"/>
              </a:lnSpc>
              <a:spcBef>
                <a:spcPts val="2000"/>
              </a:spcBef>
              <a:spcAft>
                <a:spcPts val="0"/>
              </a:spcAft>
              <a:buClr>
                <a:schemeClr val="dk1"/>
              </a:buClr>
              <a:buSzPct val="100000"/>
              <a:buFont typeface="Arial" panose="020B0604020202020204" pitchFamily="34" charset="0"/>
              <a:buChar char="•"/>
            </a:pPr>
            <a:r>
              <a:rPr lang="sv-FI" dirty="0" err="1">
                <a:solidFill>
                  <a:srgbClr val="FF9933"/>
                </a:solidFill>
              </a:rPr>
              <a:t>Noin</a:t>
            </a:r>
            <a:r>
              <a:rPr lang="sv-FI" dirty="0">
                <a:solidFill>
                  <a:srgbClr val="FF9933"/>
                </a:solidFill>
              </a:rPr>
              <a:t> 200 </a:t>
            </a:r>
            <a:r>
              <a:rPr lang="sv-FI" dirty="0" err="1">
                <a:solidFill>
                  <a:srgbClr val="FF9933"/>
                </a:solidFill>
              </a:rPr>
              <a:t>vuotta</a:t>
            </a:r>
            <a:r>
              <a:rPr lang="sv-FI" dirty="0">
                <a:solidFill>
                  <a:srgbClr val="FF9933"/>
                </a:solidFill>
              </a:rPr>
              <a:t> </a:t>
            </a:r>
            <a:r>
              <a:rPr lang="sv-FI" dirty="0" err="1">
                <a:solidFill>
                  <a:srgbClr val="FF9933"/>
                </a:solidFill>
              </a:rPr>
              <a:t>sitten</a:t>
            </a:r>
            <a:r>
              <a:rPr lang="sv-FI" dirty="0">
                <a:solidFill>
                  <a:srgbClr val="FF9933"/>
                </a:solidFill>
              </a:rPr>
              <a:t> </a:t>
            </a:r>
            <a:r>
              <a:rPr lang="sv-FI" dirty="0" err="1">
                <a:solidFill>
                  <a:srgbClr val="FF9933"/>
                </a:solidFill>
              </a:rPr>
              <a:t>alkanut</a:t>
            </a:r>
            <a:r>
              <a:rPr lang="sv-FI" dirty="0">
                <a:solidFill>
                  <a:srgbClr val="FF9933"/>
                </a:solidFill>
              </a:rPr>
              <a:t> </a:t>
            </a:r>
            <a:r>
              <a:rPr lang="sv-FI" dirty="0" err="1">
                <a:solidFill>
                  <a:srgbClr val="FF9933"/>
                </a:solidFill>
              </a:rPr>
              <a:t>teollistuminen</a:t>
            </a:r>
            <a:r>
              <a:rPr lang="sv-FI" dirty="0">
                <a:solidFill>
                  <a:srgbClr val="FF9933"/>
                </a:solidFill>
              </a:rPr>
              <a:t> </a:t>
            </a:r>
            <a:r>
              <a:rPr lang="sv-FI" dirty="0" err="1">
                <a:solidFill>
                  <a:srgbClr val="FF9933"/>
                </a:solidFill>
              </a:rPr>
              <a:t>sysäsi</a:t>
            </a:r>
            <a:r>
              <a:rPr lang="sv-FI" dirty="0">
                <a:solidFill>
                  <a:srgbClr val="FF9933"/>
                </a:solidFill>
              </a:rPr>
              <a:t> </a:t>
            </a:r>
            <a:r>
              <a:rPr lang="sv-FI" dirty="0" err="1">
                <a:solidFill>
                  <a:srgbClr val="FF9933"/>
                </a:solidFill>
              </a:rPr>
              <a:t>maailman</a:t>
            </a:r>
            <a:r>
              <a:rPr lang="sv-FI" dirty="0">
                <a:solidFill>
                  <a:srgbClr val="FF9933"/>
                </a:solidFill>
              </a:rPr>
              <a:t> </a:t>
            </a:r>
            <a:r>
              <a:rPr lang="sv-FI" dirty="0" err="1">
                <a:solidFill>
                  <a:srgbClr val="FF9933"/>
                </a:solidFill>
              </a:rPr>
              <a:t>väestön</a:t>
            </a:r>
            <a:r>
              <a:rPr lang="sv-FI" dirty="0">
                <a:solidFill>
                  <a:srgbClr val="FF9933"/>
                </a:solidFill>
              </a:rPr>
              <a:t> </a:t>
            </a:r>
            <a:r>
              <a:rPr lang="sv-FI" i="1" dirty="0" err="1">
                <a:solidFill>
                  <a:srgbClr val="FF9933"/>
                </a:solidFill>
              </a:rPr>
              <a:t>eksponentiaaliseen</a:t>
            </a:r>
            <a:r>
              <a:rPr lang="sv-FI" dirty="0">
                <a:solidFill>
                  <a:srgbClr val="FF9933"/>
                </a:solidFill>
              </a:rPr>
              <a:t> </a:t>
            </a:r>
            <a:r>
              <a:rPr lang="sv-FI" dirty="0" err="1">
                <a:solidFill>
                  <a:srgbClr val="FF9933"/>
                </a:solidFill>
              </a:rPr>
              <a:t>kasvuun</a:t>
            </a:r>
            <a:r>
              <a:rPr lang="sv-FI" dirty="0">
                <a:solidFill>
                  <a:srgbClr val="FF9933"/>
                </a:solidFill>
              </a:rPr>
              <a:t>. </a:t>
            </a:r>
            <a:r>
              <a:rPr lang="sv-FI" dirty="0" err="1">
                <a:solidFill>
                  <a:srgbClr val="FF9933"/>
                </a:solidFill>
              </a:rPr>
              <a:t>YK:n</a:t>
            </a:r>
            <a:r>
              <a:rPr lang="sv-FI" dirty="0">
                <a:solidFill>
                  <a:srgbClr val="FF9933"/>
                </a:solidFill>
              </a:rPr>
              <a:t> </a:t>
            </a:r>
            <a:r>
              <a:rPr lang="sv-FI" dirty="0" err="1">
                <a:solidFill>
                  <a:srgbClr val="FF9933"/>
                </a:solidFill>
              </a:rPr>
              <a:t>ennusteiden</a:t>
            </a:r>
            <a:r>
              <a:rPr lang="sv-FI" dirty="0">
                <a:solidFill>
                  <a:srgbClr val="FF9933"/>
                </a:solidFill>
              </a:rPr>
              <a:t> </a:t>
            </a:r>
            <a:r>
              <a:rPr lang="sv-FI" dirty="0" err="1">
                <a:solidFill>
                  <a:srgbClr val="FF9933"/>
                </a:solidFill>
              </a:rPr>
              <a:t>mukaan</a:t>
            </a:r>
            <a:r>
              <a:rPr lang="sv-FI" dirty="0">
                <a:solidFill>
                  <a:srgbClr val="FF9933"/>
                </a:solidFill>
              </a:rPr>
              <a:t> </a:t>
            </a:r>
            <a:r>
              <a:rPr lang="sv-FI" dirty="0" err="1">
                <a:solidFill>
                  <a:srgbClr val="FF9933"/>
                </a:solidFill>
              </a:rPr>
              <a:t>maapallolla</a:t>
            </a:r>
            <a:r>
              <a:rPr lang="sv-FI" dirty="0">
                <a:solidFill>
                  <a:srgbClr val="FF9933"/>
                </a:solidFill>
              </a:rPr>
              <a:t> </a:t>
            </a:r>
            <a:r>
              <a:rPr lang="sv-FI" dirty="0" err="1">
                <a:solidFill>
                  <a:srgbClr val="FF9933"/>
                </a:solidFill>
              </a:rPr>
              <a:t>elää</a:t>
            </a:r>
            <a:r>
              <a:rPr lang="sv-FI" dirty="0">
                <a:solidFill>
                  <a:srgbClr val="FF9933"/>
                </a:solidFill>
              </a:rPr>
              <a:t> </a:t>
            </a:r>
            <a:r>
              <a:rPr lang="sv-FI" dirty="0" err="1">
                <a:solidFill>
                  <a:srgbClr val="FF9933"/>
                </a:solidFill>
              </a:rPr>
              <a:t>noin</a:t>
            </a:r>
            <a:r>
              <a:rPr lang="sv-FI" dirty="0">
                <a:solidFill>
                  <a:srgbClr val="FF9933"/>
                </a:solidFill>
              </a:rPr>
              <a:t> 9,1 </a:t>
            </a:r>
            <a:r>
              <a:rPr lang="sv-FI" dirty="0" err="1">
                <a:solidFill>
                  <a:srgbClr val="FF9933"/>
                </a:solidFill>
              </a:rPr>
              <a:t>miljardia</a:t>
            </a:r>
            <a:r>
              <a:rPr lang="sv-FI" dirty="0">
                <a:solidFill>
                  <a:srgbClr val="FF9933"/>
                </a:solidFill>
              </a:rPr>
              <a:t> </a:t>
            </a:r>
            <a:r>
              <a:rPr lang="sv-FI" dirty="0" err="1">
                <a:solidFill>
                  <a:srgbClr val="FF9933"/>
                </a:solidFill>
              </a:rPr>
              <a:t>ihmistä</a:t>
            </a:r>
            <a:r>
              <a:rPr lang="sv-FI" dirty="0">
                <a:solidFill>
                  <a:srgbClr val="FF9933"/>
                </a:solidFill>
              </a:rPr>
              <a:t> </a:t>
            </a:r>
            <a:r>
              <a:rPr lang="sv-FI" dirty="0" err="1">
                <a:solidFill>
                  <a:srgbClr val="FF9933"/>
                </a:solidFill>
              </a:rPr>
              <a:t>vuonna</a:t>
            </a:r>
            <a:r>
              <a:rPr lang="sv-FI" dirty="0">
                <a:solidFill>
                  <a:srgbClr val="FF9933"/>
                </a:solidFill>
              </a:rPr>
              <a:t> 2050. </a:t>
            </a:r>
            <a:endParaRPr dirty="0">
              <a:solidFill>
                <a:srgbClr val="FF9933"/>
              </a:solidFill>
            </a:endParaRPr>
          </a:p>
        </p:txBody>
      </p:sp>
      <p:sp>
        <p:nvSpPr>
          <p:cNvPr id="101" name="Google Shape;101;p3"/>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3</a:t>
            </a:fld>
            <a:endParaRPr/>
          </a:p>
        </p:txBody>
      </p:sp>
      <p:sp>
        <p:nvSpPr>
          <p:cNvPr id="102" name="Google Shape;102;p3"/>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FI"/>
              <a:t>Manner 3 LOPS21 Luku X</a:t>
            </a:r>
            <a:endParaRPr/>
          </a:p>
        </p:txBody>
      </p:sp>
      <p:pic>
        <p:nvPicPr>
          <p:cNvPr id="103" name="Google Shape;103;p3"/>
          <p:cNvPicPr preferRelativeResize="0"/>
          <p:nvPr/>
        </p:nvPicPr>
        <p:blipFill>
          <a:blip r:embed="rId3">
            <a:alphaModFix/>
          </a:blip>
          <a:stretch>
            <a:fillRect/>
          </a:stretch>
        </p:blipFill>
        <p:spPr>
          <a:xfrm>
            <a:off x="0" y="0"/>
            <a:ext cx="15134253" cy="11924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1209869" y="0"/>
            <a:ext cx="21031200"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sv-FI" dirty="0" err="1"/>
              <a:t>Väkilukuun</a:t>
            </a:r>
            <a:r>
              <a:rPr lang="sv-FI" dirty="0"/>
              <a:t> </a:t>
            </a:r>
            <a:r>
              <a:rPr lang="sv-FI" dirty="0" err="1"/>
              <a:t>vaikuttavat</a:t>
            </a:r>
            <a:r>
              <a:rPr lang="sv-FI" dirty="0"/>
              <a:t> </a:t>
            </a:r>
            <a:r>
              <a:rPr lang="sv-FI" dirty="0" err="1"/>
              <a:t>tekijät</a:t>
            </a:r>
            <a:r>
              <a:rPr lang="sv-FI" dirty="0"/>
              <a:t> </a:t>
            </a:r>
            <a:br>
              <a:rPr lang="sv-FI" dirty="0"/>
            </a:br>
            <a:endParaRPr dirty="0"/>
          </a:p>
        </p:txBody>
      </p:sp>
      <p:sp>
        <p:nvSpPr>
          <p:cNvPr id="109" name="Google Shape;109;p4"/>
          <p:cNvSpPr txBox="1">
            <a:spLocks noGrp="1"/>
          </p:cNvSpPr>
          <p:nvPr>
            <p:ph type="body" idx="1"/>
          </p:nvPr>
        </p:nvSpPr>
        <p:spPr>
          <a:xfrm>
            <a:off x="0" y="1677779"/>
            <a:ext cx="24383999" cy="5180221"/>
          </a:xfrm>
          <a:prstGeom prst="rect">
            <a:avLst/>
          </a:prstGeom>
          <a:noFill/>
          <a:ln>
            <a:noFill/>
          </a:ln>
        </p:spPr>
        <p:txBody>
          <a:bodyPr spcFirstLastPara="1" wrap="square" lIns="91425" tIns="45700" rIns="91425" bIns="45700" anchor="t" anchorCtr="0">
            <a:normAutofit fontScale="92500" lnSpcReduction="20000"/>
          </a:bodyPr>
          <a:lstStyle/>
          <a:p>
            <a:pPr marL="857250" lvl="0" indent="-857250" algn="l" rtl="0">
              <a:lnSpc>
                <a:spcPct val="90000"/>
              </a:lnSpc>
              <a:spcBef>
                <a:spcPts val="0"/>
              </a:spcBef>
              <a:spcAft>
                <a:spcPts val="0"/>
              </a:spcAft>
              <a:buClr>
                <a:schemeClr val="dk1"/>
              </a:buClr>
              <a:buSzPts val="6000"/>
              <a:buFont typeface="Arial" panose="020B0604020202020204" pitchFamily="34" charset="0"/>
              <a:buChar char="•"/>
            </a:pPr>
            <a:r>
              <a:rPr lang="sv-FI" dirty="0" err="1">
                <a:solidFill>
                  <a:srgbClr val="FF9933"/>
                </a:solidFill>
              </a:rPr>
              <a:t>Väkilukuun</a:t>
            </a:r>
            <a:r>
              <a:rPr lang="sv-FI" dirty="0">
                <a:solidFill>
                  <a:srgbClr val="FF9933"/>
                </a:solidFill>
              </a:rPr>
              <a:t> </a:t>
            </a:r>
            <a:r>
              <a:rPr lang="sv-FI" dirty="0" err="1">
                <a:solidFill>
                  <a:srgbClr val="FF9933"/>
                </a:solidFill>
              </a:rPr>
              <a:t>vaikuttavat</a:t>
            </a:r>
            <a:r>
              <a:rPr lang="sv-FI" dirty="0">
                <a:solidFill>
                  <a:srgbClr val="FF9933"/>
                </a:solidFill>
              </a:rPr>
              <a:t> </a:t>
            </a:r>
            <a:r>
              <a:rPr lang="sv-FI" dirty="0" err="1">
                <a:solidFill>
                  <a:srgbClr val="FF9933"/>
                </a:solidFill>
              </a:rPr>
              <a:t>syntyvyys</a:t>
            </a:r>
            <a:r>
              <a:rPr lang="sv-FI" dirty="0">
                <a:solidFill>
                  <a:srgbClr val="FF9933"/>
                </a:solidFill>
              </a:rPr>
              <a:t>, </a:t>
            </a:r>
            <a:r>
              <a:rPr lang="sv-FI" dirty="0" err="1">
                <a:solidFill>
                  <a:srgbClr val="FF9933"/>
                </a:solidFill>
              </a:rPr>
              <a:t>kuolleisuus</a:t>
            </a:r>
            <a:r>
              <a:rPr lang="sv-FI" dirty="0">
                <a:solidFill>
                  <a:srgbClr val="FF9933"/>
                </a:solidFill>
              </a:rPr>
              <a:t> </a:t>
            </a:r>
            <a:r>
              <a:rPr lang="sv-FI" dirty="0" err="1">
                <a:solidFill>
                  <a:srgbClr val="FF9933"/>
                </a:solidFill>
              </a:rPr>
              <a:t>sekä</a:t>
            </a:r>
            <a:r>
              <a:rPr lang="sv-FI" dirty="0">
                <a:solidFill>
                  <a:srgbClr val="FF9933"/>
                </a:solidFill>
              </a:rPr>
              <a:t> </a:t>
            </a:r>
            <a:r>
              <a:rPr lang="sv-FI" dirty="0" err="1">
                <a:solidFill>
                  <a:srgbClr val="FF9933"/>
                </a:solidFill>
              </a:rPr>
              <a:t>muuttoliikkeet</a:t>
            </a:r>
            <a:r>
              <a:rPr lang="sv-FI" dirty="0">
                <a:solidFill>
                  <a:srgbClr val="FF9933"/>
                </a:solidFill>
              </a:rPr>
              <a:t>.</a:t>
            </a:r>
            <a:endParaRPr dirty="0">
              <a:solidFill>
                <a:srgbClr val="FF9933"/>
              </a:solidFill>
            </a:endParaRPr>
          </a:p>
          <a:p>
            <a:pPr marL="857250" lvl="0" indent="-857250" algn="l" rtl="0">
              <a:lnSpc>
                <a:spcPct val="90000"/>
              </a:lnSpc>
              <a:spcBef>
                <a:spcPts val="2000"/>
              </a:spcBef>
              <a:spcAft>
                <a:spcPts val="0"/>
              </a:spcAft>
              <a:buClr>
                <a:schemeClr val="dk1"/>
              </a:buClr>
              <a:buSzPts val="6000"/>
              <a:buFont typeface="Arial" panose="020B0604020202020204" pitchFamily="34" charset="0"/>
              <a:buChar char="•"/>
            </a:pPr>
            <a:r>
              <a:rPr lang="sv-FI" dirty="0" err="1">
                <a:solidFill>
                  <a:srgbClr val="FF9933"/>
                </a:solidFill>
              </a:rPr>
              <a:t>Syntyvyyden</a:t>
            </a:r>
            <a:r>
              <a:rPr lang="sv-FI" dirty="0">
                <a:solidFill>
                  <a:srgbClr val="FF9933"/>
                </a:solidFill>
              </a:rPr>
              <a:t> ja </a:t>
            </a:r>
            <a:r>
              <a:rPr lang="sv-FI" dirty="0" err="1">
                <a:solidFill>
                  <a:srgbClr val="FF9933"/>
                </a:solidFill>
              </a:rPr>
              <a:t>kuolleisuuden</a:t>
            </a:r>
            <a:r>
              <a:rPr lang="sv-FI" dirty="0">
                <a:solidFill>
                  <a:srgbClr val="FF9933"/>
                </a:solidFill>
              </a:rPr>
              <a:t> </a:t>
            </a:r>
            <a:r>
              <a:rPr lang="sv-FI" dirty="0" err="1">
                <a:solidFill>
                  <a:srgbClr val="FF9933"/>
                </a:solidFill>
              </a:rPr>
              <a:t>välistä</a:t>
            </a:r>
            <a:r>
              <a:rPr lang="sv-FI" dirty="0">
                <a:solidFill>
                  <a:srgbClr val="FF9933"/>
                </a:solidFill>
              </a:rPr>
              <a:t> </a:t>
            </a:r>
            <a:r>
              <a:rPr lang="sv-FI" dirty="0" err="1">
                <a:solidFill>
                  <a:srgbClr val="FF9933"/>
                </a:solidFill>
              </a:rPr>
              <a:t>erotusta</a:t>
            </a:r>
            <a:r>
              <a:rPr lang="sv-FI" dirty="0">
                <a:solidFill>
                  <a:srgbClr val="FF9933"/>
                </a:solidFill>
              </a:rPr>
              <a:t> </a:t>
            </a:r>
            <a:r>
              <a:rPr lang="sv-FI" dirty="0" err="1">
                <a:solidFill>
                  <a:srgbClr val="FF9933"/>
                </a:solidFill>
              </a:rPr>
              <a:t>kutsutaan</a:t>
            </a:r>
            <a:r>
              <a:rPr lang="sv-FI" dirty="0">
                <a:solidFill>
                  <a:srgbClr val="FF9933"/>
                </a:solidFill>
              </a:rPr>
              <a:t> </a:t>
            </a:r>
            <a:r>
              <a:rPr lang="sv-FI" b="1" dirty="0" err="1">
                <a:solidFill>
                  <a:srgbClr val="FF9933"/>
                </a:solidFill>
              </a:rPr>
              <a:t>luonnolliseksi</a:t>
            </a:r>
            <a:r>
              <a:rPr lang="sv-FI" b="1" dirty="0">
                <a:solidFill>
                  <a:srgbClr val="FF9933"/>
                </a:solidFill>
              </a:rPr>
              <a:t> </a:t>
            </a:r>
            <a:r>
              <a:rPr lang="sv-FI" b="1" dirty="0" err="1">
                <a:solidFill>
                  <a:srgbClr val="FF9933"/>
                </a:solidFill>
              </a:rPr>
              <a:t>väestönkasvuksi</a:t>
            </a:r>
            <a:r>
              <a:rPr lang="sv-FI" dirty="0">
                <a:solidFill>
                  <a:srgbClr val="FF9933"/>
                </a:solidFill>
              </a:rPr>
              <a:t>. </a:t>
            </a:r>
            <a:endParaRPr dirty="0">
              <a:solidFill>
                <a:srgbClr val="FF9933"/>
              </a:solidFill>
            </a:endParaRPr>
          </a:p>
          <a:p>
            <a:pPr marL="857250" lvl="0" indent="-857250" algn="l" rtl="0">
              <a:lnSpc>
                <a:spcPct val="90000"/>
              </a:lnSpc>
              <a:spcBef>
                <a:spcPts val="2000"/>
              </a:spcBef>
              <a:spcAft>
                <a:spcPts val="0"/>
              </a:spcAft>
              <a:buClr>
                <a:schemeClr val="dk1"/>
              </a:buClr>
              <a:buSzPts val="6000"/>
              <a:buFont typeface="Arial" panose="020B0604020202020204" pitchFamily="34" charset="0"/>
              <a:buChar char="•"/>
            </a:pPr>
            <a:r>
              <a:rPr lang="sv-FI" dirty="0" err="1">
                <a:solidFill>
                  <a:srgbClr val="FF9933"/>
                </a:solidFill>
              </a:rPr>
              <a:t>Väkilukuun</a:t>
            </a:r>
            <a:r>
              <a:rPr lang="sv-FI" dirty="0">
                <a:solidFill>
                  <a:srgbClr val="FF9933"/>
                </a:solidFill>
              </a:rPr>
              <a:t> </a:t>
            </a:r>
            <a:r>
              <a:rPr lang="sv-FI" dirty="0" err="1">
                <a:solidFill>
                  <a:srgbClr val="FF9933"/>
                </a:solidFill>
              </a:rPr>
              <a:t>vaikuttavat</a:t>
            </a:r>
            <a:r>
              <a:rPr lang="sv-FI" dirty="0">
                <a:solidFill>
                  <a:srgbClr val="FF9933"/>
                </a:solidFill>
              </a:rPr>
              <a:t> </a:t>
            </a:r>
            <a:r>
              <a:rPr lang="sv-FI" dirty="0" err="1">
                <a:solidFill>
                  <a:srgbClr val="FF9933"/>
                </a:solidFill>
              </a:rPr>
              <a:t>myös</a:t>
            </a:r>
            <a:r>
              <a:rPr lang="sv-FI" dirty="0">
                <a:solidFill>
                  <a:srgbClr val="FF9933"/>
                </a:solidFill>
              </a:rPr>
              <a:t> </a:t>
            </a:r>
            <a:r>
              <a:rPr lang="sv-FI" dirty="0" err="1">
                <a:solidFill>
                  <a:srgbClr val="FF9933"/>
                </a:solidFill>
              </a:rPr>
              <a:t>muuttoliikkeet</a:t>
            </a:r>
            <a:r>
              <a:rPr lang="sv-FI" dirty="0">
                <a:solidFill>
                  <a:srgbClr val="FF9933"/>
                </a:solidFill>
              </a:rPr>
              <a:t> </a:t>
            </a:r>
            <a:r>
              <a:rPr lang="sv-FI" dirty="0" err="1">
                <a:solidFill>
                  <a:srgbClr val="FF9933"/>
                </a:solidFill>
              </a:rPr>
              <a:t>eli</a:t>
            </a:r>
            <a:r>
              <a:rPr lang="sv-FI" dirty="0">
                <a:solidFill>
                  <a:srgbClr val="FF9933"/>
                </a:solidFill>
              </a:rPr>
              <a:t> </a:t>
            </a:r>
            <a:r>
              <a:rPr lang="sv-FI" dirty="0" err="1">
                <a:solidFill>
                  <a:srgbClr val="FF9933"/>
                </a:solidFill>
              </a:rPr>
              <a:t>tulo</a:t>
            </a:r>
            <a:r>
              <a:rPr lang="sv-FI" dirty="0">
                <a:solidFill>
                  <a:srgbClr val="FF9933"/>
                </a:solidFill>
              </a:rPr>
              <a:t>- ja </a:t>
            </a:r>
            <a:r>
              <a:rPr lang="sv-FI" dirty="0" err="1">
                <a:solidFill>
                  <a:srgbClr val="FF9933"/>
                </a:solidFill>
              </a:rPr>
              <a:t>lähtömuutto</a:t>
            </a:r>
            <a:r>
              <a:rPr lang="sv-FI" dirty="0">
                <a:solidFill>
                  <a:srgbClr val="FF9933"/>
                </a:solidFill>
              </a:rPr>
              <a:t>. </a:t>
            </a:r>
            <a:r>
              <a:rPr lang="sv-FI" dirty="0" err="1">
                <a:solidFill>
                  <a:srgbClr val="FF9933"/>
                </a:solidFill>
              </a:rPr>
              <a:t>Tällöin</a:t>
            </a:r>
            <a:r>
              <a:rPr lang="sv-FI" dirty="0">
                <a:solidFill>
                  <a:srgbClr val="FF9933"/>
                </a:solidFill>
              </a:rPr>
              <a:t> </a:t>
            </a:r>
            <a:r>
              <a:rPr lang="sv-FI" dirty="0" err="1">
                <a:solidFill>
                  <a:srgbClr val="FF9933"/>
                </a:solidFill>
              </a:rPr>
              <a:t>puhutaan</a:t>
            </a:r>
            <a:r>
              <a:rPr lang="sv-FI" dirty="0">
                <a:solidFill>
                  <a:srgbClr val="FF9933"/>
                </a:solidFill>
              </a:rPr>
              <a:t> </a:t>
            </a:r>
            <a:r>
              <a:rPr lang="sv-FI" dirty="0" err="1">
                <a:solidFill>
                  <a:srgbClr val="FF9933"/>
                </a:solidFill>
              </a:rPr>
              <a:t>alueen</a:t>
            </a:r>
            <a:r>
              <a:rPr lang="sv-FI" dirty="0">
                <a:solidFill>
                  <a:srgbClr val="FF9933"/>
                </a:solidFill>
              </a:rPr>
              <a:t> </a:t>
            </a:r>
            <a:r>
              <a:rPr lang="sv-FI" b="1" dirty="0" err="1">
                <a:solidFill>
                  <a:srgbClr val="FF9933"/>
                </a:solidFill>
              </a:rPr>
              <a:t>todellisesta</a:t>
            </a:r>
            <a:r>
              <a:rPr lang="sv-FI" b="1" dirty="0">
                <a:solidFill>
                  <a:srgbClr val="FF9933"/>
                </a:solidFill>
              </a:rPr>
              <a:t> </a:t>
            </a:r>
            <a:r>
              <a:rPr lang="sv-FI" b="1" dirty="0" err="1">
                <a:solidFill>
                  <a:srgbClr val="FF9933"/>
                </a:solidFill>
              </a:rPr>
              <a:t>väestönkasvusta</a:t>
            </a:r>
            <a:r>
              <a:rPr lang="sv-FI" b="1" dirty="0">
                <a:solidFill>
                  <a:srgbClr val="FF9933"/>
                </a:solidFill>
              </a:rPr>
              <a:t>.</a:t>
            </a:r>
            <a:endParaRPr dirty="0">
              <a:solidFill>
                <a:srgbClr val="FF9933"/>
              </a:solidFill>
            </a:endParaRPr>
          </a:p>
          <a:p>
            <a:pPr marL="0" lvl="0" indent="0" algn="l" rtl="0">
              <a:lnSpc>
                <a:spcPct val="90000"/>
              </a:lnSpc>
              <a:spcBef>
                <a:spcPts val="2000"/>
              </a:spcBef>
              <a:spcAft>
                <a:spcPts val="0"/>
              </a:spcAft>
              <a:buClr>
                <a:schemeClr val="dk1"/>
              </a:buClr>
              <a:buSzPts val="6000"/>
              <a:buFont typeface="Calibri"/>
              <a:buNone/>
            </a:pPr>
            <a:br>
              <a:rPr lang="sv-FI" dirty="0"/>
            </a:br>
            <a:endParaRPr dirty="0"/>
          </a:p>
        </p:txBody>
      </p:sp>
      <p:sp>
        <p:nvSpPr>
          <p:cNvPr id="110" name="Google Shape;110;p4"/>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4</a:t>
            </a:fld>
            <a:endParaRPr/>
          </a:p>
        </p:txBody>
      </p:sp>
      <p:sp>
        <p:nvSpPr>
          <p:cNvPr id="111" name="Google Shape;111;p4"/>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FI"/>
              <a:t>Manner 3 LOPS21 Luku X</a:t>
            </a:r>
            <a:endParaRPr/>
          </a:p>
        </p:txBody>
      </p:sp>
      <p:pic>
        <p:nvPicPr>
          <p:cNvPr id="2" name="Kuva 1">
            <a:extLst>
              <a:ext uri="{FF2B5EF4-FFF2-40B4-BE49-F238E27FC236}">
                <a16:creationId xmlns:a16="http://schemas.microsoft.com/office/drawing/2014/main" id="{87788309-9777-4E9A-3372-403C9D96E003}"/>
              </a:ext>
            </a:extLst>
          </p:cNvPr>
          <p:cNvPicPr>
            <a:picLocks noChangeAspect="1"/>
          </p:cNvPicPr>
          <p:nvPr/>
        </p:nvPicPr>
        <p:blipFill>
          <a:blip r:embed="rId3"/>
          <a:stretch>
            <a:fillRect/>
          </a:stretch>
        </p:blipFill>
        <p:spPr>
          <a:xfrm>
            <a:off x="11288110" y="6047642"/>
            <a:ext cx="13029215" cy="7625151"/>
          </a:xfrm>
          <a:prstGeom prst="rect">
            <a:avLst/>
          </a:prstGeom>
        </p:spPr>
      </p:pic>
      <p:sp>
        <p:nvSpPr>
          <p:cNvPr id="4" name="Tekstiruutu 3">
            <a:extLst>
              <a:ext uri="{FF2B5EF4-FFF2-40B4-BE49-F238E27FC236}">
                <a16:creationId xmlns:a16="http://schemas.microsoft.com/office/drawing/2014/main" id="{5E9F0A4C-2DAB-038E-9E4C-3B978BFF518D}"/>
              </a:ext>
            </a:extLst>
          </p:cNvPr>
          <p:cNvSpPr txBox="1"/>
          <p:nvPr/>
        </p:nvSpPr>
        <p:spPr>
          <a:xfrm>
            <a:off x="949873" y="5767221"/>
            <a:ext cx="8540969" cy="3046988"/>
          </a:xfrm>
          <a:prstGeom prst="rect">
            <a:avLst/>
          </a:prstGeom>
          <a:noFill/>
        </p:spPr>
        <p:txBody>
          <a:bodyPr wrap="square">
            <a:spAutoFit/>
          </a:bodyPr>
          <a:lstStyle/>
          <a:p>
            <a:r>
              <a:rPr lang="fi-FI" sz="3200" dirty="0"/>
              <a:t>2.3 Maapallon väkilukuun vaikuttavat sekä syntyvyys että kuolleisuus. Eri ennusteiden mukaan maapallo pystyy elättämään 12‒15 miljardia ihmistä, mutta tämä edellyttää </a:t>
            </a:r>
            <a:r>
              <a:rPr lang="fi-FI" sz="3200" dirty="0" err="1"/>
              <a:t>tasa­arvoisempaa</a:t>
            </a:r>
            <a:r>
              <a:rPr lang="fi-FI" sz="3200" dirty="0"/>
              <a:t> maailmaa: osan on tingittävä elintasostaan, jotta kaikki selviytyisivät.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1023257" y="0"/>
            <a:ext cx="21031200"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8800"/>
              <a:buFont typeface="Calibri"/>
              <a:buNone/>
            </a:pPr>
            <a:r>
              <a:rPr lang="sv-FI"/>
              <a:t>Väkilukuun vaikuttavat tekijät </a:t>
            </a:r>
            <a:br>
              <a:rPr lang="sv-FI"/>
            </a:br>
            <a:endParaRPr/>
          </a:p>
        </p:txBody>
      </p:sp>
      <p:sp>
        <p:nvSpPr>
          <p:cNvPr id="117" name="Google Shape;117;p5"/>
          <p:cNvSpPr txBox="1">
            <a:spLocks noGrp="1"/>
          </p:cNvSpPr>
          <p:nvPr>
            <p:ph type="body" idx="1"/>
          </p:nvPr>
        </p:nvSpPr>
        <p:spPr>
          <a:xfrm>
            <a:off x="0" y="1325563"/>
            <a:ext cx="21031200" cy="8145947"/>
          </a:xfrm>
          <a:prstGeom prst="rect">
            <a:avLst/>
          </a:prstGeom>
          <a:noFill/>
          <a:ln>
            <a:noFill/>
          </a:ln>
        </p:spPr>
        <p:txBody>
          <a:bodyPr spcFirstLastPara="1" wrap="square" lIns="91425" tIns="45700" rIns="91425" bIns="45700" anchor="t" anchorCtr="0">
            <a:normAutofit/>
          </a:bodyPr>
          <a:lstStyle/>
          <a:p>
            <a:pPr marL="857250" lvl="0" indent="-857250" algn="l" rtl="0">
              <a:lnSpc>
                <a:spcPct val="90000"/>
              </a:lnSpc>
              <a:spcBef>
                <a:spcPts val="0"/>
              </a:spcBef>
              <a:spcAft>
                <a:spcPts val="0"/>
              </a:spcAft>
              <a:buClr>
                <a:schemeClr val="dk1"/>
              </a:buClr>
              <a:buSzPts val="6000"/>
              <a:buFont typeface="Arial" panose="020B0604020202020204" pitchFamily="34" charset="0"/>
              <a:buChar char="•"/>
            </a:pPr>
            <a:r>
              <a:rPr lang="sv-FI" dirty="0" err="1">
                <a:solidFill>
                  <a:srgbClr val="FF9933"/>
                </a:solidFill>
              </a:rPr>
              <a:t>Syntyvyys</a:t>
            </a:r>
            <a:r>
              <a:rPr lang="sv-FI" dirty="0">
                <a:solidFill>
                  <a:srgbClr val="FF9933"/>
                </a:solidFill>
              </a:rPr>
              <a:t>-, </a:t>
            </a:r>
            <a:r>
              <a:rPr lang="sv-FI" dirty="0" err="1">
                <a:solidFill>
                  <a:srgbClr val="FF9933"/>
                </a:solidFill>
              </a:rPr>
              <a:t>imeväis</a:t>
            </a:r>
            <a:r>
              <a:rPr lang="sv-FI" dirty="0">
                <a:solidFill>
                  <a:srgbClr val="FF9933"/>
                </a:solidFill>
              </a:rPr>
              <a:t>-, </a:t>
            </a:r>
            <a:r>
              <a:rPr lang="sv-FI" dirty="0" err="1">
                <a:solidFill>
                  <a:srgbClr val="FF9933"/>
                </a:solidFill>
              </a:rPr>
              <a:t>lapsikuolleisuus</a:t>
            </a:r>
            <a:r>
              <a:rPr lang="sv-FI" dirty="0">
                <a:solidFill>
                  <a:srgbClr val="FF9933"/>
                </a:solidFill>
              </a:rPr>
              <a:t>- ja </a:t>
            </a:r>
            <a:r>
              <a:rPr lang="sv-FI" dirty="0" err="1">
                <a:solidFill>
                  <a:srgbClr val="FF9933"/>
                </a:solidFill>
              </a:rPr>
              <a:t>hedelmällisyysluvut</a:t>
            </a:r>
            <a:r>
              <a:rPr lang="sv-FI" dirty="0">
                <a:solidFill>
                  <a:srgbClr val="FF9933"/>
                </a:solidFill>
              </a:rPr>
              <a:t> </a:t>
            </a:r>
            <a:r>
              <a:rPr lang="sv-FI" dirty="0" err="1">
                <a:solidFill>
                  <a:srgbClr val="FF9933"/>
                </a:solidFill>
              </a:rPr>
              <a:t>sekä</a:t>
            </a:r>
            <a:r>
              <a:rPr lang="sv-FI" dirty="0">
                <a:solidFill>
                  <a:srgbClr val="FF9933"/>
                </a:solidFill>
              </a:rPr>
              <a:t> </a:t>
            </a:r>
            <a:r>
              <a:rPr lang="sv-FI" dirty="0" err="1">
                <a:solidFill>
                  <a:srgbClr val="FF9933"/>
                </a:solidFill>
              </a:rPr>
              <a:t>elinajanodote</a:t>
            </a:r>
            <a:r>
              <a:rPr lang="sv-FI" dirty="0">
                <a:solidFill>
                  <a:srgbClr val="FF9933"/>
                </a:solidFill>
              </a:rPr>
              <a:t> </a:t>
            </a:r>
            <a:r>
              <a:rPr lang="sv-FI" dirty="0" err="1">
                <a:solidFill>
                  <a:srgbClr val="FF9933"/>
                </a:solidFill>
              </a:rPr>
              <a:t>kuvaavat</a:t>
            </a:r>
            <a:r>
              <a:rPr lang="sv-FI" dirty="0">
                <a:solidFill>
                  <a:srgbClr val="FF9933"/>
                </a:solidFill>
              </a:rPr>
              <a:t> </a:t>
            </a:r>
            <a:r>
              <a:rPr lang="sv-FI" dirty="0" err="1">
                <a:solidFill>
                  <a:srgbClr val="FF9933"/>
                </a:solidFill>
              </a:rPr>
              <a:t>alueen</a:t>
            </a:r>
            <a:r>
              <a:rPr lang="sv-FI" dirty="0">
                <a:solidFill>
                  <a:srgbClr val="FF9933"/>
                </a:solidFill>
              </a:rPr>
              <a:t> </a:t>
            </a:r>
            <a:r>
              <a:rPr lang="sv-FI" dirty="0" err="1">
                <a:solidFill>
                  <a:srgbClr val="FF9933"/>
                </a:solidFill>
              </a:rPr>
              <a:t>väestöä</a:t>
            </a:r>
            <a:r>
              <a:rPr lang="sv-FI" dirty="0">
                <a:solidFill>
                  <a:srgbClr val="FF9933"/>
                </a:solidFill>
              </a:rPr>
              <a:t> ja sen </a:t>
            </a:r>
            <a:r>
              <a:rPr lang="sv-FI" dirty="0" err="1">
                <a:solidFill>
                  <a:srgbClr val="FF9933"/>
                </a:solidFill>
              </a:rPr>
              <a:t>kehittyneisyyttä</a:t>
            </a:r>
            <a:r>
              <a:rPr lang="sv-FI" dirty="0">
                <a:solidFill>
                  <a:srgbClr val="FF9933"/>
                </a:solidFill>
              </a:rPr>
              <a:t> </a:t>
            </a:r>
            <a:r>
              <a:rPr lang="sv-FI" dirty="0" err="1">
                <a:solidFill>
                  <a:srgbClr val="FF9933"/>
                </a:solidFill>
              </a:rPr>
              <a:t>jollakin</a:t>
            </a:r>
            <a:r>
              <a:rPr lang="sv-FI" dirty="0">
                <a:solidFill>
                  <a:srgbClr val="FF9933"/>
                </a:solidFill>
              </a:rPr>
              <a:t> </a:t>
            </a:r>
            <a:r>
              <a:rPr lang="sv-FI" dirty="0" err="1">
                <a:solidFill>
                  <a:srgbClr val="FF9933"/>
                </a:solidFill>
              </a:rPr>
              <a:t>alueella</a:t>
            </a:r>
            <a:r>
              <a:rPr lang="sv-FI" dirty="0">
                <a:solidFill>
                  <a:srgbClr val="FF9933"/>
                </a:solidFill>
              </a:rPr>
              <a:t>.</a:t>
            </a:r>
            <a:endParaRPr dirty="0">
              <a:solidFill>
                <a:srgbClr val="FF9933"/>
              </a:solidFill>
            </a:endParaRPr>
          </a:p>
          <a:p>
            <a:pPr marL="857250" lvl="0" indent="-857250" algn="l" rtl="0">
              <a:lnSpc>
                <a:spcPct val="90000"/>
              </a:lnSpc>
              <a:spcBef>
                <a:spcPts val="2000"/>
              </a:spcBef>
              <a:spcAft>
                <a:spcPts val="0"/>
              </a:spcAft>
              <a:buClr>
                <a:schemeClr val="dk1"/>
              </a:buClr>
              <a:buSzPts val="6000"/>
              <a:buFont typeface="Arial" panose="020B0604020202020204" pitchFamily="34" charset="0"/>
              <a:buChar char="•"/>
            </a:pPr>
            <a:r>
              <a:rPr lang="sv-FI" dirty="0" err="1">
                <a:solidFill>
                  <a:srgbClr val="FF9933"/>
                </a:solidFill>
              </a:rPr>
              <a:t>Köyhissä</a:t>
            </a:r>
            <a:r>
              <a:rPr lang="sv-FI" dirty="0">
                <a:solidFill>
                  <a:srgbClr val="FF9933"/>
                </a:solidFill>
              </a:rPr>
              <a:t> </a:t>
            </a:r>
            <a:r>
              <a:rPr lang="sv-FI" dirty="0" err="1">
                <a:solidFill>
                  <a:srgbClr val="FF9933"/>
                </a:solidFill>
              </a:rPr>
              <a:t>maissa</a:t>
            </a:r>
            <a:r>
              <a:rPr lang="sv-FI" dirty="0">
                <a:solidFill>
                  <a:srgbClr val="FF9933"/>
                </a:solidFill>
              </a:rPr>
              <a:t> </a:t>
            </a:r>
            <a:r>
              <a:rPr lang="sv-FI" dirty="0" err="1">
                <a:solidFill>
                  <a:srgbClr val="FF9933"/>
                </a:solidFill>
              </a:rPr>
              <a:t>imeväiskuolleisuus</a:t>
            </a:r>
            <a:r>
              <a:rPr lang="sv-FI" b="1" dirty="0">
                <a:solidFill>
                  <a:srgbClr val="FF9933"/>
                </a:solidFill>
              </a:rPr>
              <a:t> </a:t>
            </a:r>
            <a:r>
              <a:rPr lang="sv-FI" dirty="0">
                <a:solidFill>
                  <a:srgbClr val="FF9933"/>
                </a:solidFill>
              </a:rPr>
              <a:t>ja </a:t>
            </a:r>
            <a:r>
              <a:rPr lang="sv-FI" dirty="0" err="1">
                <a:solidFill>
                  <a:srgbClr val="FF9933"/>
                </a:solidFill>
              </a:rPr>
              <a:t>lapsikuolleisuus</a:t>
            </a:r>
            <a:r>
              <a:rPr lang="sv-FI" dirty="0">
                <a:solidFill>
                  <a:srgbClr val="FF9933"/>
                </a:solidFill>
              </a:rPr>
              <a:t> </a:t>
            </a:r>
            <a:r>
              <a:rPr lang="sv-FI" dirty="0" err="1">
                <a:solidFill>
                  <a:srgbClr val="FF9933"/>
                </a:solidFill>
              </a:rPr>
              <a:t>ovat</a:t>
            </a:r>
            <a:r>
              <a:rPr lang="sv-FI" dirty="0">
                <a:solidFill>
                  <a:srgbClr val="FF9933"/>
                </a:solidFill>
              </a:rPr>
              <a:t> </a:t>
            </a:r>
            <a:r>
              <a:rPr lang="sv-FI" dirty="0" err="1">
                <a:solidFill>
                  <a:srgbClr val="FF9933"/>
                </a:solidFill>
              </a:rPr>
              <a:t>korkeita</a:t>
            </a:r>
            <a:r>
              <a:rPr lang="sv-FI" dirty="0">
                <a:solidFill>
                  <a:srgbClr val="FF9933"/>
                </a:solidFill>
              </a:rPr>
              <a:t>. </a:t>
            </a:r>
            <a:r>
              <a:rPr lang="sv-FI" dirty="0" err="1">
                <a:solidFill>
                  <a:srgbClr val="FF9933"/>
                </a:solidFill>
              </a:rPr>
              <a:t>Lapsia</a:t>
            </a:r>
            <a:r>
              <a:rPr lang="sv-FI" dirty="0">
                <a:solidFill>
                  <a:srgbClr val="FF9933"/>
                </a:solidFill>
              </a:rPr>
              <a:t> </a:t>
            </a:r>
            <a:r>
              <a:rPr lang="sv-FI" dirty="0" err="1">
                <a:solidFill>
                  <a:srgbClr val="FF9933"/>
                </a:solidFill>
              </a:rPr>
              <a:t>kuolee</a:t>
            </a:r>
            <a:r>
              <a:rPr lang="sv-FI" dirty="0">
                <a:solidFill>
                  <a:srgbClr val="FF9933"/>
                </a:solidFill>
              </a:rPr>
              <a:t> </a:t>
            </a:r>
            <a:r>
              <a:rPr lang="sv-FI" dirty="0" err="1">
                <a:solidFill>
                  <a:srgbClr val="FF9933"/>
                </a:solidFill>
              </a:rPr>
              <a:t>puhtaan</a:t>
            </a:r>
            <a:r>
              <a:rPr lang="sv-FI" dirty="0">
                <a:solidFill>
                  <a:srgbClr val="FF9933"/>
                </a:solidFill>
              </a:rPr>
              <a:t> veden, </a:t>
            </a:r>
            <a:r>
              <a:rPr lang="sv-FI" dirty="0" err="1">
                <a:solidFill>
                  <a:srgbClr val="FF9933"/>
                </a:solidFill>
              </a:rPr>
              <a:t>ruoan</a:t>
            </a:r>
            <a:r>
              <a:rPr lang="sv-FI" dirty="0">
                <a:solidFill>
                  <a:srgbClr val="FF9933"/>
                </a:solidFill>
              </a:rPr>
              <a:t> ja </a:t>
            </a:r>
            <a:r>
              <a:rPr lang="sv-FI" dirty="0" err="1">
                <a:solidFill>
                  <a:srgbClr val="FF9933"/>
                </a:solidFill>
              </a:rPr>
              <a:t>lääkkeiden</a:t>
            </a:r>
            <a:r>
              <a:rPr lang="sv-FI" dirty="0">
                <a:solidFill>
                  <a:srgbClr val="FF9933"/>
                </a:solidFill>
              </a:rPr>
              <a:t> </a:t>
            </a:r>
            <a:r>
              <a:rPr lang="sv-FI" dirty="0" err="1">
                <a:solidFill>
                  <a:srgbClr val="FF9933"/>
                </a:solidFill>
              </a:rPr>
              <a:t>puutteeseen</a:t>
            </a:r>
            <a:r>
              <a:rPr lang="sv-FI" dirty="0">
                <a:solidFill>
                  <a:srgbClr val="FF9933"/>
                </a:solidFill>
              </a:rPr>
              <a:t>. </a:t>
            </a:r>
            <a:endParaRPr dirty="0">
              <a:solidFill>
                <a:srgbClr val="FF9933"/>
              </a:solidFill>
            </a:endParaRPr>
          </a:p>
          <a:p>
            <a:pPr marL="857250" lvl="0" indent="-857250" algn="l" rtl="0">
              <a:lnSpc>
                <a:spcPct val="90000"/>
              </a:lnSpc>
              <a:spcBef>
                <a:spcPts val="2000"/>
              </a:spcBef>
              <a:spcAft>
                <a:spcPts val="0"/>
              </a:spcAft>
              <a:buClr>
                <a:schemeClr val="dk1"/>
              </a:buClr>
              <a:buSzPts val="6000"/>
              <a:buFont typeface="Arial" panose="020B0604020202020204" pitchFamily="34" charset="0"/>
              <a:buChar char="•"/>
            </a:pPr>
            <a:r>
              <a:rPr lang="sv-FI" dirty="0" err="1">
                <a:solidFill>
                  <a:srgbClr val="FF9933"/>
                </a:solidFill>
              </a:rPr>
              <a:t>Köyhyydestä</a:t>
            </a:r>
            <a:r>
              <a:rPr lang="sv-FI" dirty="0">
                <a:solidFill>
                  <a:srgbClr val="FF9933"/>
                </a:solidFill>
              </a:rPr>
              <a:t> </a:t>
            </a:r>
            <a:r>
              <a:rPr lang="sv-FI" dirty="0" err="1">
                <a:solidFill>
                  <a:srgbClr val="FF9933"/>
                </a:solidFill>
              </a:rPr>
              <a:t>huolimatta</a:t>
            </a:r>
            <a:r>
              <a:rPr lang="sv-FI" dirty="0">
                <a:solidFill>
                  <a:srgbClr val="FF9933"/>
                </a:solidFill>
              </a:rPr>
              <a:t> </a:t>
            </a:r>
            <a:r>
              <a:rPr lang="sv-FI" dirty="0" err="1">
                <a:solidFill>
                  <a:srgbClr val="FF9933"/>
                </a:solidFill>
              </a:rPr>
              <a:t>ihmisten</a:t>
            </a:r>
            <a:r>
              <a:rPr lang="sv-FI" dirty="0">
                <a:solidFill>
                  <a:srgbClr val="FF9933"/>
                </a:solidFill>
              </a:rPr>
              <a:t> </a:t>
            </a:r>
            <a:r>
              <a:rPr lang="sv-FI" dirty="0" err="1">
                <a:solidFill>
                  <a:srgbClr val="FF9933"/>
                </a:solidFill>
              </a:rPr>
              <a:t>elinajanodote</a:t>
            </a:r>
            <a:r>
              <a:rPr lang="sv-FI" dirty="0">
                <a:solidFill>
                  <a:srgbClr val="FF9933"/>
                </a:solidFill>
              </a:rPr>
              <a:t> on </a:t>
            </a:r>
            <a:r>
              <a:rPr lang="sv-FI" dirty="0" err="1">
                <a:solidFill>
                  <a:srgbClr val="FF9933"/>
                </a:solidFill>
              </a:rPr>
              <a:t>useissa</a:t>
            </a:r>
            <a:r>
              <a:rPr lang="sv-FI" dirty="0">
                <a:solidFill>
                  <a:srgbClr val="FF9933"/>
                </a:solidFill>
              </a:rPr>
              <a:t> </a:t>
            </a:r>
            <a:r>
              <a:rPr lang="sv-FI" dirty="0" err="1">
                <a:solidFill>
                  <a:srgbClr val="FF9933"/>
                </a:solidFill>
              </a:rPr>
              <a:t>maissa</a:t>
            </a:r>
            <a:r>
              <a:rPr lang="sv-FI" dirty="0">
                <a:solidFill>
                  <a:srgbClr val="FF9933"/>
                </a:solidFill>
              </a:rPr>
              <a:t> </a:t>
            </a:r>
            <a:r>
              <a:rPr lang="sv-FI" dirty="0" err="1">
                <a:solidFill>
                  <a:srgbClr val="FF9933"/>
                </a:solidFill>
              </a:rPr>
              <a:t>pidentynyt</a:t>
            </a:r>
            <a:r>
              <a:rPr lang="sv-FI" dirty="0">
                <a:solidFill>
                  <a:srgbClr val="FF9933"/>
                </a:solidFill>
              </a:rPr>
              <a:t> </a:t>
            </a:r>
            <a:r>
              <a:rPr lang="sv-FI" dirty="0" err="1">
                <a:solidFill>
                  <a:srgbClr val="FF9933"/>
                </a:solidFill>
              </a:rPr>
              <a:t>viimeisten</a:t>
            </a:r>
            <a:r>
              <a:rPr lang="sv-FI" dirty="0">
                <a:solidFill>
                  <a:srgbClr val="FF9933"/>
                </a:solidFill>
              </a:rPr>
              <a:t> </a:t>
            </a:r>
            <a:r>
              <a:rPr lang="sv-FI" dirty="0" err="1">
                <a:solidFill>
                  <a:srgbClr val="FF9933"/>
                </a:solidFill>
              </a:rPr>
              <a:t>vuosikymmenten</a:t>
            </a:r>
            <a:r>
              <a:rPr lang="sv-FI" dirty="0">
                <a:solidFill>
                  <a:srgbClr val="FF9933"/>
                </a:solidFill>
              </a:rPr>
              <a:t> </a:t>
            </a:r>
            <a:r>
              <a:rPr lang="sv-FI" dirty="0" err="1">
                <a:solidFill>
                  <a:srgbClr val="FF9933"/>
                </a:solidFill>
              </a:rPr>
              <a:t>aikana</a:t>
            </a:r>
            <a:r>
              <a:rPr lang="sv-FI" dirty="0">
                <a:solidFill>
                  <a:srgbClr val="FF9933"/>
                </a:solidFill>
              </a:rPr>
              <a:t>.</a:t>
            </a:r>
            <a:endParaRPr dirty="0">
              <a:solidFill>
                <a:srgbClr val="FF9933"/>
              </a:solidFill>
            </a:endParaRPr>
          </a:p>
        </p:txBody>
      </p:sp>
      <p:sp>
        <p:nvSpPr>
          <p:cNvPr id="118" name="Google Shape;118;p5"/>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5</a:t>
            </a:fld>
            <a:endParaRPr/>
          </a:p>
        </p:txBody>
      </p:sp>
      <p:sp>
        <p:nvSpPr>
          <p:cNvPr id="119" name="Google Shape;119;p5"/>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FI"/>
              <a:t>Manner 3 LOPS21 Luku X</a:t>
            </a:r>
            <a:endParaRPr/>
          </a:p>
        </p:txBody>
      </p:sp>
      <p:pic>
        <p:nvPicPr>
          <p:cNvPr id="2" name="Kuva 1">
            <a:extLst>
              <a:ext uri="{FF2B5EF4-FFF2-40B4-BE49-F238E27FC236}">
                <a16:creationId xmlns:a16="http://schemas.microsoft.com/office/drawing/2014/main" id="{3F554FF0-8B68-D93D-2343-457A4EB83ECC}"/>
              </a:ext>
            </a:extLst>
          </p:cNvPr>
          <p:cNvPicPr>
            <a:picLocks noChangeAspect="1"/>
          </p:cNvPicPr>
          <p:nvPr/>
        </p:nvPicPr>
        <p:blipFill>
          <a:blip r:embed="rId3"/>
          <a:stretch>
            <a:fillRect/>
          </a:stretch>
        </p:blipFill>
        <p:spPr>
          <a:xfrm>
            <a:off x="19459575" y="7362825"/>
            <a:ext cx="4924425" cy="6353175"/>
          </a:xfrm>
          <a:prstGeom prst="rect">
            <a:avLst/>
          </a:prstGeom>
        </p:spPr>
      </p:pic>
      <p:sp>
        <p:nvSpPr>
          <p:cNvPr id="4" name="Tekstiruutu 3">
            <a:extLst>
              <a:ext uri="{FF2B5EF4-FFF2-40B4-BE49-F238E27FC236}">
                <a16:creationId xmlns:a16="http://schemas.microsoft.com/office/drawing/2014/main" id="{84553C4B-E066-C27B-48EE-544A84816FCB}"/>
              </a:ext>
            </a:extLst>
          </p:cNvPr>
          <p:cNvSpPr txBox="1"/>
          <p:nvPr/>
        </p:nvSpPr>
        <p:spPr>
          <a:xfrm>
            <a:off x="6343557" y="9018398"/>
            <a:ext cx="12368048" cy="2862322"/>
          </a:xfrm>
          <a:prstGeom prst="rect">
            <a:avLst/>
          </a:prstGeom>
          <a:noFill/>
        </p:spPr>
        <p:txBody>
          <a:bodyPr wrap="square">
            <a:spAutoFit/>
          </a:bodyPr>
          <a:lstStyle/>
          <a:p>
            <a:r>
              <a:rPr lang="fi-FI" sz="3600" dirty="0"/>
              <a:t>2.4 Lapsikuolleisuuden syyt maailmassa. Synnytyskomplikaatiot, infektiot ja ripulitaudit koituvat usein kehittyvien maiden vastasyntyneiden lasten kohtaloksi. Ilman aliravitsemusta lapsikuolleisuus olisi huomattavasti pienempi.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1676400" y="1"/>
            <a:ext cx="18738980" cy="125030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5757"/>
              </a:buClr>
              <a:buSzPts val="8800"/>
              <a:buFont typeface="Calibri"/>
              <a:buNone/>
            </a:pPr>
            <a:r>
              <a:rPr lang="sv-FI" dirty="0" err="1"/>
              <a:t>Väestöllisen</a:t>
            </a:r>
            <a:r>
              <a:rPr lang="sv-FI" dirty="0"/>
              <a:t> </a:t>
            </a:r>
            <a:r>
              <a:rPr lang="sv-FI" dirty="0" err="1"/>
              <a:t>muuntumisen</a:t>
            </a:r>
            <a:r>
              <a:rPr lang="sv-FI" dirty="0"/>
              <a:t> </a:t>
            </a:r>
            <a:r>
              <a:rPr lang="sv-FI" dirty="0" err="1"/>
              <a:t>malli</a:t>
            </a:r>
            <a:endParaRPr dirty="0"/>
          </a:p>
        </p:txBody>
      </p:sp>
      <p:sp>
        <p:nvSpPr>
          <p:cNvPr id="125" name="Google Shape;125;p6"/>
          <p:cNvSpPr txBox="1">
            <a:spLocks noGrp="1"/>
          </p:cNvSpPr>
          <p:nvPr>
            <p:ph type="body" idx="1"/>
          </p:nvPr>
        </p:nvSpPr>
        <p:spPr>
          <a:xfrm>
            <a:off x="469024" y="1387694"/>
            <a:ext cx="11013600" cy="8145900"/>
          </a:xfrm>
          <a:prstGeom prst="rect">
            <a:avLst/>
          </a:prstGeom>
          <a:noFill/>
          <a:ln>
            <a:noFill/>
          </a:ln>
        </p:spPr>
        <p:txBody>
          <a:bodyPr spcFirstLastPara="1" wrap="square" lIns="91425" tIns="45700" rIns="91425" bIns="45700" anchor="t" anchorCtr="0">
            <a:normAutofit lnSpcReduction="10000"/>
          </a:bodyPr>
          <a:lstStyle/>
          <a:p>
            <a:pPr marL="857250" lvl="0" indent="-857250" algn="l" rtl="0">
              <a:lnSpc>
                <a:spcPct val="90000"/>
              </a:lnSpc>
              <a:spcBef>
                <a:spcPts val="0"/>
              </a:spcBef>
              <a:spcAft>
                <a:spcPts val="0"/>
              </a:spcAft>
              <a:buClr>
                <a:schemeClr val="dk1"/>
              </a:buClr>
              <a:buSzPts val="6000"/>
              <a:buFont typeface="Arial" panose="020B0604020202020204" pitchFamily="34" charset="0"/>
              <a:buChar char="•"/>
            </a:pPr>
            <a:r>
              <a:rPr lang="sv-FI" dirty="0" err="1">
                <a:solidFill>
                  <a:srgbClr val="FF9933"/>
                </a:solidFill>
              </a:rPr>
              <a:t>Maailman</a:t>
            </a:r>
            <a:r>
              <a:rPr lang="sv-FI" dirty="0">
                <a:solidFill>
                  <a:srgbClr val="FF9933"/>
                </a:solidFill>
              </a:rPr>
              <a:t> </a:t>
            </a:r>
            <a:r>
              <a:rPr lang="sv-FI" dirty="0" err="1">
                <a:solidFill>
                  <a:srgbClr val="FF9933"/>
                </a:solidFill>
              </a:rPr>
              <a:t>valtiot</a:t>
            </a:r>
            <a:r>
              <a:rPr lang="sv-FI" dirty="0">
                <a:solidFill>
                  <a:srgbClr val="FF9933"/>
                </a:solidFill>
              </a:rPr>
              <a:t> </a:t>
            </a:r>
            <a:r>
              <a:rPr lang="sv-FI" dirty="0" err="1">
                <a:solidFill>
                  <a:srgbClr val="FF9933"/>
                </a:solidFill>
              </a:rPr>
              <a:t>voidaan</a:t>
            </a:r>
            <a:r>
              <a:rPr lang="sv-FI" dirty="0">
                <a:solidFill>
                  <a:srgbClr val="FF9933"/>
                </a:solidFill>
              </a:rPr>
              <a:t> </a:t>
            </a:r>
            <a:r>
              <a:rPr lang="sv-FI" dirty="0" err="1">
                <a:solidFill>
                  <a:srgbClr val="FF9933"/>
                </a:solidFill>
              </a:rPr>
              <a:t>jakaa</a:t>
            </a:r>
            <a:r>
              <a:rPr lang="sv-FI" dirty="0">
                <a:solidFill>
                  <a:srgbClr val="FF9933"/>
                </a:solidFill>
              </a:rPr>
              <a:t> </a:t>
            </a:r>
            <a:r>
              <a:rPr lang="sv-FI" dirty="0" err="1">
                <a:solidFill>
                  <a:srgbClr val="FF9933"/>
                </a:solidFill>
              </a:rPr>
              <a:t>neljään</a:t>
            </a:r>
            <a:r>
              <a:rPr lang="sv-FI" dirty="0">
                <a:solidFill>
                  <a:srgbClr val="FF9933"/>
                </a:solidFill>
              </a:rPr>
              <a:t> </a:t>
            </a:r>
            <a:r>
              <a:rPr lang="sv-FI" dirty="0" err="1">
                <a:solidFill>
                  <a:srgbClr val="FF9933"/>
                </a:solidFill>
              </a:rPr>
              <a:t>eri</a:t>
            </a:r>
            <a:r>
              <a:rPr lang="sv-FI" dirty="0">
                <a:solidFill>
                  <a:srgbClr val="FF9933"/>
                </a:solidFill>
              </a:rPr>
              <a:t> </a:t>
            </a:r>
            <a:r>
              <a:rPr lang="sv-FI" dirty="0" err="1">
                <a:solidFill>
                  <a:srgbClr val="FF9933"/>
                </a:solidFill>
              </a:rPr>
              <a:t>kehitysvaiheeseen</a:t>
            </a:r>
            <a:r>
              <a:rPr lang="sv-FI" dirty="0">
                <a:solidFill>
                  <a:srgbClr val="FF9933"/>
                </a:solidFill>
              </a:rPr>
              <a:t> </a:t>
            </a:r>
            <a:r>
              <a:rPr lang="sv-FI" dirty="0" err="1">
                <a:solidFill>
                  <a:srgbClr val="FF9933"/>
                </a:solidFill>
              </a:rPr>
              <a:t>niiden</a:t>
            </a:r>
            <a:r>
              <a:rPr lang="sv-FI" dirty="0">
                <a:solidFill>
                  <a:srgbClr val="FF9933"/>
                </a:solidFill>
              </a:rPr>
              <a:t> </a:t>
            </a:r>
            <a:r>
              <a:rPr lang="sv-FI" b="1" dirty="0" err="1">
                <a:solidFill>
                  <a:srgbClr val="FF9933"/>
                </a:solidFill>
              </a:rPr>
              <a:t>syntyvyyden</a:t>
            </a:r>
            <a:r>
              <a:rPr lang="sv-FI" dirty="0">
                <a:solidFill>
                  <a:srgbClr val="FF9933"/>
                </a:solidFill>
              </a:rPr>
              <a:t>, </a:t>
            </a:r>
            <a:r>
              <a:rPr lang="sv-FI" b="1" dirty="0" err="1">
                <a:solidFill>
                  <a:srgbClr val="FF9933"/>
                </a:solidFill>
              </a:rPr>
              <a:t>kuolleisuuden</a:t>
            </a:r>
            <a:r>
              <a:rPr lang="sv-FI" dirty="0">
                <a:solidFill>
                  <a:srgbClr val="FF9933"/>
                </a:solidFill>
              </a:rPr>
              <a:t> ja </a:t>
            </a:r>
            <a:r>
              <a:rPr lang="sv-FI" b="1" dirty="0" err="1">
                <a:solidFill>
                  <a:srgbClr val="FF9933"/>
                </a:solidFill>
              </a:rPr>
              <a:t>väestönkasvun</a:t>
            </a:r>
            <a:r>
              <a:rPr lang="sv-FI" b="1" dirty="0">
                <a:solidFill>
                  <a:srgbClr val="FF9933"/>
                </a:solidFill>
              </a:rPr>
              <a:t> </a:t>
            </a:r>
            <a:r>
              <a:rPr lang="sv-FI" b="1" dirty="0" err="1">
                <a:solidFill>
                  <a:srgbClr val="FF9933"/>
                </a:solidFill>
              </a:rPr>
              <a:t>mukaan</a:t>
            </a:r>
            <a:endParaRPr b="1" dirty="0">
              <a:solidFill>
                <a:srgbClr val="FF9933"/>
              </a:solidFill>
            </a:endParaRPr>
          </a:p>
          <a:p>
            <a:pPr marL="857250" lvl="0" indent="-857250" algn="l" rtl="0">
              <a:lnSpc>
                <a:spcPct val="90000"/>
              </a:lnSpc>
              <a:spcBef>
                <a:spcPts val="2000"/>
              </a:spcBef>
              <a:spcAft>
                <a:spcPts val="0"/>
              </a:spcAft>
              <a:buClr>
                <a:schemeClr val="dk1"/>
              </a:buClr>
              <a:buSzPts val="6000"/>
              <a:buFont typeface="Arial" panose="020B0604020202020204" pitchFamily="34" charset="0"/>
              <a:buChar char="•"/>
            </a:pPr>
            <a:r>
              <a:rPr lang="sv-FI" dirty="0" err="1">
                <a:solidFill>
                  <a:srgbClr val="FF9933"/>
                </a:solidFill>
              </a:rPr>
              <a:t>Siirtyminen</a:t>
            </a:r>
            <a:r>
              <a:rPr lang="sv-FI" dirty="0">
                <a:solidFill>
                  <a:srgbClr val="FF9933"/>
                </a:solidFill>
              </a:rPr>
              <a:t> </a:t>
            </a:r>
            <a:r>
              <a:rPr lang="sv-FI" dirty="0" err="1">
                <a:solidFill>
                  <a:srgbClr val="FF9933"/>
                </a:solidFill>
              </a:rPr>
              <a:t>vaiheesta</a:t>
            </a:r>
            <a:r>
              <a:rPr lang="sv-FI" dirty="0">
                <a:solidFill>
                  <a:srgbClr val="FF9933"/>
                </a:solidFill>
              </a:rPr>
              <a:t> </a:t>
            </a:r>
            <a:r>
              <a:rPr lang="sv-FI" dirty="0" err="1">
                <a:solidFill>
                  <a:srgbClr val="FF9933"/>
                </a:solidFill>
              </a:rPr>
              <a:t>toiseen</a:t>
            </a:r>
            <a:r>
              <a:rPr lang="sv-FI" dirty="0">
                <a:solidFill>
                  <a:srgbClr val="FF9933"/>
                </a:solidFill>
              </a:rPr>
              <a:t> </a:t>
            </a:r>
            <a:r>
              <a:rPr lang="sv-FI" dirty="0" err="1">
                <a:solidFill>
                  <a:srgbClr val="FF9933"/>
                </a:solidFill>
              </a:rPr>
              <a:t>kuvaa</a:t>
            </a:r>
            <a:r>
              <a:rPr lang="sv-FI" dirty="0">
                <a:solidFill>
                  <a:srgbClr val="FF9933"/>
                </a:solidFill>
              </a:rPr>
              <a:t> </a:t>
            </a:r>
            <a:r>
              <a:rPr lang="sv-FI" dirty="0" err="1">
                <a:solidFill>
                  <a:srgbClr val="FF9933"/>
                </a:solidFill>
              </a:rPr>
              <a:t>yhteiskunnan</a:t>
            </a:r>
            <a:r>
              <a:rPr lang="sv-FI" dirty="0">
                <a:solidFill>
                  <a:srgbClr val="FF9933"/>
                </a:solidFill>
              </a:rPr>
              <a:t> </a:t>
            </a:r>
            <a:r>
              <a:rPr lang="sv-FI" dirty="0" err="1">
                <a:solidFill>
                  <a:srgbClr val="FF9933"/>
                </a:solidFill>
              </a:rPr>
              <a:t>kehittymistä</a:t>
            </a:r>
            <a:r>
              <a:rPr lang="sv-FI" dirty="0">
                <a:solidFill>
                  <a:srgbClr val="FF9933"/>
                </a:solidFill>
              </a:rPr>
              <a:t> </a:t>
            </a:r>
            <a:r>
              <a:rPr lang="sv-FI" i="1" dirty="0" err="1">
                <a:solidFill>
                  <a:srgbClr val="FF9933"/>
                </a:solidFill>
              </a:rPr>
              <a:t>metsästäjä-keräilijöistä</a:t>
            </a:r>
            <a:r>
              <a:rPr lang="sv-FI" i="1" dirty="0">
                <a:solidFill>
                  <a:srgbClr val="FF9933"/>
                </a:solidFill>
              </a:rPr>
              <a:t> </a:t>
            </a:r>
            <a:r>
              <a:rPr lang="sv-FI" i="1" dirty="0" err="1">
                <a:solidFill>
                  <a:srgbClr val="FF9933"/>
                </a:solidFill>
              </a:rPr>
              <a:t>moderniin</a:t>
            </a:r>
            <a:r>
              <a:rPr lang="sv-FI" i="1" dirty="0">
                <a:solidFill>
                  <a:srgbClr val="FF9933"/>
                </a:solidFill>
              </a:rPr>
              <a:t> </a:t>
            </a:r>
            <a:r>
              <a:rPr lang="sv-FI" dirty="0">
                <a:solidFill>
                  <a:srgbClr val="FF9933"/>
                </a:solidFill>
              </a:rPr>
              <a:t>ja </a:t>
            </a:r>
            <a:r>
              <a:rPr lang="sv-FI" i="1" dirty="0" err="1">
                <a:solidFill>
                  <a:srgbClr val="FF9933"/>
                </a:solidFill>
              </a:rPr>
              <a:t>postmoderniin</a:t>
            </a:r>
            <a:r>
              <a:rPr lang="sv-FI" i="1" dirty="0">
                <a:solidFill>
                  <a:srgbClr val="FF9933"/>
                </a:solidFill>
              </a:rPr>
              <a:t> </a:t>
            </a:r>
            <a:r>
              <a:rPr lang="sv-FI" dirty="0" err="1">
                <a:solidFill>
                  <a:srgbClr val="FF9933"/>
                </a:solidFill>
              </a:rPr>
              <a:t>yhteiskuntaan</a:t>
            </a:r>
            <a:r>
              <a:rPr lang="sv-FI" dirty="0">
                <a:solidFill>
                  <a:srgbClr val="FF9933"/>
                </a:solidFill>
              </a:rPr>
              <a:t>.</a:t>
            </a:r>
            <a:endParaRPr b="1" dirty="0">
              <a:solidFill>
                <a:srgbClr val="FF9933"/>
              </a:solidFill>
            </a:endParaRPr>
          </a:p>
        </p:txBody>
      </p:sp>
      <p:sp>
        <p:nvSpPr>
          <p:cNvPr id="126" name="Google Shape;126;p6"/>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6</a:t>
            </a:fld>
            <a:endParaRPr/>
          </a:p>
        </p:txBody>
      </p:sp>
      <p:sp>
        <p:nvSpPr>
          <p:cNvPr id="127" name="Google Shape;127;p6"/>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FI" dirty="0"/>
              <a:t>Manner 3 LOPS21 </a:t>
            </a:r>
            <a:r>
              <a:rPr lang="sv-FI" dirty="0" err="1"/>
              <a:t>Luku</a:t>
            </a:r>
            <a:r>
              <a:rPr lang="sv-FI" dirty="0"/>
              <a:t> X</a:t>
            </a:r>
            <a:endParaRPr dirty="0"/>
          </a:p>
        </p:txBody>
      </p:sp>
      <p:pic>
        <p:nvPicPr>
          <p:cNvPr id="2" name="Kuva 1">
            <a:extLst>
              <a:ext uri="{FF2B5EF4-FFF2-40B4-BE49-F238E27FC236}">
                <a16:creationId xmlns:a16="http://schemas.microsoft.com/office/drawing/2014/main" id="{AD825F55-306E-910F-21B7-BFD6B3F26D7B}"/>
              </a:ext>
            </a:extLst>
          </p:cNvPr>
          <p:cNvPicPr>
            <a:picLocks noChangeAspect="1"/>
          </p:cNvPicPr>
          <p:nvPr/>
        </p:nvPicPr>
        <p:blipFill>
          <a:blip r:embed="rId3"/>
          <a:stretch>
            <a:fillRect/>
          </a:stretch>
        </p:blipFill>
        <p:spPr>
          <a:xfrm>
            <a:off x="12407463" y="1387694"/>
            <a:ext cx="11976538" cy="10279360"/>
          </a:xfrm>
          <a:prstGeom prst="rect">
            <a:avLst/>
          </a:prstGeom>
        </p:spPr>
      </p:pic>
      <p:sp>
        <p:nvSpPr>
          <p:cNvPr id="4" name="Tekstiruutu 3">
            <a:extLst>
              <a:ext uri="{FF2B5EF4-FFF2-40B4-BE49-F238E27FC236}">
                <a16:creationId xmlns:a16="http://schemas.microsoft.com/office/drawing/2014/main" id="{F0E274DC-CF09-2786-CB1E-7E1B33FF2D7D}"/>
              </a:ext>
            </a:extLst>
          </p:cNvPr>
          <p:cNvSpPr txBox="1"/>
          <p:nvPr/>
        </p:nvSpPr>
        <p:spPr>
          <a:xfrm>
            <a:off x="517014" y="9670986"/>
            <a:ext cx="12194626" cy="1569660"/>
          </a:xfrm>
          <a:prstGeom prst="rect">
            <a:avLst/>
          </a:prstGeom>
          <a:noFill/>
        </p:spPr>
        <p:txBody>
          <a:bodyPr wrap="square">
            <a:spAutoFit/>
          </a:bodyPr>
          <a:lstStyle/>
          <a:p>
            <a:r>
              <a:rPr lang="fi-FI" sz="3200" dirty="0"/>
              <a:t>2.5 Väestöllisen muuntumisen malli kuvaa väestön kehitystä. Kutakin vaihetta voidaan kuvata ikäpyramidilla, joka näyttää ikäryhmien koot suhteessa väestön kokonaismäärään.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8"/>
          <p:cNvSpPr txBox="1">
            <a:spLocks noGrp="1"/>
          </p:cNvSpPr>
          <p:nvPr>
            <p:ph type="body" idx="1"/>
          </p:nvPr>
        </p:nvSpPr>
        <p:spPr>
          <a:xfrm>
            <a:off x="280347" y="291378"/>
            <a:ext cx="21031200" cy="8145947"/>
          </a:xfrm>
          <a:prstGeom prst="rect">
            <a:avLst/>
          </a:prstGeom>
          <a:noFill/>
          <a:ln>
            <a:noFill/>
          </a:ln>
        </p:spPr>
        <p:txBody>
          <a:bodyPr spcFirstLastPara="1" wrap="square" lIns="91425" tIns="45700" rIns="91425" bIns="45700" anchor="t" anchorCtr="0">
            <a:normAutofit/>
          </a:bodyPr>
          <a:lstStyle/>
          <a:p>
            <a:pPr marL="857250" lvl="0" indent="-857250" algn="l" rtl="0">
              <a:lnSpc>
                <a:spcPct val="90000"/>
              </a:lnSpc>
              <a:spcBef>
                <a:spcPts val="0"/>
              </a:spcBef>
              <a:spcAft>
                <a:spcPts val="0"/>
              </a:spcAft>
              <a:buClr>
                <a:schemeClr val="dk1"/>
              </a:buClr>
              <a:buSzPts val="6000"/>
              <a:buFont typeface="Arial" panose="020B0604020202020204" pitchFamily="34" charset="0"/>
              <a:buChar char="•"/>
            </a:pPr>
            <a:r>
              <a:rPr lang="sv-FI" dirty="0" err="1">
                <a:solidFill>
                  <a:srgbClr val="FF9933"/>
                </a:solidFill>
              </a:rPr>
              <a:t>Ensimmäisessä</a:t>
            </a:r>
            <a:r>
              <a:rPr lang="sv-FI" dirty="0">
                <a:solidFill>
                  <a:srgbClr val="FF9933"/>
                </a:solidFill>
              </a:rPr>
              <a:t> </a:t>
            </a:r>
            <a:r>
              <a:rPr lang="sv-FI" dirty="0" err="1">
                <a:solidFill>
                  <a:srgbClr val="FF9933"/>
                </a:solidFill>
              </a:rPr>
              <a:t>eli</a:t>
            </a:r>
            <a:r>
              <a:rPr lang="sv-FI" dirty="0">
                <a:solidFill>
                  <a:srgbClr val="FF9933"/>
                </a:solidFill>
              </a:rPr>
              <a:t> </a:t>
            </a:r>
            <a:r>
              <a:rPr lang="sv-FI" b="1" dirty="0" err="1">
                <a:solidFill>
                  <a:srgbClr val="FF9933"/>
                </a:solidFill>
              </a:rPr>
              <a:t>hitaan</a:t>
            </a:r>
            <a:r>
              <a:rPr lang="sv-FI" b="1" dirty="0">
                <a:solidFill>
                  <a:srgbClr val="FF9933"/>
                </a:solidFill>
              </a:rPr>
              <a:t> </a:t>
            </a:r>
            <a:r>
              <a:rPr lang="sv-FI" b="1" dirty="0" err="1">
                <a:solidFill>
                  <a:srgbClr val="FF9933"/>
                </a:solidFill>
              </a:rPr>
              <a:t>kasvun</a:t>
            </a:r>
            <a:r>
              <a:rPr lang="sv-FI" b="1" dirty="0">
                <a:solidFill>
                  <a:srgbClr val="FF9933"/>
                </a:solidFill>
              </a:rPr>
              <a:t> </a:t>
            </a:r>
            <a:r>
              <a:rPr lang="sv-FI" b="1" dirty="0" err="1">
                <a:solidFill>
                  <a:srgbClr val="FF9933"/>
                </a:solidFill>
              </a:rPr>
              <a:t>vaiheessa</a:t>
            </a:r>
            <a:r>
              <a:rPr lang="sv-FI" dirty="0">
                <a:solidFill>
                  <a:srgbClr val="FF9933"/>
                </a:solidFill>
              </a:rPr>
              <a:t> </a:t>
            </a:r>
            <a:r>
              <a:rPr lang="sv-FI" dirty="0" err="1">
                <a:solidFill>
                  <a:srgbClr val="FF9933"/>
                </a:solidFill>
              </a:rPr>
              <a:t>sekä</a:t>
            </a:r>
            <a:r>
              <a:rPr lang="sv-FI" dirty="0">
                <a:solidFill>
                  <a:srgbClr val="FF9933"/>
                </a:solidFill>
              </a:rPr>
              <a:t> </a:t>
            </a:r>
            <a:r>
              <a:rPr lang="sv-FI" dirty="0" err="1">
                <a:solidFill>
                  <a:srgbClr val="FF9933"/>
                </a:solidFill>
              </a:rPr>
              <a:t>syntyvyys</a:t>
            </a:r>
            <a:r>
              <a:rPr lang="sv-FI" dirty="0">
                <a:solidFill>
                  <a:srgbClr val="FF9933"/>
                </a:solidFill>
              </a:rPr>
              <a:t> </a:t>
            </a:r>
            <a:r>
              <a:rPr lang="sv-FI" dirty="0" err="1">
                <a:solidFill>
                  <a:srgbClr val="FF9933"/>
                </a:solidFill>
              </a:rPr>
              <a:t>että</a:t>
            </a:r>
            <a:r>
              <a:rPr lang="sv-FI" dirty="0">
                <a:solidFill>
                  <a:srgbClr val="FF9933"/>
                </a:solidFill>
              </a:rPr>
              <a:t> </a:t>
            </a:r>
            <a:r>
              <a:rPr lang="sv-FI" dirty="0" err="1">
                <a:solidFill>
                  <a:srgbClr val="FF9933"/>
                </a:solidFill>
              </a:rPr>
              <a:t>kuolleisuus</a:t>
            </a:r>
            <a:r>
              <a:rPr lang="sv-FI" dirty="0">
                <a:solidFill>
                  <a:srgbClr val="FF9933"/>
                </a:solidFill>
              </a:rPr>
              <a:t> </a:t>
            </a:r>
            <a:r>
              <a:rPr lang="sv-FI" dirty="0" err="1">
                <a:solidFill>
                  <a:srgbClr val="FF9933"/>
                </a:solidFill>
              </a:rPr>
              <a:t>ovat</a:t>
            </a:r>
            <a:r>
              <a:rPr lang="sv-FI" dirty="0">
                <a:solidFill>
                  <a:srgbClr val="FF9933"/>
                </a:solidFill>
              </a:rPr>
              <a:t> </a:t>
            </a:r>
            <a:r>
              <a:rPr lang="sv-FI" dirty="0" err="1">
                <a:solidFill>
                  <a:srgbClr val="FF9933"/>
                </a:solidFill>
              </a:rPr>
              <a:t>korkealla</a:t>
            </a:r>
            <a:r>
              <a:rPr lang="sv-FI" dirty="0">
                <a:solidFill>
                  <a:srgbClr val="FF9933"/>
                </a:solidFill>
              </a:rPr>
              <a:t> </a:t>
            </a:r>
            <a:r>
              <a:rPr lang="sv-FI" dirty="0" err="1">
                <a:solidFill>
                  <a:srgbClr val="FF9933"/>
                </a:solidFill>
              </a:rPr>
              <a:t>tasolla</a:t>
            </a:r>
            <a:r>
              <a:rPr lang="sv-FI" dirty="0">
                <a:solidFill>
                  <a:srgbClr val="FF9933"/>
                </a:solidFill>
              </a:rPr>
              <a:t>.</a:t>
            </a:r>
            <a:endParaRPr dirty="0">
              <a:solidFill>
                <a:srgbClr val="FF9933"/>
              </a:solidFill>
            </a:endParaRPr>
          </a:p>
          <a:p>
            <a:pPr marL="857250" lvl="0" indent="-857250" algn="l" rtl="0">
              <a:lnSpc>
                <a:spcPct val="90000"/>
              </a:lnSpc>
              <a:spcBef>
                <a:spcPts val="2000"/>
              </a:spcBef>
              <a:spcAft>
                <a:spcPts val="0"/>
              </a:spcAft>
              <a:buClr>
                <a:schemeClr val="dk1"/>
              </a:buClr>
              <a:buSzPts val="6000"/>
              <a:buFont typeface="Arial" panose="020B0604020202020204" pitchFamily="34" charset="0"/>
              <a:buChar char="•"/>
            </a:pPr>
            <a:r>
              <a:rPr lang="sv-FI" dirty="0" err="1">
                <a:solidFill>
                  <a:srgbClr val="FF9933"/>
                </a:solidFill>
              </a:rPr>
              <a:t>Toisessa</a:t>
            </a:r>
            <a:r>
              <a:rPr lang="sv-FI" dirty="0">
                <a:solidFill>
                  <a:srgbClr val="FF9933"/>
                </a:solidFill>
              </a:rPr>
              <a:t> </a:t>
            </a:r>
            <a:r>
              <a:rPr lang="sv-FI" dirty="0" err="1">
                <a:solidFill>
                  <a:srgbClr val="FF9933"/>
                </a:solidFill>
              </a:rPr>
              <a:t>eli</a:t>
            </a:r>
            <a:r>
              <a:rPr lang="sv-FI" dirty="0">
                <a:solidFill>
                  <a:srgbClr val="FF9933"/>
                </a:solidFill>
              </a:rPr>
              <a:t> </a:t>
            </a:r>
            <a:r>
              <a:rPr lang="sv-FI" b="1" dirty="0" err="1">
                <a:solidFill>
                  <a:srgbClr val="FF9933"/>
                </a:solidFill>
              </a:rPr>
              <a:t>kiihtyvän</a:t>
            </a:r>
            <a:r>
              <a:rPr lang="sv-FI" b="1" dirty="0">
                <a:solidFill>
                  <a:srgbClr val="FF9933"/>
                </a:solidFill>
              </a:rPr>
              <a:t> </a:t>
            </a:r>
            <a:r>
              <a:rPr lang="sv-FI" b="1" dirty="0" err="1">
                <a:solidFill>
                  <a:srgbClr val="FF9933"/>
                </a:solidFill>
              </a:rPr>
              <a:t>kasvun</a:t>
            </a:r>
            <a:r>
              <a:rPr lang="sv-FI" b="1" dirty="0">
                <a:solidFill>
                  <a:srgbClr val="FF9933"/>
                </a:solidFill>
              </a:rPr>
              <a:t> </a:t>
            </a:r>
            <a:r>
              <a:rPr lang="sv-FI" b="1" dirty="0" err="1">
                <a:solidFill>
                  <a:srgbClr val="FF9933"/>
                </a:solidFill>
              </a:rPr>
              <a:t>vaiheessa</a:t>
            </a:r>
            <a:r>
              <a:rPr lang="sv-FI" dirty="0">
                <a:solidFill>
                  <a:srgbClr val="FF9933"/>
                </a:solidFill>
              </a:rPr>
              <a:t> </a:t>
            </a:r>
            <a:r>
              <a:rPr lang="sv-FI" dirty="0" err="1">
                <a:solidFill>
                  <a:srgbClr val="FF9933"/>
                </a:solidFill>
              </a:rPr>
              <a:t>syntyvyys</a:t>
            </a:r>
            <a:r>
              <a:rPr lang="sv-FI" dirty="0">
                <a:solidFill>
                  <a:srgbClr val="FF9933"/>
                </a:solidFill>
              </a:rPr>
              <a:t> </a:t>
            </a:r>
            <a:r>
              <a:rPr lang="sv-FI" dirty="0" err="1">
                <a:solidFill>
                  <a:srgbClr val="FF9933"/>
                </a:solidFill>
              </a:rPr>
              <a:t>pysyy</a:t>
            </a:r>
            <a:r>
              <a:rPr lang="sv-FI" dirty="0">
                <a:solidFill>
                  <a:srgbClr val="FF9933"/>
                </a:solidFill>
              </a:rPr>
              <a:t> </a:t>
            </a:r>
            <a:r>
              <a:rPr lang="sv-FI" dirty="0" err="1">
                <a:solidFill>
                  <a:srgbClr val="FF9933"/>
                </a:solidFill>
              </a:rPr>
              <a:t>korkeana</a:t>
            </a:r>
            <a:r>
              <a:rPr lang="sv-FI" dirty="0">
                <a:solidFill>
                  <a:srgbClr val="FF9933"/>
                </a:solidFill>
              </a:rPr>
              <a:t> mutta </a:t>
            </a:r>
            <a:r>
              <a:rPr lang="sv-FI" dirty="0" err="1">
                <a:solidFill>
                  <a:srgbClr val="FF9933"/>
                </a:solidFill>
              </a:rPr>
              <a:t>kuolleisuus</a:t>
            </a:r>
            <a:r>
              <a:rPr lang="sv-FI" dirty="0">
                <a:solidFill>
                  <a:srgbClr val="FF9933"/>
                </a:solidFill>
              </a:rPr>
              <a:t> </a:t>
            </a:r>
            <a:r>
              <a:rPr lang="sv-FI" dirty="0" err="1">
                <a:solidFill>
                  <a:srgbClr val="FF9933"/>
                </a:solidFill>
              </a:rPr>
              <a:t>laskee</a:t>
            </a:r>
            <a:r>
              <a:rPr lang="sv-FI" dirty="0">
                <a:solidFill>
                  <a:srgbClr val="FF9933"/>
                </a:solidFill>
              </a:rPr>
              <a:t> </a:t>
            </a:r>
            <a:r>
              <a:rPr lang="sv-FI" dirty="0" err="1">
                <a:solidFill>
                  <a:srgbClr val="FF9933"/>
                </a:solidFill>
              </a:rPr>
              <a:t>paremman</a:t>
            </a:r>
            <a:r>
              <a:rPr lang="sv-FI" dirty="0">
                <a:solidFill>
                  <a:srgbClr val="FF9933"/>
                </a:solidFill>
              </a:rPr>
              <a:t> </a:t>
            </a:r>
            <a:r>
              <a:rPr lang="sv-FI" dirty="0" err="1">
                <a:solidFill>
                  <a:srgbClr val="FF9933"/>
                </a:solidFill>
              </a:rPr>
              <a:t>ravitsemuksen</a:t>
            </a:r>
            <a:r>
              <a:rPr lang="sv-FI" dirty="0">
                <a:solidFill>
                  <a:srgbClr val="FF9933"/>
                </a:solidFill>
              </a:rPr>
              <a:t>, </a:t>
            </a:r>
            <a:r>
              <a:rPr lang="sv-FI" dirty="0" err="1">
                <a:solidFill>
                  <a:srgbClr val="FF9933"/>
                </a:solidFill>
              </a:rPr>
              <a:t>hygienian</a:t>
            </a:r>
            <a:r>
              <a:rPr lang="sv-FI" dirty="0">
                <a:solidFill>
                  <a:srgbClr val="FF9933"/>
                </a:solidFill>
              </a:rPr>
              <a:t>, </a:t>
            </a:r>
            <a:r>
              <a:rPr lang="sv-FI" dirty="0" err="1">
                <a:solidFill>
                  <a:srgbClr val="FF9933"/>
                </a:solidFill>
              </a:rPr>
              <a:t>lääkkeiden</a:t>
            </a:r>
            <a:r>
              <a:rPr lang="sv-FI" dirty="0">
                <a:solidFill>
                  <a:srgbClr val="FF9933"/>
                </a:solidFill>
              </a:rPr>
              <a:t> ja </a:t>
            </a:r>
            <a:r>
              <a:rPr lang="sv-FI" dirty="0" err="1">
                <a:solidFill>
                  <a:srgbClr val="FF9933"/>
                </a:solidFill>
              </a:rPr>
              <a:t>rokotusten</a:t>
            </a:r>
            <a:r>
              <a:rPr lang="sv-FI" dirty="0">
                <a:solidFill>
                  <a:srgbClr val="FF9933"/>
                </a:solidFill>
              </a:rPr>
              <a:t> </a:t>
            </a:r>
            <a:r>
              <a:rPr lang="sv-FI" dirty="0" err="1">
                <a:solidFill>
                  <a:srgbClr val="FF9933"/>
                </a:solidFill>
              </a:rPr>
              <a:t>ansiosta</a:t>
            </a:r>
            <a:r>
              <a:rPr lang="sv-FI" dirty="0">
                <a:solidFill>
                  <a:srgbClr val="FF9933"/>
                </a:solidFill>
              </a:rPr>
              <a:t>. </a:t>
            </a:r>
            <a:endParaRPr dirty="0">
              <a:solidFill>
                <a:srgbClr val="FF9933"/>
              </a:solidFill>
            </a:endParaRPr>
          </a:p>
          <a:p>
            <a:pPr marL="0" lvl="0" indent="0" algn="l" rtl="0">
              <a:lnSpc>
                <a:spcPct val="90000"/>
              </a:lnSpc>
              <a:spcBef>
                <a:spcPts val="2000"/>
              </a:spcBef>
              <a:spcAft>
                <a:spcPts val="0"/>
              </a:spcAft>
              <a:buClr>
                <a:schemeClr val="dk1"/>
              </a:buClr>
              <a:buSzPts val="6000"/>
              <a:buFont typeface="Calibri"/>
              <a:buNone/>
            </a:pPr>
            <a:endParaRPr dirty="0"/>
          </a:p>
        </p:txBody>
      </p:sp>
      <p:sp>
        <p:nvSpPr>
          <p:cNvPr id="135" name="Google Shape;135;p8"/>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7</a:t>
            </a:fld>
            <a:endParaRPr/>
          </a:p>
        </p:txBody>
      </p:sp>
      <p:pic>
        <p:nvPicPr>
          <p:cNvPr id="4" name="Kuva 3">
            <a:extLst>
              <a:ext uri="{FF2B5EF4-FFF2-40B4-BE49-F238E27FC236}">
                <a16:creationId xmlns:a16="http://schemas.microsoft.com/office/drawing/2014/main" id="{DF609580-A5D2-77E6-F82F-F3D435FDB8CD}"/>
              </a:ext>
            </a:extLst>
          </p:cNvPr>
          <p:cNvPicPr>
            <a:picLocks noChangeAspect="1"/>
          </p:cNvPicPr>
          <p:nvPr/>
        </p:nvPicPr>
        <p:blipFill>
          <a:blip r:embed="rId3"/>
          <a:stretch>
            <a:fillRect/>
          </a:stretch>
        </p:blipFill>
        <p:spPr>
          <a:xfrm>
            <a:off x="15725775" y="5181600"/>
            <a:ext cx="8658225" cy="8534400"/>
          </a:xfrm>
          <a:prstGeom prst="rect">
            <a:avLst/>
          </a:prstGeom>
        </p:spPr>
      </p:pic>
      <p:sp>
        <p:nvSpPr>
          <p:cNvPr id="6" name="Tekstiruutu 5">
            <a:extLst>
              <a:ext uri="{FF2B5EF4-FFF2-40B4-BE49-F238E27FC236}">
                <a16:creationId xmlns:a16="http://schemas.microsoft.com/office/drawing/2014/main" id="{3933C851-85BB-D46B-CB11-EE8030B213E0}"/>
              </a:ext>
            </a:extLst>
          </p:cNvPr>
          <p:cNvSpPr txBox="1"/>
          <p:nvPr/>
        </p:nvSpPr>
        <p:spPr>
          <a:xfrm>
            <a:off x="3072453" y="5332512"/>
            <a:ext cx="12226158" cy="523220"/>
          </a:xfrm>
          <a:prstGeom prst="rect">
            <a:avLst/>
          </a:prstGeom>
          <a:noFill/>
        </p:spPr>
        <p:txBody>
          <a:bodyPr wrap="square">
            <a:spAutoFit/>
          </a:bodyPr>
          <a:lstStyle/>
          <a:p>
            <a:r>
              <a:rPr lang="fi-FI" sz="2800" dirty="0"/>
              <a:t>2.6 Väestöpyramidit kuvaavat väestöllisen muuntumisen mallin eri vaiheita.</a:t>
            </a:r>
          </a:p>
        </p:txBody>
      </p:sp>
      <p:pic>
        <p:nvPicPr>
          <p:cNvPr id="7" name="Kuva 6">
            <a:extLst>
              <a:ext uri="{FF2B5EF4-FFF2-40B4-BE49-F238E27FC236}">
                <a16:creationId xmlns:a16="http://schemas.microsoft.com/office/drawing/2014/main" id="{129012FA-5923-8B31-A5F5-911CB2685322}"/>
              </a:ext>
            </a:extLst>
          </p:cNvPr>
          <p:cNvPicPr>
            <a:picLocks noChangeAspect="1"/>
          </p:cNvPicPr>
          <p:nvPr/>
        </p:nvPicPr>
        <p:blipFill>
          <a:blip r:embed="rId4"/>
          <a:stretch>
            <a:fillRect/>
          </a:stretch>
        </p:blipFill>
        <p:spPr>
          <a:xfrm>
            <a:off x="2563562" y="6518713"/>
            <a:ext cx="7625160" cy="6542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9"/>
          <p:cNvSpPr txBox="1">
            <a:spLocks noGrp="1"/>
          </p:cNvSpPr>
          <p:nvPr>
            <p:ph type="body" idx="1"/>
          </p:nvPr>
        </p:nvSpPr>
        <p:spPr>
          <a:xfrm>
            <a:off x="1" y="0"/>
            <a:ext cx="24383999" cy="8082042"/>
          </a:xfrm>
          <a:prstGeom prst="rect">
            <a:avLst/>
          </a:prstGeom>
          <a:noFill/>
          <a:ln>
            <a:noFill/>
          </a:ln>
        </p:spPr>
        <p:txBody>
          <a:bodyPr spcFirstLastPara="1" wrap="square" lIns="91425" tIns="45700" rIns="91425" bIns="45700" anchor="t" anchorCtr="0">
            <a:normAutofit/>
          </a:bodyPr>
          <a:lstStyle/>
          <a:p>
            <a:pPr marL="857250" lvl="0" indent="-857250" algn="l" rtl="0">
              <a:lnSpc>
                <a:spcPct val="90000"/>
              </a:lnSpc>
              <a:spcBef>
                <a:spcPts val="640"/>
              </a:spcBef>
              <a:spcAft>
                <a:spcPts val="0"/>
              </a:spcAft>
              <a:buClr>
                <a:schemeClr val="dk1"/>
              </a:buClr>
              <a:buSzPct val="100000"/>
              <a:buFont typeface="Arial" panose="020B0604020202020204" pitchFamily="34" charset="0"/>
              <a:buChar char="•"/>
            </a:pPr>
            <a:r>
              <a:rPr lang="sv-FI" dirty="0" err="1">
                <a:solidFill>
                  <a:srgbClr val="FF9933"/>
                </a:solidFill>
              </a:rPr>
              <a:t>Kolmannessa</a:t>
            </a:r>
            <a:r>
              <a:rPr lang="sv-FI" dirty="0">
                <a:solidFill>
                  <a:srgbClr val="FF9933"/>
                </a:solidFill>
              </a:rPr>
              <a:t> </a:t>
            </a:r>
            <a:r>
              <a:rPr lang="sv-FI" dirty="0" err="1">
                <a:solidFill>
                  <a:srgbClr val="FF9933"/>
                </a:solidFill>
              </a:rPr>
              <a:t>eli</a:t>
            </a:r>
            <a:r>
              <a:rPr lang="sv-FI" dirty="0">
                <a:solidFill>
                  <a:srgbClr val="FF9933"/>
                </a:solidFill>
              </a:rPr>
              <a:t> </a:t>
            </a:r>
            <a:r>
              <a:rPr lang="sv-FI" b="1" dirty="0" err="1">
                <a:solidFill>
                  <a:srgbClr val="FF9933"/>
                </a:solidFill>
              </a:rPr>
              <a:t>hidastuvan</a:t>
            </a:r>
            <a:r>
              <a:rPr lang="sv-FI" b="1" dirty="0">
                <a:solidFill>
                  <a:srgbClr val="FF9933"/>
                </a:solidFill>
              </a:rPr>
              <a:t> </a:t>
            </a:r>
            <a:r>
              <a:rPr lang="sv-FI" b="1" dirty="0" err="1">
                <a:solidFill>
                  <a:srgbClr val="FF9933"/>
                </a:solidFill>
              </a:rPr>
              <a:t>kasvun</a:t>
            </a:r>
            <a:r>
              <a:rPr lang="sv-FI" b="1" dirty="0">
                <a:solidFill>
                  <a:srgbClr val="FF9933"/>
                </a:solidFill>
              </a:rPr>
              <a:t> </a:t>
            </a:r>
            <a:r>
              <a:rPr lang="sv-FI" b="1" dirty="0" err="1">
                <a:solidFill>
                  <a:srgbClr val="FF9933"/>
                </a:solidFill>
              </a:rPr>
              <a:t>vaiheessa</a:t>
            </a:r>
            <a:r>
              <a:rPr lang="sv-FI" dirty="0">
                <a:solidFill>
                  <a:srgbClr val="FF9933"/>
                </a:solidFill>
              </a:rPr>
              <a:t> </a:t>
            </a:r>
            <a:r>
              <a:rPr lang="sv-FI" dirty="0" err="1">
                <a:solidFill>
                  <a:srgbClr val="FF9933"/>
                </a:solidFill>
              </a:rPr>
              <a:t>kuolleisuus</a:t>
            </a:r>
            <a:r>
              <a:rPr lang="sv-FI" dirty="0">
                <a:solidFill>
                  <a:srgbClr val="FF9933"/>
                </a:solidFill>
              </a:rPr>
              <a:t> </a:t>
            </a:r>
            <a:r>
              <a:rPr lang="sv-FI" dirty="0" err="1">
                <a:solidFill>
                  <a:srgbClr val="FF9933"/>
                </a:solidFill>
              </a:rPr>
              <a:t>pienenee</a:t>
            </a:r>
            <a:r>
              <a:rPr lang="sv-FI" dirty="0">
                <a:solidFill>
                  <a:srgbClr val="FF9933"/>
                </a:solidFill>
              </a:rPr>
              <a:t> </a:t>
            </a:r>
            <a:r>
              <a:rPr lang="sv-FI" dirty="0" err="1">
                <a:solidFill>
                  <a:srgbClr val="FF9933"/>
                </a:solidFill>
              </a:rPr>
              <a:t>edelleen</a:t>
            </a:r>
            <a:r>
              <a:rPr lang="sv-FI" dirty="0">
                <a:solidFill>
                  <a:srgbClr val="FF9933"/>
                </a:solidFill>
              </a:rPr>
              <a:t>. </a:t>
            </a:r>
            <a:r>
              <a:rPr lang="sv-FI" dirty="0" err="1">
                <a:solidFill>
                  <a:srgbClr val="FF9933"/>
                </a:solidFill>
              </a:rPr>
              <a:t>Syntyvyys</a:t>
            </a:r>
            <a:r>
              <a:rPr lang="sv-FI" dirty="0">
                <a:solidFill>
                  <a:srgbClr val="FF9933"/>
                </a:solidFill>
              </a:rPr>
              <a:t> </a:t>
            </a:r>
            <a:r>
              <a:rPr lang="sv-FI" dirty="0" err="1">
                <a:solidFill>
                  <a:srgbClr val="FF9933"/>
                </a:solidFill>
              </a:rPr>
              <a:t>laskee</a:t>
            </a:r>
            <a:r>
              <a:rPr lang="sv-FI" dirty="0">
                <a:solidFill>
                  <a:srgbClr val="FF9933"/>
                </a:solidFill>
              </a:rPr>
              <a:t> </a:t>
            </a:r>
            <a:r>
              <a:rPr lang="sv-FI" dirty="0" err="1">
                <a:solidFill>
                  <a:srgbClr val="FF9933"/>
                </a:solidFill>
              </a:rPr>
              <a:t>hitaasti</a:t>
            </a:r>
            <a:r>
              <a:rPr lang="sv-FI" dirty="0">
                <a:solidFill>
                  <a:srgbClr val="FF9933"/>
                </a:solidFill>
              </a:rPr>
              <a:t>, ja </a:t>
            </a:r>
            <a:r>
              <a:rPr lang="sv-FI" dirty="0" err="1">
                <a:solidFill>
                  <a:srgbClr val="FF9933"/>
                </a:solidFill>
              </a:rPr>
              <a:t>väestönkasvu</a:t>
            </a:r>
            <a:r>
              <a:rPr lang="sv-FI" dirty="0">
                <a:solidFill>
                  <a:srgbClr val="FF9933"/>
                </a:solidFill>
              </a:rPr>
              <a:t> </a:t>
            </a:r>
            <a:r>
              <a:rPr lang="sv-FI" dirty="0" err="1">
                <a:solidFill>
                  <a:srgbClr val="FF9933"/>
                </a:solidFill>
              </a:rPr>
              <a:t>hidastuu</a:t>
            </a:r>
            <a:r>
              <a:rPr lang="sv-FI" dirty="0">
                <a:solidFill>
                  <a:srgbClr val="FF9933"/>
                </a:solidFill>
              </a:rPr>
              <a:t>. </a:t>
            </a:r>
            <a:r>
              <a:rPr lang="sv-FI" dirty="0" err="1">
                <a:solidFill>
                  <a:srgbClr val="FF9933"/>
                </a:solidFill>
              </a:rPr>
              <a:t>Ihmisten</a:t>
            </a:r>
            <a:r>
              <a:rPr lang="sv-FI" dirty="0">
                <a:solidFill>
                  <a:srgbClr val="FF9933"/>
                </a:solidFill>
              </a:rPr>
              <a:t> </a:t>
            </a:r>
            <a:r>
              <a:rPr lang="sv-FI" dirty="0" err="1">
                <a:solidFill>
                  <a:srgbClr val="FF9933"/>
                </a:solidFill>
              </a:rPr>
              <a:t>perhekäsitys</a:t>
            </a:r>
            <a:r>
              <a:rPr lang="sv-FI" dirty="0">
                <a:solidFill>
                  <a:srgbClr val="FF9933"/>
                </a:solidFill>
              </a:rPr>
              <a:t> </a:t>
            </a:r>
            <a:r>
              <a:rPr lang="sv-FI" dirty="0" err="1">
                <a:solidFill>
                  <a:srgbClr val="FF9933"/>
                </a:solidFill>
              </a:rPr>
              <a:t>muuttuu</a:t>
            </a:r>
            <a:r>
              <a:rPr lang="sv-FI" dirty="0">
                <a:solidFill>
                  <a:srgbClr val="FF9933"/>
                </a:solidFill>
              </a:rPr>
              <a:t>.</a:t>
            </a:r>
            <a:endParaRPr dirty="0">
              <a:solidFill>
                <a:srgbClr val="FF9933"/>
              </a:solidFill>
            </a:endParaRPr>
          </a:p>
          <a:p>
            <a:pPr marL="857250" lvl="0" indent="-857250" algn="l" rtl="0">
              <a:lnSpc>
                <a:spcPct val="90000"/>
              </a:lnSpc>
              <a:spcBef>
                <a:spcPts val="0"/>
              </a:spcBef>
              <a:spcAft>
                <a:spcPts val="0"/>
              </a:spcAft>
              <a:buClr>
                <a:schemeClr val="dk1"/>
              </a:buClr>
              <a:buSzPct val="100000"/>
              <a:buFont typeface="Arial" panose="020B0604020202020204" pitchFamily="34" charset="0"/>
              <a:buChar char="•"/>
            </a:pPr>
            <a:r>
              <a:rPr lang="sv-FI" dirty="0" err="1">
                <a:solidFill>
                  <a:srgbClr val="FF9933"/>
                </a:solidFill>
              </a:rPr>
              <a:t>Neljännessä</a:t>
            </a:r>
            <a:r>
              <a:rPr lang="sv-FI" dirty="0">
                <a:solidFill>
                  <a:srgbClr val="FF9933"/>
                </a:solidFill>
              </a:rPr>
              <a:t> </a:t>
            </a:r>
            <a:r>
              <a:rPr lang="sv-FI" dirty="0" err="1">
                <a:solidFill>
                  <a:srgbClr val="FF9933"/>
                </a:solidFill>
              </a:rPr>
              <a:t>eli</a:t>
            </a:r>
            <a:r>
              <a:rPr lang="sv-FI" dirty="0">
                <a:solidFill>
                  <a:srgbClr val="FF9933"/>
                </a:solidFill>
              </a:rPr>
              <a:t> </a:t>
            </a:r>
            <a:r>
              <a:rPr lang="sv-FI" b="1" dirty="0" err="1">
                <a:solidFill>
                  <a:srgbClr val="FF9933"/>
                </a:solidFill>
              </a:rPr>
              <a:t>pysähtyneen</a:t>
            </a:r>
            <a:r>
              <a:rPr lang="sv-FI" b="1" dirty="0">
                <a:solidFill>
                  <a:srgbClr val="FF9933"/>
                </a:solidFill>
              </a:rPr>
              <a:t> </a:t>
            </a:r>
            <a:r>
              <a:rPr lang="sv-FI" b="1" dirty="0" err="1">
                <a:solidFill>
                  <a:srgbClr val="FF9933"/>
                </a:solidFill>
              </a:rPr>
              <a:t>kasvun</a:t>
            </a:r>
            <a:r>
              <a:rPr lang="sv-FI" b="1" dirty="0">
                <a:solidFill>
                  <a:srgbClr val="FF9933"/>
                </a:solidFill>
              </a:rPr>
              <a:t> </a:t>
            </a:r>
            <a:r>
              <a:rPr lang="sv-FI" b="1" dirty="0" err="1">
                <a:solidFill>
                  <a:srgbClr val="FF9933"/>
                </a:solidFill>
              </a:rPr>
              <a:t>vaiheessa</a:t>
            </a:r>
            <a:r>
              <a:rPr lang="sv-FI" dirty="0">
                <a:solidFill>
                  <a:srgbClr val="FF9933"/>
                </a:solidFill>
              </a:rPr>
              <a:t> </a:t>
            </a:r>
            <a:r>
              <a:rPr lang="sv-FI" dirty="0" err="1">
                <a:solidFill>
                  <a:srgbClr val="FF9933"/>
                </a:solidFill>
              </a:rPr>
              <a:t>kuolleisuus</a:t>
            </a:r>
            <a:r>
              <a:rPr lang="sv-FI" dirty="0">
                <a:solidFill>
                  <a:srgbClr val="FF9933"/>
                </a:solidFill>
              </a:rPr>
              <a:t> ja </a:t>
            </a:r>
            <a:r>
              <a:rPr lang="sv-FI" dirty="0" err="1">
                <a:solidFill>
                  <a:srgbClr val="FF9933"/>
                </a:solidFill>
              </a:rPr>
              <a:t>syntyvyys</a:t>
            </a:r>
            <a:r>
              <a:rPr lang="sv-FI" dirty="0">
                <a:solidFill>
                  <a:srgbClr val="FF9933"/>
                </a:solidFill>
              </a:rPr>
              <a:t> </a:t>
            </a:r>
            <a:r>
              <a:rPr lang="sv-FI" dirty="0" err="1">
                <a:solidFill>
                  <a:srgbClr val="FF9933"/>
                </a:solidFill>
              </a:rPr>
              <a:t>pienenevät</a:t>
            </a:r>
            <a:r>
              <a:rPr lang="sv-FI" dirty="0">
                <a:solidFill>
                  <a:srgbClr val="FF9933"/>
                </a:solidFill>
              </a:rPr>
              <a:t> </a:t>
            </a:r>
            <a:r>
              <a:rPr lang="sv-FI" dirty="0" err="1">
                <a:solidFill>
                  <a:srgbClr val="FF9933"/>
                </a:solidFill>
              </a:rPr>
              <a:t>edelleen</a:t>
            </a:r>
            <a:r>
              <a:rPr lang="sv-FI" dirty="0">
                <a:solidFill>
                  <a:srgbClr val="FF9933"/>
                </a:solidFill>
              </a:rPr>
              <a:t> ja </a:t>
            </a:r>
            <a:r>
              <a:rPr lang="sv-FI" dirty="0" err="1">
                <a:solidFill>
                  <a:srgbClr val="FF9933"/>
                </a:solidFill>
              </a:rPr>
              <a:t>päätyvät</a:t>
            </a:r>
            <a:r>
              <a:rPr lang="sv-FI" dirty="0">
                <a:solidFill>
                  <a:srgbClr val="FF9933"/>
                </a:solidFill>
              </a:rPr>
              <a:t> </a:t>
            </a:r>
            <a:r>
              <a:rPr lang="sv-FI" dirty="0" err="1">
                <a:solidFill>
                  <a:srgbClr val="FF9933"/>
                </a:solidFill>
              </a:rPr>
              <a:t>lopulta</a:t>
            </a:r>
            <a:r>
              <a:rPr lang="sv-FI" dirty="0">
                <a:solidFill>
                  <a:srgbClr val="FF9933"/>
                </a:solidFill>
              </a:rPr>
              <a:t> </a:t>
            </a:r>
            <a:r>
              <a:rPr lang="sv-FI" dirty="0" err="1">
                <a:solidFill>
                  <a:srgbClr val="FF9933"/>
                </a:solidFill>
              </a:rPr>
              <a:t>hyvin</a:t>
            </a:r>
            <a:r>
              <a:rPr lang="sv-FI" dirty="0">
                <a:solidFill>
                  <a:srgbClr val="FF9933"/>
                </a:solidFill>
              </a:rPr>
              <a:t> </a:t>
            </a:r>
            <a:r>
              <a:rPr lang="sv-FI" dirty="0" err="1">
                <a:solidFill>
                  <a:srgbClr val="FF9933"/>
                </a:solidFill>
              </a:rPr>
              <a:t>alhaiselle</a:t>
            </a:r>
            <a:r>
              <a:rPr lang="sv-FI" dirty="0">
                <a:solidFill>
                  <a:srgbClr val="FF9933"/>
                </a:solidFill>
              </a:rPr>
              <a:t> </a:t>
            </a:r>
            <a:r>
              <a:rPr lang="sv-FI" dirty="0" err="1">
                <a:solidFill>
                  <a:srgbClr val="FF9933"/>
                </a:solidFill>
              </a:rPr>
              <a:t>tasolle</a:t>
            </a:r>
            <a:r>
              <a:rPr lang="sv-FI" dirty="0">
                <a:solidFill>
                  <a:srgbClr val="FF9933"/>
                </a:solidFill>
              </a:rPr>
              <a:t>.</a:t>
            </a:r>
            <a:endParaRPr dirty="0">
              <a:solidFill>
                <a:srgbClr val="FF9933"/>
              </a:solidFill>
            </a:endParaRPr>
          </a:p>
          <a:p>
            <a:pPr marL="857250" lvl="0" indent="-857250" algn="l" rtl="0">
              <a:lnSpc>
                <a:spcPct val="90000"/>
              </a:lnSpc>
              <a:spcBef>
                <a:spcPts val="640"/>
              </a:spcBef>
              <a:spcAft>
                <a:spcPts val="0"/>
              </a:spcAft>
              <a:buClr>
                <a:schemeClr val="dk1"/>
              </a:buClr>
              <a:buSzPct val="100000"/>
              <a:buFont typeface="Arial" panose="020B0604020202020204" pitchFamily="34" charset="0"/>
              <a:buChar char="•"/>
            </a:pPr>
            <a:r>
              <a:rPr lang="sv-FI" dirty="0" err="1">
                <a:solidFill>
                  <a:srgbClr val="FF9933"/>
                </a:solidFill>
              </a:rPr>
              <a:t>Viidennessä</a:t>
            </a:r>
            <a:r>
              <a:rPr lang="sv-FI" dirty="0">
                <a:solidFill>
                  <a:srgbClr val="FF9933"/>
                </a:solidFill>
              </a:rPr>
              <a:t> </a:t>
            </a:r>
            <a:r>
              <a:rPr lang="sv-FI" dirty="0" err="1">
                <a:solidFill>
                  <a:srgbClr val="FF9933"/>
                </a:solidFill>
              </a:rPr>
              <a:t>eli</a:t>
            </a:r>
            <a:r>
              <a:rPr lang="sv-FI" dirty="0">
                <a:solidFill>
                  <a:srgbClr val="FF9933"/>
                </a:solidFill>
              </a:rPr>
              <a:t> </a:t>
            </a:r>
            <a:r>
              <a:rPr lang="sv-FI" b="1" dirty="0" err="1">
                <a:solidFill>
                  <a:srgbClr val="FF9933"/>
                </a:solidFill>
              </a:rPr>
              <a:t>väestön</a:t>
            </a:r>
            <a:r>
              <a:rPr lang="sv-FI" b="1" dirty="0">
                <a:solidFill>
                  <a:srgbClr val="FF9933"/>
                </a:solidFill>
              </a:rPr>
              <a:t> </a:t>
            </a:r>
            <a:r>
              <a:rPr lang="sv-FI" b="1" dirty="0" err="1">
                <a:solidFill>
                  <a:srgbClr val="FF9933"/>
                </a:solidFill>
              </a:rPr>
              <a:t>vähenemisen</a:t>
            </a:r>
            <a:r>
              <a:rPr lang="sv-FI" b="1" dirty="0">
                <a:solidFill>
                  <a:srgbClr val="FF9933"/>
                </a:solidFill>
              </a:rPr>
              <a:t> </a:t>
            </a:r>
            <a:r>
              <a:rPr lang="sv-FI" b="1" dirty="0" err="1">
                <a:solidFill>
                  <a:srgbClr val="FF9933"/>
                </a:solidFill>
              </a:rPr>
              <a:t>vaiheessa</a:t>
            </a:r>
            <a:r>
              <a:rPr lang="sv-FI" dirty="0">
                <a:solidFill>
                  <a:srgbClr val="FF9933"/>
                </a:solidFill>
              </a:rPr>
              <a:t> </a:t>
            </a:r>
            <a:r>
              <a:rPr lang="sv-FI" dirty="0" err="1">
                <a:solidFill>
                  <a:srgbClr val="FF9933"/>
                </a:solidFill>
              </a:rPr>
              <a:t>lapsia</a:t>
            </a:r>
            <a:r>
              <a:rPr lang="sv-FI" dirty="0">
                <a:solidFill>
                  <a:srgbClr val="FF9933"/>
                </a:solidFill>
              </a:rPr>
              <a:t> </a:t>
            </a:r>
            <a:r>
              <a:rPr lang="sv-FI" dirty="0" err="1">
                <a:solidFill>
                  <a:srgbClr val="FF9933"/>
                </a:solidFill>
              </a:rPr>
              <a:t>syntyy</a:t>
            </a:r>
            <a:r>
              <a:rPr lang="sv-FI" dirty="0">
                <a:solidFill>
                  <a:srgbClr val="FF9933"/>
                </a:solidFill>
              </a:rPr>
              <a:t> </a:t>
            </a:r>
            <a:r>
              <a:rPr lang="sv-FI" dirty="0" err="1">
                <a:solidFill>
                  <a:srgbClr val="FF9933"/>
                </a:solidFill>
              </a:rPr>
              <a:t>yhä</a:t>
            </a:r>
            <a:r>
              <a:rPr lang="sv-FI" dirty="0">
                <a:solidFill>
                  <a:srgbClr val="FF9933"/>
                </a:solidFill>
              </a:rPr>
              <a:t> </a:t>
            </a:r>
            <a:r>
              <a:rPr lang="sv-FI" dirty="0" err="1">
                <a:solidFill>
                  <a:srgbClr val="FF9933"/>
                </a:solidFill>
              </a:rPr>
              <a:t>vähemmän</a:t>
            </a:r>
            <a:r>
              <a:rPr lang="sv-FI" dirty="0">
                <a:solidFill>
                  <a:srgbClr val="FF9933"/>
                </a:solidFill>
              </a:rPr>
              <a:t>. </a:t>
            </a:r>
            <a:r>
              <a:rPr lang="sv-FI" dirty="0" err="1">
                <a:solidFill>
                  <a:srgbClr val="FF9933"/>
                </a:solidFill>
              </a:rPr>
              <a:t>Kuolleisuutta</a:t>
            </a:r>
            <a:r>
              <a:rPr lang="sv-FI" dirty="0">
                <a:solidFill>
                  <a:srgbClr val="FF9933"/>
                </a:solidFill>
              </a:rPr>
              <a:t> </a:t>
            </a:r>
            <a:r>
              <a:rPr lang="sv-FI" dirty="0" err="1">
                <a:solidFill>
                  <a:srgbClr val="FF9933"/>
                </a:solidFill>
              </a:rPr>
              <a:t>lisää</a:t>
            </a:r>
            <a:r>
              <a:rPr lang="sv-FI" dirty="0">
                <a:solidFill>
                  <a:srgbClr val="FF9933"/>
                </a:solidFill>
              </a:rPr>
              <a:t> </a:t>
            </a:r>
            <a:r>
              <a:rPr lang="sv-FI" dirty="0" err="1">
                <a:solidFill>
                  <a:srgbClr val="FF9933"/>
                </a:solidFill>
              </a:rPr>
              <a:t>suurten</a:t>
            </a:r>
            <a:r>
              <a:rPr lang="sv-FI" dirty="0">
                <a:solidFill>
                  <a:srgbClr val="FF9933"/>
                </a:solidFill>
              </a:rPr>
              <a:t>, </a:t>
            </a:r>
            <a:r>
              <a:rPr lang="sv-FI" dirty="0" err="1">
                <a:solidFill>
                  <a:srgbClr val="FF9933"/>
                </a:solidFill>
              </a:rPr>
              <a:t>vanhempien</a:t>
            </a:r>
            <a:r>
              <a:rPr lang="sv-FI" dirty="0">
                <a:solidFill>
                  <a:srgbClr val="FF9933"/>
                </a:solidFill>
              </a:rPr>
              <a:t> </a:t>
            </a:r>
            <a:r>
              <a:rPr lang="sv-FI" dirty="0" err="1">
                <a:solidFill>
                  <a:srgbClr val="FF9933"/>
                </a:solidFill>
              </a:rPr>
              <a:t>ikäluokkien</a:t>
            </a:r>
            <a:r>
              <a:rPr lang="sv-FI" dirty="0">
                <a:solidFill>
                  <a:srgbClr val="FF9933"/>
                </a:solidFill>
              </a:rPr>
              <a:t> </a:t>
            </a:r>
            <a:r>
              <a:rPr lang="sv-FI" dirty="0" err="1">
                <a:solidFill>
                  <a:srgbClr val="FF9933"/>
                </a:solidFill>
              </a:rPr>
              <a:t>ikääntyminen</a:t>
            </a:r>
            <a:r>
              <a:rPr lang="sv-FI" dirty="0">
                <a:solidFill>
                  <a:srgbClr val="FF9933"/>
                </a:solidFill>
              </a:rPr>
              <a:t>. </a:t>
            </a:r>
            <a:endParaRPr dirty="0">
              <a:solidFill>
                <a:srgbClr val="FF9933"/>
              </a:solidFill>
            </a:endParaRPr>
          </a:p>
          <a:p>
            <a:pPr marL="0" lvl="0" indent="0" algn="l" rtl="0">
              <a:lnSpc>
                <a:spcPct val="90000"/>
              </a:lnSpc>
              <a:spcBef>
                <a:spcPts val="640"/>
              </a:spcBef>
              <a:spcAft>
                <a:spcPts val="0"/>
              </a:spcAft>
              <a:buClr>
                <a:schemeClr val="dk1"/>
              </a:buClr>
              <a:buSzPct val="100000"/>
              <a:buFont typeface="Calibri"/>
              <a:buNone/>
            </a:pPr>
            <a:endParaRPr dirty="0">
              <a:solidFill>
                <a:schemeClr val="dk1"/>
              </a:solidFill>
            </a:endParaRPr>
          </a:p>
          <a:p>
            <a:pPr marL="0" lvl="0" indent="0" algn="l" rtl="0">
              <a:lnSpc>
                <a:spcPct val="90000"/>
              </a:lnSpc>
              <a:spcBef>
                <a:spcPts val="2000"/>
              </a:spcBef>
              <a:spcAft>
                <a:spcPts val="0"/>
              </a:spcAft>
              <a:buClr>
                <a:schemeClr val="dk1"/>
              </a:buClr>
              <a:buSzPct val="100000"/>
              <a:buFont typeface="Calibri"/>
              <a:buNone/>
            </a:pPr>
            <a:endParaRPr dirty="0"/>
          </a:p>
        </p:txBody>
      </p:sp>
      <p:sp>
        <p:nvSpPr>
          <p:cNvPr id="143" name="Google Shape;143;p9"/>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8</a:t>
            </a:fld>
            <a:endParaRPr/>
          </a:p>
        </p:txBody>
      </p:sp>
      <p:sp>
        <p:nvSpPr>
          <p:cNvPr id="144" name="Google Shape;144;p9"/>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sv-FI"/>
              <a:t>Manner 3 LOPS21 Luku X</a:t>
            </a:r>
            <a:endParaRPr/>
          </a:p>
        </p:txBody>
      </p:sp>
      <p:pic>
        <p:nvPicPr>
          <p:cNvPr id="4" name="Kuva 3">
            <a:extLst>
              <a:ext uri="{FF2B5EF4-FFF2-40B4-BE49-F238E27FC236}">
                <a16:creationId xmlns:a16="http://schemas.microsoft.com/office/drawing/2014/main" id="{53075938-ED81-E04D-0BE0-3511D2C46A9B}"/>
              </a:ext>
            </a:extLst>
          </p:cNvPr>
          <p:cNvPicPr>
            <a:picLocks noChangeAspect="1"/>
          </p:cNvPicPr>
          <p:nvPr/>
        </p:nvPicPr>
        <p:blipFill>
          <a:blip r:embed="rId3"/>
          <a:stretch>
            <a:fillRect/>
          </a:stretch>
        </p:blipFill>
        <p:spPr>
          <a:xfrm>
            <a:off x="13447986" y="6427539"/>
            <a:ext cx="10761279" cy="7177774"/>
          </a:xfrm>
          <a:prstGeom prst="rect">
            <a:avLst/>
          </a:prstGeom>
        </p:spPr>
      </p:pic>
      <p:sp>
        <p:nvSpPr>
          <p:cNvPr id="6" name="Tekstiruutu 5">
            <a:extLst>
              <a:ext uri="{FF2B5EF4-FFF2-40B4-BE49-F238E27FC236}">
                <a16:creationId xmlns:a16="http://schemas.microsoft.com/office/drawing/2014/main" id="{D79EFA44-7251-3E43-2AAE-87AB756F53C3}"/>
              </a:ext>
            </a:extLst>
          </p:cNvPr>
          <p:cNvSpPr txBox="1"/>
          <p:nvPr/>
        </p:nvSpPr>
        <p:spPr>
          <a:xfrm>
            <a:off x="1079938" y="8906038"/>
            <a:ext cx="12368048" cy="3416320"/>
          </a:xfrm>
          <a:prstGeom prst="rect">
            <a:avLst/>
          </a:prstGeom>
          <a:noFill/>
        </p:spPr>
        <p:txBody>
          <a:bodyPr wrap="square">
            <a:spAutoFit/>
          </a:bodyPr>
          <a:lstStyle/>
          <a:p>
            <a:r>
              <a:rPr lang="fi-FI" sz="3600" dirty="0"/>
              <a:t>2.7 Kiinassa yhden lapsen politiikasta on luovuttu, ja nykyään kaikille perheille on sallittu kolme lasta. Kiinalaisnaiset synnyttävät keskimäärin kuitenkin vain noin 1,3 lasta. Se on paljon vähemmän kuin 2,1 lasta, joiden pitäisi syntyä naista kohden, jotta väkiluku pysyisi entisellään.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title"/>
          </p:nvPr>
        </p:nvSpPr>
        <p:spPr>
          <a:xfrm>
            <a:off x="319800" y="889825"/>
            <a:ext cx="8064900" cy="2651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75757"/>
              </a:buClr>
              <a:buSzPts val="8800"/>
              <a:buFont typeface="Calibri"/>
              <a:buNone/>
            </a:pPr>
            <a:r>
              <a:rPr lang="sv-FI"/>
              <a:t>Väestöpyramidit </a:t>
            </a:r>
            <a:br>
              <a:rPr lang="sv-FI"/>
            </a:br>
            <a:endParaRPr/>
          </a:p>
        </p:txBody>
      </p:sp>
      <p:sp>
        <p:nvSpPr>
          <p:cNvPr id="150" name="Google Shape;150;p10"/>
          <p:cNvSpPr txBox="1">
            <a:spLocks noGrp="1"/>
          </p:cNvSpPr>
          <p:nvPr>
            <p:ph type="body" idx="1"/>
          </p:nvPr>
        </p:nvSpPr>
        <p:spPr>
          <a:xfrm>
            <a:off x="319798" y="2610852"/>
            <a:ext cx="7575300" cy="6053400"/>
          </a:xfrm>
          <a:prstGeom prst="rect">
            <a:avLst/>
          </a:prstGeom>
          <a:noFill/>
          <a:ln>
            <a:noFill/>
          </a:ln>
        </p:spPr>
        <p:txBody>
          <a:bodyPr spcFirstLastPara="1" wrap="square" lIns="91425" tIns="45700" rIns="91425" bIns="45700" anchor="t" anchorCtr="0">
            <a:normAutofit/>
          </a:bodyPr>
          <a:lstStyle/>
          <a:p>
            <a:pPr marL="857250" lvl="0" indent="-857250" algn="l" rtl="0">
              <a:lnSpc>
                <a:spcPct val="90000"/>
              </a:lnSpc>
              <a:spcBef>
                <a:spcPts val="0"/>
              </a:spcBef>
              <a:spcAft>
                <a:spcPts val="0"/>
              </a:spcAft>
              <a:buClr>
                <a:schemeClr val="dk1"/>
              </a:buClr>
              <a:buSzPts val="6000"/>
              <a:buFont typeface="Arial" panose="020B0604020202020204" pitchFamily="34" charset="0"/>
              <a:buChar char="•"/>
            </a:pPr>
            <a:r>
              <a:rPr lang="sv-FI" dirty="0" err="1">
                <a:solidFill>
                  <a:srgbClr val="FF9933"/>
                </a:solidFill>
              </a:rPr>
              <a:t>Väestöpyramidit</a:t>
            </a:r>
            <a:r>
              <a:rPr lang="sv-FI" dirty="0">
                <a:solidFill>
                  <a:srgbClr val="FF9933"/>
                </a:solidFill>
              </a:rPr>
              <a:t> </a:t>
            </a:r>
            <a:r>
              <a:rPr lang="sv-FI" dirty="0" err="1">
                <a:solidFill>
                  <a:srgbClr val="FF9933"/>
                </a:solidFill>
              </a:rPr>
              <a:t>eli</a:t>
            </a:r>
            <a:r>
              <a:rPr lang="sv-FI" dirty="0">
                <a:solidFill>
                  <a:srgbClr val="FF9933"/>
                </a:solidFill>
              </a:rPr>
              <a:t> </a:t>
            </a:r>
            <a:r>
              <a:rPr lang="sv-FI" dirty="0" err="1">
                <a:solidFill>
                  <a:srgbClr val="FF9933"/>
                </a:solidFill>
              </a:rPr>
              <a:t>ikäpyramidit</a:t>
            </a:r>
            <a:r>
              <a:rPr lang="sv-FI" dirty="0">
                <a:solidFill>
                  <a:srgbClr val="FF9933"/>
                </a:solidFill>
              </a:rPr>
              <a:t> </a:t>
            </a:r>
            <a:r>
              <a:rPr lang="sv-FI" dirty="0" err="1">
                <a:solidFill>
                  <a:srgbClr val="FF9933"/>
                </a:solidFill>
              </a:rPr>
              <a:t>ovat</a:t>
            </a:r>
            <a:r>
              <a:rPr lang="sv-FI" dirty="0">
                <a:solidFill>
                  <a:srgbClr val="FF9933"/>
                </a:solidFill>
              </a:rPr>
              <a:t> diagrammeja, </a:t>
            </a:r>
            <a:r>
              <a:rPr lang="sv-FI" dirty="0" err="1">
                <a:solidFill>
                  <a:srgbClr val="FF9933"/>
                </a:solidFill>
              </a:rPr>
              <a:t>jotka</a:t>
            </a:r>
            <a:r>
              <a:rPr lang="sv-FI" dirty="0">
                <a:solidFill>
                  <a:srgbClr val="FF9933"/>
                </a:solidFill>
              </a:rPr>
              <a:t> </a:t>
            </a:r>
            <a:r>
              <a:rPr lang="sv-FI" dirty="0" err="1">
                <a:solidFill>
                  <a:srgbClr val="FF9933"/>
                </a:solidFill>
              </a:rPr>
              <a:t>kuvaavat</a:t>
            </a:r>
            <a:r>
              <a:rPr lang="sv-FI" dirty="0">
                <a:solidFill>
                  <a:srgbClr val="FF9933"/>
                </a:solidFill>
              </a:rPr>
              <a:t> </a:t>
            </a:r>
            <a:r>
              <a:rPr lang="sv-FI" dirty="0" err="1">
                <a:solidFill>
                  <a:srgbClr val="FF9933"/>
                </a:solidFill>
              </a:rPr>
              <a:t>tietyn</a:t>
            </a:r>
            <a:r>
              <a:rPr lang="sv-FI" dirty="0">
                <a:solidFill>
                  <a:srgbClr val="FF9933"/>
                </a:solidFill>
              </a:rPr>
              <a:t> </a:t>
            </a:r>
            <a:r>
              <a:rPr lang="sv-FI" dirty="0" err="1">
                <a:solidFill>
                  <a:srgbClr val="FF9933"/>
                </a:solidFill>
              </a:rPr>
              <a:t>valtion</a:t>
            </a:r>
            <a:r>
              <a:rPr lang="sv-FI" dirty="0">
                <a:solidFill>
                  <a:srgbClr val="FF9933"/>
                </a:solidFill>
              </a:rPr>
              <a:t> </a:t>
            </a:r>
            <a:r>
              <a:rPr lang="sv-FI" dirty="0" err="1">
                <a:solidFill>
                  <a:srgbClr val="FF9933"/>
                </a:solidFill>
              </a:rPr>
              <a:t>väestön</a:t>
            </a:r>
            <a:r>
              <a:rPr lang="sv-FI" dirty="0">
                <a:solidFill>
                  <a:srgbClr val="FF9933"/>
                </a:solidFill>
              </a:rPr>
              <a:t> </a:t>
            </a:r>
            <a:r>
              <a:rPr lang="sv-FI" dirty="0" err="1">
                <a:solidFill>
                  <a:srgbClr val="FF9933"/>
                </a:solidFill>
              </a:rPr>
              <a:t>ominaisuuksia</a:t>
            </a:r>
            <a:r>
              <a:rPr lang="sv-FI" dirty="0">
                <a:solidFill>
                  <a:srgbClr val="FF9933"/>
                </a:solidFill>
              </a:rPr>
              <a:t> </a:t>
            </a:r>
            <a:r>
              <a:rPr lang="sv-FI" dirty="0" err="1">
                <a:solidFill>
                  <a:srgbClr val="FF9933"/>
                </a:solidFill>
              </a:rPr>
              <a:t>tiettynä</a:t>
            </a:r>
            <a:r>
              <a:rPr lang="sv-FI" dirty="0">
                <a:solidFill>
                  <a:srgbClr val="FF9933"/>
                </a:solidFill>
              </a:rPr>
              <a:t> </a:t>
            </a:r>
            <a:r>
              <a:rPr lang="sv-FI" dirty="0" err="1">
                <a:solidFill>
                  <a:srgbClr val="FF9933"/>
                </a:solidFill>
              </a:rPr>
              <a:t>vuonna</a:t>
            </a:r>
            <a:r>
              <a:rPr lang="sv-FI" dirty="0">
                <a:solidFill>
                  <a:srgbClr val="FF9933"/>
                </a:solidFill>
              </a:rPr>
              <a:t>.</a:t>
            </a:r>
            <a:endParaRPr dirty="0">
              <a:solidFill>
                <a:srgbClr val="FF9933"/>
              </a:solidFill>
            </a:endParaRPr>
          </a:p>
        </p:txBody>
      </p:sp>
      <p:sp>
        <p:nvSpPr>
          <p:cNvPr id="151" name="Google Shape;151;p10"/>
          <p:cNvSpPr txBox="1">
            <a:spLocks noGrp="1"/>
          </p:cNvSpPr>
          <p:nvPr>
            <p:ph type="sldNum" idx="12"/>
          </p:nvPr>
        </p:nvSpPr>
        <p:spPr>
          <a:xfrm>
            <a:off x="17221200"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sv-FI"/>
              <a:t>9</a:t>
            </a:fld>
            <a:endParaRPr/>
          </a:p>
        </p:txBody>
      </p:sp>
      <p:pic>
        <p:nvPicPr>
          <p:cNvPr id="153" name="Google Shape;153;p10"/>
          <p:cNvPicPr preferRelativeResize="0"/>
          <p:nvPr/>
        </p:nvPicPr>
        <p:blipFill>
          <a:blip r:embed="rId3">
            <a:alphaModFix/>
          </a:blip>
          <a:stretch>
            <a:fillRect/>
          </a:stretch>
        </p:blipFill>
        <p:spPr>
          <a:xfrm>
            <a:off x="8384702" y="-1"/>
            <a:ext cx="15999304" cy="13715999"/>
          </a:xfrm>
          <a:prstGeom prst="rect">
            <a:avLst/>
          </a:prstGeom>
          <a:noFill/>
          <a:ln>
            <a:noFill/>
          </a:ln>
        </p:spPr>
      </p:pic>
      <p:sp>
        <p:nvSpPr>
          <p:cNvPr id="3" name="Tekstiruutu 2">
            <a:extLst>
              <a:ext uri="{FF2B5EF4-FFF2-40B4-BE49-F238E27FC236}">
                <a16:creationId xmlns:a16="http://schemas.microsoft.com/office/drawing/2014/main" id="{FCBF7350-6C1A-0DAC-C4D4-D843F99883E8}"/>
              </a:ext>
            </a:extLst>
          </p:cNvPr>
          <p:cNvSpPr txBox="1"/>
          <p:nvPr/>
        </p:nvSpPr>
        <p:spPr>
          <a:xfrm>
            <a:off x="504496" y="9988204"/>
            <a:ext cx="5675587" cy="3170099"/>
          </a:xfrm>
          <a:prstGeom prst="rect">
            <a:avLst/>
          </a:prstGeom>
          <a:noFill/>
        </p:spPr>
        <p:txBody>
          <a:bodyPr wrap="square">
            <a:spAutoFit/>
          </a:bodyPr>
          <a:lstStyle/>
          <a:p>
            <a:r>
              <a:rPr lang="fi-FI" sz="2000" dirty="0"/>
              <a:t>2.10 Maapallon lapsista yli 90 % aloittaa koulunkäynnin. Kehittyvissä maissa koulunkäynti voi kuitenkin keskeytyä köyhyyden, konfliktien tai muiden syiden takia. Pätevistä opettajista on pulaa, ja kouluja on kritisoitu siitä, että siellä ei opita riittävästi perustaitoja. Poikien kouluttamista pidetään edelleen joissakin maissa tärkeämpänä, vaikka tyttöjen kouluttaminen hillitsee tehokkaasti väestönkasvua.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702</Words>
  <Application>Microsoft Office PowerPoint</Application>
  <PresentationFormat>Mukautettu</PresentationFormat>
  <Paragraphs>58</Paragraphs>
  <Slides>10</Slides>
  <Notes>10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Arial</vt:lpstr>
      <vt:lpstr>Calibri</vt:lpstr>
      <vt:lpstr>Source Sans Pro</vt:lpstr>
      <vt:lpstr>Office-teema</vt:lpstr>
      <vt:lpstr>2. Väestö ja väestönkasvu</vt:lpstr>
      <vt:lpstr>Maapallon väkiluvun kasvu </vt:lpstr>
      <vt:lpstr>PowerPoint-esitys</vt:lpstr>
      <vt:lpstr>Väkilukuun vaikuttavat tekijät  </vt:lpstr>
      <vt:lpstr>Väkilukuun vaikuttavat tekijät  </vt:lpstr>
      <vt:lpstr>Väestöllisen muuntumisen malli</vt:lpstr>
      <vt:lpstr>PowerPoint-esitys</vt:lpstr>
      <vt:lpstr>PowerPoint-esitys</vt:lpstr>
      <vt:lpstr>Väestöpyramidit  </vt:lpstr>
      <vt:lpstr>Väestönkasvun rajoittaminen 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Väestö ja väestönkasvu</dc:title>
  <dc:creator>Väänänen Anna</dc:creator>
  <cp:lastModifiedBy>Anitta Marttila</cp:lastModifiedBy>
  <cp:revision>2</cp:revision>
  <dcterms:created xsi:type="dcterms:W3CDTF">2020-05-05T09:10:38Z</dcterms:created>
  <dcterms:modified xsi:type="dcterms:W3CDTF">2023-04-19T11:58:58Z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0x010100E0385AE73BA4B34DAC1EFBEFAAD46A70</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