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
  </p:notesMasterIdLst>
  <p:sldIdLst>
    <p:sldId id="256" r:id="rId2"/>
    <p:sldId id="257" r:id="rId3"/>
    <p:sldId id="258" r:id="rId4"/>
    <p:sldId id="260" r:id="rId5"/>
    <p:sldId id="261" r:id="rId6"/>
  </p:sldIdLst>
  <p:sldSz cx="24384000" cy="13716000"/>
  <p:notesSz cx="6794500" cy="9931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iMbu9t/my6R1+bwHbNi75oUd3I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818D7-BA26-426E-A15D-F19418266DCF}" v="201" dt="2023-05-17T06:28:05.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283" cy="49829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829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3107"/>
            <a:ext cx="2944283" cy="49829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9_Mukautettu asettelu">
  <p:cSld name="9_Mukautettu asettelu">
    <p:bg>
      <p:bgPr>
        <a:solidFill>
          <a:schemeClr val="dk2"/>
        </a:solidFill>
        <a:effectLst/>
      </p:bgPr>
    </p:bg>
    <p:spTree>
      <p:nvGrpSpPr>
        <p:cNvPr id="1" name="Shape 14"/>
        <p:cNvGrpSpPr/>
        <p:nvPr/>
      </p:nvGrpSpPr>
      <p:grpSpPr>
        <a:xfrm>
          <a:off x="0" y="0"/>
          <a:ext cx="0" cy="0"/>
          <a:chOff x="0" y="0"/>
          <a:chExt cx="0" cy="0"/>
        </a:xfrm>
      </p:grpSpPr>
      <p:sp>
        <p:nvSpPr>
          <p:cNvPr id="15" name="Google Shape;15;p8"/>
          <p:cNvSpPr txBox="1">
            <a:spLocks noGrp="1"/>
          </p:cNvSpPr>
          <p:nvPr>
            <p:ph type="title"/>
          </p:nvPr>
        </p:nvSpPr>
        <p:spPr>
          <a:xfrm>
            <a:off x="1676400" y="5766899"/>
            <a:ext cx="21031200"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9600"/>
              <a:buFont typeface="Calibri"/>
              <a:buNone/>
              <a:defRPr sz="9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8"/>
          <p:cNvSpPr txBox="1">
            <a:spLocks noGrp="1"/>
          </p:cNvSpPr>
          <p:nvPr>
            <p:ph type="body" idx="1"/>
          </p:nvPr>
        </p:nvSpPr>
        <p:spPr>
          <a:xfrm>
            <a:off x="1676400" y="1771745"/>
            <a:ext cx="21031200"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6600"/>
              <a:buFont typeface="Calibri"/>
              <a:buNone/>
              <a:defRPr sz="6600" b="1">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17" name="Google Shape;17;p8"/>
          <p:cNvSpPr txBox="1">
            <a:spLocks noGrp="1"/>
          </p:cNvSpPr>
          <p:nvPr>
            <p:ph type="body" idx="2"/>
          </p:nvPr>
        </p:nvSpPr>
        <p:spPr>
          <a:xfrm>
            <a:off x="1676400" y="2856646"/>
            <a:ext cx="21031200"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4800"/>
              <a:buFont typeface="Calibri"/>
              <a:buNone/>
              <a:defRPr sz="4800">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18" name="Google Shape;18;p8"/>
          <p:cNvPicPr preferRelativeResize="0"/>
          <p:nvPr/>
        </p:nvPicPr>
        <p:blipFill rotWithShape="1">
          <a:blip r:embed="rId2">
            <a:alphaModFix/>
          </a:blip>
          <a:srcRect/>
          <a:stretch/>
        </p:blipFill>
        <p:spPr>
          <a:xfrm>
            <a:off x="1204454" y="11772077"/>
            <a:ext cx="1804218" cy="9932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8_Image Half Full">
  <p:cSld name="18_Image Half Full">
    <p:spTree>
      <p:nvGrpSpPr>
        <p:cNvPr id="1" name="Shape 19"/>
        <p:cNvGrpSpPr/>
        <p:nvPr/>
      </p:nvGrpSpPr>
      <p:grpSpPr>
        <a:xfrm>
          <a:off x="0" y="0"/>
          <a:ext cx="0" cy="0"/>
          <a:chOff x="0" y="0"/>
          <a:chExt cx="0" cy="0"/>
        </a:xfrm>
      </p:grpSpPr>
      <p:sp>
        <p:nvSpPr>
          <p:cNvPr id="20" name="Google Shape;20;p9"/>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21" name="Google Shape;21;p9"/>
          <p:cNvSpPr txBox="1">
            <a:spLocks noGrp="1"/>
          </p:cNvSpPr>
          <p:nvPr>
            <p:ph type="body" idx="1"/>
          </p:nvPr>
        </p:nvSpPr>
        <p:spPr>
          <a:xfrm>
            <a:off x="1621943" y="3160738"/>
            <a:ext cx="10942861" cy="83998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2" name="Google Shape;22;p9"/>
          <p:cNvSpPr>
            <a:spLocks noGrp="1"/>
          </p:cNvSpPr>
          <p:nvPr>
            <p:ph type="pic" idx="2"/>
          </p:nvPr>
        </p:nvSpPr>
        <p:spPr>
          <a:xfrm>
            <a:off x="13460186" y="0"/>
            <a:ext cx="10923814" cy="13716000"/>
          </a:xfrm>
          <a:prstGeom prst="rect">
            <a:avLst/>
          </a:prstGeom>
          <a:noFill/>
          <a:ln>
            <a:noFill/>
          </a:ln>
        </p:spPr>
      </p:sp>
      <p:sp>
        <p:nvSpPr>
          <p:cNvPr id="23" name="Google Shape;23;p9"/>
          <p:cNvSpPr txBox="1">
            <a:spLocks noGrp="1"/>
          </p:cNvSpPr>
          <p:nvPr>
            <p:ph type="sldNum" idx="12"/>
          </p:nvPr>
        </p:nvSpPr>
        <p:spPr>
          <a:xfrm>
            <a:off x="17624213"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8F8F8F"/>
                </a:solidFill>
                <a:latin typeface="Calibri"/>
                <a:ea typeface="Calibri"/>
                <a:cs typeface="Calibri"/>
                <a:sym typeface="Calibri"/>
              </a:defRPr>
            </a:lvl1pPr>
            <a:lvl2pPr marL="0" lvl="1" indent="0" algn="r">
              <a:spcBef>
                <a:spcPts val="0"/>
              </a:spcBef>
              <a:buNone/>
              <a:defRPr sz="2400" b="0" i="0" u="none" strike="noStrike" cap="none">
                <a:solidFill>
                  <a:srgbClr val="8F8F8F"/>
                </a:solidFill>
                <a:latin typeface="Calibri"/>
                <a:ea typeface="Calibri"/>
                <a:cs typeface="Calibri"/>
                <a:sym typeface="Calibri"/>
              </a:defRPr>
            </a:lvl2pPr>
            <a:lvl3pPr marL="0" lvl="2" indent="0" algn="r">
              <a:spcBef>
                <a:spcPts val="0"/>
              </a:spcBef>
              <a:buNone/>
              <a:defRPr sz="2400" b="0" i="0" u="none" strike="noStrike" cap="none">
                <a:solidFill>
                  <a:srgbClr val="8F8F8F"/>
                </a:solidFill>
                <a:latin typeface="Calibri"/>
                <a:ea typeface="Calibri"/>
                <a:cs typeface="Calibri"/>
                <a:sym typeface="Calibri"/>
              </a:defRPr>
            </a:lvl3pPr>
            <a:lvl4pPr marL="0" lvl="3" indent="0" algn="r">
              <a:spcBef>
                <a:spcPts val="0"/>
              </a:spcBef>
              <a:buNone/>
              <a:defRPr sz="2400" b="0" i="0" u="none" strike="noStrike" cap="none">
                <a:solidFill>
                  <a:srgbClr val="8F8F8F"/>
                </a:solidFill>
                <a:latin typeface="Calibri"/>
                <a:ea typeface="Calibri"/>
                <a:cs typeface="Calibri"/>
                <a:sym typeface="Calibri"/>
              </a:defRPr>
            </a:lvl4pPr>
            <a:lvl5pPr marL="0" lvl="4" indent="0" algn="r">
              <a:spcBef>
                <a:spcPts val="0"/>
              </a:spcBef>
              <a:buNone/>
              <a:defRPr sz="2400" b="0" i="0" u="none" strike="noStrike" cap="none">
                <a:solidFill>
                  <a:srgbClr val="8F8F8F"/>
                </a:solidFill>
                <a:latin typeface="Calibri"/>
                <a:ea typeface="Calibri"/>
                <a:cs typeface="Calibri"/>
                <a:sym typeface="Calibri"/>
              </a:defRPr>
            </a:lvl5pPr>
            <a:lvl6pPr marL="0" lvl="5" indent="0" algn="r">
              <a:spcBef>
                <a:spcPts val="0"/>
              </a:spcBef>
              <a:buNone/>
              <a:defRPr sz="2400" b="0" i="0" u="none" strike="noStrike" cap="none">
                <a:solidFill>
                  <a:srgbClr val="8F8F8F"/>
                </a:solidFill>
                <a:latin typeface="Calibri"/>
                <a:ea typeface="Calibri"/>
                <a:cs typeface="Calibri"/>
                <a:sym typeface="Calibri"/>
              </a:defRPr>
            </a:lvl6pPr>
            <a:lvl7pPr marL="0" lvl="6" indent="0" algn="r">
              <a:spcBef>
                <a:spcPts val="0"/>
              </a:spcBef>
              <a:buNone/>
              <a:defRPr sz="2400" b="0" i="0" u="none" strike="noStrike" cap="none">
                <a:solidFill>
                  <a:srgbClr val="8F8F8F"/>
                </a:solidFill>
                <a:latin typeface="Calibri"/>
                <a:ea typeface="Calibri"/>
                <a:cs typeface="Calibri"/>
                <a:sym typeface="Calibri"/>
              </a:defRPr>
            </a:lvl7pPr>
            <a:lvl8pPr marL="0" lvl="7" indent="0" algn="r">
              <a:spcBef>
                <a:spcPts val="0"/>
              </a:spcBef>
              <a:buNone/>
              <a:defRPr sz="2400" b="0" i="0" u="none" strike="noStrike" cap="none">
                <a:solidFill>
                  <a:srgbClr val="8F8F8F"/>
                </a:solidFill>
                <a:latin typeface="Calibri"/>
                <a:ea typeface="Calibri"/>
                <a:cs typeface="Calibri"/>
                <a:sym typeface="Calibri"/>
              </a:defRPr>
            </a:lvl8pPr>
            <a:lvl9pPr marL="0" lvl="8" indent="0" algn="r">
              <a:spcBef>
                <a:spcPts val="0"/>
              </a:spcBef>
              <a:buNone/>
              <a:defRPr sz="2400" b="0" i="0" u="none" strike="noStrike" cap="none">
                <a:solidFill>
                  <a:srgbClr val="8F8F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24" name="Google Shape;24;p9"/>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title"/>
          </p:nvPr>
        </p:nvSpPr>
        <p:spPr>
          <a:xfrm>
            <a:off x="1621944" y="730251"/>
            <a:ext cx="10997318" cy="21301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Mukautettu asettelu">
  <p:cSld name="7_Mukautettu asettelu">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1676400" y="3730513"/>
            <a:ext cx="21031200" cy="81459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9" name="Google Shape;29;p10"/>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30" name="Google Shape;30;p10"/>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Image Half Full">
  <p:cSld name="4_Image Half Full">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1649187" y="730250"/>
            <a:ext cx="21463874" cy="16210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1"/>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34" name="Google Shape;34;p11"/>
          <p:cNvSpPr/>
          <p:nvPr/>
        </p:nvSpPr>
        <p:spPr>
          <a:xfrm>
            <a:off x="8404703" y="4080086"/>
            <a:ext cx="3941487" cy="6966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3024">
              <a:solidFill>
                <a:schemeClr val="dk1"/>
              </a:solidFill>
              <a:latin typeface="Calibri"/>
              <a:ea typeface="Calibri"/>
              <a:cs typeface="Calibri"/>
              <a:sym typeface="Calibri"/>
            </a:endParaRPr>
          </a:p>
        </p:txBody>
      </p:sp>
      <p:sp>
        <p:nvSpPr>
          <p:cNvPr id="35" name="Google Shape;35;p11"/>
          <p:cNvSpPr txBox="1">
            <a:spLocks noGrp="1"/>
          </p:cNvSpPr>
          <p:nvPr>
            <p:ph type="body" idx="1"/>
          </p:nvPr>
        </p:nvSpPr>
        <p:spPr>
          <a:xfrm>
            <a:off x="167640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1304115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7" name="Google Shape;37;p11"/>
          <p:cNvSpPr txBox="1">
            <a:spLocks noGrp="1"/>
          </p:cNvSpPr>
          <p:nvPr>
            <p:ph type="sldNum" idx="12"/>
          </p:nvPr>
        </p:nvSpPr>
        <p:spPr>
          <a:xfrm>
            <a:off x="17624213" y="12255499"/>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38" name="Google Shape;38;p11"/>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Image Half Full">
  <p:cSld name="8_Image Half Full">
    <p:spTree>
      <p:nvGrpSpPr>
        <p:cNvPr id="1" name="Shape 39"/>
        <p:cNvGrpSpPr/>
        <p:nvPr/>
      </p:nvGrpSpPr>
      <p:grpSpPr>
        <a:xfrm>
          <a:off x="0" y="0"/>
          <a:ext cx="0" cy="0"/>
          <a:chOff x="0" y="0"/>
          <a:chExt cx="0" cy="0"/>
        </a:xfrm>
      </p:grpSpPr>
      <p:sp>
        <p:nvSpPr>
          <p:cNvPr id="40" name="Google Shape;40;p12"/>
          <p:cNvSpPr>
            <a:spLocks noGrp="1"/>
          </p:cNvSpPr>
          <p:nvPr>
            <p:ph type="pic" idx="2"/>
          </p:nvPr>
        </p:nvSpPr>
        <p:spPr>
          <a:xfrm>
            <a:off x="1" y="0"/>
            <a:ext cx="10923814" cy="13716000"/>
          </a:xfrm>
          <a:prstGeom prst="rect">
            <a:avLst/>
          </a:prstGeom>
          <a:noFill/>
          <a:ln>
            <a:noFill/>
          </a:ln>
        </p:spPr>
      </p:sp>
      <p:sp>
        <p:nvSpPr>
          <p:cNvPr id="41" name="Google Shape;41;p12"/>
          <p:cNvSpPr txBox="1">
            <a:spLocks noGrp="1"/>
          </p:cNvSpPr>
          <p:nvPr>
            <p:ph type="title"/>
          </p:nvPr>
        </p:nvSpPr>
        <p:spPr>
          <a:xfrm>
            <a:off x="11381014" y="730250"/>
            <a:ext cx="11732046" cy="218311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43" name="Google Shape;43;p12"/>
          <p:cNvSpPr txBox="1">
            <a:spLocks noGrp="1"/>
          </p:cNvSpPr>
          <p:nvPr>
            <p:ph type="body" idx="1"/>
          </p:nvPr>
        </p:nvSpPr>
        <p:spPr>
          <a:xfrm>
            <a:off x="11381015" y="3536295"/>
            <a:ext cx="11732048" cy="86910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4" name="Google Shape;44;p12"/>
          <p:cNvSpPr txBox="1">
            <a:spLocks noGrp="1"/>
          </p:cNvSpPr>
          <p:nvPr>
            <p:ph type="sldNum" idx="12"/>
          </p:nvPr>
        </p:nvSpPr>
        <p:spPr>
          <a:xfrm>
            <a:off x="17624213" y="12321661"/>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45" name="Google Shape;45;p12"/>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Image Half Full">
  <p:cSld name="17_Image Half Full">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832756" y="493828"/>
            <a:ext cx="22789243"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3"/>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49" name="Google Shape;49;p13"/>
          <p:cNvSpPr txBox="1">
            <a:spLocks noGrp="1"/>
          </p:cNvSpPr>
          <p:nvPr>
            <p:ph type="body" idx="1"/>
          </p:nvPr>
        </p:nvSpPr>
        <p:spPr>
          <a:xfrm>
            <a:off x="803274" y="7881471"/>
            <a:ext cx="6867074" cy="35628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0" name="Google Shape;50;p13"/>
          <p:cNvSpPr>
            <a:spLocks noGrp="1"/>
          </p:cNvSpPr>
          <p:nvPr>
            <p:ph type="pic" idx="2"/>
          </p:nvPr>
        </p:nvSpPr>
        <p:spPr>
          <a:xfrm>
            <a:off x="803726" y="2680426"/>
            <a:ext cx="6867074" cy="4749872"/>
          </a:xfrm>
          <a:prstGeom prst="rect">
            <a:avLst/>
          </a:prstGeom>
          <a:noFill/>
          <a:ln>
            <a:noFill/>
          </a:ln>
        </p:spPr>
      </p:sp>
      <p:sp>
        <p:nvSpPr>
          <p:cNvPr id="51" name="Google Shape;51;p13"/>
          <p:cNvSpPr txBox="1">
            <a:spLocks noGrp="1"/>
          </p:cNvSpPr>
          <p:nvPr>
            <p:ph type="body" idx="3"/>
          </p:nvPr>
        </p:nvSpPr>
        <p:spPr>
          <a:xfrm>
            <a:off x="8778874" y="7906871"/>
            <a:ext cx="6867074" cy="35628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2" name="Google Shape;52;p13"/>
          <p:cNvSpPr>
            <a:spLocks noGrp="1"/>
          </p:cNvSpPr>
          <p:nvPr>
            <p:ph type="pic" idx="4"/>
          </p:nvPr>
        </p:nvSpPr>
        <p:spPr>
          <a:xfrm>
            <a:off x="8779326" y="2705826"/>
            <a:ext cx="6867074" cy="4749872"/>
          </a:xfrm>
          <a:prstGeom prst="rect">
            <a:avLst/>
          </a:prstGeom>
          <a:noFill/>
          <a:ln>
            <a:noFill/>
          </a:ln>
        </p:spPr>
      </p:sp>
      <p:sp>
        <p:nvSpPr>
          <p:cNvPr id="53" name="Google Shape;53;p13"/>
          <p:cNvSpPr txBox="1">
            <a:spLocks noGrp="1"/>
          </p:cNvSpPr>
          <p:nvPr>
            <p:ph type="body" idx="5"/>
          </p:nvPr>
        </p:nvSpPr>
        <p:spPr>
          <a:xfrm>
            <a:off x="16754474" y="7906871"/>
            <a:ext cx="6867074" cy="35628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4" name="Google Shape;54;p13"/>
          <p:cNvSpPr>
            <a:spLocks noGrp="1"/>
          </p:cNvSpPr>
          <p:nvPr>
            <p:ph type="pic" idx="6"/>
          </p:nvPr>
        </p:nvSpPr>
        <p:spPr>
          <a:xfrm>
            <a:off x="16754926" y="2705826"/>
            <a:ext cx="6867074" cy="4749872"/>
          </a:xfrm>
          <a:prstGeom prst="rect">
            <a:avLst/>
          </a:prstGeom>
          <a:noFill/>
          <a:ln>
            <a:noFill/>
          </a:ln>
        </p:spPr>
      </p:sp>
      <p:sp>
        <p:nvSpPr>
          <p:cNvPr id="55" name="Google Shape;55;p13"/>
          <p:cNvSpPr txBox="1">
            <a:spLocks noGrp="1"/>
          </p:cNvSpPr>
          <p:nvPr>
            <p:ph type="sldNum" idx="12"/>
          </p:nvPr>
        </p:nvSpPr>
        <p:spPr>
          <a:xfrm>
            <a:off x="18076985"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56" name="Google Shape;56;p13"/>
          <p:cNvSpPr txBox="1">
            <a:spLocks noGrp="1"/>
          </p:cNvSpPr>
          <p:nvPr>
            <p:ph type="ftr" idx="11"/>
          </p:nvPr>
        </p:nvSpPr>
        <p:spPr>
          <a:xfrm>
            <a:off x="832756" y="12293264"/>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4_Image Half Full">
  <p:cSld name="14_Image Half Full">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832756" y="493828"/>
            <a:ext cx="22789243"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4"/>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60" name="Google Shape;60;p14"/>
          <p:cNvSpPr txBox="1">
            <a:spLocks noGrp="1"/>
          </p:cNvSpPr>
          <p:nvPr>
            <p:ph type="body" idx="1"/>
          </p:nvPr>
        </p:nvSpPr>
        <p:spPr>
          <a:xfrm>
            <a:off x="82686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1" name="Google Shape;61;p14"/>
          <p:cNvSpPr>
            <a:spLocks noGrp="1"/>
          </p:cNvSpPr>
          <p:nvPr>
            <p:ph type="pic" idx="2"/>
          </p:nvPr>
        </p:nvSpPr>
        <p:spPr>
          <a:xfrm>
            <a:off x="827319" y="2680426"/>
            <a:ext cx="5231176" cy="4749872"/>
          </a:xfrm>
          <a:prstGeom prst="rect">
            <a:avLst/>
          </a:prstGeom>
          <a:noFill/>
          <a:ln>
            <a:noFill/>
          </a:ln>
        </p:spPr>
      </p:sp>
      <p:sp>
        <p:nvSpPr>
          <p:cNvPr id="62" name="Google Shape;62;p14"/>
          <p:cNvSpPr txBox="1">
            <a:spLocks noGrp="1"/>
          </p:cNvSpPr>
          <p:nvPr>
            <p:ph type="body" idx="3"/>
          </p:nvPr>
        </p:nvSpPr>
        <p:spPr>
          <a:xfrm>
            <a:off x="6652041"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3" name="Google Shape;63;p14"/>
          <p:cNvSpPr>
            <a:spLocks noGrp="1"/>
          </p:cNvSpPr>
          <p:nvPr>
            <p:ph type="pic" idx="4"/>
          </p:nvPr>
        </p:nvSpPr>
        <p:spPr>
          <a:xfrm>
            <a:off x="6652493" y="2680426"/>
            <a:ext cx="5231176" cy="4749872"/>
          </a:xfrm>
          <a:prstGeom prst="rect">
            <a:avLst/>
          </a:prstGeom>
          <a:noFill/>
          <a:ln>
            <a:noFill/>
          </a:ln>
        </p:spPr>
      </p:sp>
      <p:sp>
        <p:nvSpPr>
          <p:cNvPr id="64" name="Google Shape;64;p14"/>
          <p:cNvSpPr txBox="1">
            <a:spLocks noGrp="1"/>
          </p:cNvSpPr>
          <p:nvPr>
            <p:ph type="body" idx="5"/>
          </p:nvPr>
        </p:nvSpPr>
        <p:spPr>
          <a:xfrm>
            <a:off x="1251172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5" name="Google Shape;65;p14"/>
          <p:cNvSpPr>
            <a:spLocks noGrp="1"/>
          </p:cNvSpPr>
          <p:nvPr>
            <p:ph type="pic" idx="6"/>
          </p:nvPr>
        </p:nvSpPr>
        <p:spPr>
          <a:xfrm>
            <a:off x="12512179" y="2680426"/>
            <a:ext cx="5231176" cy="4749872"/>
          </a:xfrm>
          <a:prstGeom prst="rect">
            <a:avLst/>
          </a:prstGeom>
          <a:noFill/>
          <a:ln>
            <a:noFill/>
          </a:ln>
        </p:spPr>
      </p:sp>
      <p:sp>
        <p:nvSpPr>
          <p:cNvPr id="66" name="Google Shape;66;p14"/>
          <p:cNvSpPr txBox="1">
            <a:spLocks noGrp="1"/>
          </p:cNvSpPr>
          <p:nvPr>
            <p:ph type="body" idx="7"/>
          </p:nvPr>
        </p:nvSpPr>
        <p:spPr>
          <a:xfrm>
            <a:off x="18390371"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7" name="Google Shape;67;p14"/>
          <p:cNvSpPr>
            <a:spLocks noGrp="1"/>
          </p:cNvSpPr>
          <p:nvPr>
            <p:ph type="pic" idx="8"/>
          </p:nvPr>
        </p:nvSpPr>
        <p:spPr>
          <a:xfrm>
            <a:off x="18390823" y="2680426"/>
            <a:ext cx="5231176" cy="4749872"/>
          </a:xfrm>
          <a:prstGeom prst="rect">
            <a:avLst/>
          </a:prstGeom>
          <a:noFill/>
          <a:ln>
            <a:noFill/>
          </a:ln>
        </p:spPr>
      </p:sp>
      <p:sp>
        <p:nvSpPr>
          <p:cNvPr id="68" name="Google Shape;68;p14"/>
          <p:cNvSpPr txBox="1">
            <a:spLocks noGrp="1"/>
          </p:cNvSpPr>
          <p:nvPr>
            <p:ph type="sldNum" idx="12"/>
          </p:nvPr>
        </p:nvSpPr>
        <p:spPr>
          <a:xfrm>
            <a:off x="18076985"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69" name="Google Shape;69;p14"/>
          <p:cNvSpPr txBox="1">
            <a:spLocks noGrp="1"/>
          </p:cNvSpPr>
          <p:nvPr>
            <p:ph type="ftr" idx="11"/>
          </p:nvPr>
        </p:nvSpPr>
        <p:spPr>
          <a:xfrm>
            <a:off x="820615"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2_Image Half Full">
  <p:cSld name="22_Image Half Full">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832756" y="493828"/>
            <a:ext cx="22789243"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5"/>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73" name="Google Shape;73;p15"/>
          <p:cNvSpPr txBox="1">
            <a:spLocks noGrp="1"/>
          </p:cNvSpPr>
          <p:nvPr>
            <p:ph type="body" idx="1"/>
          </p:nvPr>
        </p:nvSpPr>
        <p:spPr>
          <a:xfrm>
            <a:off x="772971" y="44378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4" name="Google Shape;74;p15"/>
          <p:cNvSpPr txBox="1">
            <a:spLocks noGrp="1"/>
          </p:cNvSpPr>
          <p:nvPr>
            <p:ph type="body" idx="2"/>
          </p:nvPr>
        </p:nvSpPr>
        <p:spPr>
          <a:xfrm>
            <a:off x="12595591" y="44632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5" name="Google Shape;75;p15"/>
          <p:cNvSpPr txBox="1">
            <a:spLocks noGrp="1"/>
          </p:cNvSpPr>
          <p:nvPr>
            <p:ph type="body" idx="3"/>
          </p:nvPr>
        </p:nvSpPr>
        <p:spPr>
          <a:xfrm>
            <a:off x="772920" y="3184914"/>
            <a:ext cx="1096060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6" name="Google Shape;76;p15"/>
          <p:cNvSpPr txBox="1">
            <a:spLocks noGrp="1"/>
          </p:cNvSpPr>
          <p:nvPr>
            <p:ph type="body" idx="4"/>
          </p:nvPr>
        </p:nvSpPr>
        <p:spPr>
          <a:xfrm>
            <a:off x="12590711" y="3221626"/>
            <a:ext cx="1102031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cxnSp>
        <p:nvCxnSpPr>
          <p:cNvPr id="77" name="Google Shape;77;p15"/>
          <p:cNvCxnSpPr/>
          <p:nvPr/>
        </p:nvCxnSpPr>
        <p:spPr>
          <a:xfrm>
            <a:off x="768588" y="4204109"/>
            <a:ext cx="10964271" cy="0"/>
          </a:xfrm>
          <a:prstGeom prst="straightConnector1">
            <a:avLst/>
          </a:prstGeom>
          <a:noFill/>
          <a:ln w="88900" cap="flat" cmpd="sng">
            <a:solidFill>
              <a:srgbClr val="575757"/>
            </a:solidFill>
            <a:prstDash val="solid"/>
            <a:miter lim="800000"/>
            <a:headEnd type="none" w="sm" len="sm"/>
            <a:tailEnd type="none" w="sm" len="sm"/>
          </a:ln>
        </p:spPr>
      </p:cxnSp>
      <p:cxnSp>
        <p:nvCxnSpPr>
          <p:cNvPr id="78" name="Google Shape;78;p15"/>
          <p:cNvCxnSpPr/>
          <p:nvPr/>
        </p:nvCxnSpPr>
        <p:spPr>
          <a:xfrm>
            <a:off x="12591208" y="4204109"/>
            <a:ext cx="10964271" cy="0"/>
          </a:xfrm>
          <a:prstGeom prst="straightConnector1">
            <a:avLst/>
          </a:prstGeom>
          <a:noFill/>
          <a:ln w="88900" cap="flat" cmpd="sng">
            <a:solidFill>
              <a:srgbClr val="575757"/>
            </a:solidFill>
            <a:prstDash val="solid"/>
            <a:miter lim="800000"/>
            <a:headEnd type="none" w="sm" len="sm"/>
            <a:tailEnd type="none" w="sm" len="sm"/>
          </a:ln>
        </p:spPr>
      </p:cxnSp>
      <p:sp>
        <p:nvSpPr>
          <p:cNvPr id="79" name="Google Shape;79;p15"/>
          <p:cNvSpPr txBox="1">
            <a:spLocks noGrp="1"/>
          </p:cNvSpPr>
          <p:nvPr>
            <p:ph type="sldNum" idx="12"/>
          </p:nvPr>
        </p:nvSpPr>
        <p:spPr>
          <a:xfrm>
            <a:off x="18076985"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80" name="Google Shape;80;p15"/>
          <p:cNvSpPr txBox="1">
            <a:spLocks noGrp="1"/>
          </p:cNvSpPr>
          <p:nvPr>
            <p:ph type="ftr" idx="11"/>
          </p:nvPr>
        </p:nvSpPr>
        <p:spPr>
          <a:xfrm>
            <a:off x="832756"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575757"/>
              </a:buClr>
              <a:buSzPts val="8800"/>
              <a:buFont typeface="Calibri"/>
              <a:buNone/>
              <a:defRPr sz="8800" b="0" i="0" u="none" strike="noStrike" cap="none">
                <a:solidFill>
                  <a:srgbClr val="575757"/>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1676400" y="3651250"/>
            <a:ext cx="21031200" cy="81407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8000"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sldNum" idx="12"/>
          </p:nvPr>
        </p:nvSpPr>
        <p:spPr>
          <a:xfrm>
            <a:off x="17275656" y="12255499"/>
            <a:ext cx="5486400" cy="730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2400" b="0" i="0" u="none" strike="noStrike" cap="none">
                <a:solidFill>
                  <a:srgbClr val="575757"/>
                </a:solidFill>
                <a:latin typeface="Calibri"/>
                <a:ea typeface="Calibri"/>
                <a:cs typeface="Calibri"/>
                <a:sym typeface="Calibri"/>
              </a:defRPr>
            </a:lvl1pPr>
            <a:lvl2pPr marL="0" marR="0" lvl="1" indent="0" algn="r" rtl="0">
              <a:spcBef>
                <a:spcPts val="0"/>
              </a:spcBef>
              <a:buNone/>
              <a:defRPr sz="2400" b="0" i="0" u="none" strike="noStrike" cap="none">
                <a:solidFill>
                  <a:srgbClr val="575757"/>
                </a:solidFill>
                <a:latin typeface="Calibri"/>
                <a:ea typeface="Calibri"/>
                <a:cs typeface="Calibri"/>
                <a:sym typeface="Calibri"/>
              </a:defRPr>
            </a:lvl2pPr>
            <a:lvl3pPr marL="0" marR="0" lvl="2" indent="0" algn="r" rtl="0">
              <a:spcBef>
                <a:spcPts val="0"/>
              </a:spcBef>
              <a:buNone/>
              <a:defRPr sz="2400" b="0" i="0" u="none" strike="noStrike" cap="none">
                <a:solidFill>
                  <a:srgbClr val="575757"/>
                </a:solidFill>
                <a:latin typeface="Calibri"/>
                <a:ea typeface="Calibri"/>
                <a:cs typeface="Calibri"/>
                <a:sym typeface="Calibri"/>
              </a:defRPr>
            </a:lvl3pPr>
            <a:lvl4pPr marL="0" marR="0" lvl="3" indent="0" algn="r" rtl="0">
              <a:spcBef>
                <a:spcPts val="0"/>
              </a:spcBef>
              <a:buNone/>
              <a:defRPr sz="2400" b="0" i="0" u="none" strike="noStrike" cap="none">
                <a:solidFill>
                  <a:srgbClr val="575757"/>
                </a:solidFill>
                <a:latin typeface="Calibri"/>
                <a:ea typeface="Calibri"/>
                <a:cs typeface="Calibri"/>
                <a:sym typeface="Calibri"/>
              </a:defRPr>
            </a:lvl4pPr>
            <a:lvl5pPr marL="0" marR="0" lvl="4" indent="0" algn="r" rtl="0">
              <a:spcBef>
                <a:spcPts val="0"/>
              </a:spcBef>
              <a:buNone/>
              <a:defRPr sz="2400" b="0" i="0" u="none" strike="noStrike" cap="none">
                <a:solidFill>
                  <a:srgbClr val="575757"/>
                </a:solidFill>
                <a:latin typeface="Calibri"/>
                <a:ea typeface="Calibri"/>
                <a:cs typeface="Calibri"/>
                <a:sym typeface="Calibri"/>
              </a:defRPr>
            </a:lvl5pPr>
            <a:lvl6pPr marL="0" marR="0" lvl="5" indent="0" algn="r" rtl="0">
              <a:spcBef>
                <a:spcPts val="0"/>
              </a:spcBef>
              <a:buNone/>
              <a:defRPr sz="2400" b="0" i="0" u="none" strike="noStrike" cap="none">
                <a:solidFill>
                  <a:srgbClr val="575757"/>
                </a:solidFill>
                <a:latin typeface="Calibri"/>
                <a:ea typeface="Calibri"/>
                <a:cs typeface="Calibri"/>
                <a:sym typeface="Calibri"/>
              </a:defRPr>
            </a:lvl6pPr>
            <a:lvl7pPr marL="0" marR="0" lvl="6" indent="0" algn="r" rtl="0">
              <a:spcBef>
                <a:spcPts val="0"/>
              </a:spcBef>
              <a:buNone/>
              <a:defRPr sz="2400" b="0" i="0" u="none" strike="noStrike" cap="none">
                <a:solidFill>
                  <a:srgbClr val="575757"/>
                </a:solidFill>
                <a:latin typeface="Calibri"/>
                <a:ea typeface="Calibri"/>
                <a:cs typeface="Calibri"/>
                <a:sym typeface="Calibri"/>
              </a:defRPr>
            </a:lvl7pPr>
            <a:lvl8pPr marL="0" marR="0" lvl="7" indent="0" algn="r" rtl="0">
              <a:spcBef>
                <a:spcPts val="0"/>
              </a:spcBef>
              <a:buNone/>
              <a:defRPr sz="2400" b="0" i="0" u="none" strike="noStrike" cap="none">
                <a:solidFill>
                  <a:srgbClr val="575757"/>
                </a:solidFill>
                <a:latin typeface="Calibri"/>
                <a:ea typeface="Calibri"/>
                <a:cs typeface="Calibri"/>
                <a:sym typeface="Calibri"/>
              </a:defRPr>
            </a:lvl8pPr>
            <a:lvl9pPr marL="0" marR="0" lvl="8" indent="0" algn="r" rtl="0">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13" name="Google Shape;13;p7"/>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0" i="0" u="none" strike="noStrike" cap="none">
                <a:solidFill>
                  <a:srgbClr val="575757"/>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youtube.com/watch?v=dWjWfyzmk1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ZNejKHKSbl0" TargetMode="External"/><Relationship Id="rId5" Type="http://schemas.openxmlformats.org/officeDocument/2006/relationships/hyperlink" Target="https://www.youtube.com/watch?v=DESE8x3p8Z0" TargetMode="External"/><Relationship Id="rId4" Type="http://schemas.openxmlformats.org/officeDocument/2006/relationships/hyperlink" Target="https://yle.triplet.io/uutiset/suunniteltu-vanhentaminen-saa-tavarasi-ja-vaatteesi-hajoamaa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yle.triplet.io/uutiset/globalisaation-huippuvuodet-ovat-takana" TargetMode="External"/><Relationship Id="rId5" Type="http://schemas.openxmlformats.org/officeDocument/2006/relationships/hyperlink" Target="https://yle.triplet.io/uutiset/suomalainen-teknologiafirma-tekee-ar-sisaltoa-ozzy-osbournelle-ja-broadway-musikaaleihin"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93EBB"/>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xfrm>
            <a:off x="730469" y="138609"/>
            <a:ext cx="21031200" cy="26511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9600"/>
              <a:buFont typeface="Calibri"/>
              <a:buNone/>
            </a:pPr>
            <a:r>
              <a:rPr lang="fi-FI" dirty="0"/>
              <a:t>13. Globalisaatio ja innovaatiot</a:t>
            </a:r>
            <a:endParaRPr dirty="0"/>
          </a:p>
        </p:txBody>
      </p:sp>
      <p:pic>
        <p:nvPicPr>
          <p:cNvPr id="1026" name="Picture 2">
            <a:extLst>
              <a:ext uri="{FF2B5EF4-FFF2-40B4-BE49-F238E27FC236}">
                <a16:creationId xmlns:a16="http://schemas.microsoft.com/office/drawing/2014/main" id="{1C0E277A-3C55-23FC-BE0D-1EE824D78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188" y="2569780"/>
            <a:ext cx="14563343" cy="9706468"/>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C8A065A9-340B-38AA-D656-3779E093F235}"/>
              </a:ext>
            </a:extLst>
          </p:cNvPr>
          <p:cNvSpPr txBox="1"/>
          <p:nvPr/>
        </p:nvSpPr>
        <p:spPr>
          <a:xfrm>
            <a:off x="0" y="3435431"/>
            <a:ext cx="9090188" cy="4510390"/>
          </a:xfrm>
          <a:prstGeom prst="rect">
            <a:avLst/>
          </a:prstGeom>
          <a:noFill/>
        </p:spPr>
        <p:txBody>
          <a:bodyPr wrap="square">
            <a:spAutoFit/>
          </a:bodyPr>
          <a:lstStyle/>
          <a:p>
            <a:pPr algn="l"/>
            <a:r>
              <a:rPr lang="fi-FI" sz="2800" b="1" i="0" u="none" strike="noStrike" dirty="0">
                <a:solidFill>
                  <a:schemeClr val="bg1"/>
                </a:solidFill>
                <a:effectLst/>
                <a:latin typeface="Source Sans Pro" panose="020B0503030403020204" pitchFamily="34" charset="0"/>
              </a:rPr>
              <a:t>13.4 </a:t>
            </a:r>
            <a:r>
              <a:rPr lang="fi-FI" sz="2800" b="0" i="0" u="none" strike="noStrike" dirty="0">
                <a:solidFill>
                  <a:schemeClr val="bg1"/>
                </a:solidFill>
                <a:effectLst/>
                <a:latin typeface="Source Sans Pro" panose="020B0503030403020204" pitchFamily="34" charset="0"/>
              </a:rPr>
              <a:t>Suomalainen öljyalan yritys Neste on maailman suurin uusiutuvan dieselpolttoaineen tuottaja, ja se on kehittänyt myös uusiutuvan lentokonekerosiinin. Yrityksen taloudellinen arvo onkin noussut merkittävästi uusien innovaatioiden myötä. Monet suomalaisyritykset, kuten Nokia, Valmet, UPM ja Neste, hakevat vuosittain kymmeniä uusia patentteja suojaamaan taloudellisesti uusia innovaatioitaan.</a:t>
            </a:r>
          </a:p>
          <a:p>
            <a:br>
              <a:rPr lang="fi-FI" sz="2800" i="0" dirty="0">
                <a:solidFill>
                  <a:schemeClr val="bg1"/>
                </a:solidFill>
                <a:effectLst/>
                <a:latin typeface="Source Sans Pro" panose="020B0503030403020204" pitchFamily="34" charset="0"/>
              </a:rPr>
            </a:br>
            <a:endParaRPr lang="fi-FI" sz="2800" dirty="0">
              <a:solidFill>
                <a:schemeClr val="bg1"/>
              </a:solidFill>
            </a:endParaRPr>
          </a:p>
        </p:txBody>
      </p:sp>
      <p:sp>
        <p:nvSpPr>
          <p:cNvPr id="9" name="Tekstiruutu 8">
            <a:extLst>
              <a:ext uri="{FF2B5EF4-FFF2-40B4-BE49-F238E27FC236}">
                <a16:creationId xmlns:a16="http://schemas.microsoft.com/office/drawing/2014/main" id="{640C304D-1667-AB24-60C1-CAC112553FAE}"/>
              </a:ext>
            </a:extLst>
          </p:cNvPr>
          <p:cNvSpPr txBox="1"/>
          <p:nvPr/>
        </p:nvSpPr>
        <p:spPr>
          <a:xfrm>
            <a:off x="610914" y="8283740"/>
            <a:ext cx="7066893" cy="2062103"/>
          </a:xfrm>
          <a:prstGeom prst="rect">
            <a:avLst/>
          </a:prstGeom>
          <a:noFill/>
        </p:spPr>
        <p:txBody>
          <a:bodyPr wrap="square">
            <a:spAutoFit/>
          </a:bodyPr>
          <a:lstStyle/>
          <a:p>
            <a:r>
              <a:rPr lang="fi-FI" sz="3200" dirty="0">
                <a:solidFill>
                  <a:schemeClr val="bg1"/>
                </a:solidFill>
              </a:rPr>
              <a:t>https://yle.triplet.io/uutiset/levasta-saa-kaikkea-mita-fossiilisesta-oljystakin-voivatko-vihreat-miniotukset-pelastaa-maailman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alpha val="12000"/>
          </a:schemeClr>
        </a:solidFill>
        <a:effectLst/>
      </p:bgPr>
    </p:bg>
    <p:spTree>
      <p:nvGrpSpPr>
        <p:cNvPr id="1" name="Shape 91"/>
        <p:cNvGrpSpPr/>
        <p:nvPr/>
      </p:nvGrpSpPr>
      <p:grpSpPr>
        <a:xfrm>
          <a:off x="0" y="0"/>
          <a:ext cx="0" cy="0"/>
          <a:chOff x="0" y="0"/>
          <a:chExt cx="0" cy="0"/>
        </a:xfrm>
      </p:grpSpPr>
      <p:sp>
        <p:nvSpPr>
          <p:cNvPr id="92" name="Google Shape;92;p2"/>
          <p:cNvSpPr txBox="1">
            <a:spLocks noGrp="1"/>
          </p:cNvSpPr>
          <p:nvPr>
            <p:ph type="body" idx="1"/>
          </p:nvPr>
        </p:nvSpPr>
        <p:spPr>
          <a:xfrm>
            <a:off x="0" y="1062727"/>
            <a:ext cx="13460186" cy="8929605"/>
          </a:xfrm>
          <a:prstGeom prst="rect">
            <a:avLst/>
          </a:prstGeom>
          <a:noFill/>
          <a:ln>
            <a:noFill/>
          </a:ln>
        </p:spPr>
        <p:txBody>
          <a:bodyPr spcFirstLastPara="1" wrap="square" lIns="91425" tIns="45700" rIns="91425" bIns="45700" anchor="t" anchorCtr="0">
            <a:normAutofit/>
          </a:bodyPr>
          <a:lstStyle/>
          <a:p>
            <a:pPr marL="457200" lvl="0" indent="-482600" algn="l" rtl="0">
              <a:lnSpc>
                <a:spcPct val="100000"/>
              </a:lnSpc>
              <a:spcBef>
                <a:spcPts val="1000"/>
              </a:spcBef>
              <a:spcAft>
                <a:spcPts val="0"/>
              </a:spcAft>
              <a:buClr>
                <a:srgbClr val="212121"/>
              </a:buClr>
              <a:buSzPts val="4000"/>
              <a:buFont typeface="Calibri"/>
              <a:buChar char="●"/>
            </a:pPr>
            <a:r>
              <a:rPr lang="fi-FI" sz="4000" i="0" u="none" strike="noStrike" dirty="0">
                <a:solidFill>
                  <a:srgbClr val="FF9933"/>
                </a:solidFill>
                <a:latin typeface="Calibri"/>
                <a:ea typeface="Calibri"/>
                <a:cs typeface="Calibri"/>
                <a:sym typeface="Calibri"/>
              </a:rPr>
              <a:t>Globalisaatio tarkoittaa maailmanlaajuista vuorovaikutusta eri alueiden välillä. </a:t>
            </a:r>
            <a:endParaRPr sz="4000" dirty="0">
              <a:solidFill>
                <a:srgbClr val="FF9933"/>
              </a:solidFill>
            </a:endParaRPr>
          </a:p>
          <a:p>
            <a:pPr marL="457200" lvl="0" indent="-482600" algn="l" rtl="0">
              <a:lnSpc>
                <a:spcPct val="100000"/>
              </a:lnSpc>
              <a:spcBef>
                <a:spcPts val="1000"/>
              </a:spcBef>
              <a:spcAft>
                <a:spcPts val="0"/>
              </a:spcAft>
              <a:buClr>
                <a:srgbClr val="212121"/>
              </a:buClr>
              <a:buSzPts val="4000"/>
              <a:buFont typeface="Calibri"/>
              <a:buChar char="●"/>
            </a:pPr>
            <a:r>
              <a:rPr lang="fi-FI" sz="4000" i="0" u="none" strike="noStrike" dirty="0">
                <a:solidFill>
                  <a:srgbClr val="FF9933"/>
                </a:solidFill>
                <a:latin typeface="Calibri"/>
                <a:ea typeface="Calibri"/>
                <a:cs typeface="Calibri"/>
                <a:sym typeface="Calibri"/>
              </a:rPr>
              <a:t>Globalisaatiossa maiden rajat menettävät merkitystään kaupankäynnissä, tiedonkulku nopeutuu ja helpottuu ja vuorovaikutus eri kulttuuritaustaisten ihmisten välillä lisääntyy. </a:t>
            </a:r>
            <a:endParaRPr sz="4000" dirty="0">
              <a:solidFill>
                <a:srgbClr val="FF9933"/>
              </a:solidFill>
            </a:endParaRPr>
          </a:p>
          <a:p>
            <a:pPr marL="457200" lvl="0" indent="-482600" algn="l" rtl="0">
              <a:lnSpc>
                <a:spcPct val="100000"/>
              </a:lnSpc>
              <a:spcBef>
                <a:spcPts val="1000"/>
              </a:spcBef>
              <a:spcAft>
                <a:spcPts val="0"/>
              </a:spcAft>
              <a:buClr>
                <a:srgbClr val="212121"/>
              </a:buClr>
              <a:buSzPts val="4000"/>
              <a:buFont typeface="Calibri"/>
              <a:buChar char="●"/>
            </a:pPr>
            <a:r>
              <a:rPr lang="fi-FI" sz="4000" i="0" u="none" strike="noStrike" dirty="0">
                <a:solidFill>
                  <a:srgbClr val="FF9933"/>
                </a:solidFill>
                <a:latin typeface="Calibri"/>
                <a:ea typeface="Calibri"/>
                <a:cs typeface="Calibri"/>
                <a:sym typeface="Calibri"/>
              </a:rPr>
              <a:t>Tämän seurauksena syntyy verkostoja ja rakenteita, jotka ylittävät alueet, valtioiden rajat ja mantereet. </a:t>
            </a:r>
            <a:endParaRPr sz="4000" dirty="0">
              <a:solidFill>
                <a:srgbClr val="FF9933"/>
              </a:solidFill>
            </a:endParaRPr>
          </a:p>
          <a:p>
            <a:pPr marL="457200" lvl="0" indent="-482600" algn="l" rtl="0">
              <a:lnSpc>
                <a:spcPct val="100000"/>
              </a:lnSpc>
              <a:spcBef>
                <a:spcPts val="1000"/>
              </a:spcBef>
              <a:spcAft>
                <a:spcPts val="0"/>
              </a:spcAft>
              <a:buClr>
                <a:srgbClr val="212121"/>
              </a:buClr>
              <a:buSzPts val="4000"/>
              <a:buFont typeface="Calibri"/>
              <a:buChar char="●"/>
            </a:pPr>
            <a:r>
              <a:rPr lang="fi-FI" sz="4000" i="0" u="none" strike="noStrike" dirty="0">
                <a:solidFill>
                  <a:srgbClr val="FF9933"/>
                </a:solidFill>
                <a:latin typeface="Calibri"/>
                <a:ea typeface="Calibri"/>
                <a:cs typeface="Calibri"/>
                <a:sym typeface="Calibri"/>
              </a:rPr>
              <a:t>Globalisaatio voidaan jakaa viiteen osa-alueeseen: talouden, politiikan, kulttuurin, liikenteen ja matkailun sekä ympäristön globalisaatioon.</a:t>
            </a:r>
            <a:endParaRPr dirty="0">
              <a:solidFill>
                <a:srgbClr val="FF9933"/>
              </a:solidFill>
            </a:endParaRPr>
          </a:p>
        </p:txBody>
      </p:sp>
      <p:pic>
        <p:nvPicPr>
          <p:cNvPr id="93" name="Google Shape;93;p2"/>
          <p:cNvPicPr preferRelativeResize="0">
            <a:picLocks noGrp="1"/>
          </p:cNvPicPr>
          <p:nvPr>
            <p:ph type="pic" idx="2"/>
          </p:nvPr>
        </p:nvPicPr>
        <p:blipFill rotWithShape="1">
          <a:blip r:embed="rId3">
            <a:alphaModFix/>
          </a:blip>
          <a:srcRect l="17192" r="30929"/>
          <a:stretch/>
        </p:blipFill>
        <p:spPr>
          <a:xfrm>
            <a:off x="13519576" y="-40"/>
            <a:ext cx="10923812" cy="13716001"/>
          </a:xfrm>
          <a:prstGeom prst="rect">
            <a:avLst/>
          </a:prstGeom>
          <a:noFill/>
          <a:ln>
            <a:noFill/>
          </a:ln>
        </p:spPr>
      </p:pic>
      <p:sp>
        <p:nvSpPr>
          <p:cNvPr id="96" name="Google Shape;96;p2"/>
          <p:cNvSpPr txBox="1">
            <a:spLocks noGrp="1"/>
          </p:cNvSpPr>
          <p:nvPr>
            <p:ph type="title"/>
          </p:nvPr>
        </p:nvSpPr>
        <p:spPr>
          <a:xfrm>
            <a:off x="658547" y="0"/>
            <a:ext cx="10743461" cy="123164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75757"/>
              </a:buClr>
              <a:buSzPts val="8800"/>
              <a:buFont typeface="Calibri"/>
              <a:buNone/>
            </a:pPr>
            <a:r>
              <a:rPr lang="fi-FI" dirty="0">
                <a:solidFill>
                  <a:srgbClr val="FF9933"/>
                </a:solidFill>
              </a:rPr>
              <a:t>Globalisaatio</a:t>
            </a:r>
            <a:endParaRPr dirty="0">
              <a:solidFill>
                <a:srgbClr val="FF9933"/>
              </a:solidFill>
            </a:endParaRPr>
          </a:p>
        </p:txBody>
      </p:sp>
      <p:sp>
        <p:nvSpPr>
          <p:cNvPr id="3" name="Tekstiruutu 2">
            <a:extLst>
              <a:ext uri="{FF2B5EF4-FFF2-40B4-BE49-F238E27FC236}">
                <a16:creationId xmlns:a16="http://schemas.microsoft.com/office/drawing/2014/main" id="{63174922-64B2-1266-1266-498D5FEC3C7B}"/>
              </a:ext>
            </a:extLst>
          </p:cNvPr>
          <p:cNvSpPr txBox="1"/>
          <p:nvPr/>
        </p:nvSpPr>
        <p:spPr>
          <a:xfrm>
            <a:off x="335354" y="8238767"/>
            <a:ext cx="12307076" cy="2246769"/>
          </a:xfrm>
          <a:prstGeom prst="rect">
            <a:avLst/>
          </a:prstGeom>
          <a:noFill/>
        </p:spPr>
        <p:txBody>
          <a:bodyPr wrap="square">
            <a:spAutoFit/>
          </a:bodyPr>
          <a:lstStyle/>
          <a:p>
            <a:r>
              <a:rPr lang="fi-FI" sz="2800" b="1" i="0" u="none" strike="noStrike" dirty="0">
                <a:solidFill>
                  <a:srgbClr val="8E7BD3"/>
                </a:solidFill>
                <a:effectLst/>
                <a:latin typeface="Source Sans Pro" panose="020B0503030403020204" pitchFamily="34" charset="0"/>
              </a:rPr>
              <a:t>13.1</a:t>
            </a:r>
            <a:r>
              <a:rPr lang="fi-FI" sz="2800" b="0" i="0" dirty="0">
                <a:solidFill>
                  <a:srgbClr val="212121"/>
                </a:solidFill>
                <a:effectLst/>
                <a:latin typeface="Source Sans Pro" panose="020B0503030403020204" pitchFamily="34" charset="0"/>
              </a:rPr>
              <a:t> Monikansallisten yritysten ja brändien leviäminen maailmanlaajuisesti eri maihin on hyvä esimerkki globalisaatiosta. </a:t>
            </a:r>
            <a:r>
              <a:rPr lang="fi-FI" sz="2800" b="0" i="0" dirty="0" err="1">
                <a:solidFill>
                  <a:srgbClr val="212121"/>
                </a:solidFill>
                <a:effectLst/>
                <a:latin typeface="Source Sans Pro" panose="020B0503030403020204" pitchFamily="34" charset="0"/>
              </a:rPr>
              <a:t>McDonalds</a:t>
            </a:r>
            <a:r>
              <a:rPr lang="fi-FI" sz="2800" b="0" i="0" dirty="0">
                <a:solidFill>
                  <a:srgbClr val="212121"/>
                </a:solidFill>
                <a:effectLst/>
                <a:latin typeface="Source Sans Pro" panose="020B0503030403020204" pitchFamily="34" charset="0"/>
              </a:rPr>
              <a:t> on suosittu pikaruokapaikka myös Saudi-Arabiassa, jossa sillä on yli 160 ravintolaa. Tuotteet on kohdennettu paikalliselle asiakaskunnalle ja valmistettu Saudi-Arabiassa islamilaisen </a:t>
            </a:r>
            <a:r>
              <a:rPr lang="fi-FI" sz="2800" b="0" i="0" dirty="0" err="1">
                <a:solidFill>
                  <a:srgbClr val="212121"/>
                </a:solidFill>
                <a:effectLst/>
                <a:latin typeface="Source Sans Pro" panose="020B0503030403020204" pitchFamily="34" charset="0"/>
              </a:rPr>
              <a:t>halal</a:t>
            </a:r>
            <a:r>
              <a:rPr lang="fi-FI" sz="2800" b="0" i="0" dirty="0">
                <a:solidFill>
                  <a:srgbClr val="212121"/>
                </a:solidFill>
                <a:effectLst/>
                <a:latin typeface="Source Sans Pro" panose="020B0503030403020204" pitchFamily="34" charset="0"/>
              </a:rPr>
              <a:t>-ohjeistuksen mukaisesti.</a:t>
            </a:r>
            <a:endParaRPr lang="fi-FI" sz="2800" dirty="0"/>
          </a:p>
        </p:txBody>
      </p:sp>
      <p:sp>
        <p:nvSpPr>
          <p:cNvPr id="4" name="Tekstiruutu 3">
            <a:extLst>
              <a:ext uri="{FF2B5EF4-FFF2-40B4-BE49-F238E27FC236}">
                <a16:creationId xmlns:a16="http://schemas.microsoft.com/office/drawing/2014/main" id="{6E8ACBBE-15BA-C601-B759-8B7F92A42A48}"/>
              </a:ext>
            </a:extLst>
          </p:cNvPr>
          <p:cNvSpPr txBox="1"/>
          <p:nvPr/>
        </p:nvSpPr>
        <p:spPr>
          <a:xfrm>
            <a:off x="0" y="12653273"/>
            <a:ext cx="17420897" cy="954107"/>
          </a:xfrm>
          <a:prstGeom prst="rect">
            <a:avLst/>
          </a:prstGeom>
          <a:noFill/>
        </p:spPr>
        <p:txBody>
          <a:bodyPr wrap="square">
            <a:spAutoFit/>
          </a:bodyPr>
          <a:lstStyle/>
          <a:p>
            <a:r>
              <a:rPr lang="fi-FI" sz="2800" dirty="0">
                <a:hlinkClick r:id="rId4"/>
              </a:rPr>
              <a:t>https://yle.triplet.io/uutiset/suunniteltu-vanhentaminen-saa-tavarasi-ja-vaatteesi-hajoamaan</a:t>
            </a:r>
            <a:endParaRPr lang="fi-FI" sz="2800" dirty="0"/>
          </a:p>
          <a:p>
            <a:endParaRPr lang="fi-FI" sz="2800" dirty="0"/>
          </a:p>
        </p:txBody>
      </p:sp>
      <p:sp>
        <p:nvSpPr>
          <p:cNvPr id="6" name="Tekstiruutu 5">
            <a:extLst>
              <a:ext uri="{FF2B5EF4-FFF2-40B4-BE49-F238E27FC236}">
                <a16:creationId xmlns:a16="http://schemas.microsoft.com/office/drawing/2014/main" id="{DFEB2C99-5C03-5A4B-065A-370FD5C2A896}"/>
              </a:ext>
            </a:extLst>
          </p:cNvPr>
          <p:cNvSpPr txBox="1"/>
          <p:nvPr/>
        </p:nvSpPr>
        <p:spPr>
          <a:xfrm>
            <a:off x="29695" y="10677157"/>
            <a:ext cx="13460186" cy="2554545"/>
          </a:xfrm>
          <a:prstGeom prst="rect">
            <a:avLst/>
          </a:prstGeom>
          <a:noFill/>
        </p:spPr>
        <p:txBody>
          <a:bodyPr wrap="square">
            <a:spAutoFit/>
          </a:bodyPr>
          <a:lstStyle/>
          <a:p>
            <a:pPr algn="l"/>
            <a:r>
              <a:rPr lang="en-US" sz="2400" b="1" i="0" dirty="0">
                <a:solidFill>
                  <a:srgbClr val="0F0F0F"/>
                </a:solidFill>
                <a:effectLst/>
                <a:latin typeface="YouTube Sans"/>
              </a:rPr>
              <a:t>Understanding </a:t>
            </a:r>
            <a:r>
              <a:rPr lang="en-US" sz="2400" b="1" i="0" dirty="0" err="1">
                <a:solidFill>
                  <a:srgbClr val="0F0F0F"/>
                </a:solidFill>
                <a:effectLst/>
                <a:latin typeface="YouTube Sans"/>
              </a:rPr>
              <a:t>Globalisation</a:t>
            </a:r>
            <a:r>
              <a:rPr lang="en-US" sz="2400" b="1" i="0" dirty="0">
                <a:solidFill>
                  <a:srgbClr val="0F0F0F"/>
                </a:solidFill>
                <a:effectLst/>
                <a:latin typeface="YouTube Sans"/>
              </a:rPr>
              <a:t> with a Smartphone | RMIT Explainer Animation </a:t>
            </a:r>
            <a:r>
              <a:rPr lang="en-US" sz="2400" b="1" i="0" dirty="0">
                <a:solidFill>
                  <a:srgbClr val="0F0F0F"/>
                </a:solidFill>
                <a:effectLst/>
                <a:latin typeface="YouTube Sans"/>
                <a:hlinkClick r:id="rId5"/>
              </a:rPr>
              <a:t>https://www.youtube.com/watch?v=DESE8x3p8Z0</a:t>
            </a:r>
            <a:endParaRPr lang="en-US" sz="2400" b="1" i="0" dirty="0">
              <a:solidFill>
                <a:srgbClr val="0F0F0F"/>
              </a:solidFill>
              <a:effectLst/>
              <a:latin typeface="YouTube Sans"/>
            </a:endParaRPr>
          </a:p>
          <a:p>
            <a:r>
              <a:rPr lang="fi-FI" sz="3200" b="1" i="0" dirty="0" err="1">
                <a:solidFill>
                  <a:srgbClr val="0F0F0F"/>
                </a:solidFill>
                <a:effectLst/>
                <a:latin typeface="YouTube Sans"/>
              </a:rPr>
              <a:t>What</a:t>
            </a:r>
            <a:r>
              <a:rPr lang="fi-FI" sz="3200" b="1" i="0" dirty="0">
                <a:solidFill>
                  <a:srgbClr val="0F0F0F"/>
                </a:solidFill>
                <a:effectLst/>
                <a:latin typeface="YouTube Sans"/>
              </a:rPr>
              <a:t> is </a:t>
            </a:r>
            <a:r>
              <a:rPr lang="fi-FI" sz="3200" b="1" i="0" dirty="0" err="1">
                <a:solidFill>
                  <a:srgbClr val="0F0F0F"/>
                </a:solidFill>
                <a:effectLst/>
                <a:latin typeface="YouTube Sans"/>
              </a:rPr>
              <a:t>Globalisation</a:t>
            </a:r>
            <a:r>
              <a:rPr lang="fi-FI" sz="3200" b="1" i="0" dirty="0">
                <a:solidFill>
                  <a:srgbClr val="0F0F0F"/>
                </a:solidFill>
                <a:effectLst/>
                <a:latin typeface="YouTube Sans"/>
              </a:rPr>
              <a:t>? </a:t>
            </a:r>
            <a:r>
              <a:rPr lang="fi-FI" sz="3200" b="1" i="0" dirty="0">
                <a:solidFill>
                  <a:srgbClr val="0F0F0F"/>
                </a:solidFill>
                <a:effectLst/>
                <a:latin typeface="YouTube Sans"/>
                <a:hlinkClick r:id="rId6"/>
              </a:rPr>
              <a:t>https://www.youtube.com/watch?v=ZNejKHKSbl0</a:t>
            </a:r>
            <a:endParaRPr lang="fi-FI" sz="3200" b="1" i="0" dirty="0">
              <a:solidFill>
                <a:srgbClr val="0F0F0F"/>
              </a:solidFill>
              <a:effectLst/>
              <a:latin typeface="YouTube Sans"/>
            </a:endParaRPr>
          </a:p>
          <a:p>
            <a:endParaRPr lang="fi-FI" sz="3200" b="1" i="0" dirty="0">
              <a:solidFill>
                <a:srgbClr val="0F0F0F"/>
              </a:solidFill>
              <a:effectLst/>
              <a:latin typeface="YouTube Sans"/>
            </a:endParaRPr>
          </a:p>
          <a:p>
            <a:pPr algn="l"/>
            <a:endParaRPr lang="en-US" sz="2400" b="1" i="0" dirty="0">
              <a:solidFill>
                <a:srgbClr val="0F0F0F"/>
              </a:solidFill>
              <a:effectLst/>
              <a:latin typeface="YouTube Sans"/>
            </a:endParaRPr>
          </a:p>
          <a:p>
            <a:pPr algn="l"/>
            <a:r>
              <a:rPr lang="en-US" sz="2400" b="1" i="0" dirty="0">
                <a:solidFill>
                  <a:srgbClr val="0F0F0F"/>
                </a:solidFill>
                <a:effectLst/>
                <a:latin typeface="YouTube Sans"/>
              </a:rPr>
              <a:t> </a:t>
            </a:r>
          </a:p>
        </p:txBody>
      </p:sp>
      <p:sp>
        <p:nvSpPr>
          <p:cNvPr id="8" name="Tekstiruutu 7">
            <a:extLst>
              <a:ext uri="{FF2B5EF4-FFF2-40B4-BE49-F238E27FC236}">
                <a16:creationId xmlns:a16="http://schemas.microsoft.com/office/drawing/2014/main" id="{FA75368D-B18D-5BC6-BEA3-DB45DDE69076}"/>
              </a:ext>
            </a:extLst>
          </p:cNvPr>
          <p:cNvSpPr txBox="1"/>
          <p:nvPr/>
        </p:nvSpPr>
        <p:spPr>
          <a:xfrm>
            <a:off x="17072220" y="11775251"/>
            <a:ext cx="7064787" cy="954108"/>
          </a:xfrm>
          <a:prstGeom prst="rect">
            <a:avLst/>
          </a:prstGeom>
          <a:noFill/>
        </p:spPr>
        <p:txBody>
          <a:bodyPr wrap="square">
            <a:spAutoFit/>
          </a:bodyPr>
          <a:lstStyle/>
          <a:p>
            <a:pPr algn="l"/>
            <a:r>
              <a:rPr lang="en-US" sz="2000" b="1" i="0" dirty="0">
                <a:solidFill>
                  <a:srgbClr val="0F0F0F"/>
                </a:solidFill>
                <a:effectLst/>
                <a:latin typeface="YouTube Sans"/>
              </a:rPr>
              <a:t>The Impacts Of </a:t>
            </a:r>
            <a:r>
              <a:rPr lang="en-US" sz="2000" b="1" i="0" dirty="0" err="1">
                <a:solidFill>
                  <a:srgbClr val="0F0F0F"/>
                </a:solidFill>
                <a:effectLst/>
                <a:latin typeface="YouTube Sans"/>
              </a:rPr>
              <a:t>Globalisation</a:t>
            </a:r>
            <a:r>
              <a:rPr lang="en-US" sz="2000" b="1" i="0" dirty="0">
                <a:solidFill>
                  <a:srgbClr val="0F0F0F"/>
                </a:solidFill>
                <a:effectLst/>
                <a:latin typeface="YouTube Sans"/>
              </a:rPr>
              <a:t> - Just think about it.</a:t>
            </a:r>
          </a:p>
          <a:p>
            <a:pPr algn="l"/>
            <a:r>
              <a:rPr lang="en-US" sz="2000" b="1" i="0" dirty="0">
                <a:solidFill>
                  <a:srgbClr val="0F0F0F"/>
                </a:solidFill>
                <a:effectLst/>
                <a:latin typeface="YouTube Sans"/>
                <a:hlinkClick r:id="rId7"/>
              </a:rPr>
              <a:t>https://www.youtube.com/watch?v=dWjWfyzmk1Q</a:t>
            </a:r>
            <a:endParaRPr lang="en-US" sz="2000" b="1" i="0" dirty="0">
              <a:solidFill>
                <a:srgbClr val="0F0F0F"/>
              </a:solidFill>
              <a:effectLst/>
              <a:latin typeface="YouTube Sans"/>
            </a:endParaRPr>
          </a:p>
          <a:p>
            <a:pPr algn="l"/>
            <a:endParaRPr lang="en-US" b="1" i="0" dirty="0">
              <a:solidFill>
                <a:srgbClr val="0F0F0F"/>
              </a:solidFill>
              <a:effectLst/>
              <a:latin typeface="YouTube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alpha val="6000"/>
          </a:schemeClr>
        </a:solidFill>
        <a:effectLst/>
      </p:bgPr>
    </p:bg>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0" y="0"/>
            <a:ext cx="19818220" cy="11906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5757"/>
              </a:buClr>
              <a:buSzPts val="8800"/>
              <a:buFont typeface="Calibri"/>
              <a:buNone/>
            </a:pPr>
            <a:r>
              <a:rPr lang="fi-FI" sz="8000" dirty="0">
                <a:solidFill>
                  <a:srgbClr val="FF9933"/>
                </a:solidFill>
              </a:rPr>
              <a:t>Verkostotalous ja monikansalliset yritykset</a:t>
            </a:r>
            <a:endParaRPr sz="8000" dirty="0">
              <a:solidFill>
                <a:srgbClr val="FF9933"/>
              </a:solidFill>
            </a:endParaRPr>
          </a:p>
        </p:txBody>
      </p:sp>
      <p:sp>
        <p:nvSpPr>
          <p:cNvPr id="102" name="Google Shape;102;p3"/>
          <p:cNvSpPr txBox="1">
            <a:spLocks noGrp="1"/>
          </p:cNvSpPr>
          <p:nvPr>
            <p:ph type="body" idx="1"/>
          </p:nvPr>
        </p:nvSpPr>
        <p:spPr>
          <a:xfrm>
            <a:off x="-1" y="1190668"/>
            <a:ext cx="13137503" cy="7934671"/>
          </a:xfrm>
          <a:prstGeom prst="rect">
            <a:avLst/>
          </a:prstGeom>
          <a:noFill/>
          <a:ln>
            <a:noFill/>
          </a:ln>
        </p:spPr>
        <p:txBody>
          <a:bodyPr spcFirstLastPara="1" wrap="square" lIns="91425" tIns="45700" rIns="91425" bIns="45700" anchor="t" anchorCtr="0">
            <a:normAutofit/>
          </a:bodyPr>
          <a:lstStyle/>
          <a:p>
            <a:pPr marL="457200" lvl="0" indent="-482600" algn="l" rtl="0">
              <a:lnSpc>
                <a:spcPct val="100000"/>
              </a:lnSpc>
              <a:spcBef>
                <a:spcPts val="1000"/>
              </a:spcBef>
              <a:spcAft>
                <a:spcPts val="0"/>
              </a:spcAft>
              <a:buClr>
                <a:srgbClr val="212121"/>
              </a:buClr>
              <a:buSzPts val="4000"/>
              <a:buChar char="●"/>
            </a:pPr>
            <a:r>
              <a:rPr lang="fi-FI" sz="4000" b="0" i="0" u="none" strike="noStrike" dirty="0">
                <a:solidFill>
                  <a:srgbClr val="FF9933"/>
                </a:solidFill>
              </a:rPr>
              <a:t>Yritysten verkostoitumisella tarkoitetaan kahden tai useamman yrityksen yhteistyötä ja vuorovaikutusta. </a:t>
            </a:r>
            <a:endParaRPr dirty="0">
              <a:solidFill>
                <a:srgbClr val="FF9933"/>
              </a:solidFill>
            </a:endParaRPr>
          </a:p>
          <a:p>
            <a:pPr marL="457200" lvl="0" indent="-482600" algn="l" rtl="0">
              <a:lnSpc>
                <a:spcPct val="100000"/>
              </a:lnSpc>
              <a:spcBef>
                <a:spcPts val="1000"/>
              </a:spcBef>
              <a:spcAft>
                <a:spcPts val="0"/>
              </a:spcAft>
              <a:buClr>
                <a:srgbClr val="212121"/>
              </a:buClr>
              <a:buSzPts val="4000"/>
              <a:buChar char="●"/>
            </a:pPr>
            <a:r>
              <a:rPr lang="fi-FI" sz="4000" b="0" i="0" u="none" strike="noStrike" dirty="0">
                <a:solidFill>
                  <a:srgbClr val="FF9933"/>
                </a:solidFill>
              </a:rPr>
              <a:t>Erityisen menestyneitä verkostotaloudessa ovat </a:t>
            </a:r>
            <a:r>
              <a:rPr lang="fi-FI" sz="4000" b="1" i="0" u="none" strike="noStrike" dirty="0">
                <a:solidFill>
                  <a:srgbClr val="FF9933"/>
                </a:solidFill>
              </a:rPr>
              <a:t>monikansalliset yritykset</a:t>
            </a:r>
            <a:r>
              <a:rPr lang="fi-FI" sz="4000" b="0" i="0" u="none" strike="noStrike" dirty="0">
                <a:solidFill>
                  <a:srgbClr val="FF9933"/>
                </a:solidFill>
              </a:rPr>
              <a:t>, kuten H&amp;M ja Apple.</a:t>
            </a:r>
          </a:p>
          <a:p>
            <a:pPr marL="457200" lvl="0" indent="-482600" algn="l" rtl="0">
              <a:lnSpc>
                <a:spcPct val="100000"/>
              </a:lnSpc>
              <a:spcBef>
                <a:spcPts val="1000"/>
              </a:spcBef>
              <a:spcAft>
                <a:spcPts val="0"/>
              </a:spcAft>
              <a:buClr>
                <a:srgbClr val="212121"/>
              </a:buClr>
              <a:buSzPts val="4000"/>
              <a:buChar char="●"/>
            </a:pPr>
            <a:r>
              <a:rPr lang="fi-FI" sz="4000" b="0" i="0" u="none" strike="noStrike" dirty="0">
                <a:solidFill>
                  <a:srgbClr val="FF9933"/>
                </a:solidFill>
              </a:rPr>
              <a:t>Monikansalliselle yritykselle on tyypillistä, että tuotantoa kilpailutetaan ja tuotteiden osat  hankitaan sieltä, mistä ne saadaan halvimmalla. </a:t>
            </a:r>
            <a:endParaRPr dirty="0">
              <a:solidFill>
                <a:srgbClr val="FF9933"/>
              </a:solidFill>
            </a:endParaRPr>
          </a:p>
          <a:p>
            <a:pPr marL="457200" lvl="0" indent="-482600" algn="l" rtl="0">
              <a:lnSpc>
                <a:spcPct val="100000"/>
              </a:lnSpc>
              <a:spcBef>
                <a:spcPts val="1000"/>
              </a:spcBef>
              <a:spcAft>
                <a:spcPts val="0"/>
              </a:spcAft>
              <a:buClr>
                <a:srgbClr val="212121"/>
              </a:buClr>
              <a:buSzPts val="4000"/>
              <a:buChar char="●"/>
            </a:pPr>
            <a:r>
              <a:rPr lang="fi-FI" sz="4000" b="0" i="0" u="none" strike="noStrike" dirty="0">
                <a:solidFill>
                  <a:srgbClr val="FF9933"/>
                </a:solidFill>
              </a:rPr>
              <a:t>Verkostotalous on hyvä esimerkki globalisaatiosta, koska siinä yritysten toiminta yhdistää useita alueita ja erilaisia yrityksiä.</a:t>
            </a:r>
            <a:endParaRPr sz="4000" dirty="0">
              <a:solidFill>
                <a:srgbClr val="FF9933"/>
              </a:solidFill>
              <a:latin typeface="Calibri"/>
              <a:ea typeface="Calibri"/>
              <a:cs typeface="Calibri"/>
              <a:sym typeface="Calibri"/>
            </a:endParaRPr>
          </a:p>
        </p:txBody>
      </p:sp>
      <p:pic>
        <p:nvPicPr>
          <p:cNvPr id="105" name="Google Shape;105;p3"/>
          <p:cNvPicPr preferRelativeResize="0"/>
          <p:nvPr/>
        </p:nvPicPr>
        <p:blipFill>
          <a:blip r:embed="rId3">
            <a:alphaModFix/>
          </a:blip>
          <a:stretch>
            <a:fillRect/>
          </a:stretch>
        </p:blipFill>
        <p:spPr>
          <a:xfrm>
            <a:off x="4049485" y="7367533"/>
            <a:ext cx="7893698" cy="6180516"/>
          </a:xfrm>
          <a:prstGeom prst="rect">
            <a:avLst/>
          </a:prstGeom>
          <a:noFill/>
          <a:ln>
            <a:noFill/>
          </a:ln>
        </p:spPr>
      </p:pic>
      <p:sp>
        <p:nvSpPr>
          <p:cNvPr id="5" name="Tekstiruutu 4">
            <a:extLst>
              <a:ext uri="{FF2B5EF4-FFF2-40B4-BE49-F238E27FC236}">
                <a16:creationId xmlns:a16="http://schemas.microsoft.com/office/drawing/2014/main" id="{66CBDA96-E6F0-48B2-8C66-FEBA42F06A0C}"/>
              </a:ext>
            </a:extLst>
          </p:cNvPr>
          <p:cNvSpPr txBox="1"/>
          <p:nvPr/>
        </p:nvSpPr>
        <p:spPr>
          <a:xfrm>
            <a:off x="12440819" y="10111621"/>
            <a:ext cx="11610279" cy="1938992"/>
          </a:xfrm>
          <a:prstGeom prst="rect">
            <a:avLst/>
          </a:prstGeom>
          <a:noFill/>
        </p:spPr>
        <p:txBody>
          <a:bodyPr wrap="square">
            <a:spAutoFit/>
          </a:bodyPr>
          <a:lstStyle/>
          <a:p>
            <a:r>
              <a:rPr lang="fi-FI" sz="2400" b="1" i="0" u="none" strike="noStrike" dirty="0">
                <a:solidFill>
                  <a:srgbClr val="8E7BD3"/>
                </a:solidFill>
                <a:effectLst/>
                <a:latin typeface="Source Sans Pro" panose="020B0503030403020204" pitchFamily="34" charset="0"/>
              </a:rPr>
              <a:t>13.3 </a:t>
            </a:r>
            <a:r>
              <a:rPr lang="fi-FI" sz="2400" b="0" i="0" dirty="0">
                <a:solidFill>
                  <a:srgbClr val="212121"/>
                </a:solidFill>
                <a:effectLst/>
                <a:latin typeface="Source Sans Pro" panose="020B0503030403020204" pitchFamily="34" charset="0"/>
              </a:rPr>
              <a:t>Monikansallisen yrityksen toimintamalli. Esimerkkiyhtiö valmistaa urheiluvaatteita, ja sen alihankkijat toimivat Liettuassa ja Kiinassa. Tukkukauppaa urheiluvälineliikkeille hoitava yritys sijaitsee puolestaan Italiassa. Suomessa sijaitseva yritys johtaa ja valvoo tytäryhtiöitään sekä hoitaa osan tuotteiden suunnittelusta, myynnistä ja markkinoinnista. Tuotot kotiutetaan usein halvimman verotuksen maahan. </a:t>
            </a:r>
            <a:endParaRPr lang="fi-FI" sz="2400" dirty="0"/>
          </a:p>
        </p:txBody>
      </p:sp>
      <p:pic>
        <p:nvPicPr>
          <p:cNvPr id="6" name="Google Shape;112;p4">
            <a:extLst>
              <a:ext uri="{FF2B5EF4-FFF2-40B4-BE49-F238E27FC236}">
                <a16:creationId xmlns:a16="http://schemas.microsoft.com/office/drawing/2014/main" id="{EC0FCD52-FE62-812E-6758-03C7599415F4}"/>
              </a:ext>
            </a:extLst>
          </p:cNvPr>
          <p:cNvPicPr preferRelativeResize="0"/>
          <p:nvPr/>
        </p:nvPicPr>
        <p:blipFill>
          <a:blip r:embed="rId4">
            <a:alphaModFix/>
          </a:blip>
          <a:stretch>
            <a:fillRect/>
          </a:stretch>
        </p:blipFill>
        <p:spPr>
          <a:xfrm>
            <a:off x="12773721" y="1190668"/>
            <a:ext cx="11610279" cy="8699781"/>
          </a:xfrm>
          <a:prstGeom prst="rect">
            <a:avLst/>
          </a:prstGeom>
          <a:noFill/>
          <a:ln>
            <a:noFill/>
          </a:ln>
        </p:spPr>
      </p:pic>
      <p:sp>
        <p:nvSpPr>
          <p:cNvPr id="3" name="Tekstiruutu 2">
            <a:extLst>
              <a:ext uri="{FF2B5EF4-FFF2-40B4-BE49-F238E27FC236}">
                <a16:creationId xmlns:a16="http://schemas.microsoft.com/office/drawing/2014/main" id="{48D6BEB9-9D53-F19F-C8BD-2488D35A1DD2}"/>
              </a:ext>
            </a:extLst>
          </p:cNvPr>
          <p:cNvSpPr txBox="1"/>
          <p:nvPr/>
        </p:nvSpPr>
        <p:spPr>
          <a:xfrm>
            <a:off x="332902" y="8091478"/>
            <a:ext cx="3716582" cy="2677656"/>
          </a:xfrm>
          <a:prstGeom prst="rect">
            <a:avLst/>
          </a:prstGeom>
          <a:noFill/>
        </p:spPr>
        <p:txBody>
          <a:bodyPr wrap="square">
            <a:spAutoFit/>
          </a:bodyPr>
          <a:lstStyle/>
          <a:p>
            <a:r>
              <a:rPr lang="fi-FI" sz="2400" dirty="0">
                <a:hlinkClick r:id="rId5"/>
              </a:rPr>
              <a:t>https://yle.triplet.io/uutiset/suomalainen-teknologiafirma-tekee-ar-sisaltoa-ozzy-osbournelle-ja-broadway-musikaaleihin</a:t>
            </a:r>
            <a:endParaRPr lang="fi-FI" sz="2400" dirty="0"/>
          </a:p>
          <a:p>
            <a:endParaRPr lang="fi-FI" sz="2400" dirty="0"/>
          </a:p>
        </p:txBody>
      </p:sp>
      <p:sp>
        <p:nvSpPr>
          <p:cNvPr id="7" name="Tekstiruutu 6">
            <a:extLst>
              <a:ext uri="{FF2B5EF4-FFF2-40B4-BE49-F238E27FC236}">
                <a16:creationId xmlns:a16="http://schemas.microsoft.com/office/drawing/2014/main" id="{C1CEA4FA-D717-9000-C14A-BB43D2DF50FC}"/>
              </a:ext>
            </a:extLst>
          </p:cNvPr>
          <p:cNvSpPr txBox="1"/>
          <p:nvPr/>
        </p:nvSpPr>
        <p:spPr>
          <a:xfrm>
            <a:off x="332900" y="10769134"/>
            <a:ext cx="3716581" cy="1231106"/>
          </a:xfrm>
          <a:prstGeom prst="rect">
            <a:avLst/>
          </a:prstGeom>
          <a:noFill/>
        </p:spPr>
        <p:txBody>
          <a:bodyPr wrap="square">
            <a:spAutoFit/>
          </a:bodyPr>
          <a:lstStyle/>
          <a:p>
            <a:r>
              <a:rPr lang="fi-FI" sz="2000" dirty="0">
                <a:hlinkClick r:id="rId6"/>
              </a:rPr>
              <a:t>https://yle.triplet.io/uutiset/globalisaation-huippuvuodet-ovat-takana</a:t>
            </a:r>
            <a:endParaRPr lang="fi-FI" sz="2000" dirty="0"/>
          </a:p>
          <a:p>
            <a:endParaRPr lang="fi-FI"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alpha val="10000"/>
          </a:schemeClr>
        </a:solidFill>
        <a:effectLst/>
      </p:bgPr>
    </p:bg>
    <p:spTree>
      <p:nvGrpSpPr>
        <p:cNvPr id="1" name="Shape 116"/>
        <p:cNvGrpSpPr/>
        <p:nvPr/>
      </p:nvGrpSpPr>
      <p:grpSpPr>
        <a:xfrm>
          <a:off x="0" y="0"/>
          <a:ext cx="0" cy="0"/>
          <a:chOff x="0" y="0"/>
          <a:chExt cx="0" cy="0"/>
        </a:xfrm>
      </p:grpSpPr>
      <p:sp>
        <p:nvSpPr>
          <p:cNvPr id="117" name="Google Shape;117;p5"/>
          <p:cNvSpPr txBox="1">
            <a:spLocks noGrp="1"/>
          </p:cNvSpPr>
          <p:nvPr>
            <p:ph type="body" idx="1"/>
          </p:nvPr>
        </p:nvSpPr>
        <p:spPr>
          <a:xfrm>
            <a:off x="0" y="1126358"/>
            <a:ext cx="24384000" cy="4514376"/>
          </a:xfrm>
          <a:prstGeom prst="rect">
            <a:avLst/>
          </a:prstGeom>
          <a:noFill/>
          <a:ln>
            <a:noFill/>
          </a:ln>
        </p:spPr>
        <p:txBody>
          <a:bodyPr spcFirstLastPara="1" wrap="square" lIns="91425" tIns="45700" rIns="91425" bIns="45700" anchor="t" anchorCtr="0">
            <a:normAutofit fontScale="62500" lnSpcReduction="20000"/>
          </a:bodyPr>
          <a:lstStyle/>
          <a:p>
            <a:pPr marL="457200" lvl="0" indent="-437515" algn="l" rtl="0">
              <a:lnSpc>
                <a:spcPct val="100000"/>
              </a:lnSpc>
              <a:spcBef>
                <a:spcPts val="1000"/>
              </a:spcBef>
              <a:spcAft>
                <a:spcPts val="0"/>
              </a:spcAft>
              <a:buClr>
                <a:srgbClr val="212121"/>
              </a:buClr>
              <a:buSzPct val="100000"/>
              <a:buFont typeface="Calibri"/>
              <a:buChar char="●"/>
            </a:pPr>
            <a:r>
              <a:rPr lang="fi-FI" sz="4700" u="none" strike="noStrike" dirty="0">
                <a:solidFill>
                  <a:srgbClr val="FF9933"/>
                </a:solidFill>
                <a:latin typeface="Calibri"/>
                <a:ea typeface="Calibri"/>
                <a:cs typeface="Calibri"/>
                <a:sym typeface="Calibri"/>
              </a:rPr>
              <a:t>Innovaatiot voivat olla mitä tahansa aineettomia tai </a:t>
            </a:r>
            <a:r>
              <a:rPr lang="fi-FI" sz="5150" u="none" strike="noStrike" dirty="0">
                <a:solidFill>
                  <a:srgbClr val="FF9933"/>
                </a:solidFill>
                <a:latin typeface="Calibri"/>
                <a:ea typeface="Calibri"/>
                <a:cs typeface="Calibri"/>
                <a:sym typeface="Calibri"/>
              </a:rPr>
              <a:t>aineellisia tekijöitä, jotka ovat henkilölle uusia ja jotka muuttavat hänen käyttäytymistään</a:t>
            </a:r>
            <a:r>
              <a:rPr lang="fi-FI" sz="5150" dirty="0">
                <a:solidFill>
                  <a:srgbClr val="FF9933"/>
                </a:solidFill>
                <a:latin typeface="Calibri"/>
                <a:ea typeface="Calibri"/>
                <a:cs typeface="Calibri"/>
                <a:sym typeface="Calibri"/>
              </a:rPr>
              <a:t>. </a:t>
            </a:r>
            <a:r>
              <a:rPr lang="fi-FI" sz="5150" dirty="0">
                <a:solidFill>
                  <a:srgbClr val="FF9933"/>
                </a:solidFill>
              </a:rPr>
              <a:t>Esim. </a:t>
            </a:r>
            <a:r>
              <a:rPr lang="fi-FI" sz="5150" dirty="0">
                <a:solidFill>
                  <a:srgbClr val="FF9933"/>
                </a:solidFill>
                <a:latin typeface="Calibri"/>
                <a:ea typeface="Calibri"/>
                <a:cs typeface="Calibri"/>
                <a:sym typeface="Calibri"/>
              </a:rPr>
              <a:t> keksinnöt, ideat ja muoti. </a:t>
            </a:r>
            <a:endParaRPr sz="5150" dirty="0">
              <a:solidFill>
                <a:srgbClr val="FF9933"/>
              </a:solidFill>
            </a:endParaRPr>
          </a:p>
          <a:p>
            <a:pPr marL="457200" lvl="0" indent="-457517" algn="l" rtl="0">
              <a:lnSpc>
                <a:spcPct val="100000"/>
              </a:lnSpc>
              <a:spcBef>
                <a:spcPts val="1000"/>
              </a:spcBef>
              <a:spcAft>
                <a:spcPts val="0"/>
              </a:spcAft>
              <a:buClr>
                <a:srgbClr val="212121"/>
              </a:buClr>
              <a:buSzPct val="100000"/>
              <a:buFont typeface="Calibri"/>
              <a:buChar char="●"/>
            </a:pPr>
            <a:r>
              <a:rPr lang="fi-FI" sz="5150" u="none" strike="noStrike" dirty="0">
                <a:solidFill>
                  <a:srgbClr val="FF9933"/>
                </a:solidFill>
                <a:latin typeface="Calibri"/>
                <a:ea typeface="Calibri"/>
                <a:cs typeface="Calibri"/>
                <a:sym typeface="Calibri"/>
              </a:rPr>
              <a:t>Jotta innovaatio leviäisi, sen pitää olla tarpeellinen ja kiinnostava</a:t>
            </a:r>
            <a:r>
              <a:rPr lang="fi-FI" sz="5150" dirty="0">
                <a:solidFill>
                  <a:srgbClr val="FF9933"/>
                </a:solidFill>
              </a:rPr>
              <a:t> ja</a:t>
            </a:r>
            <a:r>
              <a:rPr lang="fi-FI" sz="5150" u="none" strike="noStrike" dirty="0">
                <a:solidFill>
                  <a:srgbClr val="FF9933"/>
                </a:solidFill>
                <a:latin typeface="Calibri"/>
                <a:ea typeface="Calibri"/>
                <a:cs typeface="Calibri"/>
                <a:sym typeface="Calibri"/>
              </a:rPr>
              <a:t> käyttöönottoon pitää olla riittävästi halukkuutta.</a:t>
            </a:r>
            <a:endParaRPr sz="5150" dirty="0">
              <a:solidFill>
                <a:srgbClr val="FF9933"/>
              </a:solidFill>
            </a:endParaRPr>
          </a:p>
          <a:p>
            <a:pPr marL="457200" lvl="0" indent="-457517" algn="l" rtl="0">
              <a:lnSpc>
                <a:spcPct val="100000"/>
              </a:lnSpc>
              <a:spcBef>
                <a:spcPts val="1000"/>
              </a:spcBef>
              <a:spcAft>
                <a:spcPts val="0"/>
              </a:spcAft>
              <a:buClr>
                <a:srgbClr val="212121"/>
              </a:buClr>
              <a:buSzPct val="100000"/>
              <a:buFont typeface="Calibri"/>
              <a:buChar char="●"/>
            </a:pPr>
            <a:r>
              <a:rPr lang="fi-FI" sz="5150" u="none" strike="noStrike" dirty="0">
                <a:solidFill>
                  <a:srgbClr val="FF9933"/>
                </a:solidFill>
                <a:latin typeface="Calibri"/>
                <a:ea typeface="Calibri"/>
                <a:cs typeface="Calibri"/>
                <a:sym typeface="Calibri"/>
              </a:rPr>
              <a:t>Innovaattorit ovat henkilöitä, joiden käyttöön innovaatiot leviävät ensimmäisenä. He ovat yleensä aktiivisia ja innostuneita uusista asioista ja ilmiöistä.</a:t>
            </a:r>
            <a:endParaRPr sz="5150" dirty="0">
              <a:solidFill>
                <a:srgbClr val="FF9933"/>
              </a:solidFill>
            </a:endParaRPr>
          </a:p>
          <a:p>
            <a:pPr marL="457200" lvl="0" indent="-457517" algn="l" rtl="0">
              <a:lnSpc>
                <a:spcPct val="100000"/>
              </a:lnSpc>
              <a:spcBef>
                <a:spcPts val="1000"/>
              </a:spcBef>
              <a:spcAft>
                <a:spcPts val="0"/>
              </a:spcAft>
              <a:buClr>
                <a:srgbClr val="212121"/>
              </a:buClr>
              <a:buSzPct val="100000"/>
              <a:buFont typeface="Calibri"/>
              <a:buChar char="●"/>
            </a:pPr>
            <a:r>
              <a:rPr lang="fi-FI" sz="5150" u="none" strike="noStrike" dirty="0">
                <a:solidFill>
                  <a:srgbClr val="FF9933"/>
                </a:solidFill>
                <a:latin typeface="Calibri"/>
                <a:ea typeface="Calibri"/>
                <a:cs typeface="Calibri"/>
                <a:sym typeface="Calibri"/>
              </a:rPr>
              <a:t>Innovaattorit levittävät tietoa eteenpäin innovaation omaksujille, jotka kuuluvat usein innovaattorien lähipiiriin. Pienen viiveen jälkeen innovaatiot alkavat levitä myös muiden yksilöiden ja ihmisryhmien pariin.</a:t>
            </a:r>
            <a:endParaRPr sz="5150" dirty="0">
              <a:solidFill>
                <a:srgbClr val="FF9933"/>
              </a:solidFill>
            </a:endParaRPr>
          </a:p>
          <a:p>
            <a:pPr marL="457200" lvl="0" indent="-457517" algn="l" rtl="0">
              <a:lnSpc>
                <a:spcPct val="100000"/>
              </a:lnSpc>
              <a:spcBef>
                <a:spcPts val="1000"/>
              </a:spcBef>
              <a:spcAft>
                <a:spcPts val="0"/>
              </a:spcAft>
              <a:buClr>
                <a:srgbClr val="212121"/>
              </a:buClr>
              <a:buSzPct val="100000"/>
              <a:buFont typeface="Calibri"/>
              <a:buChar char="●"/>
            </a:pPr>
            <a:r>
              <a:rPr lang="fi-FI" sz="5150" u="none" strike="noStrike" dirty="0">
                <a:solidFill>
                  <a:srgbClr val="FF9933"/>
                </a:solidFill>
                <a:latin typeface="Calibri"/>
                <a:ea typeface="Calibri"/>
                <a:cs typeface="Calibri"/>
                <a:sym typeface="Calibri"/>
              </a:rPr>
              <a:t>Vitkastelijat sen sijaan omaksuvat innovaation viimeisenä. Osa ihmisistä puolestaan ei omaksu eikä ota käyttöön innovaatiota myöhemminkään.</a:t>
            </a:r>
            <a:endParaRPr sz="4000" dirty="0">
              <a:solidFill>
                <a:srgbClr val="FF9933"/>
              </a:solidFill>
            </a:endParaRPr>
          </a:p>
        </p:txBody>
      </p:sp>
      <p:sp>
        <p:nvSpPr>
          <p:cNvPr id="120" name="Google Shape;120;p5"/>
          <p:cNvSpPr txBox="1">
            <a:spLocks noGrp="1"/>
          </p:cNvSpPr>
          <p:nvPr>
            <p:ph type="title"/>
          </p:nvPr>
        </p:nvSpPr>
        <p:spPr>
          <a:xfrm>
            <a:off x="238044" y="1"/>
            <a:ext cx="11002770" cy="13180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5757"/>
              </a:buClr>
              <a:buSzPts val="8800"/>
              <a:buFont typeface="Calibri"/>
              <a:buNone/>
            </a:pPr>
            <a:r>
              <a:rPr lang="fi-FI" dirty="0">
                <a:solidFill>
                  <a:srgbClr val="FF9933"/>
                </a:solidFill>
              </a:rPr>
              <a:t>Innovaatiot</a:t>
            </a:r>
            <a:endParaRPr dirty="0">
              <a:solidFill>
                <a:srgbClr val="FF9933"/>
              </a:solidFill>
            </a:endParaRPr>
          </a:p>
        </p:txBody>
      </p:sp>
      <p:pic>
        <p:nvPicPr>
          <p:cNvPr id="121" name="Google Shape;121;p5"/>
          <p:cNvPicPr preferRelativeResize="0"/>
          <p:nvPr/>
        </p:nvPicPr>
        <p:blipFill>
          <a:blip r:embed="rId3">
            <a:alphaModFix/>
          </a:blip>
          <a:stretch>
            <a:fillRect/>
          </a:stretch>
        </p:blipFill>
        <p:spPr>
          <a:xfrm>
            <a:off x="374753" y="5449078"/>
            <a:ext cx="19384589" cy="8266921"/>
          </a:xfrm>
          <a:prstGeom prst="rect">
            <a:avLst/>
          </a:prstGeom>
          <a:noFill/>
          <a:ln>
            <a:noFill/>
          </a:ln>
        </p:spPr>
      </p:pic>
      <p:sp>
        <p:nvSpPr>
          <p:cNvPr id="3" name="Tekstiruutu 2">
            <a:extLst>
              <a:ext uri="{FF2B5EF4-FFF2-40B4-BE49-F238E27FC236}">
                <a16:creationId xmlns:a16="http://schemas.microsoft.com/office/drawing/2014/main" id="{29D18A1E-3F9A-24BB-E8FF-6C91BB9CCF38}"/>
              </a:ext>
            </a:extLst>
          </p:cNvPr>
          <p:cNvSpPr txBox="1"/>
          <p:nvPr/>
        </p:nvSpPr>
        <p:spPr>
          <a:xfrm>
            <a:off x="11593903" y="5486845"/>
            <a:ext cx="12415344" cy="830997"/>
          </a:xfrm>
          <a:prstGeom prst="rect">
            <a:avLst/>
          </a:prstGeom>
          <a:noFill/>
        </p:spPr>
        <p:txBody>
          <a:bodyPr wrap="square">
            <a:spAutoFit/>
          </a:bodyPr>
          <a:lstStyle/>
          <a:p>
            <a:r>
              <a:rPr lang="fi-FI" sz="2400" dirty="0"/>
              <a:t>https://yle.triplet.io/uutiset/etela-koreassa-yksinaisille-vanhuksille-tarjotaan-nukkerobotteja-kaytanto-jakaa-mielipiteita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alpha val="10000"/>
          </a:schemeClr>
        </a:solidFill>
        <a:effectLst/>
      </p:bgPr>
    </p:bg>
    <p:spTree>
      <p:nvGrpSpPr>
        <p:cNvPr id="1" name="Shape 125"/>
        <p:cNvGrpSpPr/>
        <p:nvPr/>
      </p:nvGrpSpPr>
      <p:grpSpPr>
        <a:xfrm>
          <a:off x="0" y="0"/>
          <a:ext cx="0" cy="0"/>
          <a:chOff x="0" y="0"/>
          <a:chExt cx="0" cy="0"/>
        </a:xfrm>
      </p:grpSpPr>
      <p:sp>
        <p:nvSpPr>
          <p:cNvPr id="126" name="Google Shape;126;p6"/>
          <p:cNvSpPr txBox="1">
            <a:spLocks noGrp="1"/>
          </p:cNvSpPr>
          <p:nvPr>
            <p:ph type="body" idx="1"/>
          </p:nvPr>
        </p:nvSpPr>
        <p:spPr>
          <a:xfrm>
            <a:off x="-1" y="1"/>
            <a:ext cx="16160621" cy="10487608"/>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1000"/>
              </a:spcBef>
              <a:spcAft>
                <a:spcPts val="0"/>
              </a:spcAft>
              <a:buClr>
                <a:srgbClr val="212121"/>
              </a:buClr>
              <a:buSzPts val="3600"/>
              <a:buFont typeface="Calibri"/>
              <a:buChar char="●"/>
            </a:pPr>
            <a:r>
              <a:rPr lang="fi-FI" sz="3600" b="0" i="0" u="none" strike="noStrike" dirty="0">
                <a:solidFill>
                  <a:srgbClr val="FF9933"/>
                </a:solidFill>
                <a:latin typeface="Calibri"/>
                <a:ea typeface="Calibri"/>
                <a:cs typeface="Calibri"/>
                <a:sym typeface="Calibri"/>
              </a:rPr>
              <a:t>Tartuntaleviämisessä eli </a:t>
            </a:r>
            <a:r>
              <a:rPr lang="fi-FI" sz="3600" b="1" i="1" u="none" strike="noStrike" dirty="0">
                <a:solidFill>
                  <a:srgbClr val="FF9933"/>
                </a:solidFill>
                <a:latin typeface="Calibri"/>
                <a:ea typeface="Calibri"/>
                <a:cs typeface="Calibri"/>
                <a:sym typeface="Calibri"/>
              </a:rPr>
              <a:t>tartuntadiffuusiossa</a:t>
            </a:r>
            <a:r>
              <a:rPr lang="fi-FI" sz="3600" b="0" i="0" u="none" strike="noStrike" dirty="0">
                <a:solidFill>
                  <a:srgbClr val="FF9933"/>
                </a:solidFill>
                <a:latin typeface="Calibri"/>
                <a:ea typeface="Calibri"/>
                <a:cs typeface="Calibri"/>
                <a:sym typeface="Calibri"/>
              </a:rPr>
              <a:t> leviäminen tapahtuu yksilöiden välisten kontaktien avulla. Esimerkiksi slangisanat tai lyhenteet leviävät nopeasti nuorten keskuudessa. </a:t>
            </a:r>
            <a:endParaRPr dirty="0">
              <a:solidFill>
                <a:srgbClr val="FF9933"/>
              </a:solidFill>
            </a:endParaRPr>
          </a:p>
          <a:p>
            <a:pPr marL="914400" lvl="1" indent="-457200" algn="l" rtl="0">
              <a:lnSpc>
                <a:spcPct val="100000"/>
              </a:lnSpc>
              <a:spcBef>
                <a:spcPts val="0"/>
              </a:spcBef>
              <a:spcAft>
                <a:spcPts val="0"/>
              </a:spcAft>
              <a:buClr>
                <a:srgbClr val="212121"/>
              </a:buClr>
              <a:buSzPts val="3600"/>
              <a:buFont typeface="Calibri"/>
              <a:buChar char="○"/>
            </a:pPr>
            <a:r>
              <a:rPr lang="fi-FI" sz="3600" b="0" i="0" u="none" strike="noStrike" dirty="0">
                <a:solidFill>
                  <a:srgbClr val="FF9933"/>
                </a:solidFill>
                <a:latin typeface="Calibri"/>
                <a:ea typeface="Calibri"/>
                <a:cs typeface="Calibri"/>
                <a:sym typeface="Calibri"/>
              </a:rPr>
              <a:t>Mitä kauempana henkilö on alkupisteenä toimivasta innovaatiokeskuksesta, sitä heikommin tartuntaleviäminen hänet saavuttaa. </a:t>
            </a:r>
            <a:endParaRPr sz="3600" b="0" i="0" u="none" strike="noStrike" dirty="0">
              <a:solidFill>
                <a:srgbClr val="FF9933"/>
              </a:solidFill>
              <a:latin typeface="Calibri"/>
              <a:ea typeface="Calibri"/>
              <a:cs typeface="Calibri"/>
              <a:sym typeface="Calibri"/>
            </a:endParaRPr>
          </a:p>
          <a:p>
            <a:pPr marL="457200" lvl="0" indent="-457200" algn="l" rtl="0">
              <a:lnSpc>
                <a:spcPct val="100000"/>
              </a:lnSpc>
              <a:spcBef>
                <a:spcPts val="0"/>
              </a:spcBef>
              <a:spcAft>
                <a:spcPts val="0"/>
              </a:spcAft>
              <a:buClr>
                <a:srgbClr val="212121"/>
              </a:buClr>
              <a:buSzPts val="3600"/>
              <a:buFont typeface="Calibri"/>
              <a:buChar char="●"/>
            </a:pPr>
            <a:r>
              <a:rPr lang="fi-FI" sz="3600" b="0" i="0" u="none" strike="noStrike" dirty="0">
                <a:solidFill>
                  <a:srgbClr val="FF9933"/>
                </a:solidFill>
                <a:latin typeface="Calibri"/>
                <a:ea typeface="Calibri"/>
                <a:cs typeface="Calibri"/>
                <a:sym typeface="Calibri"/>
              </a:rPr>
              <a:t>Hierarkkinen leviäminen eli </a:t>
            </a:r>
            <a:r>
              <a:rPr lang="fi-FI" sz="3600" b="1" i="1" u="none" strike="noStrike" dirty="0">
                <a:solidFill>
                  <a:srgbClr val="FF9933"/>
                </a:solidFill>
                <a:latin typeface="Calibri"/>
                <a:ea typeface="Calibri"/>
                <a:cs typeface="Calibri"/>
                <a:sym typeface="Calibri"/>
              </a:rPr>
              <a:t>hierarkkinen diffuusio</a:t>
            </a:r>
            <a:r>
              <a:rPr lang="fi-FI" sz="3600" b="0" i="1" u="none" strike="noStrike" dirty="0">
                <a:solidFill>
                  <a:srgbClr val="FF9933"/>
                </a:solidFill>
                <a:latin typeface="Calibri"/>
                <a:ea typeface="Calibri"/>
                <a:cs typeface="Calibri"/>
                <a:sym typeface="Calibri"/>
              </a:rPr>
              <a:t> </a:t>
            </a:r>
            <a:r>
              <a:rPr lang="fi-FI" sz="3600" b="0" i="0" u="none" strike="noStrike" dirty="0">
                <a:solidFill>
                  <a:srgbClr val="FF9933"/>
                </a:solidFill>
                <a:latin typeface="Calibri"/>
                <a:ea typeface="Calibri"/>
                <a:cs typeface="Calibri"/>
                <a:sym typeface="Calibri"/>
              </a:rPr>
              <a:t>tapahtuu puolestaan isommista keskuksista hierarkiassa alempana oleviin keskuksiin. </a:t>
            </a:r>
            <a:endParaRPr dirty="0">
              <a:solidFill>
                <a:srgbClr val="FF9933"/>
              </a:solidFill>
            </a:endParaRPr>
          </a:p>
          <a:p>
            <a:pPr marL="914400" lvl="1" indent="-457200" algn="l" rtl="0">
              <a:lnSpc>
                <a:spcPct val="100000"/>
              </a:lnSpc>
              <a:spcBef>
                <a:spcPts val="0"/>
              </a:spcBef>
              <a:spcAft>
                <a:spcPts val="0"/>
              </a:spcAft>
              <a:buClr>
                <a:srgbClr val="212121"/>
              </a:buClr>
              <a:buSzPts val="3600"/>
              <a:buFont typeface="Calibri"/>
              <a:buChar char="○"/>
            </a:pPr>
            <a:r>
              <a:rPr lang="fi-FI" sz="3600" b="0" i="0" u="none" strike="noStrike" dirty="0">
                <a:solidFill>
                  <a:srgbClr val="FF9933"/>
                </a:solidFill>
                <a:latin typeface="Calibri"/>
                <a:ea typeface="Calibri"/>
                <a:cs typeface="Calibri"/>
                <a:sym typeface="Calibri"/>
              </a:rPr>
              <a:t>Esimerkiksi muodin muutokset ovat ensimmäisinä suurten kaupunkien asukkaiden saatavilla, josta ne leviävät vähitellen pienemmille paikkakunnille.</a:t>
            </a:r>
            <a:endParaRPr sz="3600" b="0" i="0" u="none" strike="noStrike" dirty="0">
              <a:solidFill>
                <a:srgbClr val="FF9933"/>
              </a:solidFill>
              <a:latin typeface="Calibri"/>
              <a:ea typeface="Calibri"/>
              <a:cs typeface="Calibri"/>
              <a:sym typeface="Calibri"/>
            </a:endParaRPr>
          </a:p>
          <a:p>
            <a:pPr marL="457200" lvl="0" indent="-457200" algn="l" rtl="0">
              <a:lnSpc>
                <a:spcPct val="100000"/>
              </a:lnSpc>
              <a:spcBef>
                <a:spcPts val="0"/>
              </a:spcBef>
              <a:spcAft>
                <a:spcPts val="0"/>
              </a:spcAft>
              <a:buClr>
                <a:srgbClr val="212121"/>
              </a:buClr>
              <a:buSzPts val="3600"/>
              <a:buFont typeface="Calibri"/>
              <a:buChar char="●"/>
            </a:pPr>
            <a:r>
              <a:rPr lang="fi-FI" sz="3600" b="1" i="0" u="none" strike="noStrike" dirty="0">
                <a:solidFill>
                  <a:srgbClr val="FF9933"/>
                </a:solidFill>
                <a:latin typeface="Calibri"/>
                <a:ea typeface="Calibri"/>
                <a:cs typeface="Calibri"/>
                <a:sym typeface="Calibri"/>
              </a:rPr>
              <a:t>Muuttoleviämisessä</a:t>
            </a:r>
            <a:r>
              <a:rPr lang="fi-FI" sz="3600" b="0" i="0" u="none" strike="noStrike" dirty="0">
                <a:solidFill>
                  <a:srgbClr val="FF9933"/>
                </a:solidFill>
                <a:latin typeface="Calibri"/>
                <a:ea typeface="Calibri"/>
                <a:cs typeface="Calibri"/>
                <a:sym typeface="Calibri"/>
              </a:rPr>
              <a:t> eli </a:t>
            </a:r>
            <a:r>
              <a:rPr lang="fi-FI" sz="3600" b="1" i="1" u="none" strike="noStrike" dirty="0">
                <a:solidFill>
                  <a:srgbClr val="FF9933"/>
                </a:solidFill>
                <a:latin typeface="Calibri"/>
                <a:ea typeface="Calibri"/>
                <a:cs typeface="Calibri"/>
                <a:sym typeface="Calibri"/>
              </a:rPr>
              <a:t>muuttodiffuusiossa</a:t>
            </a:r>
            <a:r>
              <a:rPr lang="fi-FI" sz="3600" b="0" i="0" u="none" strike="noStrike" dirty="0">
                <a:solidFill>
                  <a:srgbClr val="FF9933"/>
                </a:solidFill>
                <a:latin typeface="Calibri"/>
                <a:ea typeface="Calibri"/>
                <a:cs typeface="Calibri"/>
                <a:sym typeface="Calibri"/>
              </a:rPr>
              <a:t> ihmiset kuljettavat liikkuessaan innovaatioita alueelta toisille.</a:t>
            </a:r>
            <a:endParaRPr dirty="0">
              <a:solidFill>
                <a:srgbClr val="FF9933"/>
              </a:solidFill>
            </a:endParaRPr>
          </a:p>
          <a:p>
            <a:pPr marL="457200" lvl="0" indent="-457200" algn="l" rtl="0">
              <a:lnSpc>
                <a:spcPct val="100000"/>
              </a:lnSpc>
              <a:spcBef>
                <a:spcPts val="0"/>
              </a:spcBef>
              <a:spcAft>
                <a:spcPts val="0"/>
              </a:spcAft>
              <a:buClr>
                <a:srgbClr val="212121"/>
              </a:buClr>
              <a:buSzPts val="3600"/>
              <a:buChar char="●"/>
            </a:pPr>
            <a:r>
              <a:rPr lang="fi-FI" sz="3600" b="0" i="0" u="none" strike="noStrike" dirty="0">
                <a:solidFill>
                  <a:srgbClr val="FF9933"/>
                </a:solidFill>
                <a:latin typeface="Calibri"/>
                <a:ea typeface="Calibri"/>
                <a:cs typeface="Calibri"/>
                <a:sym typeface="Calibri"/>
              </a:rPr>
              <a:t>Innovaatioiden leviäminen ei noudata vain yhtä tapaa, vaan ne voivat levitä samanaikaisesti monilla tavoilla</a:t>
            </a:r>
            <a:r>
              <a:rPr lang="fi-FI" sz="3600" dirty="0">
                <a:solidFill>
                  <a:srgbClr val="FF9933"/>
                </a:solidFill>
              </a:rPr>
              <a:t>.</a:t>
            </a:r>
            <a:endParaRPr sz="4000" dirty="0">
              <a:solidFill>
                <a:srgbClr val="FF9933"/>
              </a:solidFill>
            </a:endParaRPr>
          </a:p>
        </p:txBody>
      </p:sp>
      <p:pic>
        <p:nvPicPr>
          <p:cNvPr id="127" name="Google Shape;127;p6"/>
          <p:cNvPicPr preferRelativeResize="0">
            <a:picLocks noGrp="1"/>
          </p:cNvPicPr>
          <p:nvPr>
            <p:ph type="pic" idx="2"/>
          </p:nvPr>
        </p:nvPicPr>
        <p:blipFill rotWithShape="1">
          <a:blip r:embed="rId3">
            <a:alphaModFix/>
          </a:blip>
          <a:srcRect l="-22637" t="-2348" r="-16754" b="-4867"/>
          <a:stretch/>
        </p:blipFill>
        <p:spPr>
          <a:xfrm>
            <a:off x="14523181" y="-167951"/>
            <a:ext cx="10923814" cy="13716000"/>
          </a:xfrm>
          <a:prstGeom prst="rect">
            <a:avLst/>
          </a:prstGeom>
          <a:noFill/>
          <a:ln>
            <a:noFill/>
          </a:ln>
        </p:spPr>
      </p:pic>
      <p:sp>
        <p:nvSpPr>
          <p:cNvPr id="128" name="Google Shape;128;p6"/>
          <p:cNvSpPr txBox="1">
            <a:spLocks noGrp="1"/>
          </p:cNvSpPr>
          <p:nvPr>
            <p:ph type="sldNum" idx="12"/>
          </p:nvPr>
        </p:nvSpPr>
        <p:spPr>
          <a:xfrm>
            <a:off x="17624213"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a:t>
            </a:fld>
            <a:endParaRPr/>
          </a:p>
        </p:txBody>
      </p:sp>
      <p:pic>
        <p:nvPicPr>
          <p:cNvPr id="1026" name="Picture 2">
            <a:extLst>
              <a:ext uri="{FF2B5EF4-FFF2-40B4-BE49-F238E27FC236}">
                <a16:creationId xmlns:a16="http://schemas.microsoft.com/office/drawing/2014/main" id="{DC4545C1-B901-41A0-44F9-68F7CE768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887" y="7053943"/>
            <a:ext cx="8519397" cy="4299566"/>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1306DEB2-54F1-57DE-A972-5DBC91A12C85}"/>
              </a:ext>
            </a:extLst>
          </p:cNvPr>
          <p:cNvSpPr txBox="1"/>
          <p:nvPr/>
        </p:nvSpPr>
        <p:spPr>
          <a:xfrm>
            <a:off x="349898" y="7431059"/>
            <a:ext cx="6442787" cy="5262979"/>
          </a:xfrm>
          <a:prstGeom prst="rect">
            <a:avLst/>
          </a:prstGeom>
          <a:noFill/>
        </p:spPr>
        <p:txBody>
          <a:bodyPr wrap="square">
            <a:spAutoFit/>
          </a:bodyPr>
          <a:lstStyle/>
          <a:p>
            <a:r>
              <a:rPr lang="fi-FI" sz="2800" b="1" i="0" u="none" strike="noStrike" dirty="0">
                <a:solidFill>
                  <a:srgbClr val="8E7BD3"/>
                </a:solidFill>
                <a:effectLst/>
                <a:latin typeface="Source Sans Pro" panose="020B0503030403020204" pitchFamily="34" charset="0"/>
              </a:rPr>
              <a:t>13.7 </a:t>
            </a:r>
            <a:r>
              <a:rPr lang="fi-FI" sz="2800" b="0" i="0" dirty="0">
                <a:solidFill>
                  <a:srgbClr val="212121"/>
                </a:solidFill>
                <a:effectLst/>
                <a:latin typeface="Source Sans Pro" panose="020B0503030403020204" pitchFamily="34" charset="0"/>
              </a:rPr>
              <a:t>Matkapuhelinverkot ovat tuoneet kymmenille miljoonille kehittyvien maiden ihmisille mahdollisuuden päästä osalliseksi globaalista tietoliikenteestä ja internetistä. Samaan aikaan osa väestöstä, esimerkiksi vanhukset ja vammaiset, syrjäytyy yhteiskunnasta, sillä he eivät välttämättä pysy mukana tietotekniikan kehityksessä. Kehittyvissä maissa lukutaidottomuus on ollut köyhyyden ohella suurin este internetin käytölle.</a:t>
            </a:r>
            <a:endParaRPr lang="fi-FI"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646</Words>
  <Application>Microsoft Office PowerPoint</Application>
  <PresentationFormat>Mukautettu</PresentationFormat>
  <Paragraphs>41</Paragraphs>
  <Slides>5</Slides>
  <Notes>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5</vt:i4>
      </vt:variant>
    </vt:vector>
  </HeadingPairs>
  <TitlesOfParts>
    <vt:vector size="10" baseType="lpstr">
      <vt:lpstr>Arial</vt:lpstr>
      <vt:lpstr>Calibri</vt:lpstr>
      <vt:lpstr>Source Sans Pro</vt:lpstr>
      <vt:lpstr>YouTube Sans</vt:lpstr>
      <vt:lpstr>Office-teema</vt:lpstr>
      <vt:lpstr>13. Globalisaatio ja innovaatiot</vt:lpstr>
      <vt:lpstr>Globalisaatio</vt:lpstr>
      <vt:lpstr>Verkostotalous ja monikansalliset yritykset</vt:lpstr>
      <vt:lpstr>Innovaatiot</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Globalisaatio ja innovaatiot</dc:title>
  <dc:creator>Väänänen Anna</dc:creator>
  <cp:lastModifiedBy>Anitta Marttila</cp:lastModifiedBy>
  <cp:revision>2</cp:revision>
  <dcterms:created xsi:type="dcterms:W3CDTF">2020-05-05T09:10:38Z</dcterms:created>
  <dcterms:modified xsi:type="dcterms:W3CDTF">2023-05-17T06:40:00Z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0x010100E0385AE73BA4B34DAC1EFBEFAAD46A70</vt:lpwstr>
  </property>
  <property fmtid="{D5CDD505-2E9C-101B-9397-08002B2CF9AE}" pid="3" name="TaxKeyword">
    <vt:lpwstr>41;#OOP-powerpointpohja|b87018b7-7572-424a-a48e-dd9736b1fc19;#40;#ppt-pohja|329e38b3-6dd1-4fb8-91c8-04b46990d104;#39;#oppimisen palvelut|6398ef2c-ffc1-44a8-be3a-4c24f3a77669;#38;#powerpoint|f75681ab-06c1-44f6-ad94-a10fca7efc72</vt:lpwstr>
  </property>
</Properties>
</file>