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1"/>
  </p:notesMasterIdLst>
  <p:sldIdLst>
    <p:sldId id="256" r:id="rId2"/>
    <p:sldId id="388" r:id="rId3"/>
    <p:sldId id="390" r:id="rId4"/>
    <p:sldId id="389" r:id="rId5"/>
    <p:sldId id="368" r:id="rId6"/>
    <p:sldId id="456" r:id="rId7"/>
    <p:sldId id="457" r:id="rId8"/>
    <p:sldId id="458" r:id="rId9"/>
    <p:sldId id="455" r:id="rId10"/>
    <p:sldId id="369" r:id="rId11"/>
    <p:sldId id="373" r:id="rId12"/>
    <p:sldId id="285" r:id="rId13"/>
    <p:sldId id="450" r:id="rId14"/>
    <p:sldId id="370" r:id="rId15"/>
    <p:sldId id="451" r:id="rId16"/>
    <p:sldId id="374" r:id="rId17"/>
    <p:sldId id="452" r:id="rId18"/>
    <p:sldId id="371" r:id="rId19"/>
    <p:sldId id="453" r:id="rId20"/>
    <p:sldId id="282" r:id="rId21"/>
    <p:sldId id="287" r:id="rId22"/>
    <p:sldId id="288" r:id="rId23"/>
    <p:sldId id="289" r:id="rId24"/>
    <p:sldId id="290" r:id="rId25"/>
    <p:sldId id="291" r:id="rId26"/>
    <p:sldId id="292" r:id="rId27"/>
    <p:sldId id="283" r:id="rId28"/>
    <p:sldId id="294" r:id="rId29"/>
    <p:sldId id="300" r:id="rId30"/>
    <p:sldId id="297" r:id="rId31"/>
    <p:sldId id="301" r:id="rId32"/>
    <p:sldId id="298" r:id="rId33"/>
    <p:sldId id="302" r:id="rId34"/>
    <p:sldId id="299" r:id="rId35"/>
    <p:sldId id="307" r:id="rId36"/>
    <p:sldId id="308" r:id="rId37"/>
    <p:sldId id="385" r:id="rId38"/>
    <p:sldId id="386" r:id="rId39"/>
    <p:sldId id="303" r:id="rId40"/>
    <p:sldId id="309" r:id="rId41"/>
    <p:sldId id="310" r:id="rId42"/>
    <p:sldId id="311" r:id="rId43"/>
    <p:sldId id="304" r:id="rId44"/>
    <p:sldId id="314" r:id="rId45"/>
    <p:sldId id="315" r:id="rId46"/>
    <p:sldId id="313" r:id="rId47"/>
    <p:sldId id="387" r:id="rId48"/>
    <p:sldId id="305" r:id="rId49"/>
    <p:sldId id="317" r:id="rId50"/>
    <p:sldId id="318" r:id="rId51"/>
    <p:sldId id="319" r:id="rId52"/>
    <p:sldId id="320" r:id="rId53"/>
    <p:sldId id="321" r:id="rId54"/>
    <p:sldId id="323" r:id="rId55"/>
    <p:sldId id="324" r:id="rId56"/>
    <p:sldId id="325" r:id="rId57"/>
    <p:sldId id="326" r:id="rId58"/>
    <p:sldId id="327" r:id="rId59"/>
    <p:sldId id="328" r:id="rId60"/>
    <p:sldId id="335" r:id="rId61"/>
    <p:sldId id="329" r:id="rId62"/>
    <p:sldId id="331" r:id="rId63"/>
    <p:sldId id="330" r:id="rId64"/>
    <p:sldId id="334" r:id="rId65"/>
    <p:sldId id="333" r:id="rId66"/>
    <p:sldId id="332" r:id="rId67"/>
    <p:sldId id="336" r:id="rId68"/>
    <p:sldId id="337" r:id="rId69"/>
    <p:sldId id="339" r:id="rId70"/>
    <p:sldId id="340" r:id="rId71"/>
    <p:sldId id="341" r:id="rId72"/>
    <p:sldId id="350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1" r:id="rId81"/>
    <p:sldId id="352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2" r:id="rId90"/>
    <p:sldId id="363" r:id="rId91"/>
    <p:sldId id="364" r:id="rId92"/>
    <p:sldId id="365" r:id="rId93"/>
    <p:sldId id="366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  <p:sldId id="383" r:id="rId102"/>
    <p:sldId id="384" r:id="rId103"/>
    <p:sldId id="391" r:id="rId104"/>
    <p:sldId id="392" r:id="rId105"/>
    <p:sldId id="399" r:id="rId106"/>
    <p:sldId id="397" r:id="rId107"/>
    <p:sldId id="400" r:id="rId108"/>
    <p:sldId id="403" r:id="rId109"/>
    <p:sldId id="407" r:id="rId110"/>
    <p:sldId id="401" r:id="rId111"/>
    <p:sldId id="415" r:id="rId112"/>
    <p:sldId id="416" r:id="rId113"/>
    <p:sldId id="423" r:id="rId114"/>
    <p:sldId id="417" r:id="rId115"/>
    <p:sldId id="418" r:id="rId116"/>
    <p:sldId id="419" r:id="rId117"/>
    <p:sldId id="420" r:id="rId118"/>
    <p:sldId id="421" r:id="rId119"/>
    <p:sldId id="422" r:id="rId120"/>
    <p:sldId id="404" r:id="rId121"/>
    <p:sldId id="424" r:id="rId122"/>
    <p:sldId id="425" r:id="rId123"/>
    <p:sldId id="426" r:id="rId124"/>
    <p:sldId id="427" r:id="rId125"/>
    <p:sldId id="428" r:id="rId126"/>
    <p:sldId id="429" r:id="rId127"/>
    <p:sldId id="430" r:id="rId128"/>
    <p:sldId id="431" r:id="rId129"/>
    <p:sldId id="432" r:id="rId130"/>
    <p:sldId id="405" r:id="rId131"/>
    <p:sldId id="433" r:id="rId132"/>
    <p:sldId id="434" r:id="rId133"/>
    <p:sldId id="435" r:id="rId134"/>
    <p:sldId id="436" r:id="rId135"/>
    <p:sldId id="437" r:id="rId136"/>
    <p:sldId id="438" r:id="rId137"/>
    <p:sldId id="439" r:id="rId138"/>
    <p:sldId id="440" r:id="rId139"/>
    <p:sldId id="406" r:id="rId140"/>
    <p:sldId id="441" r:id="rId141"/>
    <p:sldId id="442" r:id="rId142"/>
    <p:sldId id="443" r:id="rId143"/>
    <p:sldId id="444" r:id="rId144"/>
    <p:sldId id="445" r:id="rId145"/>
    <p:sldId id="446" r:id="rId146"/>
    <p:sldId id="447" r:id="rId147"/>
    <p:sldId id="448" r:id="rId148"/>
    <p:sldId id="449" r:id="rId149"/>
    <p:sldId id="408" r:id="rId150"/>
    <p:sldId id="410" r:id="rId151"/>
    <p:sldId id="411" r:id="rId152"/>
    <p:sldId id="412" r:id="rId153"/>
    <p:sldId id="413" r:id="rId154"/>
    <p:sldId id="414" r:id="rId155"/>
    <p:sldId id="459" r:id="rId156"/>
    <p:sldId id="460" r:id="rId157"/>
    <p:sldId id="461" r:id="rId158"/>
    <p:sldId id="462" r:id="rId159"/>
    <p:sldId id="463" r:id="rId16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47" autoAdjust="0"/>
  </p:normalViewPr>
  <p:slideViewPr>
    <p:cSldViewPr>
      <p:cViewPr>
        <p:scale>
          <a:sx n="75" d="100"/>
          <a:sy n="75" d="100"/>
        </p:scale>
        <p:origin x="-2736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CA88F-8ADB-47F4-895F-0D851119A980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46DE-8DF3-4D6B-B491-F1A9329DDB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88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46DE-8DF3-4D6B-B491-F1A9329DDB46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59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46DE-8DF3-4D6B-B491-F1A9329DDB46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59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46DE-8DF3-4D6B-B491-F1A9329DDB46}" type="slidenum">
              <a:rPr lang="fi-FI" smtClean="0"/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87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46DE-8DF3-4D6B-B491-F1A9329DDB46}" type="slidenum">
              <a:rPr lang="fi-FI" smtClean="0"/>
              <a:t>60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87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94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67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10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53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7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18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2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00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94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97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90DF-D6BF-44DF-91D9-9968ED99CFED}" type="datetimeFigureOut">
              <a:rPr lang="fi-FI" smtClean="0"/>
              <a:t>12.4.2013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D3C2-0A7E-45E8-95D4-DF51AA9D9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8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5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yleisaikamuodot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Miltä näyttävätkään nämä aikamuodot </a:t>
            </a:r>
            <a:r>
              <a:rPr lang="fi-FI" b="1" dirty="0" smtClean="0"/>
              <a:t>englannin kielessä</a:t>
            </a:r>
            <a:r>
              <a:rPr lang="fi-FI" dirty="0" smtClean="0"/>
              <a:t>:</a:t>
            </a:r>
          </a:p>
          <a:p>
            <a:r>
              <a:rPr lang="fi-FI" dirty="0"/>
              <a:t>m</a:t>
            </a:r>
            <a:r>
              <a:rPr lang="fi-FI" dirty="0" smtClean="0"/>
              <a:t>yönteisinä</a:t>
            </a:r>
          </a:p>
          <a:p>
            <a:r>
              <a:rPr lang="fi-FI" dirty="0"/>
              <a:t>k</a:t>
            </a:r>
            <a:r>
              <a:rPr lang="fi-FI" dirty="0" smtClean="0"/>
              <a:t>ielteisinä</a:t>
            </a:r>
          </a:p>
          <a:p>
            <a:r>
              <a:rPr lang="fi-FI" dirty="0"/>
              <a:t>k</a:t>
            </a:r>
            <a:r>
              <a:rPr lang="fi-FI" dirty="0" smtClean="0"/>
              <a:t>ysyvinä</a:t>
            </a:r>
          </a:p>
          <a:p>
            <a:r>
              <a:rPr lang="fi-FI" dirty="0" smtClean="0"/>
              <a:t>kielteiskysyvinä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11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Suomen kielessä mennyt muoto on pääverbissä (kun apuverbejä ei meillä ole).</a:t>
            </a:r>
          </a:p>
          <a:p>
            <a:r>
              <a:rPr lang="fi-FI" dirty="0" err="1" smtClean="0"/>
              <a:t>Enkussa</a:t>
            </a:r>
            <a:r>
              <a:rPr lang="fi-FI" dirty="0" smtClean="0"/>
              <a:t> </a:t>
            </a:r>
            <a:r>
              <a:rPr lang="fi-FI" b="1" dirty="0" err="1" smtClean="0"/>
              <a:t>did/didn’t</a:t>
            </a:r>
            <a:r>
              <a:rPr lang="fi-FI" dirty="0" smtClean="0"/>
              <a:t> </a:t>
            </a:r>
            <a:r>
              <a:rPr lang="fi-FI" b="1" dirty="0" smtClean="0"/>
              <a:t>ovat</a:t>
            </a:r>
            <a:r>
              <a:rPr lang="fi-FI" dirty="0" smtClean="0"/>
              <a:t> jo menneen ajan </a:t>
            </a:r>
            <a:r>
              <a:rPr lang="fi-FI" b="1" dirty="0" smtClean="0"/>
              <a:t>apuverbejä</a:t>
            </a:r>
            <a:r>
              <a:rPr lang="fi-FI" dirty="0" smtClean="0"/>
              <a:t>. </a:t>
            </a:r>
            <a:r>
              <a:rPr lang="fi-FI" b="1" dirty="0" smtClean="0"/>
              <a:t>Pääverbi ei ole</a:t>
            </a:r>
            <a:r>
              <a:rPr lang="fi-FI" dirty="0" smtClean="0"/>
              <a:t> enää silloin </a:t>
            </a:r>
            <a:r>
              <a:rPr lang="fi-FI" b="1" dirty="0" smtClean="0"/>
              <a:t>menneessä ajassa</a:t>
            </a:r>
            <a:r>
              <a:rPr lang="fi-FI" dirty="0" smtClean="0"/>
              <a:t>. 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smtClean="0"/>
              <a:t>En mennyt</a:t>
            </a:r>
            <a:r>
              <a:rPr lang="fi-FI" dirty="0" smtClean="0"/>
              <a:t> kotiin.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b="1" dirty="0" smtClean="0"/>
              <a:t>Näitkö</a:t>
            </a:r>
            <a:r>
              <a:rPr lang="fi-FI" dirty="0" smtClean="0"/>
              <a:t> sinä minut?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8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Suomen kielessä mennyt muoto on pääverbissä (kun apuverbejä ei meillä ole).</a:t>
            </a:r>
          </a:p>
          <a:p>
            <a:r>
              <a:rPr lang="fi-FI" dirty="0" err="1"/>
              <a:t>Enkussa</a:t>
            </a:r>
            <a:r>
              <a:rPr lang="fi-FI" dirty="0"/>
              <a:t> </a:t>
            </a:r>
            <a:r>
              <a:rPr lang="fi-FI" b="1" dirty="0" err="1"/>
              <a:t>did/didn’t</a:t>
            </a:r>
            <a:r>
              <a:rPr lang="fi-FI" dirty="0"/>
              <a:t> </a:t>
            </a:r>
            <a:r>
              <a:rPr lang="fi-FI" b="1" dirty="0"/>
              <a:t>ovat</a:t>
            </a:r>
            <a:r>
              <a:rPr lang="fi-FI" dirty="0"/>
              <a:t> jo menneen ajan </a:t>
            </a:r>
            <a:r>
              <a:rPr lang="fi-FI" b="1" dirty="0"/>
              <a:t>apuverbejä</a:t>
            </a:r>
            <a:r>
              <a:rPr lang="fi-FI" dirty="0"/>
              <a:t>. </a:t>
            </a:r>
            <a:r>
              <a:rPr lang="fi-FI" b="1" dirty="0"/>
              <a:t>Pääverbi ei ole</a:t>
            </a:r>
            <a:r>
              <a:rPr lang="fi-FI" dirty="0"/>
              <a:t> enää silloin </a:t>
            </a:r>
            <a:r>
              <a:rPr lang="fi-FI" b="1" dirty="0"/>
              <a:t>menneessä ajassa</a:t>
            </a:r>
            <a:r>
              <a:rPr lang="fi-FI" dirty="0"/>
              <a:t>. 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En mennyt</a:t>
            </a:r>
            <a:r>
              <a:rPr lang="fi-FI" dirty="0" smtClean="0"/>
              <a:t> kotiin.</a:t>
            </a:r>
          </a:p>
          <a:p>
            <a:endParaRPr lang="fi-FI" dirty="0" smtClean="0"/>
          </a:p>
          <a:p>
            <a:r>
              <a:rPr lang="fi-FI" dirty="0" smtClean="0"/>
              <a:t>I </a:t>
            </a:r>
            <a:r>
              <a:rPr lang="fi-FI" b="1" dirty="0" err="1" smtClean="0"/>
              <a:t>didn’t</a:t>
            </a:r>
            <a:r>
              <a:rPr lang="fi-FI" b="1" dirty="0" smtClean="0"/>
              <a:t> </a:t>
            </a:r>
            <a:r>
              <a:rPr lang="fi-FI" b="1" dirty="0" err="1" smtClean="0"/>
              <a:t>go</a:t>
            </a:r>
            <a:r>
              <a:rPr lang="fi-FI" dirty="0" smtClean="0"/>
              <a:t> home.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b="1" dirty="0" smtClean="0"/>
              <a:t>Näitkö</a:t>
            </a:r>
            <a:r>
              <a:rPr lang="fi-FI" dirty="0" smtClean="0"/>
              <a:t> sinä minut?</a:t>
            </a:r>
          </a:p>
          <a:p>
            <a:endParaRPr lang="fi-FI" dirty="0" smtClean="0"/>
          </a:p>
          <a:p>
            <a:r>
              <a:rPr lang="fi-FI" b="1" dirty="0" smtClean="0"/>
              <a:t>Did</a:t>
            </a:r>
            <a:r>
              <a:rPr lang="fi-FI" dirty="0" smtClean="0"/>
              <a:t> you </a:t>
            </a:r>
            <a:r>
              <a:rPr lang="fi-FI" b="1" dirty="0" err="1" smtClean="0"/>
              <a:t>see</a:t>
            </a:r>
            <a:r>
              <a:rPr lang="fi-FI" dirty="0" smtClean="0"/>
              <a:t> me?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8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Edellä todettiinkin jo, että kieli on luonteeltaan taloudellinen: </a:t>
            </a:r>
            <a:r>
              <a:rPr lang="fi-FI" b="1" dirty="0" smtClean="0"/>
              <a:t>yksi asia näkyy</a:t>
            </a:r>
            <a:r>
              <a:rPr lang="fi-FI" dirty="0" smtClean="0"/>
              <a:t> mieluusti </a:t>
            </a:r>
            <a:r>
              <a:rPr lang="fi-FI" b="1" dirty="0" smtClean="0"/>
              <a:t>yhdestä paikasta</a:t>
            </a:r>
            <a:r>
              <a:rPr lang="fi-FI" dirty="0" smtClean="0"/>
              <a:t>:</a:t>
            </a:r>
          </a:p>
          <a:p>
            <a:endParaRPr lang="fi-FI" dirty="0" smtClean="0"/>
          </a:p>
          <a:p>
            <a:r>
              <a:rPr lang="fi-FI" dirty="0" err="1" smtClean="0"/>
              <a:t>Enkussa</a:t>
            </a:r>
            <a:r>
              <a:rPr lang="fi-FI" dirty="0" smtClean="0"/>
              <a:t> </a:t>
            </a:r>
            <a:r>
              <a:rPr lang="fi-FI" b="1" dirty="0" smtClean="0"/>
              <a:t>IMPERFEKTI</a:t>
            </a:r>
            <a:r>
              <a:rPr lang="fi-FI" dirty="0" smtClean="0"/>
              <a:t> näkyy siis apuverbistä.</a:t>
            </a:r>
          </a:p>
          <a:p>
            <a:r>
              <a:rPr lang="fi-FI" sz="2200" dirty="0" smtClean="0"/>
              <a:t>(kielloissa ja kysymyksissä)</a:t>
            </a:r>
          </a:p>
          <a:p>
            <a:endParaRPr lang="fi-FI" dirty="0"/>
          </a:p>
        </p:txBody>
      </p:sp>
      <p:pic>
        <p:nvPicPr>
          <p:cNvPr id="1026" name="Picture 2" descr="D:\Kuvia PowerPointteihin\muu vaar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39181"/>
            <a:ext cx="3429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b="1" dirty="0" smtClean="0"/>
              <a:t>kesto</a:t>
            </a:r>
            <a:r>
              <a:rPr lang="fi-FI" dirty="0" smtClean="0"/>
              <a:t>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Kestoaikamuoto korostaa siis</a:t>
            </a:r>
            <a:r>
              <a:rPr lang="fi-FI" b="1" dirty="0" smtClean="0"/>
              <a:t> tietyllä hetkellä</a:t>
            </a:r>
            <a:r>
              <a:rPr lang="fi-FI" dirty="0" smtClean="0"/>
              <a:t> kesken olevaa/ollutta tekemistä.</a:t>
            </a:r>
          </a:p>
          <a:p>
            <a:r>
              <a:rPr lang="fi-FI" dirty="0" smtClean="0"/>
              <a:t>Kestoaikamuotojen </a:t>
            </a:r>
            <a:r>
              <a:rPr lang="fi-FI" b="1" dirty="0" smtClean="0"/>
              <a:t>muodostus</a:t>
            </a:r>
            <a:r>
              <a:rPr lang="fi-FI" dirty="0" smtClean="0"/>
              <a:t>: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3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dirty="0" smtClean="0"/>
              <a:t>kestoaikamuodot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Kestoaikamuoto korostaa siis tietyllä hetkellä kesken olevaa/ollutta tekemistä.</a:t>
            </a:r>
          </a:p>
          <a:p>
            <a:r>
              <a:rPr lang="fi-FI" dirty="0" smtClean="0"/>
              <a:t>Kestoaikamuotojen muodostus:</a:t>
            </a:r>
          </a:p>
          <a:p>
            <a:endParaRPr lang="fi-FI" dirty="0"/>
          </a:p>
          <a:p>
            <a:r>
              <a:rPr lang="fi-FI" b="1" dirty="0" smtClean="0"/>
              <a:t>BE</a:t>
            </a:r>
            <a:r>
              <a:rPr lang="fi-FI" dirty="0" smtClean="0"/>
              <a:t> + </a:t>
            </a:r>
            <a:r>
              <a:rPr lang="fi-FI" dirty="0" err="1" smtClean="0"/>
              <a:t>-</a:t>
            </a:r>
            <a:r>
              <a:rPr lang="fi-FI" b="1" dirty="0" err="1" smtClean="0"/>
              <a:t>ing-muoto</a:t>
            </a:r>
            <a:r>
              <a:rPr lang="fi-FI" dirty="0" smtClean="0"/>
              <a:t> pääverbistä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Olla-verbi osoittaa taivutuksellaan aikamuodon:</a:t>
            </a:r>
          </a:p>
          <a:p>
            <a:endParaRPr lang="fi-FI" b="1" dirty="0"/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b="1" dirty="0" err="1" smtClean="0"/>
              <a:t>are</a:t>
            </a:r>
            <a:r>
              <a:rPr lang="fi-FI" b="1" dirty="0" smtClean="0"/>
              <a:t> </a:t>
            </a:r>
            <a:r>
              <a:rPr lang="fi-FI" b="1" dirty="0" err="1" smtClean="0"/>
              <a:t>learning</a:t>
            </a:r>
            <a:r>
              <a:rPr lang="fi-FI" b="1" dirty="0" smtClean="0"/>
              <a:t> </a:t>
            </a:r>
            <a:r>
              <a:rPr lang="fi-FI" dirty="0" err="1" smtClean="0"/>
              <a:t>English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Siobhan</a:t>
            </a:r>
            <a:r>
              <a:rPr lang="fi-FI" dirty="0" smtClean="0"/>
              <a:t> </a:t>
            </a:r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b="1" dirty="0" err="1" smtClean="0"/>
              <a:t>watching</a:t>
            </a:r>
            <a:r>
              <a:rPr lang="fi-FI" b="1" dirty="0" smtClean="0"/>
              <a:t> </a:t>
            </a:r>
            <a:r>
              <a:rPr lang="fi-FI" dirty="0" smtClean="0"/>
              <a:t>TV </a:t>
            </a:r>
            <a:r>
              <a:rPr lang="fi-FI" dirty="0" err="1" smtClean="0"/>
              <a:t>when</a:t>
            </a:r>
            <a:r>
              <a:rPr lang="fi-FI" dirty="0" smtClean="0"/>
              <a:t> you </a:t>
            </a:r>
            <a:r>
              <a:rPr lang="fi-FI" dirty="0" err="1" smtClean="0"/>
              <a:t>phoned</a:t>
            </a:r>
            <a:r>
              <a:rPr lang="fi-FI" dirty="0" smtClean="0"/>
              <a:t>. </a:t>
            </a:r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b="1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shortly</a:t>
            </a:r>
            <a:r>
              <a:rPr lang="fi-FI" dirty="0" smtClean="0"/>
              <a:t> </a:t>
            </a:r>
            <a:r>
              <a:rPr lang="fi-FI" b="1" dirty="0" err="1" smtClean="0"/>
              <a:t>be</a:t>
            </a:r>
            <a:r>
              <a:rPr lang="fi-FI" dirty="0" smtClean="0"/>
              <a:t> </a:t>
            </a:r>
            <a:r>
              <a:rPr lang="fi-FI" b="1" dirty="0" err="1" smtClean="0"/>
              <a:t>arriving</a:t>
            </a:r>
            <a:r>
              <a:rPr lang="fi-FI" dirty="0" smtClean="0"/>
              <a:t> at </a:t>
            </a:r>
            <a:r>
              <a:rPr lang="fi-FI" dirty="0" err="1" smtClean="0"/>
              <a:t>Lewisham</a:t>
            </a:r>
            <a:r>
              <a:rPr lang="fi-FI" dirty="0"/>
              <a:t>.</a:t>
            </a:r>
            <a:r>
              <a:rPr lang="fi-FI" dirty="0" smtClean="0"/>
              <a:t> 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3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dirty="0" smtClean="0"/>
              <a:t>kestoaikamuodot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Olla-verbin taivutus on aivan olennainen hallita monessa paikassa. </a:t>
            </a:r>
            <a:r>
              <a:rPr lang="fi-FI" b="1" dirty="0" smtClean="0"/>
              <a:t>Nyt se muodostaa kestoaikamuotoja. </a:t>
            </a:r>
            <a:r>
              <a:rPr lang="fi-FI" dirty="0" smtClean="0"/>
              <a:t>Kerrataanpa </a:t>
            </a:r>
            <a:r>
              <a:rPr lang="fi-FI" b="1" dirty="0" err="1" smtClean="0"/>
              <a:t>be-verbin</a:t>
            </a:r>
            <a:r>
              <a:rPr lang="fi-FI" b="1" dirty="0" smtClean="0"/>
              <a:t> taivutus englannin kielessä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33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Be-verbin</a:t>
            </a:r>
            <a:r>
              <a:rPr lang="fi-FI" dirty="0" smtClean="0"/>
              <a:t> taivutus englannin kieless</a:t>
            </a:r>
            <a:r>
              <a:rPr lang="fi-FI" dirty="0"/>
              <a:t>ä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/>
              <a:t>w</a:t>
            </a:r>
            <a:r>
              <a:rPr lang="fi-FI" b="1" dirty="0" err="1" smtClean="0"/>
              <a:t>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endParaRPr lang="fi-FI" b="1" dirty="0" smtClean="0"/>
          </a:p>
          <a:p>
            <a:r>
              <a:rPr lang="fi-FI" b="1" dirty="0"/>
              <a:t>a</a:t>
            </a:r>
            <a:r>
              <a:rPr lang="fi-FI" b="1" dirty="0" smtClean="0"/>
              <a:t>m / is / </a:t>
            </a:r>
            <a:r>
              <a:rPr lang="fi-FI" b="1" dirty="0" err="1" smtClean="0"/>
              <a:t>are</a:t>
            </a:r>
            <a:endParaRPr lang="fi-FI" dirty="0" smtClean="0"/>
          </a:p>
          <a:p>
            <a:r>
              <a:rPr lang="fi-FI" b="1" dirty="0" err="1"/>
              <a:t>w</a:t>
            </a:r>
            <a:r>
              <a:rPr lang="fi-FI" b="1" dirty="0" err="1" smtClean="0"/>
              <a:t>as</a:t>
            </a:r>
            <a:r>
              <a:rPr lang="fi-FI" b="1" dirty="0" smtClean="0"/>
              <a:t> / </a:t>
            </a:r>
            <a:r>
              <a:rPr lang="fi-FI" b="1" dirty="0" err="1" smtClean="0"/>
              <a:t>were</a:t>
            </a:r>
            <a:endParaRPr lang="fi-FI" b="1" dirty="0" smtClean="0"/>
          </a:p>
          <a:p>
            <a:r>
              <a:rPr lang="fi-FI" b="1" dirty="0" err="1" smtClean="0"/>
              <a:t>has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/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endParaRPr lang="fi-FI" b="1" dirty="0" smtClean="0"/>
          </a:p>
          <a:p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endParaRPr lang="fi-FI" b="1" dirty="0" smtClean="0"/>
          </a:p>
          <a:p>
            <a:r>
              <a:rPr lang="fi-FI" b="1" dirty="0" err="1"/>
              <a:t>w</a:t>
            </a:r>
            <a:r>
              <a:rPr lang="fi-FI" b="1" dirty="0" err="1" smtClean="0"/>
              <a:t>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endParaRPr lang="fi-FI" b="1" dirty="0" smtClean="0"/>
          </a:p>
          <a:p>
            <a:r>
              <a:rPr lang="fi-FI" b="1" dirty="0" err="1"/>
              <a:t>w</a:t>
            </a:r>
            <a:r>
              <a:rPr lang="fi-FI" b="1" dirty="0" err="1" smtClean="0"/>
              <a:t>ould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9838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dirty="0" smtClean="0"/>
              <a:t>kestoaikamuodot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Kestoaikamuodoista eniten esiintyy </a:t>
            </a:r>
            <a:r>
              <a:rPr lang="fi-FI" b="1" dirty="0" smtClean="0"/>
              <a:t>kestopreesens</a:t>
            </a:r>
            <a:r>
              <a:rPr lang="fi-FI" dirty="0" smtClean="0"/>
              <a:t>iä ja </a:t>
            </a:r>
            <a:r>
              <a:rPr lang="fi-FI" b="1" dirty="0" smtClean="0"/>
              <a:t>kestoimperfekti</a:t>
            </a:r>
            <a:r>
              <a:rPr lang="fi-FI" dirty="0" smtClean="0"/>
              <a:t>ä.</a:t>
            </a:r>
          </a:p>
          <a:p>
            <a:endParaRPr lang="fi-FI" dirty="0"/>
          </a:p>
          <a:p>
            <a:r>
              <a:rPr lang="fi-FI" dirty="0" smtClean="0"/>
              <a:t>Yleis</a:t>
            </a:r>
            <a:r>
              <a:rPr lang="fi-FI" dirty="0" smtClean="0"/>
              <a:t>imperfektillä </a:t>
            </a:r>
            <a:r>
              <a:rPr lang="fi-FI" dirty="0" smtClean="0"/>
              <a:t>usein keskeytetään taustatoiminta (eli </a:t>
            </a:r>
            <a:r>
              <a:rPr lang="fi-FI" b="1" dirty="0" smtClean="0"/>
              <a:t>kesto</a:t>
            </a:r>
            <a:r>
              <a:rPr lang="fi-FI" dirty="0" smtClean="0"/>
              <a:t>imperfekti</a:t>
            </a:r>
            <a:r>
              <a:rPr lang="fi-FI" dirty="0" smtClean="0"/>
              <a:t>).</a:t>
            </a:r>
            <a:endParaRPr lang="fi-FI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I’</a:t>
            </a:r>
            <a:r>
              <a:rPr lang="fi-FI" b="1" dirty="0" err="1" smtClean="0"/>
              <a:t>m</a:t>
            </a:r>
            <a:r>
              <a:rPr lang="fi-FI" b="1" dirty="0" smtClean="0"/>
              <a:t> </a:t>
            </a:r>
            <a:r>
              <a:rPr lang="fi-FI" b="1" dirty="0" err="1" smtClean="0"/>
              <a:t>reading</a:t>
            </a:r>
            <a:r>
              <a:rPr lang="fi-FI" b="1" dirty="0" smtClean="0"/>
              <a:t> a </a:t>
            </a:r>
            <a:r>
              <a:rPr lang="fi-FI" b="1" dirty="0" err="1" smtClean="0"/>
              <a:t>book</a:t>
            </a:r>
            <a:r>
              <a:rPr lang="fi-FI" b="1" dirty="0" smtClean="0"/>
              <a:t> </a:t>
            </a:r>
            <a:r>
              <a:rPr lang="fi-FI" dirty="0" err="1" smtClean="0"/>
              <a:t>right</a:t>
            </a:r>
            <a:r>
              <a:rPr lang="fi-FI" dirty="0" smtClean="0"/>
              <a:t> </a:t>
            </a:r>
            <a:r>
              <a:rPr lang="fi-FI" dirty="0" err="1" smtClean="0"/>
              <a:t>now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I </a:t>
            </a:r>
            <a:r>
              <a:rPr lang="fi-FI" dirty="0" err="1" smtClean="0"/>
              <a:t>I</a:t>
            </a:r>
            <a:r>
              <a:rPr lang="fi-FI" dirty="0" smtClean="0"/>
              <a:t> </a:t>
            </a:r>
            <a:r>
              <a:rPr lang="fi-FI" dirty="0" err="1" smtClean="0"/>
              <a:t>can’t</a:t>
            </a:r>
            <a:r>
              <a:rPr lang="fi-FI" dirty="0" smtClean="0"/>
              <a:t> </a:t>
            </a:r>
            <a:r>
              <a:rPr lang="fi-FI" dirty="0" err="1" smtClean="0"/>
              <a:t>talk</a:t>
            </a:r>
            <a:r>
              <a:rPr lang="fi-FI" dirty="0" smtClean="0"/>
              <a:t> to you. Call me </a:t>
            </a:r>
            <a:r>
              <a:rPr lang="fi-FI" dirty="0" err="1" smtClean="0"/>
              <a:t>later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I </a:t>
            </a:r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b="1" dirty="0" err="1" smtClean="0"/>
              <a:t>reading</a:t>
            </a:r>
            <a:r>
              <a:rPr lang="fi-FI" b="1" dirty="0" smtClean="0"/>
              <a:t> </a:t>
            </a:r>
            <a:r>
              <a:rPr lang="fi-FI" dirty="0" smtClean="0"/>
              <a:t>a </a:t>
            </a:r>
            <a:r>
              <a:rPr lang="fi-FI" dirty="0" err="1" smtClean="0"/>
              <a:t>book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you </a:t>
            </a:r>
            <a:r>
              <a:rPr lang="fi-FI" dirty="0" err="1" smtClean="0"/>
              <a:t>phoned</a:t>
            </a:r>
            <a:r>
              <a:rPr lang="fi-FI" dirty="0" smtClean="0"/>
              <a:t> me.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04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b="1" dirty="0" smtClean="0"/>
              <a:t>kesto</a:t>
            </a:r>
            <a:r>
              <a:rPr lang="fi-FI" dirty="0" smtClean="0"/>
              <a:t>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Tältä näyttävät englannin kielen </a:t>
            </a:r>
            <a:r>
              <a:rPr lang="fi-FI" b="1" dirty="0" smtClean="0"/>
              <a:t>kestoaikamuodot</a:t>
            </a:r>
            <a:r>
              <a:rPr lang="fi-FI" dirty="0" smtClean="0"/>
              <a:t>: </a:t>
            </a:r>
            <a:endParaRPr lang="fi-FI" dirty="0"/>
          </a:p>
          <a:p>
            <a:endParaRPr lang="fi-FI" dirty="0"/>
          </a:p>
        </p:txBody>
      </p:sp>
      <p:pic>
        <p:nvPicPr>
          <p:cNvPr id="3074" name="Picture 2" descr="D:\Kuvia PowerPointteihin\attent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03" y="1484784"/>
            <a:ext cx="3521397" cy="35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b="1" dirty="0" smtClean="0"/>
              <a:t>kesto</a:t>
            </a:r>
            <a:r>
              <a:rPr lang="fi-FI" dirty="0" smtClean="0"/>
              <a:t>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Tältä näyttävät englannin kielen </a:t>
            </a:r>
            <a:r>
              <a:rPr lang="fi-FI" b="1" dirty="0" smtClean="0"/>
              <a:t>kestoaikamuodot</a:t>
            </a:r>
            <a:r>
              <a:rPr lang="fi-FI" dirty="0" smtClean="0"/>
              <a:t>: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Kelaa seuraavia dioja kunnes olet sinut muotojen kanssa.</a:t>
            </a:r>
            <a:endParaRPr lang="fi-FI" dirty="0"/>
          </a:p>
          <a:p>
            <a:endParaRPr lang="fi-FI" dirty="0"/>
          </a:p>
        </p:txBody>
      </p:sp>
      <p:pic>
        <p:nvPicPr>
          <p:cNvPr id="3074" name="Picture 2" descr="D:\Kuvia PowerPointteihin\attent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03" y="1484784"/>
            <a:ext cx="3521397" cy="35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Miltä näyttävätkään nämä aikamuodot </a:t>
            </a:r>
            <a:r>
              <a:rPr lang="fi-FI" b="1" dirty="0" smtClean="0"/>
              <a:t>englannin kielessä</a:t>
            </a:r>
            <a:r>
              <a:rPr lang="fi-FI" dirty="0" smtClean="0"/>
              <a:t>:</a:t>
            </a:r>
          </a:p>
          <a:p>
            <a:r>
              <a:rPr lang="fi-FI" dirty="0"/>
              <a:t>m</a:t>
            </a:r>
            <a:r>
              <a:rPr lang="fi-FI" dirty="0" smtClean="0"/>
              <a:t>yönteisinä</a:t>
            </a:r>
          </a:p>
          <a:p>
            <a:r>
              <a:rPr lang="fi-FI" dirty="0"/>
              <a:t>k</a:t>
            </a:r>
            <a:r>
              <a:rPr lang="fi-FI" dirty="0" smtClean="0"/>
              <a:t>ielteisinä</a:t>
            </a:r>
          </a:p>
          <a:p>
            <a:r>
              <a:rPr lang="fi-FI" dirty="0"/>
              <a:t>k</a:t>
            </a:r>
            <a:r>
              <a:rPr lang="fi-FI" dirty="0" smtClean="0"/>
              <a:t>ysyvinä</a:t>
            </a:r>
          </a:p>
          <a:p>
            <a:r>
              <a:rPr lang="fi-FI" dirty="0" smtClean="0"/>
              <a:t>Kielteiskysyvinä</a:t>
            </a:r>
          </a:p>
          <a:p>
            <a:endParaRPr lang="fi-FI" dirty="0"/>
          </a:p>
          <a:p>
            <a:r>
              <a:rPr lang="fi-FI" b="1" dirty="0" smtClean="0"/>
              <a:t>Kelaa seuraavia dioja edestakaisin, kunnes tunnet olevasi sinut eri versioiden kanssa.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2290" name="Picture 2" descr="D:\Kuvia PowerPointteihin\att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3" y="4509120"/>
            <a:ext cx="1500758" cy="1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am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You </a:t>
            </a:r>
            <a:r>
              <a:rPr lang="fi-FI" b="1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b="1" dirty="0" smtClean="0"/>
              <a:t>is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sz="2500" dirty="0" err="1" smtClean="0"/>
              <a:t>We/You/They</a:t>
            </a:r>
            <a:r>
              <a:rPr lang="fi-FI" sz="2500" dirty="0" smtClean="0"/>
              <a:t> </a:t>
            </a:r>
            <a:r>
              <a:rPr lang="fi-FI" sz="2500" b="1" dirty="0" err="1" smtClean="0"/>
              <a:t>are</a:t>
            </a:r>
            <a:r>
              <a:rPr lang="fi-FI" sz="2500" dirty="0" smtClean="0"/>
              <a:t> </a:t>
            </a:r>
            <a:r>
              <a:rPr lang="fi-FI" sz="2500" dirty="0" err="1" smtClean="0"/>
              <a:t>learning</a:t>
            </a:r>
            <a:r>
              <a:rPr lang="fi-FI" sz="2500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am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am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You </a:t>
            </a:r>
            <a:r>
              <a:rPr lang="fi-FI" b="1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am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He </a:t>
            </a:r>
            <a:r>
              <a:rPr lang="fi-FI" b="1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am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sz="2600" dirty="0" err="1" smtClean="0"/>
              <a:t>We/You/They</a:t>
            </a:r>
            <a:r>
              <a:rPr lang="fi-FI" sz="2600" dirty="0" smtClean="0"/>
              <a:t> </a:t>
            </a:r>
            <a:r>
              <a:rPr lang="fi-FI" sz="2600" b="1" dirty="0" err="1" smtClean="0"/>
              <a:t>were</a:t>
            </a:r>
            <a:r>
              <a:rPr lang="fi-FI" sz="2600" dirty="0" smtClean="0"/>
              <a:t> </a:t>
            </a:r>
            <a:r>
              <a:rPr lang="fi-FI" sz="2600" dirty="0" err="1" smtClean="0"/>
              <a:t>learning</a:t>
            </a:r>
            <a:r>
              <a:rPr lang="fi-FI" sz="2600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am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b="1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am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b="1" dirty="0" err="1" smtClean="0"/>
              <a:t>has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3569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’m </a:t>
            </a:r>
            <a:r>
              <a:rPr lang="fi-FI" b="1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You’</a:t>
            </a:r>
            <a:r>
              <a:rPr lang="fi-FI" b="1" dirty="0" err="1" smtClean="0"/>
              <a:t>re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He </a:t>
            </a:r>
            <a:r>
              <a:rPr lang="fi-FI" b="1" dirty="0" err="1" smtClean="0"/>
              <a:t>isn’t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sz="2200" dirty="0" err="1" smtClean="0"/>
              <a:t>We/You/They</a:t>
            </a:r>
            <a:r>
              <a:rPr lang="fi-FI" sz="2200" dirty="0" smtClean="0"/>
              <a:t> </a:t>
            </a:r>
            <a:r>
              <a:rPr lang="fi-FI" sz="2200" b="1" dirty="0" err="1" smtClean="0"/>
              <a:t>aren’t</a:t>
            </a:r>
            <a:r>
              <a:rPr lang="fi-FI" sz="2200" b="1" dirty="0" smtClean="0"/>
              <a:t> </a:t>
            </a:r>
            <a:r>
              <a:rPr lang="fi-FI" sz="2200" dirty="0" err="1" smtClean="0"/>
              <a:t>learning</a:t>
            </a:r>
            <a:r>
              <a:rPr lang="fi-FI" sz="2200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’m </a:t>
            </a:r>
            <a:r>
              <a:rPr lang="fi-FI" b="1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’m </a:t>
            </a:r>
            <a:r>
              <a:rPr lang="fi-FI" b="1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You </a:t>
            </a:r>
            <a:r>
              <a:rPr lang="fi-FI" b="1" dirty="0" err="1" smtClean="0"/>
              <a:t>weren’t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’m </a:t>
            </a:r>
            <a:r>
              <a:rPr lang="fi-FI" b="1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He </a:t>
            </a:r>
            <a:r>
              <a:rPr lang="fi-FI" b="1" dirty="0" err="1" smtClean="0"/>
              <a:t>wasn’t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’m </a:t>
            </a:r>
            <a:r>
              <a:rPr lang="fi-FI" b="1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sz="2100" dirty="0" err="1" smtClean="0"/>
              <a:t>We/You/They</a:t>
            </a:r>
            <a:r>
              <a:rPr lang="fi-FI" sz="2100" dirty="0" smtClean="0"/>
              <a:t> </a:t>
            </a:r>
            <a:r>
              <a:rPr lang="fi-FI" sz="2100" b="1" dirty="0" err="1" smtClean="0"/>
              <a:t>weren’t</a:t>
            </a:r>
            <a:r>
              <a:rPr lang="fi-FI" sz="2100" dirty="0" smtClean="0"/>
              <a:t> </a:t>
            </a:r>
            <a:r>
              <a:rPr lang="fi-FI" sz="2100" dirty="0" err="1" smtClean="0"/>
              <a:t>learning</a:t>
            </a:r>
            <a:r>
              <a:rPr lang="fi-FI" sz="2100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’m </a:t>
            </a:r>
            <a:r>
              <a:rPr lang="fi-FI" b="1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b="1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smtClean="0"/>
              <a:t>’m </a:t>
            </a:r>
            <a:r>
              <a:rPr lang="fi-FI" b="1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wasn’t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sz="2000" dirty="0" err="1" smtClean="0"/>
              <a:t>She</a:t>
            </a:r>
            <a:r>
              <a:rPr lang="fi-FI" dirty="0" smtClean="0"/>
              <a:t> </a:t>
            </a:r>
            <a:r>
              <a:rPr lang="fi-FI" b="1" dirty="0" err="1" smtClean="0"/>
              <a:t>hasn’t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000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wouldn</a:t>
            </a:r>
            <a:r>
              <a:rPr lang="fi-FI" b="1" dirty="0" smtClean="0"/>
              <a:t>’</a:t>
            </a:r>
            <a:r>
              <a:rPr lang="fi-FI" dirty="0" smtClean="0"/>
              <a:t>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Preesens</a:t>
            </a:r>
          </a:p>
          <a:p>
            <a:endParaRPr lang="fi-FI" dirty="0" smtClean="0"/>
          </a:p>
          <a:p>
            <a:r>
              <a:rPr lang="fi-FI" dirty="0" smtClean="0"/>
              <a:t>Perfekti</a:t>
            </a:r>
          </a:p>
          <a:p>
            <a:endParaRPr lang="fi-FI" dirty="0" smtClean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 help you.</a:t>
            </a:r>
          </a:p>
          <a:p>
            <a:pPr marL="0" indent="0">
              <a:buNone/>
            </a:pP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dirty="0" err="1" smtClean="0"/>
              <a:t>help</a:t>
            </a:r>
            <a:r>
              <a:rPr lang="fi-FI" b="1" dirty="0" err="1" smtClean="0"/>
              <a:t>s</a:t>
            </a:r>
            <a:r>
              <a:rPr lang="fi-FI" dirty="0" smtClean="0"/>
              <a:t> me. (Y3)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b="1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me. (Y3)</a:t>
            </a:r>
          </a:p>
        </p:txBody>
      </p:sp>
    </p:spTree>
    <p:extLst>
      <p:ext uri="{BB962C8B-B14F-4D97-AF65-F5344CB8AC3E}">
        <p14:creationId xmlns:p14="http://schemas.microsoft.com/office/powerpoint/2010/main" val="8015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Are</a:t>
            </a:r>
            <a:r>
              <a:rPr lang="fi-FI" b="1" dirty="0" smtClean="0"/>
              <a:t> </a:t>
            </a:r>
            <a:r>
              <a:rPr lang="fi-FI" dirty="0" smtClean="0"/>
              <a:t>you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Is </a:t>
            </a:r>
            <a:r>
              <a:rPr lang="fi-FI" dirty="0" smtClean="0"/>
              <a:t>he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Are</a:t>
            </a:r>
            <a:r>
              <a:rPr lang="fi-FI" b="1" dirty="0" smtClean="0"/>
              <a:t> </a:t>
            </a:r>
            <a:r>
              <a:rPr lang="fi-FI" sz="2400" dirty="0" err="1" smtClean="0"/>
              <a:t>we/you/they</a:t>
            </a:r>
            <a:r>
              <a:rPr lang="fi-FI" sz="2400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Were</a:t>
            </a:r>
            <a:r>
              <a:rPr lang="fi-FI" b="1" dirty="0" smtClean="0"/>
              <a:t> </a:t>
            </a:r>
            <a:r>
              <a:rPr lang="fi-FI" dirty="0" smtClean="0"/>
              <a:t>you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dirty="0" smtClean="0"/>
              <a:t>he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Were</a:t>
            </a:r>
            <a:r>
              <a:rPr lang="fi-FI" dirty="0"/>
              <a:t> </a:t>
            </a:r>
            <a:r>
              <a:rPr lang="fi-FI" sz="2200" dirty="0" err="1" smtClean="0"/>
              <a:t>we/you/they</a:t>
            </a:r>
            <a:r>
              <a:rPr lang="fi-FI" sz="2200" dirty="0" smtClean="0"/>
              <a:t> </a:t>
            </a:r>
            <a:r>
              <a:rPr lang="fi-FI" sz="2200" dirty="0" err="1" smtClean="0"/>
              <a:t>learning</a:t>
            </a:r>
            <a:r>
              <a:rPr lang="fi-FI" sz="2200" dirty="0"/>
              <a:t>?</a:t>
            </a:r>
            <a:endParaRPr lang="fi-FI" sz="2200" dirty="0" smtClean="0"/>
          </a:p>
          <a:p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b="1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Will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Has</a:t>
            </a:r>
            <a:r>
              <a:rPr lang="fi-FI" b="1" dirty="0" smtClean="0"/>
              <a:t> </a:t>
            </a:r>
            <a:r>
              <a:rPr lang="fi-FI" dirty="0" err="1" smtClean="0"/>
              <a:t>she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b="1" dirty="0" smtClean="0"/>
              <a:t>I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7968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didn’t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3236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Aren’t</a:t>
            </a:r>
            <a:r>
              <a:rPr lang="fi-FI" b="1" dirty="0" smtClean="0"/>
              <a:t> </a:t>
            </a:r>
            <a:r>
              <a:rPr lang="fi-FI" dirty="0" smtClean="0"/>
              <a:t>you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Isn’t</a:t>
            </a:r>
            <a:r>
              <a:rPr lang="fi-FI" b="1" dirty="0" smtClean="0"/>
              <a:t> </a:t>
            </a:r>
            <a:r>
              <a:rPr lang="fi-FI" dirty="0" smtClean="0"/>
              <a:t>he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b="1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Aren’t</a:t>
            </a:r>
            <a:r>
              <a:rPr lang="fi-FI" b="1" dirty="0" smtClean="0"/>
              <a:t> </a:t>
            </a:r>
            <a:r>
              <a:rPr lang="fi-FI" sz="2000" dirty="0" err="1" smtClean="0"/>
              <a:t>we/you/they</a:t>
            </a:r>
            <a:r>
              <a:rPr lang="fi-FI" sz="2000" dirty="0" smtClean="0"/>
              <a:t> </a:t>
            </a:r>
            <a:r>
              <a:rPr lang="fi-FI" sz="2000" dirty="0" err="1" smtClean="0"/>
              <a:t>learning</a:t>
            </a:r>
            <a:r>
              <a:rPr lang="fi-FI" sz="2000" dirty="0"/>
              <a:t>?</a:t>
            </a:r>
            <a:endParaRPr lang="fi-FI" sz="2000" dirty="0" smtClean="0"/>
          </a:p>
          <a:p>
            <a:r>
              <a:rPr lang="fi-FI" b="1" dirty="0" err="1" smtClean="0"/>
              <a:t>Wasn’t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Weren’t</a:t>
            </a:r>
            <a:r>
              <a:rPr lang="fi-FI" dirty="0" smtClean="0"/>
              <a:t> you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Wasn’t</a:t>
            </a:r>
            <a:r>
              <a:rPr lang="fi-FI" b="1" dirty="0" smtClean="0"/>
              <a:t> </a:t>
            </a: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b="1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Weren’t</a:t>
            </a:r>
            <a:r>
              <a:rPr lang="fi-FI" b="1" dirty="0" smtClean="0"/>
              <a:t> </a:t>
            </a:r>
            <a:r>
              <a:rPr lang="fi-FI" sz="1800" dirty="0" err="1" smtClean="0"/>
              <a:t>we/you/they</a:t>
            </a:r>
            <a:r>
              <a:rPr lang="fi-FI" sz="1800" dirty="0" smtClean="0"/>
              <a:t>  </a:t>
            </a:r>
            <a:r>
              <a:rPr lang="fi-FI" sz="1800" dirty="0" err="1" smtClean="0"/>
              <a:t>learning</a:t>
            </a:r>
            <a:r>
              <a:rPr lang="fi-FI" sz="1800" dirty="0"/>
              <a:t>?</a:t>
            </a:r>
            <a:endParaRPr lang="fi-FI" sz="1800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Haven’t </a:t>
            </a:r>
            <a:r>
              <a:rPr lang="fi-FI" dirty="0" smtClean="0"/>
              <a:t>I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kestoaikamuodot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Futuuri</a:t>
            </a:r>
          </a:p>
          <a:p>
            <a:r>
              <a:rPr lang="fi-FI" dirty="0"/>
              <a:t>Preesens</a:t>
            </a:r>
          </a:p>
          <a:p>
            <a:r>
              <a:rPr lang="fi-FI" dirty="0"/>
              <a:t>Imperfekti</a:t>
            </a:r>
          </a:p>
          <a:p>
            <a:r>
              <a:rPr lang="fi-FI" b="1" dirty="0"/>
              <a:t>Perfekti</a:t>
            </a:r>
          </a:p>
          <a:p>
            <a:r>
              <a:rPr lang="fi-FI" dirty="0"/>
              <a:t>Pluskvamperfekti</a:t>
            </a:r>
          </a:p>
          <a:p>
            <a:r>
              <a:rPr lang="fi-FI" dirty="0"/>
              <a:t>I  Konditionaali</a:t>
            </a:r>
          </a:p>
          <a:p>
            <a:r>
              <a:rPr lang="fi-FI" dirty="0"/>
              <a:t>II Konditionaali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err="1" smtClean="0"/>
              <a:t>Won’t</a:t>
            </a:r>
            <a:r>
              <a:rPr lang="fi-FI" dirty="0" smtClean="0"/>
              <a:t> 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smtClean="0"/>
              <a:t>Am </a:t>
            </a:r>
            <a:r>
              <a:rPr lang="fi-FI" dirty="0" smtClean="0"/>
              <a:t>I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Wasn’t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Hasn’t</a:t>
            </a:r>
            <a:r>
              <a:rPr lang="fi-FI" b="1" dirty="0" smtClean="0"/>
              <a:t> </a:t>
            </a:r>
            <a:r>
              <a:rPr lang="fi-FI" dirty="0" smtClean="0"/>
              <a:t>he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sz="2400" dirty="0" err="1" smtClean="0"/>
              <a:t>learning</a:t>
            </a:r>
            <a:r>
              <a:rPr lang="fi-FI" sz="2400" dirty="0"/>
              <a:t>?</a:t>
            </a:r>
            <a:endParaRPr lang="fi-FI" sz="2400" dirty="0" smtClean="0"/>
          </a:p>
          <a:p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  <a:endParaRPr lang="fi-FI" dirty="0" smtClean="0"/>
          </a:p>
          <a:p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/>
              <a:t>?</a:t>
            </a:r>
          </a:p>
        </p:txBody>
      </p:sp>
      <p:pic>
        <p:nvPicPr>
          <p:cNvPr id="6146" name="Picture 2" descr="D:\Kuvia PowerPointteihin\bullet_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694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2" y="5269416"/>
            <a:ext cx="789384" cy="7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b="1" dirty="0" smtClean="0"/>
              <a:t>kesto</a:t>
            </a:r>
            <a:r>
              <a:rPr lang="fi-FI" dirty="0" smtClean="0"/>
              <a:t>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Kestoaikamuodoista yleisimpiä ovat: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2" descr="D:\Kuvia PowerPointteihin\att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0" y="2708920"/>
            <a:ext cx="3521397" cy="35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Preesens</a:t>
            </a:r>
          </a:p>
          <a:p>
            <a:endParaRPr lang="fi-FI" dirty="0" smtClean="0"/>
          </a:p>
          <a:p>
            <a:r>
              <a:rPr lang="fi-FI" dirty="0" smtClean="0"/>
              <a:t>Perfekti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He </a:t>
            </a:r>
            <a:r>
              <a:rPr lang="fi-FI" b="1" dirty="0" err="1" smtClean="0"/>
              <a:t>doesn’t</a:t>
            </a:r>
            <a:r>
              <a:rPr lang="fi-FI" dirty="0" smtClean="0"/>
              <a:t> help me. (Y3)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He </a:t>
            </a:r>
            <a:r>
              <a:rPr lang="fi-FI" b="1" dirty="0" err="1" smtClean="0"/>
              <a:t>hasn’t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me. (Y3)</a:t>
            </a:r>
          </a:p>
        </p:txBody>
      </p:sp>
    </p:spTree>
    <p:extLst>
      <p:ext uri="{BB962C8B-B14F-4D97-AF65-F5344CB8AC3E}">
        <p14:creationId xmlns:p14="http://schemas.microsoft.com/office/powerpoint/2010/main" val="24119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dirty="0" smtClean="0"/>
              <a:t>kestoaikamuodot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Kestoaikamuodoista yleisimpiä ovat:</a:t>
            </a:r>
          </a:p>
          <a:p>
            <a:endParaRPr lang="fi-FI" dirty="0"/>
          </a:p>
          <a:p>
            <a:r>
              <a:rPr lang="fi-FI" b="1" dirty="0" smtClean="0"/>
              <a:t>Kestopreesens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Can’t</a:t>
            </a:r>
            <a:r>
              <a:rPr lang="fi-FI" dirty="0" smtClean="0"/>
              <a:t> you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I</a:t>
            </a:r>
            <a:r>
              <a:rPr lang="fi-FI" b="1" dirty="0" err="1" smtClean="0"/>
              <a:t>’m</a:t>
            </a:r>
            <a:r>
              <a:rPr lang="fi-FI" b="1" dirty="0" smtClean="0"/>
              <a:t> </a:t>
            </a:r>
            <a:r>
              <a:rPr lang="fi-FI" b="1" dirty="0" err="1" smtClean="0"/>
              <a:t>trying</a:t>
            </a:r>
            <a:r>
              <a:rPr lang="fi-FI" b="1" dirty="0" smtClean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sleep</a:t>
            </a:r>
            <a:r>
              <a:rPr lang="fi-FI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09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dirty="0" smtClean="0"/>
              <a:t>kestoaikamuodot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Kestoaikamuodoista yleisimpiä ovat:</a:t>
            </a:r>
          </a:p>
          <a:p>
            <a:endParaRPr lang="fi-FI" dirty="0"/>
          </a:p>
          <a:p>
            <a:r>
              <a:rPr lang="fi-FI" b="1" dirty="0" smtClean="0"/>
              <a:t>Kestopreesens</a:t>
            </a:r>
          </a:p>
          <a:p>
            <a:r>
              <a:rPr lang="fi-FI" b="1" dirty="0" smtClean="0"/>
              <a:t>Kestoimperfekti </a:t>
            </a:r>
            <a:r>
              <a:rPr lang="fi-FI" dirty="0" smtClean="0"/>
              <a:t>eli taustakuvaus, joka keskeytetään yleisaikamuodolla.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Can’t</a:t>
            </a:r>
            <a:r>
              <a:rPr lang="fi-FI" dirty="0" smtClean="0"/>
              <a:t> you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I</a:t>
            </a:r>
            <a:r>
              <a:rPr lang="fi-FI" b="1" dirty="0" err="1" smtClean="0"/>
              <a:t>’m</a:t>
            </a:r>
            <a:r>
              <a:rPr lang="fi-FI" b="1" dirty="0" smtClean="0"/>
              <a:t> </a:t>
            </a:r>
            <a:r>
              <a:rPr lang="fi-FI" b="1" dirty="0" err="1" smtClean="0"/>
              <a:t>trying</a:t>
            </a:r>
            <a:r>
              <a:rPr lang="fi-FI" b="1" dirty="0" smtClean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sleep</a:t>
            </a:r>
            <a:r>
              <a:rPr lang="fi-FI" dirty="0" smtClean="0"/>
              <a:t>!</a:t>
            </a:r>
          </a:p>
          <a:p>
            <a:r>
              <a:rPr lang="fi-FI" dirty="0" err="1" smtClean="0"/>
              <a:t>Phyllis</a:t>
            </a:r>
            <a:r>
              <a:rPr lang="fi-FI" dirty="0" smtClean="0"/>
              <a:t> </a:t>
            </a:r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b="1" dirty="0" err="1" smtClean="0"/>
              <a:t>reading</a:t>
            </a:r>
            <a:r>
              <a:rPr lang="fi-FI" b="1" dirty="0" smtClean="0"/>
              <a:t> </a:t>
            </a:r>
            <a:r>
              <a:rPr lang="fi-FI" dirty="0" smtClean="0"/>
              <a:t>a </a:t>
            </a:r>
            <a:r>
              <a:rPr lang="fi-FI" dirty="0" err="1" smtClean="0"/>
              <a:t>book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her</a:t>
            </a:r>
            <a:r>
              <a:rPr lang="fi-FI" dirty="0" smtClean="0"/>
              <a:t> </a:t>
            </a:r>
            <a:r>
              <a:rPr lang="fi-FI" dirty="0" err="1" smtClean="0"/>
              <a:t>boyfriend</a:t>
            </a:r>
            <a:r>
              <a:rPr lang="fi-FI" dirty="0" smtClean="0"/>
              <a:t> </a:t>
            </a:r>
            <a:r>
              <a:rPr lang="fi-FI" dirty="0" err="1" smtClean="0"/>
              <a:t>texted</a:t>
            </a:r>
            <a:r>
              <a:rPr lang="fi-FI" dirty="0" smtClean="0"/>
              <a:t> </a:t>
            </a:r>
            <a:r>
              <a:rPr lang="fi-FI" dirty="0" err="1" smtClean="0"/>
              <a:t>her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break-up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</a:t>
            </a:r>
            <a:r>
              <a:rPr lang="fi-FI" dirty="0" smtClean="0"/>
              <a:t>kestoaikamuodot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Kestoaikamuodoista yleisimpiä ovat:</a:t>
            </a:r>
          </a:p>
          <a:p>
            <a:endParaRPr lang="fi-FI" dirty="0"/>
          </a:p>
          <a:p>
            <a:r>
              <a:rPr lang="fi-FI" b="1" dirty="0" smtClean="0"/>
              <a:t>Kestopreesens</a:t>
            </a:r>
          </a:p>
          <a:p>
            <a:r>
              <a:rPr lang="fi-FI" b="1" dirty="0" smtClean="0"/>
              <a:t>Kestoimperfekti </a:t>
            </a:r>
            <a:r>
              <a:rPr lang="fi-FI" dirty="0" smtClean="0"/>
              <a:t>eli taustakuvaus, joka keskeytetään yleisaikamuodolla.</a:t>
            </a:r>
          </a:p>
          <a:p>
            <a:r>
              <a:rPr lang="fi-FI" b="1" dirty="0" smtClean="0"/>
              <a:t>Kestoperfekti </a:t>
            </a:r>
            <a:r>
              <a:rPr lang="fi-FI" dirty="0" smtClean="0"/>
              <a:t>kertoo, että homma jatkuu vielä. </a:t>
            </a:r>
            <a:endParaRPr lang="fi-FI" b="1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i-FI" dirty="0" err="1" smtClean="0"/>
              <a:t>Can’t</a:t>
            </a:r>
            <a:r>
              <a:rPr lang="fi-FI" dirty="0" smtClean="0"/>
              <a:t> you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I</a:t>
            </a:r>
            <a:r>
              <a:rPr lang="fi-FI" b="1" dirty="0" err="1" smtClean="0"/>
              <a:t>’m</a:t>
            </a:r>
            <a:r>
              <a:rPr lang="fi-FI" b="1" dirty="0" smtClean="0"/>
              <a:t> </a:t>
            </a:r>
            <a:r>
              <a:rPr lang="fi-FI" b="1" dirty="0" err="1" smtClean="0"/>
              <a:t>trying</a:t>
            </a:r>
            <a:r>
              <a:rPr lang="fi-FI" b="1" dirty="0" smtClean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sleep</a:t>
            </a:r>
            <a:r>
              <a:rPr lang="fi-FI" dirty="0" smtClean="0"/>
              <a:t>!</a:t>
            </a:r>
          </a:p>
          <a:p>
            <a:r>
              <a:rPr lang="fi-FI" dirty="0" err="1" smtClean="0"/>
              <a:t>Phyllis</a:t>
            </a:r>
            <a:r>
              <a:rPr lang="fi-FI" dirty="0" smtClean="0"/>
              <a:t> </a:t>
            </a:r>
            <a:r>
              <a:rPr lang="fi-FI" b="1" dirty="0" err="1" smtClean="0"/>
              <a:t>was</a:t>
            </a:r>
            <a:r>
              <a:rPr lang="fi-FI" b="1" dirty="0" smtClean="0"/>
              <a:t> </a:t>
            </a:r>
            <a:r>
              <a:rPr lang="fi-FI" b="1" dirty="0" err="1" smtClean="0"/>
              <a:t>reading</a:t>
            </a:r>
            <a:r>
              <a:rPr lang="fi-FI" b="1" dirty="0" smtClean="0"/>
              <a:t> </a:t>
            </a:r>
            <a:r>
              <a:rPr lang="fi-FI" dirty="0" smtClean="0"/>
              <a:t>a </a:t>
            </a:r>
            <a:r>
              <a:rPr lang="fi-FI" dirty="0" err="1" smtClean="0"/>
              <a:t>book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her</a:t>
            </a:r>
            <a:r>
              <a:rPr lang="fi-FI" dirty="0" smtClean="0"/>
              <a:t> </a:t>
            </a:r>
            <a:r>
              <a:rPr lang="fi-FI" dirty="0" err="1" smtClean="0"/>
              <a:t>boyfriend</a:t>
            </a:r>
            <a:r>
              <a:rPr lang="fi-FI" dirty="0" smtClean="0"/>
              <a:t> </a:t>
            </a:r>
            <a:r>
              <a:rPr lang="fi-FI" dirty="0" err="1" smtClean="0"/>
              <a:t>texted</a:t>
            </a:r>
            <a:r>
              <a:rPr lang="fi-FI" dirty="0" smtClean="0"/>
              <a:t> </a:t>
            </a:r>
            <a:r>
              <a:rPr lang="fi-FI" dirty="0" err="1" smtClean="0"/>
              <a:t>her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break-up</a:t>
            </a:r>
            <a:r>
              <a:rPr lang="fi-FI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b="1" dirty="0" err="1" smtClean="0"/>
              <a:t>looking</a:t>
            </a:r>
            <a:r>
              <a:rPr lang="fi-FI" b="1" dirty="0" smtClean="0"/>
              <a:t> </a:t>
            </a:r>
            <a:r>
              <a:rPr lang="fi-FI" dirty="0" smtClean="0"/>
              <a:t>for a new </a:t>
            </a:r>
            <a:r>
              <a:rPr lang="fi-FI" dirty="0" err="1" smtClean="0"/>
              <a:t>flat</a:t>
            </a:r>
            <a:r>
              <a:rPr lang="fi-FI" dirty="0" smtClean="0"/>
              <a:t> for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weeks</a:t>
            </a:r>
            <a:r>
              <a:rPr lang="fi-FI" dirty="0" smtClean="0"/>
              <a:t> </a:t>
            </a:r>
            <a:r>
              <a:rPr lang="fi-FI" dirty="0" err="1" smtClean="0"/>
              <a:t>now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00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i-FI" dirty="0"/>
              <a:t>Englannin kielen </a:t>
            </a:r>
            <a:r>
              <a:rPr lang="fi-FI" dirty="0" smtClean="0"/>
              <a:t>kestoaikamuodot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Kestofutuuri</a:t>
            </a:r>
            <a:r>
              <a:rPr lang="fi-FI" dirty="0" smtClean="0"/>
              <a:t> viittaa lähitulevaisuuden varmaan tapahtumaan: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b="1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shortly</a:t>
            </a:r>
            <a:r>
              <a:rPr lang="fi-FI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b="1" dirty="0" err="1" smtClean="0"/>
              <a:t>arriving</a:t>
            </a:r>
            <a:r>
              <a:rPr lang="fi-FI" dirty="0" smtClean="0"/>
              <a:t> in </a:t>
            </a:r>
            <a:r>
              <a:rPr lang="fi-FI" dirty="0" err="1" smtClean="0"/>
              <a:t>Lewisham</a:t>
            </a:r>
            <a:r>
              <a:rPr lang="fi-FI" dirty="0" smtClean="0"/>
              <a:t>. (On a </a:t>
            </a:r>
            <a:r>
              <a:rPr lang="fi-FI" dirty="0" err="1" smtClean="0"/>
              <a:t>train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12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i-FI" dirty="0"/>
              <a:t>Englannin kielen </a:t>
            </a:r>
            <a:r>
              <a:rPr lang="fi-FI" dirty="0" smtClean="0"/>
              <a:t>kestoaikamuodot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4038600" cy="4525963"/>
          </a:xfrm>
        </p:spPr>
        <p:txBody>
          <a:bodyPr>
            <a:normAutofit/>
          </a:bodyPr>
          <a:lstStyle/>
          <a:p>
            <a:r>
              <a:rPr lang="fi-FI" b="1" dirty="0" smtClean="0"/>
              <a:t>Kestofutuuri</a:t>
            </a:r>
            <a:r>
              <a:rPr lang="fi-FI" dirty="0" smtClean="0"/>
              <a:t> viittaa lähitulevaisuuden varmaan tapahtumaan:</a:t>
            </a:r>
          </a:p>
          <a:p>
            <a:endParaRPr lang="fi-FI" dirty="0"/>
          </a:p>
          <a:p>
            <a:r>
              <a:rPr lang="fi-FI" b="1" dirty="0" smtClean="0"/>
              <a:t>Kestopluskvamperfekti</a:t>
            </a:r>
            <a:r>
              <a:rPr lang="fi-FI" dirty="0" smtClean="0"/>
              <a:t> keskeytetään jälleen yleisaikamuodolla: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b="1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shortly</a:t>
            </a:r>
            <a:r>
              <a:rPr lang="fi-FI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b="1" dirty="0" err="1" smtClean="0"/>
              <a:t>arriving</a:t>
            </a:r>
            <a:r>
              <a:rPr lang="fi-FI" dirty="0" smtClean="0"/>
              <a:t> in </a:t>
            </a:r>
            <a:r>
              <a:rPr lang="fi-FI" dirty="0" err="1" smtClean="0"/>
              <a:t>Lewisham</a:t>
            </a:r>
            <a:r>
              <a:rPr lang="fi-FI" dirty="0" smtClean="0"/>
              <a:t>. (On a </a:t>
            </a:r>
            <a:r>
              <a:rPr lang="fi-FI" dirty="0" err="1" smtClean="0"/>
              <a:t>train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err="1"/>
              <a:t>Phyllis</a:t>
            </a:r>
            <a:r>
              <a:rPr lang="fi-FI" dirty="0"/>
              <a:t>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b="1" dirty="0" err="1" smtClean="0"/>
              <a:t>reading</a:t>
            </a:r>
            <a:r>
              <a:rPr lang="fi-FI" b="1" dirty="0" smtClean="0"/>
              <a:t> </a:t>
            </a:r>
            <a:r>
              <a:rPr lang="fi-FI" dirty="0"/>
              <a:t>a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boyfriend</a:t>
            </a:r>
            <a:r>
              <a:rPr lang="fi-FI" dirty="0"/>
              <a:t> </a:t>
            </a:r>
            <a:r>
              <a:rPr lang="fi-FI" dirty="0" err="1"/>
              <a:t>texted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break-up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3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Tässäpä oli perusperiaatteita englannin kielen aikamuotojen muodostamisesta.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0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Tässäpä oli perusperiaatteita englannin kielen aikamuotojen muodostamisesta.</a:t>
            </a:r>
          </a:p>
          <a:p>
            <a:endParaRPr lang="fi-FI" dirty="0"/>
          </a:p>
          <a:p>
            <a:r>
              <a:rPr lang="fi-FI" dirty="0" smtClean="0"/>
              <a:t>Ne kokosi sinulle </a:t>
            </a:r>
            <a:r>
              <a:rPr lang="fi-FI" b="1" dirty="0" err="1" smtClean="0"/>
              <a:t>Maxx</a:t>
            </a:r>
            <a:r>
              <a:rPr lang="fi-FI" b="1" dirty="0" smtClean="0"/>
              <a:t> Perälä</a:t>
            </a:r>
            <a:r>
              <a:rPr lang="fi-FI" dirty="0" smtClean="0"/>
              <a:t> (vetää englannin palettia Kiimingin lukiossa).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2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Tässäpä oli perusperiaatteita englannin kielen aikamuotojen muodostamisesta.</a:t>
            </a:r>
          </a:p>
          <a:p>
            <a:endParaRPr lang="fi-FI" dirty="0"/>
          </a:p>
          <a:p>
            <a:r>
              <a:rPr lang="fi-FI" dirty="0" smtClean="0"/>
              <a:t>Ne kokosi sinulle </a:t>
            </a:r>
            <a:r>
              <a:rPr lang="fi-FI" b="1" dirty="0" err="1" smtClean="0"/>
              <a:t>Maxx</a:t>
            </a:r>
            <a:r>
              <a:rPr lang="fi-FI" b="1" dirty="0" smtClean="0"/>
              <a:t> Perälä</a:t>
            </a:r>
            <a:r>
              <a:rPr lang="fi-FI" dirty="0" smtClean="0"/>
              <a:t> (vetää englannin palettia Kiimingin lukiossa).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Harjoitus tekee edelleen mestareita, niin kuin aina ennenkin.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Tässäpä oli perusperiaatteita englannin kielen aikamuotojen muodostamisesta.</a:t>
            </a:r>
          </a:p>
          <a:p>
            <a:endParaRPr lang="fi-FI" dirty="0"/>
          </a:p>
          <a:p>
            <a:r>
              <a:rPr lang="fi-FI" dirty="0" smtClean="0"/>
              <a:t>Ne kokosi sinulle </a:t>
            </a:r>
            <a:r>
              <a:rPr lang="fi-FI" b="1" dirty="0" err="1" smtClean="0"/>
              <a:t>Maxx</a:t>
            </a:r>
            <a:r>
              <a:rPr lang="fi-FI" b="1" dirty="0" smtClean="0"/>
              <a:t> Perälä</a:t>
            </a:r>
            <a:r>
              <a:rPr lang="fi-FI" dirty="0" smtClean="0"/>
              <a:t> (vetää englannin palettia Kiimingin lukiossa).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Harjoitus tekee edelleen mestareita, niin kuin aina ennenkin.</a:t>
            </a:r>
          </a:p>
          <a:p>
            <a:endParaRPr lang="fi-FI" dirty="0"/>
          </a:p>
          <a:p>
            <a:r>
              <a:rPr lang="fi-FI" dirty="0" smtClean="0"/>
              <a:t>Harjoittele siis aikamuotoja ajatuksella, niin homma menee pikkuhiljaa automaation tasolle.</a:t>
            </a:r>
          </a:p>
        </p:txBody>
      </p:sp>
    </p:spTree>
    <p:extLst>
      <p:ext uri="{BB962C8B-B14F-4D97-AF65-F5344CB8AC3E}">
        <p14:creationId xmlns:p14="http://schemas.microsoft.com/office/powerpoint/2010/main" val="36308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En toivota onnea matkaan, vaan </a:t>
            </a:r>
            <a:r>
              <a:rPr lang="fi-FI" b="1" dirty="0"/>
              <a:t>TAITOA</a:t>
            </a:r>
            <a:r>
              <a:rPr lang="fi-FI" dirty="0"/>
              <a:t> matkaan! </a:t>
            </a:r>
            <a:r>
              <a:rPr lang="fi-FI" dirty="0" smtClean="0">
                <a:sym typeface="Wingdings" pitchFamily="2" charset="2"/>
              </a:rPr>
              <a:t></a:t>
            </a:r>
            <a:endParaRPr lang="fi-FI" dirty="0">
              <a:sym typeface="Wingdings" pitchFamily="2" charset="2"/>
            </a:endParaRPr>
          </a:p>
          <a:p>
            <a:endParaRPr lang="fi-FI" dirty="0" smtClean="0">
              <a:sym typeface="Wingdings" pitchFamily="2" charset="2"/>
            </a:endParaRPr>
          </a:p>
          <a:p>
            <a:r>
              <a:rPr lang="fi-FI" dirty="0" err="1" smtClean="0"/>
              <a:t>Terv</a:t>
            </a:r>
            <a:r>
              <a:rPr lang="fi-FI" dirty="0" smtClean="0"/>
              <a:t>.</a:t>
            </a:r>
            <a:r>
              <a:rPr lang="fi-FI" dirty="0"/>
              <a:t> </a:t>
            </a:r>
            <a:r>
              <a:rPr lang="fi-FI" b="1" dirty="0" err="1" smtClean="0"/>
              <a:t>Maxx</a:t>
            </a:r>
            <a:endParaRPr lang="fi-FI" b="1" dirty="0" smtClean="0"/>
          </a:p>
        </p:txBody>
      </p:sp>
      <p:pic>
        <p:nvPicPr>
          <p:cNvPr id="1027" name="Picture 3" descr="D:\Kuvia PowerPointteihin\keep-calm-you-are-a-winn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8793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Will</a:t>
            </a:r>
            <a:r>
              <a:rPr lang="fi-FI" dirty="0" smtClean="0"/>
              <a:t> I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Do</a:t>
            </a:r>
            <a:r>
              <a:rPr lang="fi-FI" b="1" dirty="0" smtClean="0"/>
              <a:t> </a:t>
            </a:r>
            <a:r>
              <a:rPr lang="fi-FI" dirty="0" smtClean="0"/>
              <a:t>I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Did</a:t>
            </a:r>
            <a:r>
              <a:rPr lang="fi-FI" dirty="0" smtClean="0"/>
              <a:t> I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Have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Had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Would</a:t>
            </a:r>
            <a:r>
              <a:rPr lang="fi-FI" dirty="0" smtClean="0"/>
              <a:t> I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Would</a:t>
            </a:r>
            <a:r>
              <a:rPr lang="fi-FI" dirty="0" smtClean="0"/>
              <a:t> I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643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Preesens</a:t>
            </a:r>
          </a:p>
          <a:p>
            <a:endParaRPr lang="fi-FI" dirty="0" smtClean="0"/>
          </a:p>
          <a:p>
            <a:r>
              <a:rPr lang="fi-FI" dirty="0" smtClean="0"/>
              <a:t>Perfekti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err="1" smtClean="0"/>
              <a:t>Do</a:t>
            </a:r>
            <a:r>
              <a:rPr lang="fi-FI" b="1" dirty="0" smtClean="0"/>
              <a:t> </a:t>
            </a:r>
            <a:r>
              <a:rPr lang="fi-FI" dirty="0" smtClean="0"/>
              <a:t>I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Does</a:t>
            </a:r>
            <a:r>
              <a:rPr lang="fi-FI" b="1" dirty="0" smtClean="0"/>
              <a:t> </a:t>
            </a:r>
            <a:r>
              <a:rPr lang="fi-FI" dirty="0" err="1" smtClean="0"/>
              <a:t>she</a:t>
            </a:r>
            <a:r>
              <a:rPr lang="fi-FI" b="1" dirty="0" smtClean="0"/>
              <a:t> </a:t>
            </a:r>
            <a:r>
              <a:rPr lang="fi-FI" dirty="0" smtClean="0"/>
              <a:t>help me? (Y3)</a:t>
            </a:r>
          </a:p>
          <a:p>
            <a:pPr marL="0" indent="0">
              <a:buNone/>
            </a:pPr>
            <a:r>
              <a:rPr lang="fi-FI" b="1" dirty="0" err="1" smtClean="0"/>
              <a:t>Have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Has</a:t>
            </a:r>
            <a:r>
              <a:rPr lang="fi-FI" b="1" dirty="0" smtClean="0"/>
              <a:t> </a:t>
            </a:r>
            <a:r>
              <a:rPr lang="fi-FI" dirty="0" err="1" smtClean="0"/>
              <a:t>she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me?</a:t>
            </a:r>
          </a:p>
        </p:txBody>
      </p:sp>
    </p:spTree>
    <p:extLst>
      <p:ext uri="{BB962C8B-B14F-4D97-AF65-F5344CB8AC3E}">
        <p14:creationId xmlns:p14="http://schemas.microsoft.com/office/powerpoint/2010/main" val="42850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Won’t</a:t>
            </a:r>
            <a:r>
              <a:rPr lang="fi-FI" dirty="0" smtClean="0"/>
              <a:t> I help you?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Don’t</a:t>
            </a:r>
            <a:r>
              <a:rPr lang="fi-FI" dirty="0" smtClean="0"/>
              <a:t> I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Didn’t</a:t>
            </a:r>
            <a:r>
              <a:rPr lang="fi-FI" b="1" dirty="0" smtClean="0"/>
              <a:t> </a:t>
            </a:r>
            <a:r>
              <a:rPr lang="fi-FI" dirty="0" smtClean="0"/>
              <a:t>I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Haven’t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Hadn’t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Wouldn’t</a:t>
            </a:r>
            <a:r>
              <a:rPr lang="fi-FI" dirty="0" smtClean="0"/>
              <a:t> I 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Wouldn’t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36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Preesens</a:t>
            </a:r>
          </a:p>
          <a:p>
            <a:endParaRPr lang="fi-FI" dirty="0" smtClean="0"/>
          </a:p>
          <a:p>
            <a:r>
              <a:rPr lang="fi-FI" dirty="0" smtClean="0"/>
              <a:t>Perfekti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Don’t</a:t>
            </a:r>
            <a:r>
              <a:rPr lang="fi-FI" dirty="0" smtClean="0"/>
              <a:t> I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Doesn’t</a:t>
            </a:r>
            <a:r>
              <a:rPr lang="fi-FI" b="1" dirty="0" smtClean="0"/>
              <a:t> </a:t>
            </a:r>
            <a:r>
              <a:rPr lang="fi-FI" dirty="0" err="1" smtClean="0"/>
              <a:t>she</a:t>
            </a:r>
            <a:r>
              <a:rPr lang="fi-FI" dirty="0" smtClean="0"/>
              <a:t> help me? (Y3)</a:t>
            </a:r>
          </a:p>
          <a:p>
            <a:pPr marL="0" indent="0">
              <a:buNone/>
            </a:pPr>
            <a:r>
              <a:rPr lang="fi-FI" b="1" dirty="0" smtClean="0"/>
              <a:t>Haven’t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Hasn’t</a:t>
            </a:r>
            <a:r>
              <a:rPr lang="fi-FI" dirty="0" smtClean="0"/>
              <a:t> </a:t>
            </a: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me? </a:t>
            </a:r>
            <a:r>
              <a:rPr lang="fi-FI" sz="2000" dirty="0" smtClean="0"/>
              <a:t>(Y3)</a:t>
            </a:r>
          </a:p>
        </p:txBody>
      </p:sp>
    </p:spTree>
    <p:extLst>
      <p:ext uri="{BB962C8B-B14F-4D97-AF65-F5344CB8AC3E}">
        <p14:creationId xmlns:p14="http://schemas.microsoft.com/office/powerpoint/2010/main" val="37731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Yleisaikamuoto</a:t>
            </a:r>
            <a:r>
              <a:rPr lang="fi-FI" dirty="0" smtClean="0"/>
              <a:t> tarkoittaa, että tekeminen on </a:t>
            </a:r>
            <a:r>
              <a:rPr lang="fi-FI" b="1" dirty="0" smtClean="0"/>
              <a:t>ohi</a:t>
            </a:r>
            <a:r>
              <a:rPr lang="fi-FI" dirty="0" smtClean="0"/>
              <a:t>, </a:t>
            </a:r>
            <a:r>
              <a:rPr lang="fi-FI" b="1" dirty="0" smtClean="0"/>
              <a:t>valmis</a:t>
            </a:r>
            <a:r>
              <a:rPr lang="fi-FI" dirty="0" smtClean="0"/>
              <a:t>, toistuvaa tai on yleistotuus.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 </a:t>
            </a:r>
            <a:r>
              <a:rPr lang="fi-FI" b="1" dirty="0" err="1" smtClean="0"/>
              <a:t>found</a:t>
            </a:r>
            <a:r>
              <a:rPr lang="fi-FI" dirty="0" smtClean="0"/>
              <a:t> a </a:t>
            </a:r>
            <a:r>
              <a:rPr lang="fi-FI" dirty="0" err="1" smtClean="0"/>
              <a:t>watch</a:t>
            </a:r>
            <a:r>
              <a:rPr lang="fi-FI" dirty="0" smtClean="0"/>
              <a:t> on the </a:t>
            </a:r>
            <a:r>
              <a:rPr lang="fi-FI" dirty="0" err="1" smtClean="0"/>
              <a:t>street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b="1" dirty="0" err="1" smtClean="0"/>
              <a:t>boils</a:t>
            </a:r>
            <a:r>
              <a:rPr lang="fi-FI" dirty="0" smtClean="0"/>
              <a:t> at 100°C.</a:t>
            </a:r>
          </a:p>
          <a:p>
            <a:r>
              <a:rPr lang="fi-FI" dirty="0" smtClean="0"/>
              <a:t>Phil </a:t>
            </a:r>
            <a:r>
              <a:rPr lang="fi-FI" b="1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never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abroad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7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/>
              <a:t>Futuuri</a:t>
            </a:r>
          </a:p>
          <a:p>
            <a:endParaRPr lang="fi-FI" b="1" dirty="0"/>
          </a:p>
          <a:p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help </a:t>
            </a:r>
            <a:r>
              <a:rPr lang="fi-FI" dirty="0" smtClean="0"/>
              <a:t>you.</a:t>
            </a:r>
          </a:p>
          <a:p>
            <a:r>
              <a:rPr lang="fi-FI" dirty="0" smtClean="0"/>
              <a:t>Muodostus:</a:t>
            </a:r>
          </a:p>
          <a:p>
            <a:r>
              <a:rPr lang="fi-FI" b="1" dirty="0" smtClean="0"/>
              <a:t>WILL + PERUSMUOTO PÄÄVERBISTÄ</a:t>
            </a:r>
            <a:endParaRPr lang="fi-FI" b="1" dirty="0"/>
          </a:p>
        </p:txBody>
      </p:sp>
      <p:pic>
        <p:nvPicPr>
          <p:cNvPr id="7" name="Picture 2" descr="D:\Kuvia PowerPointteihin\yes-button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3505"/>
            <a:ext cx="3882797" cy="38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Myönteiset lauseet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 smtClean="0"/>
              <a:t>Futuuri</a:t>
            </a:r>
          </a:p>
          <a:p>
            <a:r>
              <a:rPr lang="fi-FI" b="1" dirty="0" smtClean="0"/>
              <a:t>Preesens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smtClean="0"/>
              <a:t>help</a:t>
            </a:r>
            <a:r>
              <a:rPr lang="fi-FI" dirty="0" smtClean="0"/>
              <a:t> you</a:t>
            </a:r>
          </a:p>
          <a:p>
            <a:r>
              <a:rPr lang="fi-FI" dirty="0" smtClean="0"/>
              <a:t>Muodostus: </a:t>
            </a:r>
          </a:p>
          <a:p>
            <a:r>
              <a:rPr lang="fi-FI" b="1" dirty="0" smtClean="0"/>
              <a:t>EKA MUOTO PÄÄVERBISTÄ</a:t>
            </a:r>
          </a:p>
          <a:p>
            <a:endParaRPr lang="fi-FI" dirty="0"/>
          </a:p>
          <a:p>
            <a:r>
              <a:rPr lang="fi-FI" dirty="0" smtClean="0"/>
              <a:t>Muista yksikön 3.persoona</a:t>
            </a:r>
          </a:p>
          <a:p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b="1" dirty="0" err="1" smtClean="0"/>
              <a:t>helps</a:t>
            </a:r>
            <a:r>
              <a:rPr lang="fi-FI" dirty="0" smtClean="0"/>
              <a:t> me.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0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 smtClean="0"/>
              <a:t>Futuuri</a:t>
            </a:r>
          </a:p>
          <a:p>
            <a:r>
              <a:rPr lang="fi-FI" sz="2000" dirty="0" smtClean="0"/>
              <a:t>Preesens</a:t>
            </a:r>
          </a:p>
          <a:p>
            <a:r>
              <a:rPr lang="fi-FI" b="1" dirty="0" smtClean="0"/>
              <a:t>Imperfekti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helped</a:t>
            </a:r>
            <a:r>
              <a:rPr lang="fi-FI" dirty="0" smtClean="0"/>
              <a:t> you.</a:t>
            </a:r>
          </a:p>
          <a:p>
            <a:r>
              <a:rPr lang="fi-FI" dirty="0" smtClean="0"/>
              <a:t>Muodostus:</a:t>
            </a:r>
          </a:p>
          <a:p>
            <a:r>
              <a:rPr lang="fi-FI" b="1" dirty="0" smtClean="0"/>
              <a:t>TOINEN MUOTO PÄÄVERBISTÄ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4182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 smtClean="0"/>
              <a:t>Futuuri</a:t>
            </a:r>
          </a:p>
          <a:p>
            <a:r>
              <a:rPr lang="fi-FI" sz="2000" dirty="0" smtClean="0"/>
              <a:t>Preesens</a:t>
            </a:r>
          </a:p>
          <a:p>
            <a:r>
              <a:rPr lang="fi-FI" sz="2000" dirty="0" smtClean="0"/>
              <a:t>Imperfekti</a:t>
            </a:r>
          </a:p>
          <a:p>
            <a:r>
              <a:rPr lang="fi-FI" b="1" dirty="0" smtClean="0"/>
              <a:t>Perfekti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helped</a:t>
            </a:r>
            <a:r>
              <a:rPr lang="fi-FI" b="1" dirty="0" smtClean="0"/>
              <a:t> </a:t>
            </a:r>
            <a:r>
              <a:rPr lang="fi-FI" dirty="0" smtClean="0"/>
              <a:t>you.</a:t>
            </a:r>
          </a:p>
          <a:p>
            <a:r>
              <a:rPr lang="fi-FI" dirty="0" smtClean="0"/>
              <a:t>Muodostus</a:t>
            </a:r>
            <a:r>
              <a:rPr lang="fi-FI" b="1" dirty="0" smtClean="0"/>
              <a:t>:</a:t>
            </a:r>
          </a:p>
          <a:p>
            <a:r>
              <a:rPr lang="fi-FI" b="1" dirty="0" smtClean="0"/>
              <a:t>HAVE + 3.MUOTO PÄÄVERBISTÄ</a:t>
            </a:r>
          </a:p>
          <a:p>
            <a:endParaRPr lang="fi-FI" b="1" dirty="0"/>
          </a:p>
          <a:p>
            <a:r>
              <a:rPr lang="fi-FI" dirty="0" smtClean="0"/>
              <a:t>Yksikön 3. persoona:</a:t>
            </a:r>
          </a:p>
          <a:p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b="1" dirty="0" err="1" smtClean="0"/>
              <a:t>has</a:t>
            </a:r>
            <a:r>
              <a:rPr lang="fi-FI" b="1" dirty="0" smtClean="0"/>
              <a:t> </a:t>
            </a:r>
            <a:r>
              <a:rPr lang="fi-FI" b="1" dirty="0" err="1" smtClean="0"/>
              <a:t>helped</a:t>
            </a:r>
            <a:r>
              <a:rPr lang="fi-FI" b="1" dirty="0" smtClean="0"/>
              <a:t> </a:t>
            </a:r>
            <a:r>
              <a:rPr lang="fi-FI" dirty="0" smtClean="0"/>
              <a:t>me.</a:t>
            </a:r>
          </a:p>
          <a:p>
            <a:r>
              <a:rPr lang="fi-FI" b="1" dirty="0" smtClean="0"/>
              <a:t>HAS + 3. MUOTO PÄÄVERBISTÄ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890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 smtClean="0"/>
              <a:t>Futuuri</a:t>
            </a:r>
          </a:p>
          <a:p>
            <a:r>
              <a:rPr lang="fi-FI" sz="2000" dirty="0" smtClean="0"/>
              <a:t>Preesens</a:t>
            </a:r>
          </a:p>
          <a:p>
            <a:r>
              <a:rPr lang="fi-FI" sz="2000" dirty="0" smtClean="0"/>
              <a:t>Imperfekti</a:t>
            </a:r>
          </a:p>
          <a:p>
            <a:r>
              <a:rPr lang="fi-FI" sz="2000" dirty="0" smtClean="0"/>
              <a:t>Perfekti</a:t>
            </a:r>
          </a:p>
          <a:p>
            <a:r>
              <a:rPr lang="fi-FI" b="1" dirty="0" smtClean="0"/>
              <a:t>Pluskvamperfekti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helped</a:t>
            </a:r>
            <a:r>
              <a:rPr lang="fi-FI" b="1" dirty="0" smtClean="0"/>
              <a:t> </a:t>
            </a:r>
            <a:r>
              <a:rPr lang="fi-FI" dirty="0" smtClean="0"/>
              <a:t>you.</a:t>
            </a:r>
          </a:p>
          <a:p>
            <a:r>
              <a:rPr lang="fi-FI" dirty="0" smtClean="0"/>
              <a:t>Muodostus:</a:t>
            </a:r>
          </a:p>
          <a:p>
            <a:r>
              <a:rPr lang="fi-FI" b="1" dirty="0" smtClean="0"/>
              <a:t>HAD + 3.MUOTO PÄÄVERBISTÄ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2604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 smtClean="0"/>
              <a:t>Futuuri</a:t>
            </a:r>
          </a:p>
          <a:p>
            <a:r>
              <a:rPr lang="fi-FI" sz="2000" dirty="0" smtClean="0"/>
              <a:t>Preesens</a:t>
            </a:r>
          </a:p>
          <a:p>
            <a:r>
              <a:rPr lang="fi-FI" sz="2000" dirty="0" smtClean="0"/>
              <a:t>Imperfekti</a:t>
            </a:r>
          </a:p>
          <a:p>
            <a:r>
              <a:rPr lang="fi-FI" sz="2000" dirty="0" smtClean="0"/>
              <a:t>Perfekti</a:t>
            </a:r>
          </a:p>
          <a:p>
            <a:r>
              <a:rPr lang="fi-FI" sz="2000" dirty="0" smtClean="0"/>
              <a:t>Pluskvamperfekti</a:t>
            </a:r>
          </a:p>
          <a:p>
            <a:r>
              <a:rPr lang="fi-FI" b="1" dirty="0" smtClean="0"/>
              <a:t>I Konditionaali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help </a:t>
            </a:r>
            <a:r>
              <a:rPr lang="fi-FI" dirty="0" smtClean="0"/>
              <a:t>you.</a:t>
            </a:r>
          </a:p>
          <a:p>
            <a:r>
              <a:rPr lang="fi-FI" dirty="0" smtClean="0"/>
              <a:t>Muodostus:</a:t>
            </a:r>
          </a:p>
          <a:p>
            <a:r>
              <a:rPr lang="fi-FI" b="1" dirty="0" smtClean="0"/>
              <a:t>WOULD + PERUSMUOTO PÄÄVERBISTÄ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8814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 smtClean="0"/>
              <a:t>Futuuri</a:t>
            </a:r>
          </a:p>
          <a:p>
            <a:r>
              <a:rPr lang="fi-FI" sz="2000" dirty="0" smtClean="0"/>
              <a:t>Preesens</a:t>
            </a:r>
          </a:p>
          <a:p>
            <a:r>
              <a:rPr lang="fi-FI" sz="2000" dirty="0" smtClean="0"/>
              <a:t>Imperfekti</a:t>
            </a:r>
          </a:p>
          <a:p>
            <a:r>
              <a:rPr lang="fi-FI" sz="2000" dirty="0" smtClean="0"/>
              <a:t>Perfekti</a:t>
            </a:r>
          </a:p>
          <a:p>
            <a:r>
              <a:rPr lang="fi-FI" sz="2000" dirty="0" smtClean="0"/>
              <a:t>Pluskvamperfekti</a:t>
            </a:r>
          </a:p>
          <a:p>
            <a:r>
              <a:rPr lang="fi-FI" sz="2000" dirty="0" smtClean="0"/>
              <a:t>I Konditionaali</a:t>
            </a:r>
          </a:p>
          <a:p>
            <a:r>
              <a:rPr lang="fi-FI" b="1" dirty="0" smtClean="0"/>
              <a:t>II Konditionaali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helped</a:t>
            </a:r>
            <a:r>
              <a:rPr lang="fi-FI" b="1" dirty="0" smtClean="0"/>
              <a:t> </a:t>
            </a:r>
            <a:r>
              <a:rPr lang="fi-FI" dirty="0" smtClean="0"/>
              <a:t>you.</a:t>
            </a:r>
          </a:p>
          <a:p>
            <a:r>
              <a:rPr lang="fi-FI" dirty="0" smtClean="0"/>
              <a:t>Muodostus:</a:t>
            </a:r>
          </a:p>
          <a:p>
            <a:r>
              <a:rPr lang="fi-FI" b="1" dirty="0" smtClean="0"/>
              <a:t>WOULD + HAVE + 3.MUOTO PÄÄVERBISTÄ</a:t>
            </a:r>
          </a:p>
          <a:p>
            <a:pPr marL="0" indent="0">
              <a:buNone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5129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Seuraavaksi kerrataan kieltolauseiden muodostaminen.</a:t>
            </a:r>
            <a:endParaRPr lang="fi-FI" dirty="0"/>
          </a:p>
        </p:txBody>
      </p:sp>
      <p:pic>
        <p:nvPicPr>
          <p:cNvPr id="2050" name="Picture 2" descr="D:\Kuvia PowerPointteihin\redbutton-no-h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01" y="1921783"/>
            <a:ext cx="3882797" cy="38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Muistutetaan tässä vaiheessa mieliin seuraava yläsääntö:</a:t>
            </a:r>
          </a:p>
          <a:p>
            <a:endParaRPr lang="fi-FI" dirty="0"/>
          </a:p>
          <a:p>
            <a:r>
              <a:rPr lang="fi-FI" dirty="0" smtClean="0"/>
              <a:t>Englannin </a:t>
            </a:r>
            <a:r>
              <a:rPr lang="fi-FI" b="1" dirty="0" smtClean="0"/>
              <a:t>KIELTEISET</a:t>
            </a:r>
            <a:r>
              <a:rPr lang="fi-FI" dirty="0" smtClean="0"/>
              <a:t> ja </a:t>
            </a:r>
            <a:r>
              <a:rPr lang="fi-FI" b="1" dirty="0" smtClean="0"/>
              <a:t>KYSYVÄT</a:t>
            </a:r>
            <a:r>
              <a:rPr lang="fi-FI" dirty="0" smtClean="0"/>
              <a:t> lauseet tehdään </a:t>
            </a:r>
            <a:r>
              <a:rPr lang="fi-FI" b="1" dirty="0" smtClean="0"/>
              <a:t>APUVERBIN</a:t>
            </a:r>
            <a:r>
              <a:rPr lang="fi-FI" dirty="0" smtClean="0"/>
              <a:t> avulla.</a:t>
            </a:r>
            <a:endParaRPr lang="fi-FI" dirty="0"/>
          </a:p>
        </p:txBody>
      </p:sp>
      <p:pic>
        <p:nvPicPr>
          <p:cNvPr id="7" name="Picture 2" descr="D:\Kuvia PowerPointteihin\redbutton-no-h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01" y="1921783"/>
            <a:ext cx="3882797" cy="38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Muistutetaan tässä vaiheessa mieliin seuraava yläsääntö:</a:t>
            </a:r>
          </a:p>
          <a:p>
            <a:endParaRPr lang="fi-FI" dirty="0"/>
          </a:p>
          <a:p>
            <a:r>
              <a:rPr lang="fi-FI" dirty="0" smtClean="0"/>
              <a:t>Englannin </a:t>
            </a:r>
            <a:r>
              <a:rPr lang="fi-FI" b="1" dirty="0" smtClean="0"/>
              <a:t>KIELTEISET</a:t>
            </a:r>
            <a:r>
              <a:rPr lang="fi-FI" dirty="0" smtClean="0"/>
              <a:t> ja </a:t>
            </a:r>
            <a:r>
              <a:rPr lang="fi-FI" b="1" dirty="0" smtClean="0"/>
              <a:t>KYSYVÄT</a:t>
            </a:r>
            <a:r>
              <a:rPr lang="fi-FI" dirty="0" smtClean="0"/>
              <a:t> lauseet tehdään </a:t>
            </a:r>
            <a:r>
              <a:rPr lang="fi-FI" b="1" dirty="0" smtClean="0"/>
              <a:t>APUVERBIN</a:t>
            </a:r>
            <a:r>
              <a:rPr lang="fi-FI" dirty="0" smtClean="0"/>
              <a:t> avulla.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(erityistapaukset myöhemmin)</a:t>
            </a:r>
            <a:endParaRPr lang="fi-FI" dirty="0"/>
          </a:p>
        </p:txBody>
      </p:sp>
      <p:pic>
        <p:nvPicPr>
          <p:cNvPr id="7" name="Picture 2" descr="D:\Kuvia PowerPointteihin\redbutton-no-h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01" y="1921783"/>
            <a:ext cx="3882797" cy="38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Yleisaikamuoto</a:t>
            </a:r>
            <a:r>
              <a:rPr lang="fi-FI" dirty="0" smtClean="0"/>
              <a:t> tarkoittaa, että tekeminen on </a:t>
            </a:r>
            <a:r>
              <a:rPr lang="fi-FI" b="1" dirty="0" smtClean="0"/>
              <a:t>ohi</a:t>
            </a:r>
            <a:r>
              <a:rPr lang="fi-FI" dirty="0" smtClean="0"/>
              <a:t>, </a:t>
            </a:r>
            <a:r>
              <a:rPr lang="fi-FI" b="1" dirty="0" smtClean="0"/>
              <a:t>valmis</a:t>
            </a:r>
            <a:r>
              <a:rPr lang="fi-FI" dirty="0" smtClean="0"/>
              <a:t>, toistuvaa tai on yleistotuus.</a:t>
            </a:r>
          </a:p>
          <a:p>
            <a:endParaRPr lang="fi-FI" dirty="0"/>
          </a:p>
          <a:p>
            <a:r>
              <a:rPr lang="fi-FI" b="1" dirty="0" smtClean="0"/>
              <a:t>Kestoaikamuoto</a:t>
            </a:r>
            <a:r>
              <a:rPr lang="fi-FI" dirty="0" smtClean="0"/>
              <a:t> korostaa, että tekeminen on </a:t>
            </a:r>
            <a:r>
              <a:rPr lang="fi-FI" b="1" dirty="0" smtClean="0"/>
              <a:t>kesken</a:t>
            </a:r>
            <a:r>
              <a:rPr lang="fi-FI" dirty="0" smtClean="0"/>
              <a:t> tietyllä hetkellä.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I </a:t>
            </a:r>
            <a:r>
              <a:rPr lang="fi-FI" b="1" dirty="0" err="1" smtClean="0"/>
              <a:t>found</a:t>
            </a:r>
            <a:r>
              <a:rPr lang="fi-FI" dirty="0" smtClean="0"/>
              <a:t> a </a:t>
            </a:r>
            <a:r>
              <a:rPr lang="fi-FI" dirty="0" err="1" smtClean="0"/>
              <a:t>watch</a:t>
            </a:r>
            <a:r>
              <a:rPr lang="fi-FI" dirty="0" smtClean="0"/>
              <a:t> on the </a:t>
            </a:r>
            <a:r>
              <a:rPr lang="fi-FI" dirty="0" err="1" smtClean="0"/>
              <a:t>street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b="1" dirty="0" err="1" smtClean="0"/>
              <a:t>boils</a:t>
            </a:r>
            <a:r>
              <a:rPr lang="fi-FI" dirty="0" smtClean="0"/>
              <a:t> at 100°C.</a:t>
            </a:r>
          </a:p>
          <a:p>
            <a:r>
              <a:rPr lang="fi-FI" dirty="0" smtClean="0"/>
              <a:t>Phil </a:t>
            </a:r>
            <a:r>
              <a:rPr lang="fi-FI" b="1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never</a:t>
            </a:r>
            <a:r>
              <a:rPr lang="fi-FI" dirty="0" smtClean="0"/>
              <a:t> </a:t>
            </a:r>
            <a:r>
              <a:rPr lang="fi-FI" b="1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abroad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I </a:t>
            </a:r>
            <a:r>
              <a:rPr lang="fi-FI" b="1" dirty="0" smtClean="0"/>
              <a:t>am </a:t>
            </a:r>
            <a:r>
              <a:rPr lang="fi-FI" b="1" dirty="0" err="1" smtClean="0"/>
              <a:t>learning</a:t>
            </a:r>
            <a:r>
              <a:rPr lang="fi-FI" b="1" dirty="0" smtClean="0"/>
              <a:t> </a:t>
            </a:r>
            <a:r>
              <a:rPr lang="fi-FI" dirty="0" err="1" smtClean="0"/>
              <a:t>English</a:t>
            </a:r>
            <a:r>
              <a:rPr lang="fi-FI" dirty="0" smtClean="0"/>
              <a:t> at the </a:t>
            </a:r>
            <a:r>
              <a:rPr lang="fi-FI" dirty="0" err="1" smtClean="0"/>
              <a:t>moment</a:t>
            </a:r>
            <a:r>
              <a:rPr lang="fi-FI" dirty="0" smtClean="0"/>
              <a:t>.</a:t>
            </a:r>
          </a:p>
          <a:p>
            <a:r>
              <a:rPr lang="fi-FI" dirty="0" smtClean="0"/>
              <a:t>Bob </a:t>
            </a:r>
            <a:r>
              <a:rPr lang="fi-FI" b="1" dirty="0" err="1" smtClean="0"/>
              <a:t>has</a:t>
            </a:r>
            <a:r>
              <a:rPr lang="fi-FI" b="1" dirty="0" smtClean="0"/>
              <a:t> </a:t>
            </a:r>
            <a:r>
              <a:rPr lang="fi-FI" b="1" dirty="0" err="1" smtClean="0"/>
              <a:t>been</a:t>
            </a:r>
            <a:r>
              <a:rPr lang="fi-FI" b="1" dirty="0" smtClean="0"/>
              <a:t> </a:t>
            </a:r>
            <a:r>
              <a:rPr lang="fi-FI" b="1" dirty="0" err="1" smtClean="0"/>
              <a:t>looking</a:t>
            </a:r>
            <a:r>
              <a:rPr lang="fi-FI" b="1" dirty="0" smtClean="0"/>
              <a:t> </a:t>
            </a:r>
            <a:r>
              <a:rPr lang="fi-FI" dirty="0" smtClean="0"/>
              <a:t>for a new </a:t>
            </a:r>
            <a:r>
              <a:rPr lang="fi-FI" dirty="0" err="1" smtClean="0"/>
              <a:t>flat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78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Myönteisessä </a:t>
            </a:r>
            <a:r>
              <a:rPr lang="fi-FI" b="1" dirty="0" smtClean="0"/>
              <a:t>preesens</a:t>
            </a:r>
            <a:r>
              <a:rPr lang="fi-FI" dirty="0" smtClean="0"/>
              <a:t>issä ja </a:t>
            </a:r>
            <a:r>
              <a:rPr lang="fi-FI" b="1" dirty="0" smtClean="0"/>
              <a:t>imperfekti</a:t>
            </a:r>
            <a:r>
              <a:rPr lang="fi-FI" dirty="0" smtClean="0"/>
              <a:t>ssä ei ole apuverbiä.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I </a:t>
            </a:r>
            <a:r>
              <a:rPr lang="fi-FI" b="1" dirty="0" err="1" smtClean="0"/>
              <a:t>go</a:t>
            </a:r>
            <a:r>
              <a:rPr lang="fi-FI" dirty="0" smtClean="0"/>
              <a:t> home.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went</a:t>
            </a:r>
            <a:r>
              <a:rPr lang="fi-FI" dirty="0" smtClean="0"/>
              <a:t> home.</a:t>
            </a:r>
            <a:endParaRPr lang="fi-FI" dirty="0"/>
          </a:p>
        </p:txBody>
      </p:sp>
      <p:pic>
        <p:nvPicPr>
          <p:cNvPr id="1026" name="Picture 2" descr="D:\Kuvia PowerPointteihin\undecid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95" y="1412776"/>
            <a:ext cx="3593405" cy="35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Myönteisessä </a:t>
            </a:r>
            <a:r>
              <a:rPr lang="fi-FI" b="1" dirty="0" smtClean="0"/>
              <a:t>preesens</a:t>
            </a:r>
            <a:r>
              <a:rPr lang="fi-FI" dirty="0" smtClean="0"/>
              <a:t>issä ja </a:t>
            </a:r>
            <a:r>
              <a:rPr lang="fi-FI" b="1" dirty="0" smtClean="0"/>
              <a:t>imperfekti</a:t>
            </a:r>
            <a:r>
              <a:rPr lang="fi-FI" dirty="0" smtClean="0"/>
              <a:t>ssä ei ole apuverbiä.</a:t>
            </a:r>
          </a:p>
          <a:p>
            <a:r>
              <a:rPr lang="fi-FI" dirty="0" smtClean="0"/>
              <a:t>Muissa aikamuodoissa on jo apuverbi: </a:t>
            </a:r>
          </a:p>
          <a:p>
            <a:r>
              <a:rPr lang="fi-FI" dirty="0" smtClean="0"/>
              <a:t>WILL /  HAVE / HAS / HAD / WOULD / WOULD HAVE</a:t>
            </a:r>
            <a:endParaRPr lang="fi-FI" dirty="0"/>
          </a:p>
        </p:txBody>
      </p:sp>
      <p:pic>
        <p:nvPicPr>
          <p:cNvPr id="7" name="Picture 2" descr="D:\Kuvia PowerPointteihin\undecid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95" y="1412776"/>
            <a:ext cx="3593405" cy="35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Kun kielteiset </a:t>
            </a:r>
            <a:r>
              <a:rPr lang="fi-FI" smtClean="0"/>
              <a:t>lauseet näemmä muodostetaan </a:t>
            </a:r>
            <a:r>
              <a:rPr lang="fi-FI" dirty="0" smtClean="0"/>
              <a:t>apuverbin avulla:</a:t>
            </a:r>
            <a:endParaRPr lang="fi-FI" dirty="0"/>
          </a:p>
        </p:txBody>
      </p:sp>
      <p:pic>
        <p:nvPicPr>
          <p:cNvPr id="3074" name="Picture 2" descr="D:\Kuvia PowerPointteihin\puzzl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06" y="1412776"/>
            <a:ext cx="466718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Kun kielteiset lauseet muodostetaan apuverbin avulla:</a:t>
            </a:r>
          </a:p>
          <a:p>
            <a:endParaRPr lang="fi-FI" dirty="0"/>
          </a:p>
          <a:p>
            <a:r>
              <a:rPr lang="fi-FI" b="1" dirty="0" err="1" smtClean="0"/>
              <a:t>PREESENS</a:t>
            </a:r>
            <a:r>
              <a:rPr lang="fi-FI" dirty="0" err="1" smtClean="0"/>
              <a:t>iin</a:t>
            </a:r>
            <a:r>
              <a:rPr lang="fi-FI" dirty="0" smtClean="0"/>
              <a:t> ja </a:t>
            </a:r>
            <a:r>
              <a:rPr lang="fi-FI" b="1" dirty="0" err="1" smtClean="0"/>
              <a:t>IMPERFEKTI</a:t>
            </a:r>
            <a:r>
              <a:rPr lang="fi-FI" dirty="0" err="1" smtClean="0"/>
              <a:t>in</a:t>
            </a:r>
            <a:r>
              <a:rPr lang="fi-FI" dirty="0"/>
              <a:t> </a:t>
            </a:r>
            <a:r>
              <a:rPr lang="fi-FI" dirty="0" smtClean="0"/>
              <a:t>näin ollen lisätään apuverbi! (jotta em. </a:t>
            </a:r>
            <a:r>
              <a:rPr lang="fi-FI" dirty="0"/>
              <a:t>s</a:t>
            </a:r>
            <a:r>
              <a:rPr lang="fi-FI" dirty="0" smtClean="0"/>
              <a:t>ääntö toteutuu)</a:t>
            </a:r>
          </a:p>
        </p:txBody>
      </p:sp>
      <p:pic>
        <p:nvPicPr>
          <p:cNvPr id="1026" name="Picture 2" descr="D:\Kuvia PowerPointteihin\ye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1"/>
            <a:ext cx="3672408" cy="49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Tässä tulos:</a:t>
            </a:r>
            <a:endParaRPr lang="fi-FI" dirty="0"/>
          </a:p>
        </p:txBody>
      </p:sp>
      <p:pic>
        <p:nvPicPr>
          <p:cNvPr id="7" name="Picture 2" descr="D:\Kuvia PowerPointteihin\hap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0386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Kielteiset </a:t>
            </a:r>
            <a:r>
              <a:rPr lang="fi-FI" dirty="0" smtClean="0"/>
              <a:t>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didn’t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13873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Kielteiset </a:t>
            </a:r>
            <a:r>
              <a:rPr lang="fi-FI" dirty="0" smtClean="0"/>
              <a:t>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Yksikön 3. persoona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Yksikön 3. persoona</a:t>
            </a:r>
          </a:p>
          <a:p>
            <a:endParaRPr lang="fi-FI" dirty="0" smtClean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b="1" dirty="0" err="1" smtClean="0"/>
              <a:t>doesn’t</a:t>
            </a:r>
            <a:r>
              <a:rPr lang="fi-FI" b="1" dirty="0" smtClean="0"/>
              <a:t> </a:t>
            </a:r>
            <a:r>
              <a:rPr lang="fi-FI" dirty="0" smtClean="0"/>
              <a:t>help me.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err="1" smtClean="0"/>
              <a:t>She</a:t>
            </a:r>
            <a:r>
              <a:rPr lang="fi-FI" b="1" dirty="0" smtClean="0"/>
              <a:t> </a:t>
            </a:r>
            <a:r>
              <a:rPr lang="fi-FI" b="1" dirty="0" err="1" smtClean="0"/>
              <a:t>hasn’t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me.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757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Huomaamme, että kieltosana sulautetaan </a:t>
            </a:r>
            <a:r>
              <a:rPr lang="fi-FI" dirty="0" err="1" smtClean="0"/>
              <a:t>useinmiten</a:t>
            </a:r>
            <a:r>
              <a:rPr lang="fi-FI" dirty="0" smtClean="0"/>
              <a:t> apuverbiin.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dirty="0" smtClean="0"/>
              <a:t>help </a:t>
            </a:r>
            <a:r>
              <a:rPr lang="fi-FI" dirty="0"/>
              <a:t>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/>
              <a:t>don’t</a:t>
            </a:r>
            <a:r>
              <a:rPr lang="fi-FI" b="1" dirty="0"/>
              <a:t> </a:t>
            </a:r>
            <a:r>
              <a:rPr lang="fi-FI" dirty="0"/>
              <a:t>help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/>
              <a:t>didn’t</a:t>
            </a:r>
            <a:r>
              <a:rPr lang="fi-FI" b="1" dirty="0"/>
              <a:t> </a:t>
            </a:r>
            <a:r>
              <a:rPr lang="fi-FI" dirty="0"/>
              <a:t>help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/>
              <a:t>haven’t</a:t>
            </a:r>
            <a:r>
              <a:rPr lang="fi-FI" b="1" dirty="0"/>
              <a:t> </a:t>
            </a:r>
            <a:r>
              <a:rPr lang="fi-FI" dirty="0" err="1"/>
              <a:t>helped</a:t>
            </a:r>
            <a:r>
              <a:rPr lang="fi-FI" dirty="0"/>
              <a:t>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/>
              <a:t>hadn’t</a:t>
            </a:r>
            <a:r>
              <a:rPr lang="fi-FI" b="1" dirty="0"/>
              <a:t> </a:t>
            </a:r>
            <a:r>
              <a:rPr lang="fi-FI" dirty="0" err="1"/>
              <a:t>helped</a:t>
            </a:r>
            <a:r>
              <a:rPr lang="fi-FI" dirty="0"/>
              <a:t>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/>
              <a:t>wouldn’t</a:t>
            </a:r>
            <a:r>
              <a:rPr lang="fi-FI" b="1" dirty="0"/>
              <a:t> </a:t>
            </a:r>
            <a:r>
              <a:rPr lang="fi-FI" dirty="0"/>
              <a:t>help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/>
              <a:t>wouldn’t</a:t>
            </a:r>
            <a:r>
              <a:rPr lang="fi-FI" b="1" dirty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dirty="0" err="1"/>
              <a:t>helped</a:t>
            </a:r>
            <a:r>
              <a:rPr lang="fi-FI" dirty="0"/>
              <a:t> you.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2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Huomaamme, että kieltosana sulautetaan </a:t>
            </a:r>
            <a:r>
              <a:rPr lang="fi-FI" dirty="0" err="1" smtClean="0"/>
              <a:t>useinmiten</a:t>
            </a:r>
            <a:r>
              <a:rPr lang="fi-FI" dirty="0" smtClean="0"/>
              <a:t> apuverbiin.</a:t>
            </a:r>
          </a:p>
          <a:p>
            <a:endParaRPr lang="fi-FI" dirty="0"/>
          </a:p>
          <a:p>
            <a:r>
              <a:rPr lang="fi-FI" dirty="0" smtClean="0"/>
              <a:t>Erikseen kirjoittaminen on sitten se muodollisempi tapa.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smtClean="0"/>
              <a:t>help </a:t>
            </a:r>
            <a:r>
              <a:rPr lang="fi-FI" dirty="0"/>
              <a:t>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 smtClean="0"/>
              <a:t>do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/>
              <a:t>help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smtClean="0"/>
              <a:t>did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/>
              <a:t>help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/>
              <a:t>helped</a:t>
            </a:r>
            <a:r>
              <a:rPr lang="fi-FI" dirty="0"/>
              <a:t>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 smtClean="0"/>
              <a:t>had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/>
              <a:t>helped</a:t>
            </a:r>
            <a:r>
              <a:rPr lang="fi-FI" dirty="0"/>
              <a:t>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/>
              <a:t>help you.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dirty="0" err="1"/>
              <a:t>helped</a:t>
            </a:r>
            <a:r>
              <a:rPr lang="fi-FI" dirty="0"/>
              <a:t> you.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5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Kielteiset 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Kelaamalla edestakaisin seuraavia kolmea diaa, voit vertailla myönteisiä ja kielteisiä aikamuotoja keskenään.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4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yleisaikamuodot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 smtClean="0"/>
              <a:t>Yleisaikamuoto</a:t>
            </a:r>
            <a:r>
              <a:rPr lang="fi-FI" dirty="0" smtClean="0"/>
              <a:t> tarkoittaa, että tekeminen on </a:t>
            </a:r>
            <a:r>
              <a:rPr lang="fi-FI" b="1" dirty="0" smtClean="0"/>
              <a:t>ohi</a:t>
            </a:r>
            <a:r>
              <a:rPr lang="fi-FI" dirty="0" smtClean="0"/>
              <a:t>, </a:t>
            </a:r>
            <a:r>
              <a:rPr lang="fi-FI" b="1" dirty="0" smtClean="0"/>
              <a:t>valmis</a:t>
            </a:r>
            <a:r>
              <a:rPr lang="fi-FI" dirty="0" smtClean="0"/>
              <a:t>, toistuvaa tai on yleistotuus.</a:t>
            </a:r>
          </a:p>
          <a:p>
            <a:endParaRPr lang="fi-FI" dirty="0"/>
          </a:p>
          <a:p>
            <a:r>
              <a:rPr lang="fi-FI" b="1" dirty="0" smtClean="0"/>
              <a:t>Kestoaikamuoto</a:t>
            </a:r>
            <a:r>
              <a:rPr lang="fi-FI" dirty="0" smtClean="0"/>
              <a:t> korostaa, että tekeminen on </a:t>
            </a:r>
            <a:r>
              <a:rPr lang="fi-FI" b="1" dirty="0" smtClean="0"/>
              <a:t>kesken</a:t>
            </a:r>
            <a:r>
              <a:rPr lang="fi-FI" dirty="0" smtClean="0"/>
              <a:t> tietyllä hetkellä.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Käydään ensin läpi </a:t>
            </a:r>
            <a:r>
              <a:rPr lang="fi-FI" b="1" dirty="0" smtClean="0"/>
              <a:t>yleisaikamuodot</a:t>
            </a:r>
            <a:r>
              <a:rPr lang="fi-FI" dirty="0" smtClean="0"/>
              <a:t>, sillä monia niiden pääperiaatteita löydämme sitten </a:t>
            </a:r>
            <a:r>
              <a:rPr lang="fi-FI" b="1" dirty="0" smtClean="0"/>
              <a:t>kestoaikamuodoista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pic>
        <p:nvPicPr>
          <p:cNvPr id="7" name="Picture 2" descr="D:\Kuvia PowerPointteihin\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5020"/>
            <a:ext cx="2376264" cy="22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Myönteinen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29771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Kielteinen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didn’t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31773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Kielteinen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Preesens</a:t>
            </a:r>
          </a:p>
          <a:p>
            <a:r>
              <a:rPr lang="fi-FI" b="1" dirty="0" smtClean="0"/>
              <a:t>Yksikön 3. persoona</a:t>
            </a:r>
          </a:p>
          <a:p>
            <a:r>
              <a:rPr lang="fi-FI" dirty="0" smtClean="0"/>
              <a:t>Perfekti</a:t>
            </a:r>
          </a:p>
          <a:p>
            <a:r>
              <a:rPr lang="fi-FI" b="1" dirty="0"/>
              <a:t>Yksikön 3. </a:t>
            </a:r>
            <a:r>
              <a:rPr lang="fi-FI" b="1" dirty="0" smtClean="0"/>
              <a:t>persoona</a:t>
            </a:r>
            <a:endParaRPr lang="fi-FI" b="1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b="1" dirty="0" err="1" smtClean="0"/>
              <a:t>doesn’t</a:t>
            </a:r>
            <a:r>
              <a:rPr lang="fi-FI" dirty="0" smtClean="0"/>
              <a:t> help me.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b="1" dirty="0" err="1" smtClean="0"/>
              <a:t>hasn’t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me.</a:t>
            </a:r>
          </a:p>
        </p:txBody>
      </p:sp>
    </p:spTree>
    <p:extLst>
      <p:ext uri="{BB962C8B-B14F-4D97-AF65-F5344CB8AC3E}">
        <p14:creationId xmlns:p14="http://schemas.microsoft.com/office/powerpoint/2010/main" val="6525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Enkussa</a:t>
            </a:r>
            <a:r>
              <a:rPr lang="fi-FI" dirty="0" smtClean="0"/>
              <a:t> kysymyslauseen sanajärjestys on käänteinen.</a:t>
            </a:r>
          </a:p>
        </p:txBody>
      </p:sp>
      <p:pic>
        <p:nvPicPr>
          <p:cNvPr id="1026" name="Picture 2" descr="D:\Kuvia PowerPointteihin\ques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038600" cy="40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Enkussa</a:t>
            </a:r>
            <a:r>
              <a:rPr lang="fi-FI" dirty="0" smtClean="0"/>
              <a:t> kysymyslauseen sanajärjestys on käänteinen.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Tämä tarkoittaa, että </a:t>
            </a:r>
            <a:r>
              <a:rPr lang="fi-FI" b="1" dirty="0" smtClean="0"/>
              <a:t>tekeminen </a:t>
            </a:r>
            <a:r>
              <a:rPr lang="fi-FI" dirty="0" smtClean="0"/>
              <a:t>tulee ennen </a:t>
            </a:r>
            <a:r>
              <a:rPr lang="fi-FI" b="1" dirty="0" smtClean="0"/>
              <a:t>tekijää</a:t>
            </a:r>
            <a:r>
              <a:rPr lang="fi-FI" dirty="0" smtClean="0"/>
              <a:t> eli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 + S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7" name="Picture 2" descr="D:\Kuvia PowerPointteihin\ques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0651"/>
            <a:ext cx="4038600" cy="40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Enkussa</a:t>
            </a:r>
            <a:r>
              <a:rPr lang="fi-FI" dirty="0" smtClean="0"/>
              <a:t> kysymyslauseen sanajärjestys on käänteinen.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Tämä tarkoittaa, että </a:t>
            </a:r>
            <a:r>
              <a:rPr lang="fi-FI" b="1" dirty="0" smtClean="0"/>
              <a:t>predikaatti </a:t>
            </a:r>
            <a:r>
              <a:rPr lang="fi-FI" dirty="0" smtClean="0"/>
              <a:t>tulee ennen </a:t>
            </a:r>
            <a:r>
              <a:rPr lang="fi-FI" b="1" dirty="0" smtClean="0"/>
              <a:t>subjektia.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P + S</a:t>
            </a:r>
            <a:endParaRPr lang="fi-FI" dirty="0" smtClean="0"/>
          </a:p>
        </p:txBody>
      </p:sp>
      <p:pic>
        <p:nvPicPr>
          <p:cNvPr id="7" name="Picture 2" descr="D:\Kuvia PowerPointteihin\ques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0651"/>
            <a:ext cx="4038600" cy="40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Enkussa</a:t>
            </a:r>
            <a:r>
              <a:rPr lang="fi-FI" dirty="0" smtClean="0"/>
              <a:t> kysymyslauseen sanajärjestys on käänteinen.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Suomen kielen sanajärjestys </a:t>
            </a:r>
            <a:r>
              <a:rPr lang="fi-FI" b="1" dirty="0" smtClean="0"/>
              <a:t>ei toimi mallina </a:t>
            </a:r>
            <a:r>
              <a:rPr lang="fi-FI" b="1" dirty="0" err="1" smtClean="0"/>
              <a:t>enkun</a:t>
            </a:r>
            <a:r>
              <a:rPr lang="fi-FI" b="1" dirty="0" smtClean="0"/>
              <a:t> kysymyslauseille</a:t>
            </a:r>
            <a:r>
              <a:rPr lang="fi-FI" dirty="0" smtClean="0"/>
              <a:t>.</a:t>
            </a:r>
          </a:p>
        </p:txBody>
      </p:sp>
      <p:pic>
        <p:nvPicPr>
          <p:cNvPr id="2050" name="Picture 2" descr="D:\Kuvia PowerPointteihin\attent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Enkussa</a:t>
            </a:r>
            <a:r>
              <a:rPr lang="fi-FI" dirty="0" smtClean="0"/>
              <a:t> kysymyslauseen sanajärjestys on käänteinen.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Suomen kielen sanajärjestys ei toimi mallina </a:t>
            </a:r>
            <a:r>
              <a:rPr lang="fi-FI" dirty="0" err="1" smtClean="0"/>
              <a:t>enkun</a:t>
            </a:r>
            <a:r>
              <a:rPr lang="fi-FI" dirty="0" smtClean="0"/>
              <a:t> kysymyslauseille.</a:t>
            </a:r>
          </a:p>
          <a:p>
            <a:pPr marL="0" indent="0">
              <a:buNone/>
            </a:pPr>
            <a:r>
              <a:rPr lang="fi-FI" b="1" dirty="0"/>
              <a:t>Etene siis </a:t>
            </a:r>
            <a:r>
              <a:rPr lang="fi-FI" b="1" dirty="0" err="1"/>
              <a:t>enkun</a:t>
            </a:r>
            <a:r>
              <a:rPr lang="fi-FI" b="1" dirty="0"/>
              <a:t> ehdoilla.</a:t>
            </a: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2050" name="Picture 2" descr="D:\Kuvia PowerPointteihin\attent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Englannin kielessä </a:t>
            </a:r>
            <a:r>
              <a:rPr lang="fi-FI" b="1" dirty="0" smtClean="0"/>
              <a:t>käänteinen</a:t>
            </a:r>
            <a:r>
              <a:rPr lang="fi-FI" dirty="0" smtClean="0"/>
              <a:t> sanajärjestys </a:t>
            </a:r>
            <a:r>
              <a:rPr lang="fi-FI" b="1" dirty="0" smtClean="0"/>
              <a:t>on</a:t>
            </a:r>
            <a:r>
              <a:rPr lang="fi-FI" dirty="0" smtClean="0"/>
              <a:t> samalla </a:t>
            </a:r>
            <a:r>
              <a:rPr lang="fi-FI" b="1" dirty="0" smtClean="0"/>
              <a:t>kysyvä</a:t>
            </a:r>
            <a:r>
              <a:rPr lang="fi-FI" dirty="0" smtClean="0"/>
              <a:t> sanajärjestys.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smtClean="0"/>
              <a:t>I </a:t>
            </a:r>
            <a:r>
              <a:rPr lang="fi-FI" b="1" dirty="0" err="1" smtClean="0"/>
              <a:t>will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4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Englannin kielessä </a:t>
            </a:r>
            <a:r>
              <a:rPr lang="fi-FI" b="1" dirty="0" smtClean="0"/>
              <a:t>käänteinen</a:t>
            </a:r>
            <a:r>
              <a:rPr lang="fi-FI" dirty="0" smtClean="0"/>
              <a:t> sanajärjestys </a:t>
            </a:r>
            <a:r>
              <a:rPr lang="fi-FI" b="1" dirty="0" smtClean="0"/>
              <a:t>on</a:t>
            </a:r>
            <a:r>
              <a:rPr lang="fi-FI" dirty="0" smtClean="0"/>
              <a:t> samalla </a:t>
            </a:r>
            <a:r>
              <a:rPr lang="fi-FI" b="1" dirty="0" smtClean="0"/>
              <a:t>kysyvä</a:t>
            </a:r>
            <a:r>
              <a:rPr lang="fi-FI" dirty="0" smtClean="0"/>
              <a:t> sanajärjestys.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dirty="0" err="1" smtClean="0"/>
              <a:t>will</a:t>
            </a:r>
            <a:r>
              <a:rPr lang="fi-FI" dirty="0" smtClean="0"/>
              <a:t> help you.</a:t>
            </a:r>
          </a:p>
          <a:p>
            <a:r>
              <a:rPr lang="fi-FI" b="1" dirty="0" err="1" smtClean="0"/>
              <a:t>Will</a:t>
            </a:r>
            <a:r>
              <a:rPr lang="fi-FI" b="1" dirty="0" smtClean="0"/>
              <a:t> you </a:t>
            </a:r>
            <a:r>
              <a:rPr lang="fi-FI" dirty="0" smtClean="0"/>
              <a:t>help me?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9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yleisaikamuodot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Kannattaa</a:t>
            </a:r>
            <a:r>
              <a:rPr lang="fi-FI" dirty="0" smtClean="0"/>
              <a:t> osata tarvittaessa </a:t>
            </a:r>
            <a:r>
              <a:rPr lang="fi-FI" b="1" dirty="0" smtClean="0"/>
              <a:t>tunnistaa</a:t>
            </a:r>
            <a:r>
              <a:rPr lang="fi-FI" dirty="0" smtClean="0"/>
              <a:t> se </a:t>
            </a:r>
            <a:r>
              <a:rPr lang="fi-FI" b="1" dirty="0" smtClean="0"/>
              <a:t>aikamuoto</a:t>
            </a:r>
            <a:r>
              <a:rPr lang="fi-FI" dirty="0" smtClean="0"/>
              <a:t>, jota olet käyttämässä. Näin toimien </a:t>
            </a:r>
            <a:r>
              <a:rPr lang="fi-FI" b="1" dirty="0" smtClean="0"/>
              <a:t>voit palauttaa mieleesi oikean muodon </a:t>
            </a:r>
            <a:r>
              <a:rPr lang="fi-FI" dirty="0" smtClean="0"/>
              <a:t>ja aikamuotojen </a:t>
            </a:r>
            <a:r>
              <a:rPr lang="fi-FI" b="1" dirty="0" smtClean="0"/>
              <a:t>käyttö</a:t>
            </a:r>
            <a:r>
              <a:rPr lang="fi-FI" dirty="0" smtClean="0"/>
              <a:t> on </a:t>
            </a:r>
            <a:r>
              <a:rPr lang="fi-FI" b="1" dirty="0" smtClean="0"/>
              <a:t>varmemmalla pohjalla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59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Englannin kielessä </a:t>
            </a:r>
            <a:r>
              <a:rPr lang="fi-FI" b="1" dirty="0" smtClean="0"/>
              <a:t>käänteinen</a:t>
            </a:r>
            <a:r>
              <a:rPr lang="fi-FI" dirty="0" smtClean="0"/>
              <a:t> sanajärjestys </a:t>
            </a:r>
            <a:r>
              <a:rPr lang="fi-FI" b="1" dirty="0" smtClean="0"/>
              <a:t>on</a:t>
            </a:r>
            <a:r>
              <a:rPr lang="fi-FI" dirty="0" smtClean="0"/>
              <a:t> samalla </a:t>
            </a:r>
            <a:r>
              <a:rPr lang="fi-FI" b="1" dirty="0" smtClean="0"/>
              <a:t>kysyvä</a:t>
            </a:r>
            <a:r>
              <a:rPr lang="fi-FI" dirty="0" smtClean="0"/>
              <a:t> sanajärjestys.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dirty="0" err="1" smtClean="0"/>
              <a:t>will</a:t>
            </a:r>
            <a:r>
              <a:rPr lang="fi-FI" dirty="0" smtClean="0"/>
              <a:t> help you.</a:t>
            </a:r>
          </a:p>
          <a:p>
            <a:r>
              <a:rPr lang="fi-FI" b="1" dirty="0" err="1" smtClean="0"/>
              <a:t>Will</a:t>
            </a:r>
            <a:r>
              <a:rPr lang="fi-FI" b="1" dirty="0" smtClean="0"/>
              <a:t> you </a:t>
            </a:r>
            <a:r>
              <a:rPr lang="fi-FI" dirty="0" smtClean="0"/>
              <a:t>help me?</a:t>
            </a:r>
          </a:p>
          <a:p>
            <a:endParaRPr lang="fi-FI" dirty="0"/>
          </a:p>
          <a:p>
            <a:r>
              <a:rPr lang="fi-FI" dirty="0" smtClean="0"/>
              <a:t>Bob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ill.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5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Englannin kielessä </a:t>
            </a:r>
            <a:r>
              <a:rPr lang="fi-FI" b="1" dirty="0" smtClean="0"/>
              <a:t>käänteinen</a:t>
            </a:r>
            <a:r>
              <a:rPr lang="fi-FI" dirty="0" smtClean="0"/>
              <a:t> sanajärjestys </a:t>
            </a:r>
            <a:r>
              <a:rPr lang="fi-FI" b="1" dirty="0" smtClean="0"/>
              <a:t>on</a:t>
            </a:r>
            <a:r>
              <a:rPr lang="fi-FI" dirty="0" smtClean="0"/>
              <a:t> samalla </a:t>
            </a:r>
            <a:r>
              <a:rPr lang="fi-FI" b="1" dirty="0" smtClean="0"/>
              <a:t>kysyvä</a:t>
            </a:r>
            <a:r>
              <a:rPr lang="fi-FI" dirty="0" smtClean="0"/>
              <a:t> sanajärjestys.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Käänteisyys vaikuttaa vain </a:t>
            </a:r>
            <a:r>
              <a:rPr lang="fi-FI" b="1" dirty="0" err="1" smtClean="0"/>
              <a:t>ekaan</a:t>
            </a:r>
            <a:r>
              <a:rPr lang="fi-FI" dirty="0" smtClean="0"/>
              <a:t> predikaattiverbiin.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dirty="0" err="1" smtClean="0"/>
              <a:t>will</a:t>
            </a:r>
            <a:r>
              <a:rPr lang="fi-FI" dirty="0" smtClean="0"/>
              <a:t> help you.</a:t>
            </a:r>
          </a:p>
          <a:p>
            <a:r>
              <a:rPr lang="fi-FI" b="1" dirty="0" err="1" smtClean="0"/>
              <a:t>Will</a:t>
            </a:r>
            <a:r>
              <a:rPr lang="fi-FI" b="1" dirty="0" smtClean="0"/>
              <a:t> you </a:t>
            </a:r>
            <a:r>
              <a:rPr lang="fi-FI" dirty="0" smtClean="0"/>
              <a:t>help me?</a:t>
            </a:r>
          </a:p>
          <a:p>
            <a:endParaRPr lang="fi-FI" dirty="0"/>
          </a:p>
          <a:p>
            <a:r>
              <a:rPr lang="fi-FI" dirty="0" smtClean="0"/>
              <a:t>Bob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ill.</a:t>
            </a:r>
          </a:p>
          <a:p>
            <a:r>
              <a:rPr lang="fi-FI" b="1" dirty="0" err="1" smtClean="0"/>
              <a:t>Has</a:t>
            </a:r>
            <a:r>
              <a:rPr lang="fi-FI" b="1" dirty="0" smtClean="0"/>
              <a:t> Bob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ill</a:t>
            </a:r>
            <a:r>
              <a:rPr lang="fi-FI" dirty="0" smtClean="0"/>
              <a:t>?</a:t>
            </a:r>
            <a:endParaRPr lang="fi-FI" b="1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42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Muista käänteinen sanajärjestys myös kysymyssanalla alkavissa lauseissa.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Joe </a:t>
            </a:r>
            <a:r>
              <a:rPr lang="fi-FI" dirty="0" err="1" smtClean="0"/>
              <a:t>bought</a:t>
            </a:r>
            <a:r>
              <a:rPr lang="fi-FI" dirty="0" smtClean="0"/>
              <a:t> a </a:t>
            </a:r>
            <a:r>
              <a:rPr lang="fi-FI" dirty="0" err="1" smtClean="0"/>
              <a:t>smart</a:t>
            </a:r>
            <a:r>
              <a:rPr lang="fi-FI" dirty="0" smtClean="0"/>
              <a:t> phone.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41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Muista käänteinen sanajärjestys myös kysymyssanalla alkavissa lauseissa.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Joe </a:t>
            </a:r>
            <a:r>
              <a:rPr lang="fi-FI" dirty="0" err="1" smtClean="0"/>
              <a:t>bought</a:t>
            </a:r>
            <a:r>
              <a:rPr lang="fi-FI" dirty="0" smtClean="0"/>
              <a:t> a </a:t>
            </a:r>
            <a:r>
              <a:rPr lang="fi-FI" dirty="0" err="1" smtClean="0"/>
              <a:t>smart</a:t>
            </a:r>
            <a:r>
              <a:rPr lang="fi-FI" dirty="0" smtClean="0"/>
              <a:t> phone.</a:t>
            </a:r>
          </a:p>
          <a:p>
            <a:r>
              <a:rPr lang="fi-FI" dirty="0" smtClean="0"/>
              <a:t>Where </a:t>
            </a:r>
            <a:r>
              <a:rPr lang="fi-FI" b="1" dirty="0" smtClean="0"/>
              <a:t>did John buy</a:t>
            </a:r>
            <a:r>
              <a:rPr lang="fi-FI" dirty="0" smtClean="0"/>
              <a:t> his phone?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0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Muista käänteinen sanajärjestys myös kysymyssanalla alkavissa lauseissa.</a:t>
            </a:r>
          </a:p>
          <a:p>
            <a:endParaRPr lang="fi-FI" dirty="0"/>
          </a:p>
          <a:p>
            <a:r>
              <a:rPr lang="fi-FI" dirty="0" smtClean="0"/>
              <a:t>Tämän tyyppisissä lauseissa suomen kielen sanajärjestystä ei voi seurailla.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Joe </a:t>
            </a:r>
            <a:r>
              <a:rPr lang="fi-FI" dirty="0" err="1" smtClean="0"/>
              <a:t>bought</a:t>
            </a:r>
            <a:r>
              <a:rPr lang="fi-FI" dirty="0" smtClean="0"/>
              <a:t> a </a:t>
            </a:r>
            <a:r>
              <a:rPr lang="fi-FI" dirty="0" err="1" smtClean="0"/>
              <a:t>smart</a:t>
            </a:r>
            <a:r>
              <a:rPr lang="fi-FI" dirty="0" smtClean="0"/>
              <a:t> phone.</a:t>
            </a:r>
          </a:p>
          <a:p>
            <a:r>
              <a:rPr lang="fi-FI" dirty="0" smtClean="0"/>
              <a:t>Where </a:t>
            </a:r>
            <a:r>
              <a:rPr lang="fi-FI" b="1" dirty="0" smtClean="0"/>
              <a:t>did John buy</a:t>
            </a:r>
            <a:r>
              <a:rPr lang="fi-FI" dirty="0" smtClean="0"/>
              <a:t> his phone?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0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Muista käänteinen sanajärjestys myös kysymyssanalla alkavissa lauseissa.</a:t>
            </a:r>
          </a:p>
          <a:p>
            <a:endParaRPr lang="fi-FI" dirty="0"/>
          </a:p>
          <a:p>
            <a:r>
              <a:rPr lang="fi-FI" dirty="0" smtClean="0"/>
              <a:t>Tämän tyyppisissä lauseissa suomen kielen sanajärjestystä ei voi seurailla.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Joe bought a smart phone.</a:t>
            </a:r>
          </a:p>
          <a:p>
            <a:r>
              <a:rPr lang="fi-FI" dirty="0" smtClean="0"/>
              <a:t>Where </a:t>
            </a:r>
            <a:r>
              <a:rPr lang="fi-FI" b="1" dirty="0" smtClean="0"/>
              <a:t>did John buy</a:t>
            </a:r>
            <a:r>
              <a:rPr lang="fi-FI" dirty="0" smtClean="0"/>
              <a:t> his phone?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strike="sngStrike" dirty="0" smtClean="0"/>
              <a:t>Mistä Jussi osti puhelimensa?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0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i-FI" dirty="0" smtClean="0"/>
              <a:t>Kielteiskysyvät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Muistetaan käänteinen sanajärjestys ja kieltosanan sulauttaminen apuverbiin.</a:t>
            </a:r>
          </a:p>
        </p:txBody>
      </p:sp>
      <p:pic>
        <p:nvPicPr>
          <p:cNvPr id="1026" name="Picture 2" descr="D:\Kuvia PowerPointteihin\ques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1878360" cy="18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Kuvia PowerPointteihin\redbutton-no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7486"/>
            <a:ext cx="2301553" cy="230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i-FI" dirty="0" smtClean="0"/>
              <a:t>Kielteiskysyvät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Muistetaan käänteinen sanajärjestys ja kieltosanan sulauttaminen apuverbiin.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smtClean="0"/>
              <a:t>Don’t you know </a:t>
            </a:r>
            <a:r>
              <a:rPr lang="fi-FI" dirty="0" smtClean="0"/>
              <a:t>enough Swedish to buy </a:t>
            </a:r>
            <a:r>
              <a:rPr lang="fi-FI" dirty="0"/>
              <a:t>yourself</a:t>
            </a:r>
            <a:r>
              <a:rPr lang="fi-FI" dirty="0" smtClean="0"/>
              <a:t> some food?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8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i-FI" dirty="0" smtClean="0"/>
              <a:t>Kielteiskysyvät lauseet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Muistetaan käänteinen sanajärjestys ja kieltosanan sulauttaminen apuverbiin.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smtClean="0"/>
              <a:t>Don’t you know </a:t>
            </a:r>
            <a:r>
              <a:rPr lang="fi-FI" dirty="0" smtClean="0"/>
              <a:t>enough Swedish to buy </a:t>
            </a:r>
            <a:r>
              <a:rPr lang="fi-FI" dirty="0"/>
              <a:t>yourself</a:t>
            </a:r>
            <a:r>
              <a:rPr lang="fi-FI" dirty="0" smtClean="0"/>
              <a:t> some food?</a:t>
            </a:r>
          </a:p>
          <a:p>
            <a:endParaRPr lang="fi-FI" dirty="0"/>
          </a:p>
          <a:p>
            <a:r>
              <a:rPr lang="fi-FI" b="1" dirty="0" smtClean="0"/>
              <a:t>Haven’t I told </a:t>
            </a:r>
            <a:r>
              <a:rPr lang="fi-FI" dirty="0" smtClean="0"/>
              <a:t>you I used to </a:t>
            </a:r>
            <a:r>
              <a:rPr lang="fi-FI" dirty="0" err="1" smtClean="0"/>
              <a:t>go</a:t>
            </a:r>
            <a:r>
              <a:rPr lang="fi-FI" dirty="0" smtClean="0"/>
              <a:t> to my </a:t>
            </a:r>
            <a:r>
              <a:rPr lang="fi-FI" dirty="0" err="1" smtClean="0"/>
              <a:t>secret</a:t>
            </a:r>
            <a:r>
              <a:rPr lang="fi-FI" dirty="0" smtClean="0"/>
              <a:t> </a:t>
            </a:r>
            <a:r>
              <a:rPr lang="fi-FI" dirty="0" err="1" smtClean="0"/>
              <a:t>hideout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I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feeling</a:t>
            </a:r>
            <a:r>
              <a:rPr lang="fi-FI" dirty="0" smtClean="0"/>
              <a:t> </a:t>
            </a:r>
            <a:r>
              <a:rPr lang="fi-FI" dirty="0" err="1" smtClean="0"/>
              <a:t>sad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9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i-FI" dirty="0" smtClean="0"/>
              <a:t>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Kerrataan tässä vaiheessa yleisaikamuotojen neljä lausetyyppiä.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2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yleisaikamuodot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Esim.</a:t>
            </a:r>
          </a:p>
          <a:p>
            <a:pPr marL="0" indent="0">
              <a:buNone/>
            </a:pPr>
            <a:r>
              <a:rPr lang="fi-FI" dirty="0" smtClean="0"/>
              <a:t>Mikä aikamuoto?</a:t>
            </a:r>
          </a:p>
          <a:p>
            <a:pPr marL="0" indent="0">
              <a:buNone/>
            </a:pPr>
            <a:r>
              <a:rPr lang="fi-FI" b="1" dirty="0" smtClean="0"/>
              <a:t>Emme ostaneet </a:t>
            </a:r>
            <a:r>
              <a:rPr lang="fi-FI" dirty="0" smtClean="0"/>
              <a:t>venettä.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49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fi-FI" dirty="0" smtClean="0"/>
              <a:t>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Kerrataan tässä vaiheessa yleisaikamuotojen neljä lausetyyppiä.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Kelaa dioja edestakaisin tarpeen mukaan saadaksesi kokonaiskuvan yleisaikamuodoista.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7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Myönteinen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will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33745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Myönteinen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Preesens</a:t>
            </a:r>
          </a:p>
          <a:p>
            <a:endParaRPr lang="fi-FI" dirty="0" smtClean="0"/>
          </a:p>
          <a:p>
            <a:r>
              <a:rPr lang="fi-FI" dirty="0" smtClean="0"/>
              <a:t>Perfekti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 help you.</a:t>
            </a:r>
          </a:p>
          <a:p>
            <a:pPr marL="0" indent="0">
              <a:buNone/>
            </a:pP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dirty="0" err="1" smtClean="0"/>
              <a:t>help</a:t>
            </a:r>
            <a:r>
              <a:rPr lang="fi-FI" b="1" dirty="0" err="1" smtClean="0"/>
              <a:t>s</a:t>
            </a:r>
            <a:r>
              <a:rPr lang="fi-FI" dirty="0" smtClean="0"/>
              <a:t> you. (Y3)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err="1" smtClean="0"/>
              <a:t>Fiona</a:t>
            </a:r>
            <a:r>
              <a:rPr lang="fi-FI" dirty="0" smtClean="0"/>
              <a:t> </a:t>
            </a:r>
            <a:r>
              <a:rPr lang="fi-FI" b="1" dirty="0" err="1" smtClean="0"/>
              <a:t>has</a:t>
            </a:r>
            <a:r>
              <a:rPr lang="fi-FI" b="1" dirty="0" smtClean="0"/>
              <a:t> </a:t>
            </a:r>
            <a:r>
              <a:rPr lang="fi-FI" b="1" dirty="0" err="1" smtClean="0"/>
              <a:t>helped</a:t>
            </a:r>
            <a:r>
              <a:rPr lang="fi-FI" dirty="0" smtClean="0"/>
              <a:t> you. (Y3)</a:t>
            </a:r>
          </a:p>
        </p:txBody>
      </p:sp>
    </p:spTree>
    <p:extLst>
      <p:ext uri="{BB962C8B-B14F-4D97-AF65-F5344CB8AC3E}">
        <p14:creationId xmlns:p14="http://schemas.microsoft.com/office/powerpoint/2010/main" val="259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Kielteinen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won’t</a:t>
            </a:r>
            <a:r>
              <a:rPr lang="fi-FI" b="1" dirty="0" smtClean="0"/>
              <a:t> </a:t>
            </a:r>
            <a:r>
              <a:rPr lang="fi-FI" dirty="0" smtClean="0"/>
              <a:t>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didn’t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hadn’t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wouldn’t</a:t>
            </a:r>
            <a:r>
              <a:rPr lang="fi-FI" b="1" dirty="0" smtClean="0"/>
              <a:t>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7797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Kielteinen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Preesens</a:t>
            </a:r>
          </a:p>
          <a:p>
            <a:endParaRPr lang="fi-FI" dirty="0" smtClean="0"/>
          </a:p>
          <a:p>
            <a:r>
              <a:rPr lang="fi-FI" dirty="0" smtClean="0"/>
              <a:t>Perfekti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dirty="0" smtClean="0"/>
              <a:t> help you.</a:t>
            </a:r>
          </a:p>
          <a:p>
            <a:pPr marL="0" indent="0">
              <a:buNone/>
            </a:pPr>
            <a:r>
              <a:rPr lang="fi-FI" dirty="0" smtClean="0"/>
              <a:t>Bob </a:t>
            </a:r>
            <a:r>
              <a:rPr lang="fi-FI" b="1" dirty="0" err="1" smtClean="0"/>
              <a:t>doesn’t</a:t>
            </a:r>
            <a:r>
              <a:rPr lang="fi-FI" b="1" dirty="0" smtClean="0"/>
              <a:t> </a:t>
            </a:r>
            <a:r>
              <a:rPr lang="fi-FI" dirty="0" smtClean="0"/>
              <a:t>help you. (Y3)</a:t>
            </a:r>
          </a:p>
          <a:p>
            <a:pPr marL="0" indent="0">
              <a:buNone/>
            </a:pPr>
            <a:r>
              <a:rPr lang="fi-FI" dirty="0" smtClean="0"/>
              <a:t>I </a:t>
            </a:r>
            <a:r>
              <a:rPr lang="fi-FI" b="1" dirty="0" err="1" smtClean="0"/>
              <a:t>haven’t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</a:t>
            </a:r>
          </a:p>
          <a:p>
            <a:pPr marL="0" indent="0">
              <a:buNone/>
            </a:pPr>
            <a:r>
              <a:rPr lang="fi-FI" dirty="0" smtClean="0"/>
              <a:t>Doris </a:t>
            </a:r>
            <a:r>
              <a:rPr lang="fi-FI" b="1" dirty="0" err="1" smtClean="0"/>
              <a:t>hasn’t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you. (Y3)</a:t>
            </a:r>
          </a:p>
        </p:txBody>
      </p:sp>
    </p:spTree>
    <p:extLst>
      <p:ext uri="{BB962C8B-B14F-4D97-AF65-F5344CB8AC3E}">
        <p14:creationId xmlns:p14="http://schemas.microsoft.com/office/powerpoint/2010/main" val="20462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Will</a:t>
            </a:r>
            <a:r>
              <a:rPr lang="fi-FI" dirty="0" smtClean="0"/>
              <a:t> you help me?</a:t>
            </a:r>
          </a:p>
          <a:p>
            <a:pPr marL="0" indent="0">
              <a:buNone/>
            </a:pPr>
            <a:r>
              <a:rPr lang="fi-FI" b="1" dirty="0" err="1" smtClean="0"/>
              <a:t>Do</a:t>
            </a:r>
            <a:r>
              <a:rPr lang="fi-FI" dirty="0" smtClean="0"/>
              <a:t> you help me?</a:t>
            </a:r>
          </a:p>
          <a:p>
            <a:pPr marL="0" indent="0">
              <a:buNone/>
            </a:pPr>
            <a:r>
              <a:rPr lang="fi-FI" b="1" dirty="0" smtClean="0"/>
              <a:t>Did</a:t>
            </a:r>
            <a:r>
              <a:rPr lang="fi-FI" dirty="0" smtClean="0"/>
              <a:t> I help you?</a:t>
            </a:r>
          </a:p>
          <a:p>
            <a:pPr marL="0" indent="0">
              <a:buNone/>
            </a:pPr>
            <a:r>
              <a:rPr lang="fi-FI" b="1" dirty="0" err="1" smtClean="0"/>
              <a:t>Have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you?</a:t>
            </a:r>
          </a:p>
          <a:p>
            <a:pPr marL="0" indent="0">
              <a:buNone/>
            </a:pPr>
            <a:r>
              <a:rPr lang="fi-FI" b="1" dirty="0" err="1" smtClean="0"/>
              <a:t>Had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you?</a:t>
            </a:r>
          </a:p>
          <a:p>
            <a:pPr marL="0" indent="0">
              <a:buNone/>
            </a:pPr>
            <a:r>
              <a:rPr lang="fi-FI" b="1" dirty="0" err="1" smtClean="0"/>
              <a:t>Would</a:t>
            </a:r>
            <a:r>
              <a:rPr lang="fi-FI" dirty="0" smtClean="0"/>
              <a:t> you help me?</a:t>
            </a:r>
          </a:p>
          <a:p>
            <a:pPr marL="0" indent="0">
              <a:buNone/>
            </a:pPr>
            <a:r>
              <a:rPr lang="fi-FI" b="1" dirty="0" err="1" smtClean="0"/>
              <a:t>Would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616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Kysyvä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Preesens</a:t>
            </a:r>
          </a:p>
          <a:p>
            <a:endParaRPr lang="fi-FI" dirty="0" smtClean="0"/>
          </a:p>
          <a:p>
            <a:r>
              <a:rPr lang="fi-FI" dirty="0" smtClean="0"/>
              <a:t>Perfekti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err="1" smtClean="0"/>
              <a:t>Do</a:t>
            </a:r>
            <a:r>
              <a:rPr lang="fi-FI" b="1" dirty="0" smtClean="0"/>
              <a:t> </a:t>
            </a:r>
            <a:r>
              <a:rPr lang="fi-FI" dirty="0" smtClean="0"/>
              <a:t>you help me?</a:t>
            </a:r>
          </a:p>
          <a:p>
            <a:pPr marL="0" indent="0">
              <a:buNone/>
            </a:pPr>
            <a:r>
              <a:rPr lang="fi-FI" b="1" dirty="0" err="1" smtClean="0"/>
              <a:t>Does</a:t>
            </a:r>
            <a:r>
              <a:rPr lang="fi-FI" b="1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help me? (Y3)</a:t>
            </a:r>
          </a:p>
          <a:p>
            <a:pPr marL="0" indent="0">
              <a:buNone/>
            </a:pPr>
            <a:r>
              <a:rPr lang="fi-FI" b="1" dirty="0" err="1" smtClean="0"/>
              <a:t>Have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Has</a:t>
            </a:r>
            <a:r>
              <a:rPr lang="fi-FI" dirty="0" smtClean="0"/>
              <a:t> Doris </a:t>
            </a:r>
            <a:r>
              <a:rPr lang="fi-FI" dirty="0" err="1" smtClean="0"/>
              <a:t>helped</a:t>
            </a:r>
            <a:r>
              <a:rPr lang="fi-FI" dirty="0" smtClean="0"/>
              <a:t> you? (Y3)</a:t>
            </a:r>
            <a:endParaRPr lang="fi-FI" b="1" dirty="0" smtClean="0"/>
          </a:p>
        </p:txBody>
      </p:sp>
    </p:spTree>
    <p:extLst>
      <p:ext uri="{BB962C8B-B14F-4D97-AF65-F5344CB8AC3E}">
        <p14:creationId xmlns:p14="http://schemas.microsoft.com/office/powerpoint/2010/main" val="27616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Kielteiskysyvä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/>
              <a:t>Won’t</a:t>
            </a:r>
            <a:r>
              <a:rPr lang="fi-FI" dirty="0"/>
              <a:t> you help me? 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Don’t</a:t>
            </a:r>
            <a:r>
              <a:rPr lang="fi-FI" dirty="0" smtClean="0"/>
              <a:t> I help you?</a:t>
            </a:r>
          </a:p>
          <a:p>
            <a:pPr marL="0" indent="0">
              <a:buNone/>
            </a:pPr>
            <a:r>
              <a:rPr lang="fi-FI" b="1" dirty="0" err="1" smtClean="0"/>
              <a:t>Didn’t</a:t>
            </a:r>
            <a:r>
              <a:rPr lang="fi-FI" dirty="0" smtClean="0"/>
              <a:t> I help you?</a:t>
            </a:r>
          </a:p>
          <a:p>
            <a:pPr marL="0" indent="0">
              <a:buNone/>
            </a:pPr>
            <a:r>
              <a:rPr lang="fi-FI" b="1" dirty="0" smtClean="0"/>
              <a:t>Haven’t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you?</a:t>
            </a:r>
          </a:p>
          <a:p>
            <a:pPr marL="0" indent="0">
              <a:buNone/>
            </a:pPr>
            <a:r>
              <a:rPr lang="fi-FI" b="1" dirty="0" err="1" smtClean="0"/>
              <a:t>Hadn’t</a:t>
            </a:r>
            <a:r>
              <a:rPr lang="fi-FI" b="1" dirty="0" smtClean="0"/>
              <a:t> </a:t>
            </a:r>
            <a:r>
              <a:rPr lang="fi-FI" dirty="0" smtClean="0"/>
              <a:t>I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Wouldn’t</a:t>
            </a:r>
            <a:r>
              <a:rPr lang="fi-FI" dirty="0" smtClean="0"/>
              <a:t> I  help you</a:t>
            </a:r>
            <a:r>
              <a:rPr lang="fi-FI" dirty="0"/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Wouldn’t</a:t>
            </a:r>
            <a:r>
              <a:rPr lang="fi-FI" dirty="0" smtClean="0"/>
              <a:t> I </a:t>
            </a:r>
            <a:r>
              <a:rPr lang="fi-FI" b="1" dirty="0" err="1" smtClean="0"/>
              <a:t>have</a:t>
            </a:r>
            <a:r>
              <a:rPr lang="fi-FI" b="1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</a:t>
            </a:r>
            <a:r>
              <a:rPr lang="fi-FI" dirty="0"/>
              <a:t>?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4748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Kielteiskysyvä lause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Preesens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Perfekti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Don’t</a:t>
            </a:r>
            <a:r>
              <a:rPr lang="fi-FI" dirty="0" smtClean="0"/>
              <a:t> I help you?</a:t>
            </a:r>
          </a:p>
          <a:p>
            <a:pPr marL="0" indent="0">
              <a:buNone/>
            </a:pPr>
            <a:r>
              <a:rPr lang="fi-FI" b="1" dirty="0" err="1" smtClean="0"/>
              <a:t>Doesn’t</a:t>
            </a:r>
            <a:r>
              <a:rPr lang="fi-FI" b="1" dirty="0" smtClean="0"/>
              <a:t> </a:t>
            </a:r>
            <a:r>
              <a:rPr lang="fi-FI" dirty="0" err="1"/>
              <a:t>she</a:t>
            </a:r>
            <a:r>
              <a:rPr lang="fi-FI" dirty="0"/>
              <a:t> help me</a:t>
            </a:r>
            <a:r>
              <a:rPr lang="fi-FI" dirty="0" smtClean="0"/>
              <a:t>? (Y3)</a:t>
            </a:r>
          </a:p>
          <a:p>
            <a:pPr marL="0" indent="0">
              <a:buNone/>
            </a:pPr>
            <a:r>
              <a:rPr lang="fi-FI" b="1" dirty="0" smtClean="0"/>
              <a:t>Haven’t</a:t>
            </a:r>
            <a:r>
              <a:rPr lang="fi-FI" dirty="0" smtClean="0"/>
              <a:t> I </a:t>
            </a:r>
            <a:r>
              <a:rPr lang="fi-FI" dirty="0" err="1" smtClean="0"/>
              <a:t>helped</a:t>
            </a:r>
            <a:r>
              <a:rPr lang="fi-FI" dirty="0" smtClean="0"/>
              <a:t> you?</a:t>
            </a:r>
          </a:p>
          <a:p>
            <a:pPr marL="0" indent="0">
              <a:buNone/>
            </a:pPr>
            <a:r>
              <a:rPr lang="fi-FI" b="1" dirty="0" err="1" smtClean="0"/>
              <a:t>Hasn’t</a:t>
            </a:r>
            <a:r>
              <a:rPr lang="fi-FI" dirty="0" smtClean="0"/>
              <a:t> </a:t>
            </a: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you?</a:t>
            </a:r>
          </a:p>
          <a:p>
            <a:pPr marL="0" indent="0">
              <a:buNone/>
            </a:pPr>
            <a:r>
              <a:rPr lang="fi-FI" dirty="0" smtClean="0"/>
              <a:t>(Y3)</a:t>
            </a:r>
          </a:p>
        </p:txBody>
      </p:sp>
    </p:spTree>
    <p:extLst>
      <p:ext uri="{BB962C8B-B14F-4D97-AF65-F5344CB8AC3E}">
        <p14:creationId xmlns:p14="http://schemas.microsoft.com/office/powerpoint/2010/main" val="16297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yleisaikamuodot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Seuraavaksi tulee valitettavasti poikkeuksia aikamuotojen muodostamiseen </a:t>
            </a:r>
            <a:r>
              <a:rPr lang="fi-FI" b="1" dirty="0" smtClean="0"/>
              <a:t>preesens</a:t>
            </a:r>
            <a:r>
              <a:rPr lang="fi-FI" dirty="0" smtClean="0"/>
              <a:t>in ja </a:t>
            </a:r>
            <a:r>
              <a:rPr lang="fi-FI" b="1" dirty="0" smtClean="0"/>
              <a:t>imperfekti</a:t>
            </a:r>
            <a:r>
              <a:rPr lang="fi-FI" dirty="0" smtClean="0"/>
              <a:t>n osalta.</a:t>
            </a:r>
            <a:endParaRPr lang="fi-FI" dirty="0"/>
          </a:p>
        </p:txBody>
      </p:sp>
      <p:pic>
        <p:nvPicPr>
          <p:cNvPr id="3074" name="Picture 2" descr="D:\Kuvia PowerPointteihin\sadf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56" y="1556792"/>
            <a:ext cx="3449672" cy="34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yleisaikamuodot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Esim.</a:t>
            </a:r>
          </a:p>
          <a:p>
            <a:pPr marL="0" indent="0">
              <a:buNone/>
            </a:pPr>
            <a:r>
              <a:rPr lang="fi-FI" dirty="0" smtClean="0"/>
              <a:t>Mikä aikamuoto?</a:t>
            </a:r>
          </a:p>
          <a:p>
            <a:pPr marL="0" indent="0">
              <a:buNone/>
            </a:pPr>
            <a:r>
              <a:rPr lang="fi-FI" b="1" dirty="0" smtClean="0"/>
              <a:t>Emme ostaneet </a:t>
            </a:r>
            <a:r>
              <a:rPr lang="fi-FI" dirty="0" smtClean="0"/>
              <a:t>venettä.</a:t>
            </a:r>
          </a:p>
          <a:p>
            <a:pPr marL="0" indent="0">
              <a:buNone/>
            </a:pPr>
            <a:r>
              <a:rPr lang="fi-FI" dirty="0" smtClean="0"/>
              <a:t>Kielteinen imperfektihän se siinä. </a:t>
            </a:r>
            <a:r>
              <a:rPr lang="fi-FI" b="1" dirty="0" smtClean="0"/>
              <a:t>Kieltolauseen</a:t>
            </a:r>
            <a:r>
              <a:rPr lang="fi-FI" dirty="0" smtClean="0"/>
              <a:t> voi </a:t>
            </a:r>
            <a:r>
              <a:rPr lang="fi-FI" b="1" dirty="0" smtClean="0"/>
              <a:t>väliaikaisesti pyöräyttää myönteiseksi</a:t>
            </a:r>
            <a:r>
              <a:rPr lang="fi-FI" dirty="0" smtClean="0"/>
              <a:t>, niin </a:t>
            </a:r>
            <a:r>
              <a:rPr lang="fi-FI" b="1" dirty="0" smtClean="0"/>
              <a:t>tunnistaminen helpottuu</a:t>
            </a:r>
            <a:r>
              <a:rPr lang="fi-FI" dirty="0" smtClean="0"/>
              <a:t>: </a:t>
            </a:r>
          </a:p>
          <a:p>
            <a:pPr marL="0" indent="0">
              <a:buNone/>
            </a:pPr>
            <a:r>
              <a:rPr lang="fi-FI" b="1" dirty="0" smtClean="0"/>
              <a:t>Ostimme</a:t>
            </a:r>
            <a:r>
              <a:rPr lang="fi-FI" dirty="0" smtClean="0"/>
              <a:t> veneen.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6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/>
              <a:t>Preesens</a:t>
            </a:r>
            <a:r>
              <a:rPr lang="fi-FI" dirty="0"/>
              <a:t>in </a:t>
            </a:r>
            <a:r>
              <a:rPr lang="fi-FI" dirty="0" smtClean="0"/>
              <a:t>ja </a:t>
            </a:r>
            <a:r>
              <a:rPr lang="fi-FI" b="1" dirty="0" smtClean="0"/>
              <a:t>imperfekti</a:t>
            </a:r>
            <a:r>
              <a:rPr lang="fi-FI" dirty="0" smtClean="0"/>
              <a:t>n </a:t>
            </a:r>
            <a:r>
              <a:rPr lang="fi-FI" dirty="0"/>
              <a:t>kielloissa ja kysymyksissä </a:t>
            </a:r>
            <a:r>
              <a:rPr lang="fi-FI" b="1" dirty="0"/>
              <a:t>ei</a:t>
            </a:r>
            <a:r>
              <a:rPr lang="fi-FI" dirty="0"/>
              <a:t> nimittäin </a:t>
            </a:r>
            <a:r>
              <a:rPr lang="fi-FI" b="1" dirty="0"/>
              <a:t>AINA</a:t>
            </a:r>
            <a:r>
              <a:rPr lang="fi-FI" dirty="0"/>
              <a:t> käytetä apuverbiä DO/DOES/DID.</a:t>
            </a:r>
          </a:p>
        </p:txBody>
      </p:sp>
      <p:pic>
        <p:nvPicPr>
          <p:cNvPr id="3074" name="Picture 2" descr="D:\Kuvia PowerPointteihin\sadf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56" y="1556792"/>
            <a:ext cx="3449672" cy="34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/>
              <a:t>Preesens</a:t>
            </a:r>
            <a:r>
              <a:rPr lang="fi-FI" dirty="0"/>
              <a:t>in ja </a:t>
            </a:r>
            <a:r>
              <a:rPr lang="fi-FI" b="1" dirty="0"/>
              <a:t>imperfekti</a:t>
            </a:r>
            <a:r>
              <a:rPr lang="fi-FI" dirty="0"/>
              <a:t>n kielloissa ja kysymyksissä </a:t>
            </a:r>
            <a:r>
              <a:rPr lang="fi-FI" b="1" dirty="0"/>
              <a:t>ei</a:t>
            </a:r>
            <a:r>
              <a:rPr lang="fi-FI" dirty="0"/>
              <a:t> nimittäin </a:t>
            </a:r>
            <a:r>
              <a:rPr lang="fi-FI" b="1" dirty="0"/>
              <a:t>AINA</a:t>
            </a:r>
            <a:r>
              <a:rPr lang="fi-FI" dirty="0"/>
              <a:t> käytetä apuverbiä DO/DOES/DID.</a:t>
            </a:r>
          </a:p>
          <a:p>
            <a:endParaRPr lang="fi-FI" dirty="0"/>
          </a:p>
          <a:p>
            <a:r>
              <a:rPr lang="fi-FI" dirty="0" smtClean="0"/>
              <a:t>(Muistamme, että </a:t>
            </a:r>
            <a:r>
              <a:rPr lang="fi-FI" b="1" dirty="0" smtClean="0"/>
              <a:t>muissa aikamuodoissa </a:t>
            </a:r>
            <a:r>
              <a:rPr lang="fi-FI" dirty="0" smtClean="0"/>
              <a:t>on </a:t>
            </a:r>
            <a:r>
              <a:rPr lang="fi-FI" b="1" dirty="0" smtClean="0"/>
              <a:t>aina</a:t>
            </a:r>
            <a:r>
              <a:rPr lang="fi-FI" dirty="0" smtClean="0"/>
              <a:t> kunkin aikamuodon ikioma </a:t>
            </a:r>
            <a:r>
              <a:rPr lang="fi-FI" b="1" dirty="0" smtClean="0"/>
              <a:t>apuverbi</a:t>
            </a:r>
            <a:r>
              <a:rPr lang="fi-FI" dirty="0" smtClean="0"/>
              <a:t> mukana joka käänteessä.)</a:t>
            </a:r>
            <a:endParaRPr lang="fi-FI" dirty="0"/>
          </a:p>
        </p:txBody>
      </p:sp>
      <p:pic>
        <p:nvPicPr>
          <p:cNvPr id="3074" name="Picture 2" descr="D:\Kuvia PowerPointteihin\sadf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56" y="1556792"/>
            <a:ext cx="3449672" cy="34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Preesens ja imperfekti </a:t>
            </a:r>
            <a:r>
              <a:rPr lang="fi-FI" b="1" dirty="0" smtClean="0"/>
              <a:t>eivät käytä </a:t>
            </a:r>
            <a:r>
              <a:rPr lang="fi-FI" dirty="0" smtClean="0"/>
              <a:t>kysymyksissä ja kielloissa </a:t>
            </a:r>
            <a:r>
              <a:rPr lang="fi-FI" b="1" dirty="0" smtClean="0"/>
              <a:t>apuverbiä</a:t>
            </a:r>
            <a:r>
              <a:rPr lang="fi-FI" dirty="0" smtClean="0"/>
              <a:t> seuraavissa kolmessa päätapauksessa: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098" name="Picture 2" descr="D:\Kuvia PowerPointteihin\thre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Preesens ja imperfekti </a:t>
            </a:r>
            <a:r>
              <a:rPr lang="fi-FI" b="1" dirty="0" smtClean="0"/>
              <a:t>eivät käytä </a:t>
            </a:r>
            <a:r>
              <a:rPr lang="fi-FI" dirty="0" smtClean="0"/>
              <a:t>kysymyksissä ja kielloissa </a:t>
            </a:r>
            <a:r>
              <a:rPr lang="fi-FI" b="1" dirty="0" smtClean="0"/>
              <a:t>apuverbiä</a:t>
            </a:r>
            <a:r>
              <a:rPr lang="fi-FI" dirty="0" smtClean="0"/>
              <a:t> seuraavissa kolmessa päätapauksessa:</a:t>
            </a:r>
          </a:p>
          <a:p>
            <a:endParaRPr lang="fi-FI" dirty="0"/>
          </a:p>
          <a:p>
            <a:r>
              <a:rPr lang="fi-FI" dirty="0" smtClean="0"/>
              <a:t>Opettele nämä hyvin. </a:t>
            </a:r>
            <a:r>
              <a:rPr lang="fi-FI" dirty="0" smtClean="0">
                <a:sym typeface="Wingdings" pitchFamily="2" charset="2"/>
              </a:rPr>
              <a:t></a:t>
            </a:r>
            <a:endParaRPr lang="fi-FI" dirty="0"/>
          </a:p>
        </p:txBody>
      </p:sp>
      <p:pic>
        <p:nvPicPr>
          <p:cNvPr id="4098" name="Picture 2" descr="D:\Kuvia PowerPointteihin\thre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Lauseen </a:t>
            </a:r>
            <a:r>
              <a:rPr lang="fi-FI" b="1" dirty="0" smtClean="0"/>
              <a:t>pääverbinä</a:t>
            </a:r>
            <a:r>
              <a:rPr lang="fi-FI" dirty="0" smtClean="0"/>
              <a:t> on </a:t>
            </a:r>
            <a:r>
              <a:rPr lang="fi-FI" b="1" dirty="0" smtClean="0"/>
              <a:t>olla</a:t>
            </a:r>
            <a:r>
              <a:rPr lang="fi-FI" dirty="0" smtClean="0"/>
              <a:t>-verbi (</a:t>
            </a:r>
            <a:r>
              <a:rPr lang="fi-FI" b="1" dirty="0" smtClean="0"/>
              <a:t>am, is, </a:t>
            </a:r>
            <a:r>
              <a:rPr lang="fi-FI" b="1" dirty="0" err="1" smtClean="0"/>
              <a:t>are</a:t>
            </a:r>
            <a:r>
              <a:rPr lang="fi-FI" b="1" dirty="0" smtClean="0"/>
              <a:t>, </a:t>
            </a:r>
            <a:r>
              <a:rPr lang="fi-FI" b="1" dirty="0" err="1" smtClean="0"/>
              <a:t>was</a:t>
            </a:r>
            <a:r>
              <a:rPr lang="fi-FI" b="1" dirty="0" smtClean="0"/>
              <a:t>, </a:t>
            </a:r>
            <a:r>
              <a:rPr lang="fi-FI" b="1" dirty="0" err="1" smtClean="0"/>
              <a:t>were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I’</a:t>
            </a:r>
            <a:r>
              <a:rPr lang="fi-FI" b="1" dirty="0" err="1" smtClean="0"/>
              <a:t>m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tired</a:t>
            </a:r>
            <a:r>
              <a:rPr lang="fi-FI" dirty="0" smtClean="0"/>
              <a:t>.</a:t>
            </a:r>
          </a:p>
          <a:p>
            <a:r>
              <a:rPr lang="fi-FI" b="1" dirty="0" smtClean="0"/>
              <a:t>Is</a:t>
            </a:r>
            <a:r>
              <a:rPr lang="fi-FI" dirty="0" smtClean="0"/>
              <a:t> </a:t>
            </a:r>
            <a:r>
              <a:rPr lang="fi-FI" dirty="0" err="1" smtClean="0"/>
              <a:t>everybody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?</a:t>
            </a:r>
          </a:p>
          <a:p>
            <a:r>
              <a:rPr lang="fi-FI" b="1" dirty="0" err="1" smtClean="0"/>
              <a:t>Aren’t</a:t>
            </a:r>
            <a:r>
              <a:rPr lang="fi-FI" b="1" dirty="0" smtClean="0"/>
              <a:t> </a:t>
            </a:r>
            <a:r>
              <a:rPr lang="fi-FI" dirty="0" smtClean="0"/>
              <a:t>you</a:t>
            </a:r>
            <a:r>
              <a:rPr lang="fi-FI" b="1" dirty="0" smtClean="0"/>
              <a:t> </a:t>
            </a:r>
            <a:r>
              <a:rPr lang="fi-FI" dirty="0" err="1" smtClean="0"/>
              <a:t>interested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5122" name="Picture 2" descr="D:\Kuvia PowerPointteihin\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6558">
            <a:off x="1251674" y="3178915"/>
            <a:ext cx="2267065" cy="336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Lauseen </a:t>
            </a:r>
            <a:r>
              <a:rPr lang="fi-FI" b="1" dirty="0" smtClean="0"/>
              <a:t>pääverbinä</a:t>
            </a:r>
            <a:r>
              <a:rPr lang="fi-FI" dirty="0" smtClean="0"/>
              <a:t> on </a:t>
            </a:r>
            <a:r>
              <a:rPr lang="fi-FI" b="1" dirty="0" smtClean="0"/>
              <a:t>olla</a:t>
            </a:r>
            <a:r>
              <a:rPr lang="fi-FI" dirty="0" smtClean="0"/>
              <a:t>-verbi (</a:t>
            </a:r>
            <a:r>
              <a:rPr lang="fi-FI" b="1" dirty="0" smtClean="0"/>
              <a:t>am, is, </a:t>
            </a:r>
            <a:r>
              <a:rPr lang="fi-FI" b="1" dirty="0" err="1" smtClean="0"/>
              <a:t>are</a:t>
            </a:r>
            <a:r>
              <a:rPr lang="fi-FI" b="1" dirty="0" smtClean="0"/>
              <a:t>, </a:t>
            </a:r>
            <a:r>
              <a:rPr lang="fi-FI" b="1" dirty="0" err="1" smtClean="0"/>
              <a:t>was</a:t>
            </a:r>
            <a:r>
              <a:rPr lang="fi-FI" b="1" dirty="0" smtClean="0"/>
              <a:t>, </a:t>
            </a:r>
            <a:r>
              <a:rPr lang="fi-FI" b="1" dirty="0" err="1" smtClean="0"/>
              <a:t>were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I’</a:t>
            </a:r>
            <a:r>
              <a:rPr lang="fi-FI" b="1" dirty="0" err="1" smtClean="0"/>
              <a:t>m</a:t>
            </a:r>
            <a:r>
              <a:rPr lang="fi-FI" b="1" dirty="0" smtClean="0"/>
              <a:t> </a:t>
            </a:r>
            <a:r>
              <a:rPr lang="fi-FI" b="1" dirty="0" err="1" smtClean="0"/>
              <a:t>not</a:t>
            </a:r>
            <a:r>
              <a:rPr lang="fi-FI" b="1" dirty="0" smtClean="0"/>
              <a:t> </a:t>
            </a:r>
            <a:r>
              <a:rPr lang="fi-FI" dirty="0" err="1" smtClean="0"/>
              <a:t>tired</a:t>
            </a:r>
            <a:r>
              <a:rPr lang="fi-FI" dirty="0" smtClean="0"/>
              <a:t>.</a:t>
            </a:r>
          </a:p>
          <a:p>
            <a:r>
              <a:rPr lang="fi-FI" b="1" dirty="0" smtClean="0"/>
              <a:t>Is</a:t>
            </a:r>
            <a:r>
              <a:rPr lang="fi-FI" dirty="0" smtClean="0"/>
              <a:t> </a:t>
            </a:r>
            <a:r>
              <a:rPr lang="fi-FI" dirty="0" err="1" smtClean="0"/>
              <a:t>everybody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?</a:t>
            </a:r>
          </a:p>
          <a:p>
            <a:r>
              <a:rPr lang="fi-FI" b="1" dirty="0" err="1" smtClean="0"/>
              <a:t>Aren’t</a:t>
            </a:r>
            <a:r>
              <a:rPr lang="fi-FI" b="1" dirty="0" smtClean="0"/>
              <a:t> </a:t>
            </a:r>
            <a:r>
              <a:rPr lang="fi-FI" dirty="0" smtClean="0"/>
              <a:t>you</a:t>
            </a:r>
            <a:r>
              <a:rPr lang="fi-FI" b="1" dirty="0" smtClean="0"/>
              <a:t> </a:t>
            </a:r>
            <a:r>
              <a:rPr lang="fi-FI" dirty="0" err="1" smtClean="0"/>
              <a:t>interested</a:t>
            </a:r>
            <a:r>
              <a:rPr lang="fi-FI" dirty="0" smtClean="0"/>
              <a:t>?</a:t>
            </a:r>
          </a:p>
          <a:p>
            <a:endParaRPr lang="fi-FI" dirty="0"/>
          </a:p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b="1" dirty="0" err="1" smtClean="0"/>
              <a:t>was</a:t>
            </a:r>
            <a:r>
              <a:rPr lang="fi-FI" dirty="0" smtClean="0"/>
              <a:t> Bill </a:t>
            </a:r>
            <a:r>
              <a:rPr lang="fi-FI" dirty="0" err="1" smtClean="0"/>
              <a:t>late</a:t>
            </a:r>
            <a:r>
              <a:rPr lang="fi-FI" dirty="0" smtClean="0"/>
              <a:t> for </a:t>
            </a:r>
            <a:r>
              <a:rPr lang="fi-FI" dirty="0" err="1" smtClean="0"/>
              <a:t>class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Those</a:t>
            </a:r>
            <a:r>
              <a:rPr lang="fi-FI" dirty="0" smtClean="0"/>
              <a:t> </a:t>
            </a:r>
            <a:r>
              <a:rPr lang="fi-FI" dirty="0" err="1" smtClean="0"/>
              <a:t>exercises</a:t>
            </a:r>
            <a:r>
              <a:rPr lang="fi-FI" dirty="0" smtClean="0"/>
              <a:t> </a:t>
            </a:r>
            <a:r>
              <a:rPr lang="fi-FI" b="1" dirty="0" err="1" smtClean="0"/>
              <a:t>weren’t</a:t>
            </a:r>
            <a:r>
              <a:rPr lang="fi-FI" dirty="0" smtClean="0"/>
              <a:t> </a:t>
            </a:r>
            <a:r>
              <a:rPr lang="fi-FI" dirty="0" err="1" smtClean="0"/>
              <a:t>easy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146" name="Picture 2" descr="D:\Kuvia PowerPointteihin\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6494" y="2670050"/>
            <a:ext cx="2532084" cy="37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Lauseen </a:t>
            </a:r>
            <a:r>
              <a:rPr lang="fi-FI" b="1" dirty="0" smtClean="0"/>
              <a:t>pääverbinä</a:t>
            </a:r>
            <a:r>
              <a:rPr lang="fi-FI" dirty="0" smtClean="0"/>
              <a:t> on </a:t>
            </a:r>
            <a:r>
              <a:rPr lang="fi-FI" b="1" dirty="0" smtClean="0"/>
              <a:t>olla</a:t>
            </a:r>
            <a:r>
              <a:rPr lang="fi-FI" dirty="0" smtClean="0"/>
              <a:t>-verbi (</a:t>
            </a:r>
            <a:r>
              <a:rPr lang="fi-FI" b="1" dirty="0" smtClean="0"/>
              <a:t>am, is, </a:t>
            </a:r>
            <a:r>
              <a:rPr lang="fi-FI" b="1" dirty="0" err="1" smtClean="0"/>
              <a:t>are</a:t>
            </a:r>
            <a:r>
              <a:rPr lang="fi-FI" b="1" dirty="0" smtClean="0"/>
              <a:t>, </a:t>
            </a:r>
            <a:r>
              <a:rPr lang="fi-FI" b="1" dirty="0" err="1" smtClean="0"/>
              <a:t>was</a:t>
            </a:r>
            <a:r>
              <a:rPr lang="fi-FI" b="1" dirty="0" smtClean="0"/>
              <a:t>, </a:t>
            </a:r>
            <a:r>
              <a:rPr lang="fi-FI" b="1" dirty="0" err="1" smtClean="0"/>
              <a:t>were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Vertaa lauseita, jos käytämme jotain </a:t>
            </a:r>
            <a:r>
              <a:rPr lang="fi-FI" b="1" dirty="0" smtClean="0"/>
              <a:t>muuta</a:t>
            </a:r>
            <a:r>
              <a:rPr lang="fi-FI" dirty="0" smtClean="0"/>
              <a:t> </a:t>
            </a:r>
            <a:r>
              <a:rPr lang="fi-FI" b="1" dirty="0" smtClean="0"/>
              <a:t>pääverbiä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dirty="0" err="1" smtClean="0"/>
              <a:t>I’m</a:t>
            </a:r>
            <a:r>
              <a:rPr lang="fi-FI" sz="2000" dirty="0" smtClean="0"/>
              <a:t> </a:t>
            </a:r>
            <a:r>
              <a:rPr lang="fi-FI" sz="2000" dirty="0" err="1" smtClean="0"/>
              <a:t>not</a:t>
            </a:r>
            <a:r>
              <a:rPr lang="fi-FI" sz="2000" dirty="0" smtClean="0"/>
              <a:t> </a:t>
            </a:r>
            <a:r>
              <a:rPr lang="fi-FI" sz="2000" dirty="0" err="1" smtClean="0"/>
              <a:t>tired</a:t>
            </a:r>
            <a:r>
              <a:rPr lang="fi-FI" sz="2000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b="1" dirty="0" smtClean="0"/>
              <a:t> </a:t>
            </a:r>
            <a:r>
              <a:rPr lang="fi-FI" b="1" dirty="0" err="1" smtClean="0"/>
              <a:t>feel</a:t>
            </a:r>
            <a:r>
              <a:rPr lang="fi-FI" b="1" dirty="0" smtClean="0"/>
              <a:t> </a:t>
            </a:r>
            <a:r>
              <a:rPr lang="fi-FI" dirty="0" err="1" smtClean="0"/>
              <a:t>tired</a:t>
            </a:r>
            <a:r>
              <a:rPr lang="fi-FI" dirty="0" smtClean="0"/>
              <a:t>.</a:t>
            </a:r>
          </a:p>
          <a:p>
            <a:r>
              <a:rPr lang="fi-FI" sz="2000" dirty="0" smtClean="0"/>
              <a:t>Is </a:t>
            </a:r>
            <a:r>
              <a:rPr lang="fi-FI" sz="2000" dirty="0" err="1" smtClean="0"/>
              <a:t>everybody</a:t>
            </a:r>
            <a:r>
              <a:rPr lang="fi-FI" sz="2000" dirty="0" smtClean="0"/>
              <a:t> </a:t>
            </a:r>
            <a:r>
              <a:rPr lang="fi-FI" sz="2000" dirty="0" err="1" smtClean="0"/>
              <a:t>here</a:t>
            </a:r>
            <a:r>
              <a:rPr lang="fi-FI" sz="2000" dirty="0" smtClean="0"/>
              <a:t>?</a:t>
            </a:r>
          </a:p>
          <a:p>
            <a:r>
              <a:rPr lang="fi-FI" b="1" dirty="0" smtClean="0"/>
              <a:t>Did</a:t>
            </a:r>
            <a:r>
              <a:rPr lang="fi-FI" dirty="0" smtClean="0"/>
              <a:t> </a:t>
            </a:r>
            <a:r>
              <a:rPr lang="fi-FI" dirty="0" err="1" smtClean="0"/>
              <a:t>everybody</a:t>
            </a:r>
            <a:r>
              <a:rPr lang="fi-FI" dirty="0" smtClean="0"/>
              <a:t> </a:t>
            </a:r>
            <a:r>
              <a:rPr lang="fi-FI" b="1" dirty="0" err="1" smtClean="0"/>
              <a:t>arrive</a:t>
            </a:r>
            <a:r>
              <a:rPr lang="fi-FI" dirty="0" smtClean="0"/>
              <a:t> in </a:t>
            </a:r>
            <a:r>
              <a:rPr lang="fi-FI" dirty="0" err="1" smtClean="0"/>
              <a:t>time</a:t>
            </a:r>
            <a:r>
              <a:rPr lang="fi-FI" dirty="0" smtClean="0"/>
              <a:t>?</a:t>
            </a:r>
          </a:p>
          <a:p>
            <a:r>
              <a:rPr lang="fi-FI" sz="2000" dirty="0" err="1" smtClean="0"/>
              <a:t>Aren’t</a:t>
            </a:r>
            <a:r>
              <a:rPr lang="fi-FI" sz="2000" dirty="0" smtClean="0"/>
              <a:t> you </a:t>
            </a:r>
            <a:r>
              <a:rPr lang="fi-FI" sz="2000" dirty="0" err="1" smtClean="0"/>
              <a:t>interested</a:t>
            </a:r>
            <a:r>
              <a:rPr lang="fi-FI" sz="2000" dirty="0" smtClean="0"/>
              <a:t>?</a:t>
            </a:r>
          </a:p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b="1" dirty="0" err="1" smtClean="0"/>
              <a:t>don’t</a:t>
            </a:r>
            <a:r>
              <a:rPr lang="fi-FI" dirty="0" smtClean="0"/>
              <a:t> you </a:t>
            </a:r>
            <a:r>
              <a:rPr lang="fi-FI" b="1" dirty="0" err="1" smtClean="0"/>
              <a:t>pay</a:t>
            </a:r>
            <a:r>
              <a:rPr lang="fi-FI" dirty="0" smtClean="0"/>
              <a:t> </a:t>
            </a:r>
            <a:r>
              <a:rPr lang="fi-FI" dirty="0" err="1" smtClean="0"/>
              <a:t>attention</a:t>
            </a:r>
            <a:r>
              <a:rPr lang="fi-FI" dirty="0" smtClean="0"/>
              <a:t> in </a:t>
            </a:r>
            <a:r>
              <a:rPr lang="fi-FI" dirty="0" err="1" smtClean="0"/>
              <a:t>class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9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Lauseen </a:t>
            </a:r>
            <a:r>
              <a:rPr lang="fi-FI" b="1" dirty="0" smtClean="0"/>
              <a:t>pääverbinä</a:t>
            </a:r>
            <a:r>
              <a:rPr lang="fi-FI" dirty="0" smtClean="0"/>
              <a:t> on </a:t>
            </a:r>
            <a:r>
              <a:rPr lang="fi-FI" b="1" dirty="0" smtClean="0"/>
              <a:t>olla</a:t>
            </a:r>
            <a:r>
              <a:rPr lang="fi-FI" dirty="0" smtClean="0"/>
              <a:t>-verbi (</a:t>
            </a:r>
            <a:r>
              <a:rPr lang="fi-FI" b="1" dirty="0" smtClean="0"/>
              <a:t>am, is, </a:t>
            </a:r>
            <a:r>
              <a:rPr lang="fi-FI" b="1" dirty="0" err="1" smtClean="0"/>
              <a:t>are</a:t>
            </a:r>
            <a:r>
              <a:rPr lang="fi-FI" b="1" dirty="0" smtClean="0"/>
              <a:t>, </a:t>
            </a:r>
            <a:r>
              <a:rPr lang="fi-FI" b="1" dirty="0" err="1" smtClean="0"/>
              <a:t>was</a:t>
            </a:r>
            <a:r>
              <a:rPr lang="fi-FI" b="1" dirty="0" smtClean="0"/>
              <a:t>, </a:t>
            </a:r>
            <a:r>
              <a:rPr lang="fi-FI" b="1" dirty="0" err="1" smtClean="0"/>
              <a:t>were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Vertaa lauseita, jos käytämme jotain </a:t>
            </a:r>
            <a:r>
              <a:rPr lang="fi-FI" b="1" dirty="0" smtClean="0"/>
              <a:t>muuta</a:t>
            </a:r>
            <a:r>
              <a:rPr lang="fi-FI" dirty="0" smtClean="0"/>
              <a:t> </a:t>
            </a:r>
            <a:r>
              <a:rPr lang="fi-FI" b="1" dirty="0" smtClean="0"/>
              <a:t>pääverbiä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Huomaamme, että silloin tarvitaan </a:t>
            </a:r>
            <a:r>
              <a:rPr lang="fi-FI" b="1" dirty="0" smtClean="0"/>
              <a:t>apuverbi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 err="1" smtClean="0"/>
              <a:t>I’m</a:t>
            </a:r>
            <a:r>
              <a:rPr lang="fi-FI" sz="2000" dirty="0" smtClean="0"/>
              <a:t> </a:t>
            </a:r>
            <a:r>
              <a:rPr lang="fi-FI" sz="2000" dirty="0" err="1" smtClean="0"/>
              <a:t>not</a:t>
            </a:r>
            <a:r>
              <a:rPr lang="fi-FI" sz="2000" dirty="0" smtClean="0"/>
              <a:t> </a:t>
            </a:r>
            <a:r>
              <a:rPr lang="fi-FI" sz="2000" dirty="0" err="1" smtClean="0"/>
              <a:t>tired</a:t>
            </a:r>
            <a:r>
              <a:rPr lang="fi-FI" sz="2000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b="1" dirty="0" err="1" smtClean="0"/>
              <a:t>don’t</a:t>
            </a:r>
            <a:r>
              <a:rPr lang="fi-FI" b="1" dirty="0" smtClean="0"/>
              <a:t> </a:t>
            </a:r>
            <a:r>
              <a:rPr lang="fi-FI" b="1" dirty="0" err="1" smtClean="0"/>
              <a:t>feel</a:t>
            </a:r>
            <a:r>
              <a:rPr lang="fi-FI" b="1" dirty="0" smtClean="0"/>
              <a:t> </a:t>
            </a:r>
            <a:r>
              <a:rPr lang="fi-FI" dirty="0" err="1" smtClean="0"/>
              <a:t>tired</a:t>
            </a:r>
            <a:r>
              <a:rPr lang="fi-FI" dirty="0" smtClean="0"/>
              <a:t>.</a:t>
            </a:r>
          </a:p>
          <a:p>
            <a:r>
              <a:rPr lang="fi-FI" sz="2000" dirty="0" smtClean="0"/>
              <a:t>Is </a:t>
            </a:r>
            <a:r>
              <a:rPr lang="fi-FI" sz="2000" dirty="0" err="1" smtClean="0"/>
              <a:t>everybody</a:t>
            </a:r>
            <a:r>
              <a:rPr lang="fi-FI" sz="2000" dirty="0" smtClean="0"/>
              <a:t> </a:t>
            </a:r>
            <a:r>
              <a:rPr lang="fi-FI" sz="2000" dirty="0" err="1" smtClean="0"/>
              <a:t>here</a:t>
            </a:r>
            <a:r>
              <a:rPr lang="fi-FI" sz="2000" dirty="0" smtClean="0"/>
              <a:t>?</a:t>
            </a:r>
          </a:p>
          <a:p>
            <a:r>
              <a:rPr lang="fi-FI" b="1" dirty="0" smtClean="0"/>
              <a:t>Did</a:t>
            </a:r>
            <a:r>
              <a:rPr lang="fi-FI" dirty="0" smtClean="0"/>
              <a:t> </a:t>
            </a:r>
            <a:r>
              <a:rPr lang="fi-FI" dirty="0" err="1" smtClean="0"/>
              <a:t>everybody</a:t>
            </a:r>
            <a:r>
              <a:rPr lang="fi-FI" dirty="0" smtClean="0"/>
              <a:t> </a:t>
            </a:r>
            <a:r>
              <a:rPr lang="fi-FI" b="1" dirty="0" err="1" smtClean="0"/>
              <a:t>arrive</a:t>
            </a:r>
            <a:r>
              <a:rPr lang="fi-FI" dirty="0" smtClean="0"/>
              <a:t> in </a:t>
            </a:r>
            <a:r>
              <a:rPr lang="fi-FI" dirty="0" err="1" smtClean="0"/>
              <a:t>time</a:t>
            </a:r>
            <a:r>
              <a:rPr lang="fi-FI" dirty="0" smtClean="0"/>
              <a:t>?</a:t>
            </a:r>
          </a:p>
          <a:p>
            <a:r>
              <a:rPr lang="fi-FI" sz="2000" dirty="0" err="1" smtClean="0"/>
              <a:t>Aren’t</a:t>
            </a:r>
            <a:r>
              <a:rPr lang="fi-FI" sz="2000" dirty="0" smtClean="0"/>
              <a:t> you </a:t>
            </a:r>
            <a:r>
              <a:rPr lang="fi-FI" sz="2000" dirty="0" err="1" smtClean="0"/>
              <a:t>interested</a:t>
            </a:r>
            <a:r>
              <a:rPr lang="fi-FI" sz="2000" dirty="0" smtClean="0"/>
              <a:t>?</a:t>
            </a:r>
          </a:p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b="1" dirty="0" err="1" smtClean="0"/>
              <a:t>don’t</a:t>
            </a:r>
            <a:r>
              <a:rPr lang="fi-FI" dirty="0" smtClean="0"/>
              <a:t> you </a:t>
            </a:r>
            <a:r>
              <a:rPr lang="fi-FI" b="1" dirty="0" err="1" smtClean="0"/>
              <a:t>pay</a:t>
            </a:r>
            <a:r>
              <a:rPr lang="fi-FI" dirty="0" smtClean="0"/>
              <a:t> </a:t>
            </a:r>
            <a:r>
              <a:rPr lang="fi-FI" dirty="0" err="1" smtClean="0"/>
              <a:t>attention</a:t>
            </a:r>
            <a:r>
              <a:rPr lang="fi-FI" dirty="0" smtClean="0"/>
              <a:t> in </a:t>
            </a:r>
            <a:r>
              <a:rPr lang="fi-FI" dirty="0" err="1" smtClean="0"/>
              <a:t>class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68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Lauseen </a:t>
            </a:r>
            <a:r>
              <a:rPr lang="fi-FI" b="1" dirty="0" smtClean="0"/>
              <a:t>pääverbinä</a:t>
            </a:r>
            <a:r>
              <a:rPr lang="fi-FI" dirty="0" smtClean="0"/>
              <a:t> on </a:t>
            </a:r>
            <a:r>
              <a:rPr lang="fi-FI" b="1" dirty="0" smtClean="0"/>
              <a:t>olla</a:t>
            </a:r>
            <a:r>
              <a:rPr lang="fi-FI" dirty="0" smtClean="0"/>
              <a:t>-verbi (</a:t>
            </a:r>
            <a:r>
              <a:rPr lang="fi-FI" b="1" dirty="0" smtClean="0"/>
              <a:t>am, is, </a:t>
            </a:r>
            <a:r>
              <a:rPr lang="fi-FI" b="1" dirty="0" err="1" smtClean="0"/>
              <a:t>are</a:t>
            </a:r>
            <a:r>
              <a:rPr lang="fi-FI" b="1" dirty="0" smtClean="0"/>
              <a:t>, </a:t>
            </a:r>
            <a:r>
              <a:rPr lang="fi-FI" b="1" dirty="0" err="1" smtClean="0"/>
              <a:t>was</a:t>
            </a:r>
            <a:r>
              <a:rPr lang="fi-FI" b="1" dirty="0" smtClean="0"/>
              <a:t>, </a:t>
            </a:r>
            <a:r>
              <a:rPr lang="fi-FI" b="1" dirty="0" err="1" smtClean="0"/>
              <a:t>were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Vertaa näitäkin.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sz="2000" dirty="0" err="1" smtClean="0"/>
              <a:t>Why</a:t>
            </a:r>
            <a:r>
              <a:rPr lang="fi-FI" sz="2000" dirty="0" smtClean="0"/>
              <a:t> </a:t>
            </a:r>
            <a:r>
              <a:rPr lang="fi-FI" sz="2000" dirty="0" err="1" smtClean="0"/>
              <a:t>was</a:t>
            </a:r>
            <a:r>
              <a:rPr lang="fi-FI" sz="2000" dirty="0" smtClean="0"/>
              <a:t> Bill </a:t>
            </a:r>
            <a:r>
              <a:rPr lang="fi-FI" sz="2000" dirty="0" err="1" smtClean="0"/>
              <a:t>late</a:t>
            </a:r>
            <a:r>
              <a:rPr lang="fi-FI" sz="2000" dirty="0" smtClean="0"/>
              <a:t> for </a:t>
            </a:r>
            <a:r>
              <a:rPr lang="fi-FI" sz="2000" dirty="0" err="1" smtClean="0"/>
              <a:t>class</a:t>
            </a:r>
            <a:r>
              <a:rPr lang="fi-FI" sz="2000" dirty="0" smtClean="0"/>
              <a:t>?</a:t>
            </a:r>
          </a:p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b="1" dirty="0" smtClean="0"/>
              <a:t>did</a:t>
            </a:r>
            <a:r>
              <a:rPr lang="fi-FI" dirty="0" smtClean="0"/>
              <a:t> Bill </a:t>
            </a:r>
            <a:r>
              <a:rPr lang="fi-FI" b="1" dirty="0" err="1" smtClean="0"/>
              <a:t>come</a:t>
            </a:r>
            <a:r>
              <a:rPr lang="fi-FI" dirty="0" smtClean="0"/>
              <a:t> </a:t>
            </a:r>
            <a:r>
              <a:rPr lang="fi-FI" dirty="0" err="1" smtClean="0"/>
              <a:t>late</a:t>
            </a:r>
            <a:r>
              <a:rPr lang="fi-FI" dirty="0" smtClean="0"/>
              <a:t> to </a:t>
            </a:r>
            <a:r>
              <a:rPr lang="fi-FI" dirty="0" err="1" smtClean="0"/>
              <a:t>class</a:t>
            </a:r>
            <a:r>
              <a:rPr lang="fi-FI" dirty="0" smtClean="0"/>
              <a:t>?</a:t>
            </a:r>
          </a:p>
          <a:p>
            <a:r>
              <a:rPr lang="fi-FI" sz="2000" dirty="0" err="1" smtClean="0"/>
              <a:t>Those</a:t>
            </a:r>
            <a:r>
              <a:rPr lang="fi-FI" sz="2000" dirty="0" smtClean="0"/>
              <a:t> </a:t>
            </a:r>
            <a:r>
              <a:rPr lang="fi-FI" sz="2000" dirty="0" err="1" smtClean="0"/>
              <a:t>exercises</a:t>
            </a:r>
            <a:r>
              <a:rPr lang="fi-FI" sz="2000" dirty="0" smtClean="0"/>
              <a:t> </a:t>
            </a:r>
            <a:r>
              <a:rPr lang="fi-FI" sz="2000" dirty="0" err="1" smtClean="0"/>
              <a:t>weren’t</a:t>
            </a:r>
            <a:r>
              <a:rPr lang="fi-FI" sz="2000" dirty="0" smtClean="0"/>
              <a:t> </a:t>
            </a:r>
            <a:r>
              <a:rPr lang="fi-FI" sz="2000" dirty="0" err="1" smtClean="0"/>
              <a:t>easy</a:t>
            </a:r>
            <a:r>
              <a:rPr lang="fi-FI" sz="2000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dirty="0" err="1" smtClean="0"/>
              <a:t>certainly</a:t>
            </a:r>
            <a:r>
              <a:rPr lang="fi-FI" dirty="0" smtClean="0"/>
              <a:t> </a:t>
            </a:r>
            <a:r>
              <a:rPr lang="fi-FI" b="1" dirty="0" err="1" smtClean="0"/>
              <a:t>didn’t</a:t>
            </a:r>
            <a:r>
              <a:rPr lang="fi-FI" b="1" dirty="0" smtClean="0"/>
              <a:t> </a:t>
            </a:r>
            <a:r>
              <a:rPr lang="fi-FI" b="1" dirty="0" err="1" smtClean="0"/>
              <a:t>find</a:t>
            </a:r>
            <a:r>
              <a:rPr lang="fi-FI" b="1" dirty="0" smtClean="0"/>
              <a:t> </a:t>
            </a:r>
            <a:r>
              <a:rPr lang="fi-FI" dirty="0" err="1" smtClean="0"/>
              <a:t>those</a:t>
            </a:r>
            <a:r>
              <a:rPr lang="fi-FI" dirty="0" smtClean="0"/>
              <a:t> </a:t>
            </a:r>
            <a:r>
              <a:rPr lang="fi-FI" dirty="0" err="1" smtClean="0"/>
              <a:t>exercises</a:t>
            </a:r>
            <a:r>
              <a:rPr lang="fi-FI" dirty="0" smtClean="0"/>
              <a:t> </a:t>
            </a:r>
            <a:r>
              <a:rPr lang="fi-FI" dirty="0" err="1" smtClean="0"/>
              <a:t>easy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1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Lauseen </a:t>
            </a:r>
            <a:r>
              <a:rPr lang="fi-FI" b="1" dirty="0" smtClean="0"/>
              <a:t>pääverbinä</a:t>
            </a:r>
            <a:r>
              <a:rPr lang="fi-FI" dirty="0" smtClean="0"/>
              <a:t> on </a:t>
            </a:r>
            <a:r>
              <a:rPr lang="fi-FI" b="1" dirty="0" smtClean="0"/>
              <a:t>olla</a:t>
            </a:r>
            <a:r>
              <a:rPr lang="fi-FI" dirty="0" smtClean="0"/>
              <a:t>-verbi (</a:t>
            </a:r>
            <a:r>
              <a:rPr lang="fi-FI" b="1" dirty="0" smtClean="0"/>
              <a:t>am, is, </a:t>
            </a:r>
            <a:r>
              <a:rPr lang="fi-FI" b="1" dirty="0" err="1" smtClean="0"/>
              <a:t>are</a:t>
            </a:r>
            <a:r>
              <a:rPr lang="fi-FI" b="1" dirty="0" smtClean="0"/>
              <a:t>, </a:t>
            </a:r>
            <a:r>
              <a:rPr lang="fi-FI" b="1" dirty="0" err="1" smtClean="0"/>
              <a:t>was</a:t>
            </a:r>
            <a:r>
              <a:rPr lang="fi-FI" b="1" dirty="0" smtClean="0"/>
              <a:t>, </a:t>
            </a:r>
            <a:r>
              <a:rPr lang="fi-FI" b="1" dirty="0" err="1" smtClean="0"/>
              <a:t>were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Vertaa näitäkin.</a:t>
            </a:r>
            <a:endParaRPr lang="fi-FI" dirty="0"/>
          </a:p>
          <a:p>
            <a:r>
              <a:rPr lang="fi-FI" dirty="0" smtClean="0"/>
              <a:t>Siis </a:t>
            </a:r>
            <a:r>
              <a:rPr lang="fi-FI" b="1" dirty="0" err="1" smtClean="0"/>
              <a:t>DO/DOES/DID-apuverbejä</a:t>
            </a:r>
            <a:r>
              <a:rPr lang="fi-FI" b="1" dirty="0" smtClean="0"/>
              <a:t> käytetään kysymyksissä ja kielloissa</a:t>
            </a:r>
            <a:r>
              <a:rPr lang="fi-FI" dirty="0" smtClean="0"/>
              <a:t>, kun </a:t>
            </a:r>
            <a:r>
              <a:rPr lang="fi-FI" b="1" dirty="0" smtClean="0"/>
              <a:t>pääverbi on joku muu kuin OLLA </a:t>
            </a:r>
            <a:endParaRPr lang="fi-FI" b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sz="2000" dirty="0" err="1" smtClean="0"/>
              <a:t>Why</a:t>
            </a:r>
            <a:r>
              <a:rPr lang="fi-FI" sz="2000" dirty="0" smtClean="0"/>
              <a:t> </a:t>
            </a:r>
            <a:r>
              <a:rPr lang="fi-FI" sz="2000" dirty="0" err="1" smtClean="0"/>
              <a:t>was</a:t>
            </a:r>
            <a:r>
              <a:rPr lang="fi-FI" sz="2000" dirty="0" smtClean="0"/>
              <a:t> Bill </a:t>
            </a:r>
            <a:r>
              <a:rPr lang="fi-FI" sz="2000" dirty="0" err="1" smtClean="0"/>
              <a:t>late</a:t>
            </a:r>
            <a:r>
              <a:rPr lang="fi-FI" sz="2000" dirty="0" smtClean="0"/>
              <a:t> for </a:t>
            </a:r>
            <a:r>
              <a:rPr lang="fi-FI" sz="2000" dirty="0" err="1" smtClean="0"/>
              <a:t>class</a:t>
            </a:r>
            <a:r>
              <a:rPr lang="fi-FI" sz="2000" dirty="0" smtClean="0"/>
              <a:t>?</a:t>
            </a:r>
          </a:p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b="1" dirty="0" smtClean="0"/>
              <a:t>did</a:t>
            </a:r>
            <a:r>
              <a:rPr lang="fi-FI" dirty="0" smtClean="0"/>
              <a:t> Bill </a:t>
            </a:r>
            <a:r>
              <a:rPr lang="fi-FI" b="1" dirty="0" err="1" smtClean="0"/>
              <a:t>come</a:t>
            </a:r>
            <a:r>
              <a:rPr lang="fi-FI" dirty="0" smtClean="0"/>
              <a:t> </a:t>
            </a:r>
            <a:r>
              <a:rPr lang="fi-FI" dirty="0" err="1" smtClean="0"/>
              <a:t>late</a:t>
            </a:r>
            <a:r>
              <a:rPr lang="fi-FI" dirty="0" smtClean="0"/>
              <a:t> to </a:t>
            </a:r>
            <a:r>
              <a:rPr lang="fi-FI" dirty="0" err="1" smtClean="0"/>
              <a:t>class</a:t>
            </a:r>
            <a:r>
              <a:rPr lang="fi-FI" dirty="0" smtClean="0"/>
              <a:t>?</a:t>
            </a:r>
          </a:p>
          <a:p>
            <a:r>
              <a:rPr lang="fi-FI" sz="2000" dirty="0" err="1" smtClean="0"/>
              <a:t>Those</a:t>
            </a:r>
            <a:r>
              <a:rPr lang="fi-FI" sz="2000" dirty="0" smtClean="0"/>
              <a:t> </a:t>
            </a:r>
            <a:r>
              <a:rPr lang="fi-FI" sz="2000" dirty="0" err="1" smtClean="0"/>
              <a:t>exercises</a:t>
            </a:r>
            <a:r>
              <a:rPr lang="fi-FI" sz="2000" dirty="0" smtClean="0"/>
              <a:t> </a:t>
            </a:r>
            <a:r>
              <a:rPr lang="fi-FI" sz="2000" dirty="0" err="1" smtClean="0"/>
              <a:t>weren’t</a:t>
            </a:r>
            <a:r>
              <a:rPr lang="fi-FI" sz="2000" dirty="0" smtClean="0"/>
              <a:t> </a:t>
            </a:r>
            <a:r>
              <a:rPr lang="fi-FI" sz="2000" dirty="0" err="1" smtClean="0"/>
              <a:t>easy</a:t>
            </a:r>
            <a:r>
              <a:rPr lang="fi-FI" sz="2000" dirty="0" smtClean="0"/>
              <a:t>.</a:t>
            </a:r>
          </a:p>
          <a:p>
            <a:r>
              <a:rPr lang="fi-FI" dirty="0" smtClean="0"/>
              <a:t>I </a:t>
            </a:r>
            <a:r>
              <a:rPr lang="fi-FI" dirty="0" err="1" smtClean="0"/>
              <a:t>certainly</a:t>
            </a:r>
            <a:r>
              <a:rPr lang="fi-FI" dirty="0" smtClean="0"/>
              <a:t> </a:t>
            </a:r>
            <a:r>
              <a:rPr lang="fi-FI" b="1" dirty="0" err="1" smtClean="0"/>
              <a:t>didn’t</a:t>
            </a:r>
            <a:r>
              <a:rPr lang="fi-FI" b="1" dirty="0" smtClean="0"/>
              <a:t> </a:t>
            </a:r>
            <a:r>
              <a:rPr lang="fi-FI" b="1" dirty="0" err="1" smtClean="0"/>
              <a:t>find</a:t>
            </a:r>
            <a:r>
              <a:rPr lang="fi-FI" b="1" dirty="0" smtClean="0"/>
              <a:t> </a:t>
            </a:r>
            <a:r>
              <a:rPr lang="fi-FI" dirty="0" err="1" smtClean="0"/>
              <a:t>those</a:t>
            </a:r>
            <a:r>
              <a:rPr lang="fi-FI" dirty="0" smtClean="0"/>
              <a:t> </a:t>
            </a:r>
            <a:r>
              <a:rPr lang="fi-FI" dirty="0" err="1" smtClean="0"/>
              <a:t>exercises</a:t>
            </a:r>
            <a:r>
              <a:rPr lang="fi-FI" dirty="0" smtClean="0"/>
              <a:t> </a:t>
            </a:r>
            <a:r>
              <a:rPr lang="fi-FI" dirty="0" err="1" smtClean="0"/>
              <a:t>easy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5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yleisaikamuodot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Kerrataan ensin aikamuotojen nimet ja merkitykset omassa kielessämme.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4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Apuverbiä ei käytetä, kun </a:t>
            </a:r>
            <a:r>
              <a:rPr lang="fi-FI" b="1" dirty="0" smtClean="0"/>
              <a:t>kieltosana</a:t>
            </a:r>
            <a:r>
              <a:rPr lang="fi-FI" dirty="0" smtClean="0"/>
              <a:t> on joku </a:t>
            </a:r>
            <a:r>
              <a:rPr lang="fi-FI" b="1" dirty="0" smtClean="0"/>
              <a:t>muu kuin </a:t>
            </a:r>
            <a:r>
              <a:rPr lang="fi-FI" dirty="0" smtClean="0"/>
              <a:t>se yleisin </a:t>
            </a:r>
            <a:r>
              <a:rPr lang="fi-FI" b="1" dirty="0" smtClean="0"/>
              <a:t>NOT.</a:t>
            </a:r>
          </a:p>
          <a:p>
            <a:endParaRPr lang="fi-FI" b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7171" name="Picture 3" descr="D:\Kuvia PowerPointteihin\two fi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69994"/>
            <a:ext cx="2160240" cy="32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Niitä ovat käytännössä </a:t>
            </a:r>
            <a:r>
              <a:rPr lang="fi-FI" b="1" dirty="0" smtClean="0"/>
              <a:t>NEVER</a:t>
            </a:r>
            <a:r>
              <a:rPr lang="fi-FI" dirty="0" smtClean="0"/>
              <a:t>, </a:t>
            </a:r>
            <a:r>
              <a:rPr lang="fi-FI" b="1" dirty="0" smtClean="0"/>
              <a:t>NONE</a:t>
            </a:r>
            <a:r>
              <a:rPr lang="fi-FI" dirty="0" smtClean="0"/>
              <a:t> ja </a:t>
            </a:r>
            <a:r>
              <a:rPr lang="fi-FI" b="1" dirty="0" smtClean="0"/>
              <a:t>NO</a:t>
            </a:r>
            <a:r>
              <a:rPr lang="fi-FI" dirty="0" smtClean="0"/>
              <a:t>.</a:t>
            </a:r>
            <a:endParaRPr lang="fi-FI" b="1" dirty="0" smtClean="0"/>
          </a:p>
          <a:p>
            <a:endParaRPr lang="fi-FI" b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 </a:t>
            </a:r>
            <a:r>
              <a:rPr lang="fi-FI" b="1" dirty="0" err="1" smtClean="0"/>
              <a:t>never</a:t>
            </a:r>
            <a:r>
              <a:rPr lang="fi-FI" dirty="0" smtClean="0"/>
              <a:t> </a:t>
            </a:r>
            <a:r>
              <a:rPr lang="fi-FI" b="1" dirty="0" err="1" smtClean="0"/>
              <a:t>tease</a:t>
            </a:r>
            <a:r>
              <a:rPr lang="fi-FI" dirty="0" smtClean="0"/>
              <a:t> my </a:t>
            </a:r>
            <a:r>
              <a:rPr lang="fi-FI" dirty="0" err="1" smtClean="0"/>
              <a:t>little</a:t>
            </a:r>
            <a:r>
              <a:rPr lang="fi-FI" dirty="0" smtClean="0"/>
              <a:t> </a:t>
            </a:r>
            <a:r>
              <a:rPr lang="fi-FI" dirty="0" err="1" smtClean="0"/>
              <a:t>sister</a:t>
            </a:r>
            <a:r>
              <a:rPr lang="fi-FI" dirty="0" smtClean="0"/>
              <a:t>.</a:t>
            </a:r>
          </a:p>
          <a:p>
            <a:endParaRPr lang="fi-FI" b="1" dirty="0" smtClean="0"/>
          </a:p>
          <a:p>
            <a:endParaRPr lang="fi-FI" b="1" dirty="0"/>
          </a:p>
          <a:p>
            <a:r>
              <a:rPr lang="fi-FI" b="1" dirty="0" err="1" smtClean="0"/>
              <a:t>None</a:t>
            </a:r>
            <a:r>
              <a:rPr lang="fi-FI" b="1" dirty="0" smtClean="0"/>
              <a:t> of the </a:t>
            </a:r>
            <a:r>
              <a:rPr lang="fi-FI" b="1" dirty="0" err="1" smtClean="0"/>
              <a:t>students</a:t>
            </a:r>
            <a:r>
              <a:rPr lang="fi-FI" b="1" dirty="0" smtClean="0"/>
              <a:t> / No</a:t>
            </a:r>
            <a:r>
              <a:rPr lang="fi-FI" dirty="0" smtClean="0"/>
              <a:t> </a:t>
            </a:r>
            <a:r>
              <a:rPr lang="fi-FI" b="1" dirty="0" err="1" smtClean="0"/>
              <a:t>student</a:t>
            </a:r>
            <a:r>
              <a:rPr lang="fi-FI" b="1" dirty="0" smtClean="0"/>
              <a:t> </a:t>
            </a:r>
            <a:r>
              <a:rPr lang="fi-FI" b="1" dirty="0" err="1" smtClean="0"/>
              <a:t>failed</a:t>
            </a:r>
            <a:r>
              <a:rPr lang="fi-FI" b="1" dirty="0" smtClean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turn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in </a:t>
            </a:r>
            <a:r>
              <a:rPr lang="fi-FI" dirty="0" err="1" smtClean="0"/>
              <a:t>time</a:t>
            </a:r>
            <a:r>
              <a:rPr lang="fi-FI" dirty="0" smtClean="0"/>
              <a:t>.</a:t>
            </a:r>
          </a:p>
        </p:txBody>
      </p:sp>
      <p:pic>
        <p:nvPicPr>
          <p:cNvPr id="7171" name="Picture 3" descr="D:\Kuvia PowerPointteihin\two fi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861">
            <a:off x="981317" y="3061487"/>
            <a:ext cx="2160240" cy="32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Niitä ovat käytännössä </a:t>
            </a:r>
            <a:r>
              <a:rPr lang="fi-FI" b="1" dirty="0" smtClean="0"/>
              <a:t>NEVER</a:t>
            </a:r>
            <a:r>
              <a:rPr lang="fi-FI" dirty="0" smtClean="0"/>
              <a:t>, </a:t>
            </a:r>
            <a:r>
              <a:rPr lang="fi-FI" b="1" dirty="0" smtClean="0"/>
              <a:t>NONE</a:t>
            </a:r>
            <a:r>
              <a:rPr lang="fi-FI" dirty="0" smtClean="0"/>
              <a:t> ja </a:t>
            </a:r>
            <a:r>
              <a:rPr lang="fi-FI" b="1" dirty="0" smtClean="0"/>
              <a:t>NO</a:t>
            </a:r>
            <a:r>
              <a:rPr lang="fi-FI" dirty="0" smtClean="0"/>
              <a:t>.</a:t>
            </a:r>
            <a:endParaRPr lang="fi-FI" b="1" dirty="0" smtClean="0"/>
          </a:p>
          <a:p>
            <a:endParaRPr lang="fi-FI" b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 </a:t>
            </a:r>
            <a:r>
              <a:rPr lang="fi-FI" b="1" dirty="0" err="1" smtClean="0"/>
              <a:t>never</a:t>
            </a:r>
            <a:r>
              <a:rPr lang="fi-FI" dirty="0" smtClean="0"/>
              <a:t> </a:t>
            </a:r>
            <a:r>
              <a:rPr lang="fi-FI" b="1" dirty="0" err="1" smtClean="0"/>
              <a:t>tease</a:t>
            </a:r>
            <a:r>
              <a:rPr lang="fi-FI" dirty="0" smtClean="0"/>
              <a:t> my </a:t>
            </a:r>
            <a:r>
              <a:rPr lang="fi-FI" dirty="0" err="1" smtClean="0"/>
              <a:t>little</a:t>
            </a:r>
            <a:r>
              <a:rPr lang="fi-FI" dirty="0" smtClean="0"/>
              <a:t> </a:t>
            </a:r>
            <a:r>
              <a:rPr lang="fi-FI" dirty="0" err="1" smtClean="0"/>
              <a:t>sister</a:t>
            </a:r>
            <a:r>
              <a:rPr lang="fi-FI" dirty="0" smtClean="0"/>
              <a:t>.</a:t>
            </a:r>
          </a:p>
          <a:p>
            <a:r>
              <a:rPr lang="fi-FI" dirty="0" smtClean="0"/>
              <a:t>Vrt. I </a:t>
            </a:r>
            <a:r>
              <a:rPr lang="fi-FI" b="1" dirty="0" err="1" smtClean="0"/>
              <a:t>don’t</a:t>
            </a:r>
            <a:r>
              <a:rPr lang="fi-FI" b="1" dirty="0" smtClean="0"/>
              <a:t> </a:t>
            </a:r>
            <a:r>
              <a:rPr lang="fi-FI" dirty="0" err="1" smtClean="0"/>
              <a:t>often</a:t>
            </a:r>
            <a:r>
              <a:rPr lang="fi-FI" dirty="0" smtClean="0"/>
              <a:t> </a:t>
            </a:r>
            <a:r>
              <a:rPr lang="fi-FI" b="1" dirty="0" err="1" smtClean="0"/>
              <a:t>tease</a:t>
            </a:r>
            <a:r>
              <a:rPr lang="fi-FI" dirty="0" smtClean="0"/>
              <a:t> my </a:t>
            </a:r>
            <a:r>
              <a:rPr lang="fi-FI" dirty="0" err="1" smtClean="0"/>
              <a:t>little</a:t>
            </a:r>
            <a:r>
              <a:rPr lang="fi-FI" dirty="0" smtClean="0"/>
              <a:t> </a:t>
            </a:r>
            <a:r>
              <a:rPr lang="fi-FI" dirty="0" err="1" smtClean="0"/>
              <a:t>sister</a:t>
            </a:r>
            <a:r>
              <a:rPr lang="fi-FI" dirty="0" smtClean="0"/>
              <a:t>.</a:t>
            </a:r>
          </a:p>
          <a:p>
            <a:r>
              <a:rPr lang="fi-FI" b="1" dirty="0" err="1" smtClean="0"/>
              <a:t>None</a:t>
            </a:r>
            <a:r>
              <a:rPr lang="fi-FI" b="1" dirty="0" smtClean="0"/>
              <a:t> of the </a:t>
            </a:r>
            <a:r>
              <a:rPr lang="fi-FI" b="1" dirty="0" err="1" smtClean="0"/>
              <a:t>students</a:t>
            </a:r>
            <a:r>
              <a:rPr lang="fi-FI" b="1" dirty="0" smtClean="0"/>
              <a:t> / No</a:t>
            </a:r>
            <a:r>
              <a:rPr lang="fi-FI" dirty="0" smtClean="0"/>
              <a:t> </a:t>
            </a:r>
            <a:r>
              <a:rPr lang="fi-FI" b="1" dirty="0" err="1" smtClean="0"/>
              <a:t>student</a:t>
            </a:r>
            <a:r>
              <a:rPr lang="fi-FI" b="1" dirty="0" smtClean="0"/>
              <a:t> </a:t>
            </a:r>
            <a:r>
              <a:rPr lang="fi-FI" b="1" dirty="0" err="1" smtClean="0"/>
              <a:t>failed</a:t>
            </a:r>
            <a:r>
              <a:rPr lang="fi-FI" b="1" dirty="0" smtClean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turn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in </a:t>
            </a:r>
            <a:r>
              <a:rPr lang="fi-FI" dirty="0" err="1" smtClean="0"/>
              <a:t>time</a:t>
            </a:r>
            <a:r>
              <a:rPr lang="fi-FI" dirty="0" smtClean="0"/>
              <a:t>.</a:t>
            </a:r>
          </a:p>
          <a:p>
            <a:r>
              <a:rPr lang="fi-FI" dirty="0" smtClean="0"/>
              <a:t>Vrt. The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b="1" dirty="0" err="1" smtClean="0"/>
              <a:t>didn’t</a:t>
            </a:r>
            <a:r>
              <a:rPr lang="fi-FI" b="1" dirty="0" smtClean="0"/>
              <a:t> </a:t>
            </a:r>
            <a:r>
              <a:rPr lang="fi-FI" b="1" dirty="0" err="1" smtClean="0"/>
              <a:t>fail</a:t>
            </a:r>
            <a:r>
              <a:rPr lang="fi-FI" dirty="0" smtClean="0"/>
              <a:t> to </a:t>
            </a:r>
            <a:r>
              <a:rPr lang="fi-FI" dirty="0" err="1" smtClean="0"/>
              <a:t>turn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in </a:t>
            </a:r>
            <a:r>
              <a:rPr lang="fi-FI" dirty="0" err="1" smtClean="0"/>
              <a:t>time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7171" name="Picture 3" descr="D:\Kuvia PowerPointteihin\two fi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861">
            <a:off x="981317" y="3061487"/>
            <a:ext cx="2160240" cy="32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Apuverbiä ei käytetä, kun </a:t>
            </a:r>
            <a:r>
              <a:rPr lang="fi-FI" b="1" dirty="0" smtClean="0"/>
              <a:t>kysytään</a:t>
            </a:r>
            <a:r>
              <a:rPr lang="fi-FI" dirty="0" smtClean="0"/>
              <a:t> </a:t>
            </a:r>
            <a:r>
              <a:rPr lang="fi-FI" b="1" dirty="0" smtClean="0"/>
              <a:t>SUBJEKTIA</a:t>
            </a:r>
            <a:r>
              <a:rPr lang="fi-FI" dirty="0" smtClean="0"/>
              <a:t> tai </a:t>
            </a:r>
            <a:r>
              <a:rPr lang="fi-FI" b="1" dirty="0" smtClean="0"/>
              <a:t>sen osaa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8194" name="Picture 2" descr="D:\Kuvia PowerPointteihin\th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10200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Apuverbiä ei käytetä, kun </a:t>
            </a:r>
            <a:r>
              <a:rPr lang="fi-FI" b="1" dirty="0" smtClean="0"/>
              <a:t>kysytään</a:t>
            </a:r>
            <a:r>
              <a:rPr lang="fi-FI" dirty="0" smtClean="0"/>
              <a:t> </a:t>
            </a:r>
            <a:r>
              <a:rPr lang="fi-FI" b="1" dirty="0" smtClean="0"/>
              <a:t>SUBJEKTIA</a:t>
            </a:r>
            <a:r>
              <a:rPr lang="fi-FI" dirty="0" smtClean="0"/>
              <a:t> tai </a:t>
            </a:r>
            <a:r>
              <a:rPr lang="fi-FI" b="1" dirty="0" smtClean="0"/>
              <a:t>sen osaa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Kuka</a:t>
            </a:r>
            <a:r>
              <a:rPr lang="fi-FI" dirty="0" smtClean="0"/>
              <a:t> voitti Maailman-mestaruuden?</a:t>
            </a:r>
          </a:p>
        </p:txBody>
      </p:sp>
      <p:pic>
        <p:nvPicPr>
          <p:cNvPr id="8194" name="Picture 2" descr="D:\Kuvia PowerPointteihin\th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10200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Apuverbiä ei käytetä, kun </a:t>
            </a:r>
            <a:r>
              <a:rPr lang="fi-FI" b="1" dirty="0" smtClean="0"/>
              <a:t>kysytään</a:t>
            </a:r>
            <a:r>
              <a:rPr lang="fi-FI" dirty="0" smtClean="0"/>
              <a:t> </a:t>
            </a:r>
            <a:r>
              <a:rPr lang="fi-FI" b="1" dirty="0" smtClean="0"/>
              <a:t>SUBJEKTIA</a:t>
            </a:r>
            <a:r>
              <a:rPr lang="fi-FI" dirty="0" smtClean="0"/>
              <a:t> tai sen osaa.</a:t>
            </a:r>
          </a:p>
          <a:p>
            <a:endParaRPr lang="fi-FI" dirty="0"/>
          </a:p>
          <a:p>
            <a:r>
              <a:rPr lang="fi-FI" dirty="0" smtClean="0"/>
              <a:t>Tekijä on </a:t>
            </a:r>
            <a:r>
              <a:rPr lang="fi-FI" b="1" dirty="0" smtClean="0"/>
              <a:t>kokonaan</a:t>
            </a:r>
            <a:r>
              <a:rPr lang="fi-FI" dirty="0" smtClean="0"/>
              <a:t> </a:t>
            </a:r>
            <a:r>
              <a:rPr lang="fi-FI" b="1" dirty="0" smtClean="0"/>
              <a:t>tuntematon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Kuka</a:t>
            </a:r>
            <a:r>
              <a:rPr lang="fi-FI" dirty="0" smtClean="0"/>
              <a:t> voitti Maailman-mestaruuden?</a:t>
            </a:r>
          </a:p>
          <a:p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b="1" dirty="0" err="1" smtClean="0"/>
              <a:t>won</a:t>
            </a:r>
            <a:r>
              <a:rPr lang="fi-FI" dirty="0" smtClean="0"/>
              <a:t> the World Championship?</a:t>
            </a:r>
          </a:p>
        </p:txBody>
      </p:sp>
    </p:spTree>
    <p:extLst>
      <p:ext uri="{BB962C8B-B14F-4D97-AF65-F5344CB8AC3E}">
        <p14:creationId xmlns:p14="http://schemas.microsoft.com/office/powerpoint/2010/main" val="4198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Apuverbiä ei käytetä, kun </a:t>
            </a:r>
            <a:r>
              <a:rPr lang="fi-FI" b="1" dirty="0" smtClean="0"/>
              <a:t>kysytään</a:t>
            </a:r>
            <a:r>
              <a:rPr lang="fi-FI" dirty="0" smtClean="0"/>
              <a:t> </a:t>
            </a:r>
            <a:r>
              <a:rPr lang="fi-FI" b="1" dirty="0" smtClean="0"/>
              <a:t>SUBJEKTIA</a:t>
            </a:r>
            <a:r>
              <a:rPr lang="fi-FI" dirty="0" smtClean="0"/>
              <a:t> tai </a:t>
            </a:r>
            <a:r>
              <a:rPr lang="fi-FI" b="1" dirty="0" smtClean="0"/>
              <a:t>sen osaa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b="1" dirty="0" smtClean="0"/>
          </a:p>
          <a:p>
            <a:endParaRPr lang="fi-FI" b="1" dirty="0"/>
          </a:p>
          <a:p>
            <a:endParaRPr lang="fi-FI" b="1" dirty="0" smtClean="0"/>
          </a:p>
          <a:p>
            <a:endParaRPr lang="fi-FI" b="1" dirty="0"/>
          </a:p>
          <a:p>
            <a:r>
              <a:rPr lang="fi-FI" b="1" dirty="0" smtClean="0"/>
              <a:t>Mikä</a:t>
            </a:r>
            <a:r>
              <a:rPr lang="fi-FI" dirty="0" smtClean="0"/>
              <a:t> hevonen voitti kilpailun?</a:t>
            </a:r>
          </a:p>
        </p:txBody>
      </p:sp>
      <p:pic>
        <p:nvPicPr>
          <p:cNvPr id="8194" name="Picture 2" descr="D:\Kuvia PowerPointteihin\th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10200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Apuverbiä ei käytetä, kun </a:t>
            </a:r>
            <a:r>
              <a:rPr lang="fi-FI" b="1" dirty="0" smtClean="0"/>
              <a:t>kysytään</a:t>
            </a:r>
            <a:r>
              <a:rPr lang="fi-FI" dirty="0" smtClean="0"/>
              <a:t> subjektia tai </a:t>
            </a:r>
            <a:r>
              <a:rPr lang="fi-FI" b="1" dirty="0" smtClean="0"/>
              <a:t>subjektin osaa.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Hevonen tietenkin voittaa hevoskilpailun, mutta </a:t>
            </a:r>
            <a:r>
              <a:rPr lang="fi-FI" b="1" dirty="0" smtClean="0"/>
              <a:t>mikä hevonen</a:t>
            </a:r>
            <a:r>
              <a:rPr lang="fi-FI" dirty="0" smtClean="0"/>
              <a:t>?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b="1" dirty="0" smtClean="0"/>
          </a:p>
          <a:p>
            <a:endParaRPr lang="fi-FI" b="1" dirty="0"/>
          </a:p>
          <a:p>
            <a:endParaRPr lang="fi-FI" b="1" dirty="0" smtClean="0"/>
          </a:p>
          <a:p>
            <a:endParaRPr lang="fi-FI" b="1" dirty="0"/>
          </a:p>
          <a:p>
            <a:r>
              <a:rPr lang="fi-FI" b="1" dirty="0" smtClean="0"/>
              <a:t>Mikä</a:t>
            </a:r>
            <a:r>
              <a:rPr lang="fi-FI" dirty="0" smtClean="0"/>
              <a:t> hevonen voitti kilpailun?</a:t>
            </a:r>
          </a:p>
          <a:p>
            <a:r>
              <a:rPr lang="fi-FI" b="1" dirty="0" err="1" smtClean="0"/>
              <a:t>Which</a:t>
            </a:r>
            <a:r>
              <a:rPr lang="fi-FI" b="1" dirty="0" smtClean="0"/>
              <a:t> </a:t>
            </a:r>
            <a:r>
              <a:rPr lang="fi-FI" b="1" dirty="0" err="1" smtClean="0"/>
              <a:t>horse</a:t>
            </a:r>
            <a:r>
              <a:rPr lang="fi-FI" b="1" dirty="0" smtClean="0"/>
              <a:t> </a:t>
            </a:r>
            <a:r>
              <a:rPr lang="fi-FI" b="1" dirty="0" err="1" smtClean="0"/>
              <a:t>won</a:t>
            </a:r>
            <a:r>
              <a:rPr lang="fi-FI" dirty="0" smtClean="0"/>
              <a:t> the </a:t>
            </a:r>
            <a:r>
              <a:rPr lang="fi-FI" dirty="0" err="1" smtClean="0"/>
              <a:t>race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4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Apuverbiä ei käytetä, kun </a:t>
            </a:r>
            <a:r>
              <a:rPr lang="fi-FI" b="1" dirty="0" smtClean="0"/>
              <a:t>kysytään</a:t>
            </a:r>
            <a:r>
              <a:rPr lang="fi-FI" dirty="0" smtClean="0"/>
              <a:t> </a:t>
            </a:r>
            <a:r>
              <a:rPr lang="fi-FI" b="1" dirty="0" smtClean="0"/>
              <a:t>SUBJEKTIA</a:t>
            </a:r>
            <a:r>
              <a:rPr lang="fi-FI" dirty="0" smtClean="0"/>
              <a:t> tai </a:t>
            </a:r>
            <a:r>
              <a:rPr lang="fi-FI" b="1" dirty="0" smtClean="0"/>
              <a:t>sen osaa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Kuka</a:t>
            </a:r>
            <a:r>
              <a:rPr lang="fi-FI" dirty="0" smtClean="0"/>
              <a:t> voitti Maailman-mestaruuden?</a:t>
            </a:r>
          </a:p>
          <a:p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b="1" dirty="0" err="1" smtClean="0"/>
              <a:t>won</a:t>
            </a:r>
            <a:r>
              <a:rPr lang="fi-FI" dirty="0" smtClean="0"/>
              <a:t> the World Championship?</a:t>
            </a:r>
          </a:p>
          <a:p>
            <a:r>
              <a:rPr lang="fi-FI" b="1" dirty="0" smtClean="0"/>
              <a:t>Mikä</a:t>
            </a:r>
            <a:r>
              <a:rPr lang="fi-FI" dirty="0" smtClean="0"/>
              <a:t> hevonen voitti kilpailun?</a:t>
            </a:r>
          </a:p>
          <a:p>
            <a:r>
              <a:rPr lang="fi-FI" b="1" dirty="0" err="1" smtClean="0"/>
              <a:t>Which</a:t>
            </a:r>
            <a:r>
              <a:rPr lang="fi-FI" b="1" dirty="0" smtClean="0"/>
              <a:t> </a:t>
            </a:r>
            <a:r>
              <a:rPr lang="fi-FI" b="1" dirty="0" err="1" smtClean="0"/>
              <a:t>horse</a:t>
            </a:r>
            <a:r>
              <a:rPr lang="fi-FI" b="1" dirty="0" smtClean="0"/>
              <a:t> </a:t>
            </a:r>
            <a:r>
              <a:rPr lang="fi-FI" b="1" dirty="0" err="1" smtClean="0"/>
              <a:t>won</a:t>
            </a:r>
            <a:r>
              <a:rPr lang="fi-FI" dirty="0" smtClean="0"/>
              <a:t> the </a:t>
            </a:r>
            <a:r>
              <a:rPr lang="fi-FI" dirty="0" err="1" smtClean="0"/>
              <a:t>race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8194" name="Picture 2" descr="D:\Kuvia PowerPointteihin\th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10200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/>
              <a:t>Kielteiskysyvä</a:t>
            </a:r>
            <a:r>
              <a:rPr lang="fi-FI" dirty="0" smtClean="0"/>
              <a:t> lause </a:t>
            </a:r>
            <a:r>
              <a:rPr lang="fi-FI" b="1" dirty="0" smtClean="0"/>
              <a:t>tarvitsee</a:t>
            </a:r>
            <a:r>
              <a:rPr lang="fi-FI" dirty="0" smtClean="0"/>
              <a:t> kuitenkin </a:t>
            </a:r>
            <a:r>
              <a:rPr lang="fi-FI" b="1" dirty="0" smtClean="0"/>
              <a:t>apuverbin</a:t>
            </a:r>
            <a:r>
              <a:rPr lang="fi-FI" dirty="0" smtClean="0"/>
              <a:t>, vaikka SUBJEKTIA (tai sen osaa) kysytäänkin.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Ketkä opiskelijat </a:t>
            </a:r>
            <a:r>
              <a:rPr lang="fi-FI" b="1" dirty="0" smtClean="0"/>
              <a:t>eivät tehneet</a:t>
            </a:r>
            <a:r>
              <a:rPr lang="fi-FI" dirty="0" smtClean="0"/>
              <a:t> kotitehtäviään?</a:t>
            </a:r>
            <a:endParaRPr lang="fi-FI" dirty="0"/>
          </a:p>
        </p:txBody>
      </p:sp>
      <p:pic>
        <p:nvPicPr>
          <p:cNvPr id="10242" name="Picture 2" descr="D:\Kuvia PowerPointteihin\att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622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Englannin kielen yleisaikamuodot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Futuuri</a:t>
            </a:r>
          </a:p>
          <a:p>
            <a:r>
              <a:rPr lang="fi-FI" dirty="0" smtClean="0"/>
              <a:t>Preesens</a:t>
            </a:r>
          </a:p>
          <a:p>
            <a:r>
              <a:rPr lang="fi-FI" dirty="0" smtClean="0"/>
              <a:t>Imperfekti</a:t>
            </a:r>
          </a:p>
          <a:p>
            <a:r>
              <a:rPr lang="fi-FI" dirty="0" smtClean="0"/>
              <a:t>Perfekti</a:t>
            </a:r>
          </a:p>
          <a:p>
            <a:r>
              <a:rPr lang="fi-FI" dirty="0" smtClean="0"/>
              <a:t>Pluskvamperfekti</a:t>
            </a:r>
          </a:p>
          <a:p>
            <a:r>
              <a:rPr lang="fi-FI" dirty="0" smtClean="0"/>
              <a:t>I  Konditionaali</a:t>
            </a:r>
          </a:p>
          <a:p>
            <a:r>
              <a:rPr lang="fi-FI" dirty="0" smtClean="0"/>
              <a:t>II Konditionaali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Mitä tulee tekemään</a:t>
            </a:r>
          </a:p>
          <a:p>
            <a:r>
              <a:rPr lang="fi-FI" dirty="0" smtClean="0"/>
              <a:t>Mitä tekee</a:t>
            </a:r>
          </a:p>
          <a:p>
            <a:r>
              <a:rPr lang="fi-FI" dirty="0" smtClean="0"/>
              <a:t>Mitä teki</a:t>
            </a:r>
          </a:p>
          <a:p>
            <a:r>
              <a:rPr lang="fi-FI" dirty="0" smtClean="0"/>
              <a:t>Mitä on tehnyt</a:t>
            </a:r>
          </a:p>
          <a:p>
            <a:r>
              <a:rPr lang="fi-FI" dirty="0" smtClean="0"/>
              <a:t>Mitä oli tehnyt</a:t>
            </a:r>
          </a:p>
          <a:p>
            <a:r>
              <a:rPr lang="fi-FI" dirty="0" smtClean="0"/>
              <a:t>Mitä tekisi</a:t>
            </a:r>
          </a:p>
          <a:p>
            <a:r>
              <a:rPr lang="fi-FI" dirty="0" smtClean="0"/>
              <a:t>Mitä olisi tehnyt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7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smtClean="0"/>
              <a:t>Kielteiskysyvä</a:t>
            </a:r>
            <a:r>
              <a:rPr lang="fi-FI" dirty="0" smtClean="0"/>
              <a:t> lause </a:t>
            </a:r>
            <a:r>
              <a:rPr lang="fi-FI" b="1" dirty="0" smtClean="0"/>
              <a:t>tarvitsee</a:t>
            </a:r>
            <a:r>
              <a:rPr lang="fi-FI" dirty="0" smtClean="0"/>
              <a:t> kuitenkin </a:t>
            </a:r>
            <a:r>
              <a:rPr lang="fi-FI" b="1" dirty="0" smtClean="0"/>
              <a:t>apuverbin</a:t>
            </a:r>
            <a:r>
              <a:rPr lang="fi-FI" dirty="0" smtClean="0"/>
              <a:t>, vaikka SUBJEKTIA (tai sen osaa) kysytäänkin.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Ketkä opiskelijat eivät tehneet kotitehtäviään?</a:t>
            </a:r>
          </a:p>
          <a:p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b="1" dirty="0" err="1" smtClean="0"/>
              <a:t>didn’t</a:t>
            </a:r>
            <a:r>
              <a:rPr lang="fi-FI" b="1" dirty="0" smtClean="0"/>
              <a:t> </a:t>
            </a:r>
            <a:r>
              <a:rPr lang="fi-FI" b="1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homework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10242" name="Picture 2" descr="D:\Kuvia PowerPointteihin\att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29" y="378904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Muistetaan siis tässä vaiheessa, että edelliset poikkeukset kohdistuvat </a:t>
            </a:r>
            <a:r>
              <a:rPr lang="fi-FI" b="1" dirty="0" err="1" smtClean="0"/>
              <a:t>PREESENS</a:t>
            </a:r>
            <a:r>
              <a:rPr lang="fi-FI" dirty="0" err="1" smtClean="0"/>
              <a:t>in</a:t>
            </a:r>
            <a:r>
              <a:rPr lang="fi-FI" dirty="0" smtClean="0"/>
              <a:t> ja </a:t>
            </a:r>
            <a:r>
              <a:rPr lang="fi-FI" b="1" dirty="0" err="1" smtClean="0"/>
              <a:t>IMPERFEKTI</a:t>
            </a:r>
            <a:r>
              <a:rPr lang="fi-FI" dirty="0" err="1" smtClean="0"/>
              <a:t>n</a:t>
            </a:r>
            <a:r>
              <a:rPr lang="fi-FI" dirty="0" smtClean="0"/>
              <a:t> kysymyksiin </a:t>
            </a:r>
            <a:r>
              <a:rPr lang="fi-FI" dirty="0"/>
              <a:t>j</a:t>
            </a:r>
            <a:r>
              <a:rPr lang="fi-FI" dirty="0" smtClean="0"/>
              <a:t>a kieltoihin. Muilla aikamuodoilla on </a:t>
            </a:r>
            <a:r>
              <a:rPr lang="fi-FI" b="1" dirty="0" smtClean="0"/>
              <a:t>AINA</a:t>
            </a:r>
            <a:r>
              <a:rPr lang="fi-FI" dirty="0" smtClean="0"/>
              <a:t> se oma apuverbinsä mukana.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1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Muistetaan siis tässä vaiheessa, että edelliset poikkeukset kohdistuvat </a:t>
            </a:r>
            <a:r>
              <a:rPr lang="fi-FI" b="1" dirty="0" err="1" smtClean="0"/>
              <a:t>PREESENS</a:t>
            </a:r>
            <a:r>
              <a:rPr lang="fi-FI" dirty="0" err="1" smtClean="0"/>
              <a:t>in</a:t>
            </a:r>
            <a:r>
              <a:rPr lang="fi-FI" dirty="0" smtClean="0"/>
              <a:t> ja </a:t>
            </a:r>
            <a:r>
              <a:rPr lang="fi-FI" b="1" dirty="0" err="1" smtClean="0"/>
              <a:t>IMPERFEKTIi</a:t>
            </a:r>
            <a:r>
              <a:rPr lang="fi-FI" dirty="0" err="1" smtClean="0"/>
              <a:t>n</a:t>
            </a:r>
            <a:r>
              <a:rPr lang="fi-FI" dirty="0" smtClean="0"/>
              <a:t> kysymyksiin </a:t>
            </a:r>
            <a:r>
              <a:rPr lang="fi-FI" dirty="0"/>
              <a:t>j</a:t>
            </a:r>
            <a:r>
              <a:rPr lang="fi-FI" dirty="0" smtClean="0"/>
              <a:t>a kieltoihin. Muilla aikamuodoilla on </a:t>
            </a:r>
            <a:r>
              <a:rPr lang="fi-FI" b="1" dirty="0" smtClean="0"/>
              <a:t>AINA</a:t>
            </a:r>
            <a:r>
              <a:rPr lang="fi-FI" dirty="0" smtClean="0"/>
              <a:t> se oma apuverbinsä mukana.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Ja ne ovat tässä:</a:t>
            </a:r>
          </a:p>
          <a:p>
            <a:r>
              <a:rPr lang="fi-FI" b="1" dirty="0" smtClean="0"/>
              <a:t>WILL</a:t>
            </a:r>
            <a:r>
              <a:rPr lang="fi-FI" dirty="0" smtClean="0"/>
              <a:t>		Futuuri</a:t>
            </a:r>
          </a:p>
          <a:p>
            <a:r>
              <a:rPr lang="fi-FI" b="1" dirty="0" smtClean="0"/>
              <a:t>HAVE/HAS</a:t>
            </a:r>
            <a:r>
              <a:rPr lang="fi-FI" dirty="0" smtClean="0"/>
              <a:t>	Perf.</a:t>
            </a:r>
          </a:p>
          <a:p>
            <a:r>
              <a:rPr lang="fi-FI" b="1" dirty="0" smtClean="0"/>
              <a:t>HAD</a:t>
            </a:r>
            <a:r>
              <a:rPr lang="fi-FI" dirty="0" smtClean="0"/>
              <a:t>		</a:t>
            </a:r>
            <a:r>
              <a:rPr lang="fi-FI" dirty="0" err="1" smtClean="0"/>
              <a:t>Plkv</a:t>
            </a:r>
            <a:r>
              <a:rPr lang="fi-FI" dirty="0" smtClean="0"/>
              <a:t>. </a:t>
            </a:r>
          </a:p>
          <a:p>
            <a:r>
              <a:rPr lang="fi-FI" b="1" dirty="0" smtClean="0"/>
              <a:t>WOULD</a:t>
            </a:r>
            <a:r>
              <a:rPr lang="fi-FI" dirty="0" smtClean="0"/>
              <a:t>		I Kond.</a:t>
            </a:r>
          </a:p>
          <a:p>
            <a:r>
              <a:rPr lang="fi-FI" b="1" dirty="0" smtClean="0"/>
              <a:t>WOULD HAVE</a:t>
            </a:r>
            <a:r>
              <a:rPr lang="fi-FI" dirty="0" smtClean="0"/>
              <a:t>	II Kond.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8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/>
          <a:lstStyle/>
          <a:p>
            <a:r>
              <a:rPr lang="fi-FI" dirty="0" smtClean="0"/>
              <a:t>Englannin kieliopissa voi harvoin sanoa </a:t>
            </a:r>
            <a:r>
              <a:rPr lang="fi-FI" b="1" dirty="0" smtClean="0"/>
              <a:t>AINA</a:t>
            </a:r>
            <a:r>
              <a:rPr lang="fi-FI" dirty="0" smtClean="0"/>
              <a:t>, mutta edellinen dia pystyi siihen. Käy siinä uudestaan.</a:t>
            </a:r>
          </a:p>
        </p:txBody>
      </p:sp>
      <p:pic>
        <p:nvPicPr>
          <p:cNvPr id="11266" name="Picture 2" descr="D:\Kuvia PowerPointteihin\excell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46240" cy="44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Seuraavan asian kohdalla pitää varmaan sanoa, että </a:t>
            </a:r>
            <a:r>
              <a:rPr lang="fi-FI" b="1" dirty="0" smtClean="0"/>
              <a:t>MUU VAARA</a:t>
            </a:r>
            <a:r>
              <a:rPr lang="fi-FI" dirty="0" smtClean="0"/>
              <a:t>. </a:t>
            </a:r>
          </a:p>
          <a:p>
            <a:endParaRPr lang="fi-FI" dirty="0"/>
          </a:p>
          <a:p>
            <a:endParaRPr lang="fi-FI" dirty="0" smtClean="0"/>
          </a:p>
        </p:txBody>
      </p:sp>
      <p:pic>
        <p:nvPicPr>
          <p:cNvPr id="1026" name="Picture 2" descr="D:\Kuvia PowerPointteihin\muu vaar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39181"/>
            <a:ext cx="3429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Seuraavan asian kohdalla pitää varmaan sanoa, että </a:t>
            </a:r>
            <a:r>
              <a:rPr lang="fi-FI" b="1" dirty="0" smtClean="0"/>
              <a:t>MUU VAARA</a:t>
            </a:r>
            <a:r>
              <a:rPr lang="fi-FI" dirty="0" smtClean="0"/>
              <a:t>. </a:t>
            </a:r>
          </a:p>
          <a:p>
            <a:endParaRPr lang="fi-FI" dirty="0" smtClean="0"/>
          </a:p>
          <a:p>
            <a:r>
              <a:rPr lang="fi-FI" dirty="0" smtClean="0"/>
              <a:t>Suomalaisen opiskelijan tulee nimittäin olla tarkkana </a:t>
            </a:r>
            <a:r>
              <a:rPr lang="fi-FI" b="1" dirty="0" smtClean="0"/>
              <a:t>IMPERFEKTIN</a:t>
            </a:r>
            <a:r>
              <a:rPr lang="fi-FI" dirty="0" smtClean="0"/>
              <a:t> </a:t>
            </a:r>
            <a:r>
              <a:rPr lang="fi-FI" b="1" dirty="0" smtClean="0"/>
              <a:t>KYSYMYSTEN</a:t>
            </a:r>
            <a:r>
              <a:rPr lang="fi-FI" dirty="0" smtClean="0"/>
              <a:t> ja </a:t>
            </a:r>
            <a:r>
              <a:rPr lang="fi-FI" b="1" dirty="0" smtClean="0"/>
              <a:t>KIELTOJEN</a:t>
            </a:r>
            <a:r>
              <a:rPr lang="fi-FI" dirty="0" smtClean="0"/>
              <a:t> kanssa.</a:t>
            </a:r>
            <a:endParaRPr lang="fi-FI" dirty="0"/>
          </a:p>
          <a:p>
            <a:endParaRPr lang="fi-FI" dirty="0" smtClean="0"/>
          </a:p>
        </p:txBody>
      </p:sp>
      <p:pic>
        <p:nvPicPr>
          <p:cNvPr id="1026" name="Picture 2" descr="D:\Kuvia PowerPointteihin\muu vaar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39181"/>
            <a:ext cx="3429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Kieli on luonteeltaan taloudellinen: </a:t>
            </a:r>
            <a:r>
              <a:rPr lang="fi-FI" b="1" dirty="0" smtClean="0"/>
              <a:t>yksi asia näkyy</a:t>
            </a:r>
            <a:r>
              <a:rPr lang="fi-FI" dirty="0" smtClean="0"/>
              <a:t> mieluusti </a:t>
            </a:r>
            <a:r>
              <a:rPr lang="fi-FI" b="1" dirty="0" smtClean="0"/>
              <a:t>yhdestä paikasta</a:t>
            </a:r>
            <a:r>
              <a:rPr lang="fi-FI" dirty="0" smtClean="0"/>
              <a:t>.</a:t>
            </a:r>
          </a:p>
        </p:txBody>
      </p:sp>
      <p:pic>
        <p:nvPicPr>
          <p:cNvPr id="1026" name="Picture 2" descr="D:\Kuvia PowerPointteihin\muu vaar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39181"/>
            <a:ext cx="3429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Kieli on luonteeltaan taloudellinen: </a:t>
            </a:r>
            <a:r>
              <a:rPr lang="fi-FI" b="1" dirty="0" smtClean="0"/>
              <a:t>yksi asia näkyy</a:t>
            </a:r>
            <a:r>
              <a:rPr lang="fi-FI" dirty="0" smtClean="0"/>
              <a:t> mieluusti </a:t>
            </a:r>
            <a:r>
              <a:rPr lang="fi-FI" b="1" dirty="0" smtClean="0"/>
              <a:t>yhdestä paikasta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Tarkkaile esimerkeistä suomen ja englannin eroja imperfektin muodostamisessa.</a:t>
            </a:r>
          </a:p>
        </p:txBody>
      </p:sp>
      <p:pic>
        <p:nvPicPr>
          <p:cNvPr id="1026" name="Picture 2" descr="D:\Kuvia PowerPointteihin\muu vaar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39181"/>
            <a:ext cx="3429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Suomen kielessä mennyt muoto on pääverbissä (kun apuverbejä ei meillä ole).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smtClean="0"/>
              <a:t>Menin</a:t>
            </a:r>
            <a:r>
              <a:rPr lang="fi-FI" dirty="0" smtClean="0"/>
              <a:t> kotiin. 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Minä </a:t>
            </a:r>
            <a:r>
              <a:rPr lang="fi-FI" b="1" dirty="0" smtClean="0"/>
              <a:t>näin</a:t>
            </a:r>
            <a:r>
              <a:rPr lang="fi-FI" dirty="0" smtClean="0"/>
              <a:t> sinut. 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97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Englannin kielen yleisaikamuodot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Suomen kielessä mennyt muoto on pääverbissä (kun apuverbejä ei meillä ole).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dirty="0" smtClean="0"/>
              <a:t>Menin</a:t>
            </a:r>
            <a:r>
              <a:rPr lang="fi-FI" dirty="0" smtClean="0"/>
              <a:t> kotiin. </a:t>
            </a:r>
          </a:p>
          <a:p>
            <a:endParaRPr lang="fi-FI" dirty="0" smtClean="0"/>
          </a:p>
          <a:p>
            <a:r>
              <a:rPr lang="fi-FI" dirty="0" smtClean="0"/>
              <a:t>I </a:t>
            </a:r>
            <a:r>
              <a:rPr lang="fi-FI" b="1" dirty="0" err="1" smtClean="0"/>
              <a:t>went</a:t>
            </a:r>
            <a:r>
              <a:rPr lang="fi-FI" dirty="0" smtClean="0"/>
              <a:t> home. </a:t>
            </a:r>
          </a:p>
          <a:p>
            <a:endParaRPr lang="fi-FI" dirty="0" smtClean="0"/>
          </a:p>
          <a:p>
            <a:r>
              <a:rPr lang="fi-FI" dirty="0" smtClean="0"/>
              <a:t>Minä </a:t>
            </a:r>
            <a:r>
              <a:rPr lang="fi-FI" b="1" dirty="0" smtClean="0"/>
              <a:t>näin</a:t>
            </a:r>
            <a:r>
              <a:rPr lang="fi-FI" dirty="0" smtClean="0"/>
              <a:t> sinut.  </a:t>
            </a:r>
          </a:p>
          <a:p>
            <a:endParaRPr lang="fi-FI" dirty="0"/>
          </a:p>
          <a:p>
            <a:r>
              <a:rPr lang="fi-FI" dirty="0" smtClean="0"/>
              <a:t>I </a:t>
            </a:r>
            <a:r>
              <a:rPr lang="fi-FI" b="1" dirty="0" err="1" smtClean="0"/>
              <a:t>saw</a:t>
            </a:r>
            <a:r>
              <a:rPr lang="fi-FI" dirty="0" smtClean="0"/>
              <a:t> you.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8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</TotalTime>
  <Words>5322</Words>
  <Application>Microsoft Office PowerPoint</Application>
  <PresentationFormat>Näytössä katseltava diaesitys (4:3)</PresentationFormat>
  <Paragraphs>1445</Paragraphs>
  <Slides>159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159</vt:i4>
      </vt:variant>
    </vt:vector>
  </HeadingPairs>
  <TitlesOfParts>
    <vt:vector size="160" baseType="lpstr">
      <vt:lpstr>Office-teema</vt:lpstr>
      <vt:lpstr>Englannin kielen aikamuodot</vt:lpstr>
      <vt:lpstr>Englannin kielen aikamuodot</vt:lpstr>
      <vt:lpstr>Englannin kielen 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aikamuodot</vt:lpstr>
      <vt:lpstr>Myönteiset lauseet</vt:lpstr>
      <vt:lpstr>Myönteiset lauseet</vt:lpstr>
      <vt:lpstr>Kielteiset lauseet</vt:lpstr>
      <vt:lpstr>Kielteiset lauseet</vt:lpstr>
      <vt:lpstr>Kysyvät lauseet</vt:lpstr>
      <vt:lpstr>Kysyvät lauseet</vt:lpstr>
      <vt:lpstr>Kielteiskysyvät lauseet</vt:lpstr>
      <vt:lpstr>Kielteiskysyvät lauseet</vt:lpstr>
      <vt:lpstr>Myönteiset lauseet</vt:lpstr>
      <vt:lpstr>Myönteiset lauseet</vt:lpstr>
      <vt:lpstr>Myönteiset lauseet</vt:lpstr>
      <vt:lpstr>Myönteiset lauseet</vt:lpstr>
      <vt:lpstr>Myönteiset lauseet</vt:lpstr>
      <vt:lpstr>Myönteiset lauseet</vt:lpstr>
      <vt:lpstr>Myönteiset lauseet</vt:lpstr>
      <vt:lpstr>Kielteiset lauseet</vt:lpstr>
      <vt:lpstr>Kielteiset lauseet</vt:lpstr>
      <vt:lpstr>Kielteiset lauseet</vt:lpstr>
      <vt:lpstr>Kielteiset lauseet</vt:lpstr>
      <vt:lpstr>Kielteiset lauseet</vt:lpstr>
      <vt:lpstr>Kielteiset lauseet</vt:lpstr>
      <vt:lpstr>Kielteiset lauseet</vt:lpstr>
      <vt:lpstr>Kielteiset lauseet</vt:lpstr>
      <vt:lpstr>Kielteiset lauseet</vt:lpstr>
      <vt:lpstr>Kielteiset lauseet</vt:lpstr>
      <vt:lpstr>Kielteiset aikamuodot</vt:lpstr>
      <vt:lpstr>Kielteiset aikamuodot</vt:lpstr>
      <vt:lpstr>Kielteiset aikamuodot</vt:lpstr>
      <vt:lpstr>Myönteinen lause</vt:lpstr>
      <vt:lpstr>Kielteinen lause</vt:lpstr>
      <vt:lpstr>Kielteinen lause</vt:lpstr>
      <vt:lpstr>Kysyvät lauseet</vt:lpstr>
      <vt:lpstr>Kysyvät lauseet</vt:lpstr>
      <vt:lpstr>Kysyvät lauseet</vt:lpstr>
      <vt:lpstr>Kysyvät lauseet</vt:lpstr>
      <vt:lpstr>Kysyvät lauseet</vt:lpstr>
      <vt:lpstr>Kysyvät lauseet</vt:lpstr>
      <vt:lpstr>Kysyvät lauseet</vt:lpstr>
      <vt:lpstr>Kysyvät lauseet</vt:lpstr>
      <vt:lpstr>Kysyvät lauseet</vt:lpstr>
      <vt:lpstr>Kysyvät lauseet</vt:lpstr>
      <vt:lpstr>Kysyvät lauseet</vt:lpstr>
      <vt:lpstr>Kysyvät lauseet</vt:lpstr>
      <vt:lpstr>Kysyvät lauseet</vt:lpstr>
      <vt:lpstr>Kielteiskysyvät lauseet</vt:lpstr>
      <vt:lpstr>Kielteiskysyvät lauseet</vt:lpstr>
      <vt:lpstr>Kielteiskysyvät lauseet</vt:lpstr>
      <vt:lpstr>Aikamuodot</vt:lpstr>
      <vt:lpstr>Aikamuodot</vt:lpstr>
      <vt:lpstr>Myönteinen lause</vt:lpstr>
      <vt:lpstr>Myönteinen lause</vt:lpstr>
      <vt:lpstr>Kielteinen lause</vt:lpstr>
      <vt:lpstr>Kielteinen lause</vt:lpstr>
      <vt:lpstr>Kysyvä lause</vt:lpstr>
      <vt:lpstr>Kysyvä lause</vt:lpstr>
      <vt:lpstr>Kielteiskysyvä lause</vt:lpstr>
      <vt:lpstr>Kielteiskysyvä lause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yleisaikamuodot</vt:lpstr>
      <vt:lpstr>Englannin kielen kestoaikamuodot</vt:lpstr>
      <vt:lpstr>Englannin kielen kestoaikamuodot</vt:lpstr>
      <vt:lpstr>Englannin kielen kestoaikamuodot</vt:lpstr>
      <vt:lpstr>Be-verbin taivutus englannin kielessä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kestoaikamuodot</vt:lpstr>
      <vt:lpstr>Englannin kielen aikamuodot</vt:lpstr>
      <vt:lpstr>Englannin kielen aikamuodot</vt:lpstr>
      <vt:lpstr>Englannin kielen aikamuodot</vt:lpstr>
      <vt:lpstr>Englannin kielen aikamuodot</vt:lpstr>
      <vt:lpstr>Englannin kielen aikamuodot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Englannin kielen aikamuodot</dc:title>
  <dc:creator>Maxx</dc:creator>
  <cp:lastModifiedBy>Eija ja Maxx</cp:lastModifiedBy>
  <cp:revision>188</cp:revision>
  <dcterms:created xsi:type="dcterms:W3CDTF">2013-02-28T09:11:44Z</dcterms:created>
  <dcterms:modified xsi:type="dcterms:W3CDTF">2013-04-12T13:39:19Z</dcterms:modified>
</cp:coreProperties>
</file>