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y="5143500" cx="9144000"/>
  <p:notesSz cx="6858000" cy="9144000"/>
  <p:embeddedFontLst>
    <p:embeddedFont>
      <p:font typeface="Amatic SC"/>
      <p:regular r:id="rId51"/>
      <p:bold r:id="rId52"/>
    </p:embeddedFont>
    <p:embeddedFont>
      <p:font typeface="Source Code Pro"/>
      <p:regular r:id="rId53"/>
      <p:bold r:id="rId5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AmaticSC-regular.fntdata"/><Relationship Id="rId50" Type="http://schemas.openxmlformats.org/officeDocument/2006/relationships/slide" Target="slides/slide45.xml"/><Relationship Id="rId53" Type="http://schemas.openxmlformats.org/officeDocument/2006/relationships/font" Target="fonts/SourceCodePro-regular.fntdata"/><Relationship Id="rId52" Type="http://schemas.openxmlformats.org/officeDocument/2006/relationships/font" Target="fonts/AmaticSC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54" Type="http://schemas.openxmlformats.org/officeDocument/2006/relationships/font" Target="fonts/SourceCode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40956cc00e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40956cc00e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0956cc00e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0956cc00e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0956cc00e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0956cc00e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0956cc00e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0956cc00e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0956cc00e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0956cc00e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0956cc00e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0956cc00e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0956cc00e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0956cc00e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0956cc00e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0956cc00e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0956cc00e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0956cc00e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0956cc00e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0956cc00e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0956cc00e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0956cc00e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0956cc00e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0956cc00e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0956cc00e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0956cc00e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0956cc00e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0956cc00e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0956cc00e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0956cc00e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0956cc00e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40956cc00e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0956cc00e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0956cc00e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0956cc00e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0956cc00e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40956cc00e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40956cc00e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0956cc00e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40956cc00e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0956cc00e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0956cc00e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0956cc00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0956cc00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40956cc00e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40956cc00e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40956cc00e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40956cc00e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0956cc00e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40956cc00e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0956cc00e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40956cc00e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40956cc00e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40956cc00e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40956cc00e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40956cc00e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0956cc00e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40956cc00e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40956cc00e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40956cc00e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40956cc00e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40956cc00e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0956cc00e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40956cc00e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0956cc00e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0956cc00e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40956cc00e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40956cc00e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40956cc00e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40956cc00e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0956cc00e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40956cc00e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0956cc00e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40956cc00e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40956cc00e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40956cc00e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40956cc00e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40956cc00e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0956cc00e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0956cc00e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956cc00e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956cc00e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0956cc00e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0956cc00e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0956cc00e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0956cc00e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0956cc00e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0956cc00e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läksyn tarkistus: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19 s. 159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23 s. 166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sekä yksikössä että monikossa (joka/jotka)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sekä yksikössä että monikossa (joka/jotka)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 vai objekti?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sekä yksikössä että monikossa (joka/jotka)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subjektina ja objektina (tekijä ja tekemisen kohde)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sekä yksikössä että monikossa (joka/jotka)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subjektina ja objektina (tekijä ja tekemisen kohde)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 lauseessa?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sekä yksikössä että monikossa (joka/jotka)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subjektina ja objektina (tekijä ja tekemisen kohde)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 lauseessa? - yleensä lopussa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sekä yksikössä että monikossa (joka/jotka)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subjektina ja objektina (tekijä ja tekemisen kohde)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 lauseessa? - yleensä lopussa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People who know Derek love him.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48" name="Google Shape;148;p2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sekä yksikössä että monikossa (joka/jotka)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subjektina ja objektina (tekijä ja tekemisen kohde)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 lauseessa? - yleensä lopussa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People who know Derek love him.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Lucy is the woman (who) he will marry.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sekä yksikössä että monikossa (joka/jotka)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subjektina ja objektina (tekijä ja tekemisen kohde)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 lauseessa? - yleensä lopussa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People who know Derek love him.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Lucy is the woman (who) he will marry.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She is the woman (who) I spoke to.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whom</a:t>
            </a:r>
            <a:endParaRPr/>
          </a:p>
        </p:txBody>
      </p:sp>
      <p:sp>
        <p:nvSpPr>
          <p:cNvPr id="160" name="Google Shape;160;p3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miten liittyy who-pronominiin?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whom</a:t>
            </a:r>
            <a:endParaRPr/>
          </a:p>
        </p:txBody>
      </p:sp>
      <p:sp>
        <p:nvSpPr>
          <p:cNvPr id="166" name="Google Shape;166;p3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miten liittyy who-pronominiin? - who:n objektimuoto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relatiivipronominit</a:t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kirja s. 168-175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whom</a:t>
            </a:r>
            <a:endParaRPr/>
          </a:p>
        </p:txBody>
      </p:sp>
      <p:sp>
        <p:nvSpPr>
          <p:cNvPr id="172" name="Google Shape;172;p3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miten liittyy who-pronominiin? - who:n objektimuoto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whom</a:t>
            </a:r>
            <a:endParaRPr/>
          </a:p>
        </p:txBody>
      </p:sp>
      <p:sp>
        <p:nvSpPr>
          <p:cNvPr id="178" name="Google Shape;178;p3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miten liittyy who-pronominiin? - who:n objektimuoto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käyttö? - formaali, kirjoitettu kieli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whom</a:t>
            </a:r>
            <a:endParaRPr/>
          </a:p>
        </p:txBody>
      </p:sp>
      <p:sp>
        <p:nvSpPr>
          <p:cNvPr id="184" name="Google Shape;184;p3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miten liittyy who-pronominiin? - who:n objektimuoto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käyttö? - formaali, kirjoitettu kieli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whom</a:t>
            </a:r>
            <a:endParaRPr/>
          </a:p>
        </p:txBody>
      </p:sp>
      <p:sp>
        <p:nvSpPr>
          <p:cNvPr id="190" name="Google Shape;190;p3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miten liittyy who-pronominiin? - who:n objektimuoto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käyttö? - formaali, kirjoitettu kieli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paikka? - ennen pronominia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whom</a:t>
            </a:r>
            <a:endParaRPr/>
          </a:p>
        </p:txBody>
      </p:sp>
      <p:sp>
        <p:nvSpPr>
          <p:cNvPr id="196" name="Google Shape;196;p3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miten liittyy who-pronominiin? - who:n objektimuoto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käyttö? - formaali, kirjoitettu kieli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paikka? - ennen pronominia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She is the woman to whom I spoke.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whom</a:t>
            </a:r>
            <a:endParaRPr/>
          </a:p>
        </p:txBody>
      </p:sp>
      <p:sp>
        <p:nvSpPr>
          <p:cNvPr id="202" name="Google Shape;202;p3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miten liittyy who-pronominiin? - who:n objektimuoto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käyttö? - formaali, kirjoitettu kieli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paikka? - ennen pronominia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She is the woman to whom I spoke.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tietyt of-rakenteet (“joista monet/jotkut”):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both/few/many/most/neither/none/one/some </a:t>
            </a:r>
            <a:r>
              <a:rPr b="1" lang="fi"/>
              <a:t>of whom</a:t>
            </a:r>
            <a:endParaRPr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whom</a:t>
            </a:r>
            <a:endParaRPr/>
          </a:p>
        </p:txBody>
      </p:sp>
      <p:sp>
        <p:nvSpPr>
          <p:cNvPr id="208" name="Google Shape;208;p3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miten liittyy who-pronominiin? - who:n objektimuoto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käyttö? - formaali, kirjoitettu kieli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paikka? - ennen pronominia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She is the woman to whom I spoke.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tietyt of-rakenteet (“joista monet/jotkut”):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both/few/many/most/neither/none/one/some </a:t>
            </a:r>
            <a:r>
              <a:rPr b="1" lang="fi"/>
              <a:t>of whom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- viitattaessa muihin kuin ihmisiin voi käyttää myös “x </a:t>
            </a:r>
            <a:r>
              <a:rPr b="1" lang="fi"/>
              <a:t>of which</a:t>
            </a:r>
            <a:r>
              <a:rPr lang="fi"/>
              <a:t>”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whose</a:t>
            </a:r>
            <a:endParaRPr/>
          </a:p>
        </p:txBody>
      </p:sp>
      <p:sp>
        <p:nvSpPr>
          <p:cNvPr id="214" name="Google Shape;214;p3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genetiivi- eli omistusmuoto (jonka, joiden)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whose</a:t>
            </a:r>
            <a:endParaRPr/>
          </a:p>
        </p:txBody>
      </p:sp>
      <p:sp>
        <p:nvSpPr>
          <p:cNvPr id="220" name="Google Shape;220;p4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genetiivi- eli omistusmuoto (jonka, joiden)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 yksikössä ja monikossa (kuten who:lla)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whose</a:t>
            </a:r>
            <a:endParaRPr/>
          </a:p>
        </p:txBody>
      </p:sp>
      <p:sp>
        <p:nvSpPr>
          <p:cNvPr id="226" name="Google Shape;226;p4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genetiivi- eli omistusmuoto (jonka, joiden)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 yksikössä ja monikossa (kuten who:lla)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omistaja = ihminen/eläin/asia/esine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relatiivilauseet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239050"/>
            <a:ext cx="8520600" cy="33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The woman</a:t>
            </a:r>
            <a:r>
              <a:rPr i="1" lang="fi"/>
              <a:t> </a:t>
            </a:r>
            <a:r>
              <a:rPr lang="fi"/>
              <a:t>who got the job is a very good chemist.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Nainen, joka sai työpaikan, on todella hyvä kemisti.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whose</a:t>
            </a:r>
            <a:endParaRPr/>
          </a:p>
        </p:txBody>
      </p:sp>
      <p:sp>
        <p:nvSpPr>
          <p:cNvPr id="232" name="Google Shape;232;p4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genetiivi- eli omistusmuoto (jonka, joiden)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 yksikössä ja monikossa (kuten who:lla)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omistaja = ihminen/eläin/asia/esine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abstraktien omistajien kanssa kuitenkin </a:t>
            </a:r>
            <a:r>
              <a:rPr b="1" lang="fi"/>
              <a:t>of which</a:t>
            </a:r>
            <a:endParaRPr b="1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fi"/>
              <a:t>→ </a:t>
            </a:r>
            <a:r>
              <a:rPr lang="fi"/>
              <a:t>virallisissa yhteyksissä varmempi käyttää tätä muotoa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whose</a:t>
            </a:r>
            <a:endParaRPr/>
          </a:p>
        </p:txBody>
      </p:sp>
      <p:sp>
        <p:nvSpPr>
          <p:cNvPr id="238" name="Google Shape;238;p4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genetiivi- eli omistusmuoto (jonka, joiden)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 yksikössä ja monikossa (kuten who:lla)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omistaja = ihminen/eläin/asia/esine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abstraktien omistajien kanssa kuitenkin </a:t>
            </a:r>
            <a:r>
              <a:rPr b="1" lang="fi"/>
              <a:t>of which</a:t>
            </a:r>
            <a:endParaRPr b="1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fi"/>
              <a:t>→ </a:t>
            </a:r>
            <a:r>
              <a:rPr lang="fi"/>
              <a:t>virallisissa yhteyksissä varmempi käyttää tätä muotoa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Bangladesh is a country </a:t>
            </a:r>
            <a:r>
              <a:rPr b="1" lang="fi"/>
              <a:t>whose population/the population of which</a:t>
            </a:r>
            <a:r>
              <a:rPr lang="fi"/>
              <a:t> is growing fast.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whose</a:t>
            </a:r>
            <a:endParaRPr/>
          </a:p>
        </p:txBody>
      </p:sp>
      <p:sp>
        <p:nvSpPr>
          <p:cNvPr id="244" name="Google Shape;244;p4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genetiivi- eli omistusmuoto (jonka, joiden)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käyttö yksikössä ja monikossa (kuten who:lla)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omistaja = ihminen/eläin/asia/esine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abstraktien omistajien kanssa kuitenkin </a:t>
            </a:r>
            <a:r>
              <a:rPr b="1" lang="fi"/>
              <a:t>of which</a:t>
            </a:r>
            <a:endParaRPr b="1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fi"/>
              <a:t>→ </a:t>
            </a:r>
            <a:r>
              <a:rPr lang="fi"/>
              <a:t>virallisissa yhteyksissä varmempi käyttää tätä muotoa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Bangladesh is a country </a:t>
            </a:r>
            <a:r>
              <a:rPr b="1" lang="fi"/>
              <a:t>whose population/the population of which</a:t>
            </a:r>
            <a:r>
              <a:rPr lang="fi"/>
              <a:t> is growing fast.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Don made me an offer, </a:t>
            </a:r>
            <a:r>
              <a:rPr b="1" lang="fi"/>
              <a:t>the purpose of which</a:t>
            </a:r>
            <a:r>
              <a:rPr lang="fi"/>
              <a:t> I couldn’t understand.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which</a:t>
            </a:r>
            <a:endParaRPr/>
          </a:p>
        </p:txBody>
      </p:sp>
      <p:sp>
        <p:nvSpPr>
          <p:cNvPr id="250" name="Google Shape;250;p4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viittaa esineisiin, asioihin tai eläimiin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which</a:t>
            </a:r>
            <a:endParaRPr/>
          </a:p>
        </p:txBody>
      </p:sp>
      <p:sp>
        <p:nvSpPr>
          <p:cNvPr id="256" name="Google Shape;256;p4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viittaa esineisiin, asioihin tai eläimiin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 tai objekti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which</a:t>
            </a:r>
            <a:endParaRPr/>
          </a:p>
        </p:txBody>
      </p:sp>
      <p:sp>
        <p:nvSpPr>
          <p:cNvPr id="262" name="Google Shape;262;p4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viittaa esineisiin, asioihin tai eläimiin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 tai objekti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yksikkö tai monikko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which</a:t>
            </a:r>
            <a:endParaRPr/>
          </a:p>
        </p:txBody>
      </p:sp>
      <p:sp>
        <p:nvSpPr>
          <p:cNvPr id="268" name="Google Shape;268;p4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viittaa esineisiin, asioihin tai eläimiin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 tai objekti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yksikkö tai monikko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 lauseen lopussa TAI virallisessa kielessä pronominin edessä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which</a:t>
            </a:r>
            <a:endParaRPr/>
          </a:p>
        </p:txBody>
      </p:sp>
      <p:sp>
        <p:nvSpPr>
          <p:cNvPr id="274" name="Google Shape;274;p4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viittaa esineisiin, asioihin tai eläimiin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 tai objekti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yksikkö tai monikko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 lauseen lopussa TAI virallisessa kielessä pronominin edessä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kun korrelaattina koko edeltävä lause, relatiivilause alkaa aina whichillä ja väliin tulee aina pilkku: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Even my mum is pleased with that</a:t>
            </a:r>
            <a:r>
              <a:rPr b="1" lang="fi"/>
              <a:t>, which</a:t>
            </a:r>
            <a:r>
              <a:rPr lang="fi"/>
              <a:t> is quite nice.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that</a:t>
            </a:r>
            <a:endParaRPr/>
          </a:p>
        </p:txBody>
      </p:sp>
      <p:sp>
        <p:nvSpPr>
          <p:cNvPr id="280" name="Google Shape;280;p5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ihmiset/eläimet/asiat/esineet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 tai objekti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yksikkö tai monikko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that</a:t>
            </a:r>
            <a:endParaRPr/>
          </a:p>
        </p:txBody>
      </p:sp>
      <p:sp>
        <p:nvSpPr>
          <p:cNvPr id="286" name="Google Shape;286;p5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ihmiset/eläimet/asiat/esineet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 tai objekti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yksikkö tai monikko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voi korvata who- tai which-pronominin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 on aina lauseen lopussa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eteen ei tule koskaan pilkkua!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relatiivilauseet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239050"/>
            <a:ext cx="8520600" cy="33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	relatiivipronomini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The woman</a:t>
            </a:r>
            <a:r>
              <a:rPr i="1" lang="fi"/>
              <a:t> </a:t>
            </a:r>
            <a:r>
              <a:rPr b="1" lang="fi">
                <a:highlight>
                  <a:srgbClr val="00FFFF"/>
                </a:highlight>
              </a:rPr>
              <a:t>who</a:t>
            </a:r>
            <a:r>
              <a:rPr lang="fi">
                <a:highlight>
                  <a:srgbClr val="00FFFF"/>
                </a:highlight>
              </a:rPr>
              <a:t> got the job</a:t>
            </a:r>
            <a:r>
              <a:rPr lang="fi"/>
              <a:t> is a very good chemist.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Nainen, </a:t>
            </a:r>
            <a:r>
              <a:rPr b="1" lang="fi">
                <a:highlight>
                  <a:srgbClr val="00FFFF"/>
                </a:highlight>
              </a:rPr>
              <a:t>joka</a:t>
            </a:r>
            <a:r>
              <a:rPr lang="fi">
                <a:highlight>
                  <a:srgbClr val="00FFFF"/>
                </a:highlight>
              </a:rPr>
              <a:t> sai työpaikan</a:t>
            </a:r>
            <a:r>
              <a:rPr lang="fi"/>
              <a:t>, on todella hyvä kemisti.</a:t>
            </a:r>
            <a:endParaRPr/>
          </a:p>
        </p:txBody>
      </p:sp>
      <p:cxnSp>
        <p:nvCxnSpPr>
          <p:cNvPr id="75" name="Google Shape;75;p16"/>
          <p:cNvCxnSpPr/>
          <p:nvPr/>
        </p:nvCxnSpPr>
        <p:spPr>
          <a:xfrm flipH="1" rot="10800000">
            <a:off x="2117900" y="1599350"/>
            <a:ext cx="172800" cy="23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that</a:t>
            </a:r>
            <a:endParaRPr/>
          </a:p>
        </p:txBody>
      </p:sp>
      <p:sp>
        <p:nvSpPr>
          <p:cNvPr id="292" name="Google Shape;292;p5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ihmiset/eläimet/asiat/esineet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subjekti tai objekti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yksikkö tai monikko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voi korvata who- tai which-pronominin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preposition paikka on aina lauseen lopussa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eteen ei tule koskaan pilkkua!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I’ve got </a:t>
            </a:r>
            <a:r>
              <a:rPr b="1" lang="fi"/>
              <a:t>all</a:t>
            </a:r>
            <a:r>
              <a:rPr lang="fi"/>
              <a:t> (that) I need.</a:t>
            </a:r>
            <a:br>
              <a:rPr lang="fi"/>
            </a:br>
            <a:r>
              <a:rPr lang="fi"/>
              <a:t>There’s </a:t>
            </a:r>
            <a:r>
              <a:rPr b="1" lang="fi"/>
              <a:t>little</a:t>
            </a:r>
            <a:r>
              <a:rPr lang="fi"/>
              <a:t> (that) he doesn’t know.</a:t>
            </a:r>
            <a:br>
              <a:rPr lang="fi"/>
            </a:br>
            <a:r>
              <a:rPr lang="fi"/>
              <a:t>There isn’t </a:t>
            </a:r>
            <a:r>
              <a:rPr b="1" lang="fi"/>
              <a:t>much</a:t>
            </a:r>
            <a:r>
              <a:rPr lang="fi"/>
              <a:t> (that) he could learn.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ks. muut yleiset korrelaatit s. 172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what</a:t>
            </a:r>
            <a:endParaRPr/>
          </a:p>
        </p:txBody>
      </p:sp>
      <p:sp>
        <p:nvSpPr>
          <p:cNvPr id="298" name="Google Shape;298;p5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relatiivipronomineista harvinaisin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what</a:t>
            </a:r>
            <a:endParaRPr/>
          </a:p>
        </p:txBody>
      </p:sp>
      <p:sp>
        <p:nvSpPr>
          <p:cNvPr id="304" name="Google Shape;304;p5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relatiivipronomineista harvinaisin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ei viittaa mihinkään edellä olevaan sanaan, eli sillä ei ole korrelaattia (ns. sisältää itse korrelaatin)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vastaa suomen sanoja “se, mikä”/”se, mitä”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what</a:t>
            </a:r>
            <a:endParaRPr/>
          </a:p>
        </p:txBody>
      </p:sp>
      <p:sp>
        <p:nvSpPr>
          <p:cNvPr id="310" name="Google Shape;310;p5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relatiivipronomineista harvinaisin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ei viittaa mihinkään edellä olevaan sanaan, eli sillä ei ole korrelaattia (ns. sisältää itse korrelaatin)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vastaa suomen sanoja “se, mikä”/”se, mitä”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What happened was an accident.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This is what he said.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vrt: “What she needs is love” / “All that she needs is love”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6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teht.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26, 27, 28, 29, 30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7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läksy: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lue s. 173-175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+ 32 s. 179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(wt2 huomenna!)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relatiivilauseet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239050"/>
            <a:ext cx="8520600" cy="33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korrelaatti	relatiivipronomini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 u="sng"/>
              <a:t>The woman</a:t>
            </a:r>
            <a:r>
              <a:rPr i="1" lang="fi"/>
              <a:t> </a:t>
            </a:r>
            <a:r>
              <a:rPr b="1" lang="fi">
                <a:highlight>
                  <a:srgbClr val="00FFFF"/>
                </a:highlight>
              </a:rPr>
              <a:t>who</a:t>
            </a:r>
            <a:r>
              <a:rPr lang="fi">
                <a:highlight>
                  <a:srgbClr val="00FFFF"/>
                </a:highlight>
              </a:rPr>
              <a:t> got the job</a:t>
            </a:r>
            <a:r>
              <a:rPr lang="fi"/>
              <a:t> is a very good chemist.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 u="sng"/>
              <a:t>Nainen</a:t>
            </a:r>
            <a:r>
              <a:rPr lang="fi"/>
              <a:t>, </a:t>
            </a:r>
            <a:r>
              <a:rPr b="1" lang="fi">
                <a:highlight>
                  <a:srgbClr val="00FFFF"/>
                </a:highlight>
              </a:rPr>
              <a:t>joka</a:t>
            </a:r>
            <a:r>
              <a:rPr lang="fi">
                <a:highlight>
                  <a:srgbClr val="00FFFF"/>
                </a:highlight>
              </a:rPr>
              <a:t> sai työpaikan</a:t>
            </a:r>
            <a:r>
              <a:rPr lang="fi"/>
              <a:t>, on todella hyvä kemisti.</a:t>
            </a:r>
            <a:endParaRPr/>
          </a:p>
        </p:txBody>
      </p:sp>
      <p:cxnSp>
        <p:nvCxnSpPr>
          <p:cNvPr id="82" name="Google Shape;82;p17"/>
          <p:cNvCxnSpPr/>
          <p:nvPr/>
        </p:nvCxnSpPr>
        <p:spPr>
          <a:xfrm flipH="1">
            <a:off x="994200" y="1642450"/>
            <a:ext cx="158400" cy="21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7"/>
          <p:cNvCxnSpPr/>
          <p:nvPr/>
        </p:nvCxnSpPr>
        <p:spPr>
          <a:xfrm flipH="1" rot="10800000">
            <a:off x="2117900" y="1599350"/>
            <a:ext cx="172800" cy="23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engage s. 169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who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mihin viittaa? - ihmisiin ja lemmikeihin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yksikkö vai monikko?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