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7"/>
  </p:notesMasterIdLst>
  <p:sldIdLst>
    <p:sldId id="256" r:id="rId2"/>
    <p:sldId id="257" r:id="rId3"/>
    <p:sldId id="258" r:id="rId4"/>
    <p:sldId id="287" r:id="rId5"/>
    <p:sldId id="259" r:id="rId6"/>
    <p:sldId id="286" r:id="rId7"/>
    <p:sldId id="285" r:id="rId8"/>
    <p:sldId id="281" r:id="rId9"/>
    <p:sldId id="284" r:id="rId10"/>
    <p:sldId id="283" r:id="rId11"/>
    <p:sldId id="282" r:id="rId12"/>
    <p:sldId id="260" r:id="rId13"/>
    <p:sldId id="295" r:id="rId14"/>
    <p:sldId id="294" r:id="rId15"/>
    <p:sldId id="293" r:id="rId16"/>
    <p:sldId id="292" r:id="rId17"/>
    <p:sldId id="291" r:id="rId18"/>
    <p:sldId id="290" r:id="rId19"/>
    <p:sldId id="289" r:id="rId20"/>
    <p:sldId id="288" r:id="rId21"/>
    <p:sldId id="261" r:id="rId22"/>
    <p:sldId id="262" r:id="rId23"/>
    <p:sldId id="263" r:id="rId24"/>
    <p:sldId id="296" r:id="rId25"/>
    <p:sldId id="297" r:id="rId26"/>
    <p:sldId id="298" r:id="rId27"/>
    <p:sldId id="299" r:id="rId28"/>
    <p:sldId id="300" r:id="rId29"/>
    <p:sldId id="264" r:id="rId30"/>
    <p:sldId id="265" r:id="rId31"/>
    <p:sldId id="266" r:id="rId32"/>
    <p:sldId id="267" r:id="rId33"/>
    <p:sldId id="268" r:id="rId34"/>
    <p:sldId id="269" r:id="rId35"/>
    <p:sldId id="270" r:id="rId36"/>
    <p:sldId id="271" r:id="rId37"/>
    <p:sldId id="272" r:id="rId38"/>
    <p:sldId id="273" r:id="rId39"/>
    <p:sldId id="274" r:id="rId40"/>
    <p:sldId id="275" r:id="rId41"/>
    <p:sldId id="276" r:id="rId42"/>
    <p:sldId id="277" r:id="rId43"/>
    <p:sldId id="278" r:id="rId44"/>
    <p:sldId id="279" r:id="rId45"/>
    <p:sldId id="280" r:id="rId46"/>
  </p:sldIdLst>
  <p:sldSz cx="9144000" cy="6858000" type="screen4x3"/>
  <p:notesSz cx="6805613" cy="9944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B2097D-AF2E-42D0-BEEC-3991D11B94B3}" v="57" dt="2019-03-06T11:05:52.663"/>
    <p1510:client id="{887CC0FA-56E2-4CB9-8734-47A4C0EA2A21}" v="89" dt="2019-03-06T10:41:26.260"/>
  </p1510:revLst>
</p1510:revInfo>
</file>

<file path=ppt/tableStyles.xml><?xml version="1.0" encoding="utf-8"?>
<a:tblStyleLst xmlns:a="http://schemas.openxmlformats.org/drawingml/2006/main" def="{7301AB41-F1E0-498C-A8BB-95E237C3D274}">
  <a:tblStyle styleId="{7301AB41-F1E0-498C-A8BB-95E237C3D27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0F4"/>
          </a:solidFill>
        </a:fill>
      </a:tcStyle>
    </a:wholeTbl>
    <a:band1H>
      <a:tcTxStyle/>
      <a:tcStyle>
        <a:tcBdr/>
        <a:fill>
          <a:solidFill>
            <a:srgbClr val="CCDFE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CDFE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2A529F5-A9A8-476A-B794-C8ECA46C97A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iri Seitaniemi" userId="c19ede6246728ed0" providerId="LiveId" clId="{11B2097D-AF2E-42D0-BEEC-3991D11B94B3}"/>
    <pc:docChg chg="modSld">
      <pc:chgData name="Siiri Seitaniemi" userId="c19ede6246728ed0" providerId="LiveId" clId="{11B2097D-AF2E-42D0-BEEC-3991D11B94B3}" dt="2019-03-06T11:05:52.663" v="56"/>
      <pc:docMkLst>
        <pc:docMk/>
      </pc:docMkLst>
      <pc:sldChg chg="modAnim">
        <pc:chgData name="Siiri Seitaniemi" userId="c19ede6246728ed0" providerId="LiveId" clId="{11B2097D-AF2E-42D0-BEEC-3991D11B94B3}" dt="2019-03-06T11:01:06.850" v="2"/>
        <pc:sldMkLst>
          <pc:docMk/>
          <pc:sldMk cId="0" sldId="257"/>
        </pc:sldMkLst>
      </pc:sldChg>
      <pc:sldChg chg="modAnim">
        <pc:chgData name="Siiri Seitaniemi" userId="c19ede6246728ed0" providerId="LiveId" clId="{11B2097D-AF2E-42D0-BEEC-3991D11B94B3}" dt="2019-03-06T11:01:26.001" v="9"/>
        <pc:sldMkLst>
          <pc:docMk/>
          <pc:sldMk cId="0" sldId="258"/>
        </pc:sldMkLst>
      </pc:sldChg>
      <pc:sldChg chg="modAnim">
        <pc:chgData name="Siiri Seitaniemi" userId="c19ede6246728ed0" providerId="LiveId" clId="{11B2097D-AF2E-42D0-BEEC-3991D11B94B3}" dt="2019-03-06T11:02:07.579" v="19"/>
        <pc:sldMkLst>
          <pc:docMk/>
          <pc:sldMk cId="0" sldId="264"/>
        </pc:sldMkLst>
      </pc:sldChg>
      <pc:sldChg chg="modAnim">
        <pc:chgData name="Siiri Seitaniemi" userId="c19ede6246728ed0" providerId="LiveId" clId="{11B2097D-AF2E-42D0-BEEC-3991D11B94B3}" dt="2019-03-06T11:02:20.786" v="23"/>
        <pc:sldMkLst>
          <pc:docMk/>
          <pc:sldMk cId="0" sldId="265"/>
        </pc:sldMkLst>
      </pc:sldChg>
      <pc:sldChg chg="modAnim">
        <pc:chgData name="Siiri Seitaniemi" userId="c19ede6246728ed0" providerId="LiveId" clId="{11B2097D-AF2E-42D0-BEEC-3991D11B94B3}" dt="2019-03-06T11:02:28.207" v="25"/>
        <pc:sldMkLst>
          <pc:docMk/>
          <pc:sldMk cId="0" sldId="266"/>
        </pc:sldMkLst>
      </pc:sldChg>
      <pc:sldChg chg="modAnim">
        <pc:chgData name="Siiri Seitaniemi" userId="c19ede6246728ed0" providerId="LiveId" clId="{11B2097D-AF2E-42D0-BEEC-3991D11B94B3}" dt="2019-03-06T11:02:46.716" v="29"/>
        <pc:sldMkLst>
          <pc:docMk/>
          <pc:sldMk cId="0" sldId="271"/>
        </pc:sldMkLst>
      </pc:sldChg>
      <pc:sldChg chg="modAnim">
        <pc:chgData name="Siiri Seitaniemi" userId="c19ede6246728ed0" providerId="LiveId" clId="{11B2097D-AF2E-42D0-BEEC-3991D11B94B3}" dt="2019-03-06T11:03:19.957" v="37"/>
        <pc:sldMkLst>
          <pc:docMk/>
          <pc:sldMk cId="0" sldId="273"/>
        </pc:sldMkLst>
      </pc:sldChg>
      <pc:sldChg chg="modAnim">
        <pc:chgData name="Siiri Seitaniemi" userId="c19ede6246728ed0" providerId="LiveId" clId="{11B2097D-AF2E-42D0-BEEC-3991D11B94B3}" dt="2019-03-06T11:04:07.320" v="45"/>
        <pc:sldMkLst>
          <pc:docMk/>
          <pc:sldMk cId="0" sldId="275"/>
        </pc:sldMkLst>
      </pc:sldChg>
      <pc:sldChg chg="modAnim">
        <pc:chgData name="Siiri Seitaniemi" userId="c19ede6246728ed0" providerId="LiveId" clId="{11B2097D-AF2E-42D0-BEEC-3991D11B94B3}" dt="2019-03-06T11:05:52.663" v="56"/>
        <pc:sldMkLst>
          <pc:docMk/>
          <pc:sldMk cId="0" sldId="276"/>
        </pc:sldMkLst>
      </pc:sldChg>
      <pc:sldChg chg="modAnim">
        <pc:chgData name="Siiri Seitaniemi" userId="c19ede6246728ed0" providerId="LiveId" clId="{11B2097D-AF2E-42D0-BEEC-3991D11B94B3}" dt="2019-03-06T11:04:27.315" v="51"/>
        <pc:sldMkLst>
          <pc:docMk/>
          <pc:sldMk cId="0" sldId="27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4939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6125"/>
            <a:ext cx="4972049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02984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153509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345658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194744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03426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679766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104463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695517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7389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482247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38" name="Google Shape;13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46" name="Google Shape;1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46" name="Google Shape;1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465641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46" name="Google Shape;1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594604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46" name="Google Shape;1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262209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46" name="Google Shape;1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873458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46" name="Google Shape;1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291808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52" name="Google Shape;15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58" name="Google Shape;15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4" name="Google Shape;16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2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70" name="Google Shape;17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76" name="Google Shape;17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p14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1</a:t>
            </a:r>
            <a:endParaRPr/>
          </a:p>
        </p:txBody>
      </p:sp>
      <p:sp>
        <p:nvSpPr>
          <p:cNvPr id="183" name="Google Shape;183;p14:notes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5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89" name="Google Shape;18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5" name="Google Shape;195;p16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1</a:t>
            </a:r>
            <a:endParaRPr/>
          </a:p>
        </p:txBody>
      </p:sp>
      <p:sp>
        <p:nvSpPr>
          <p:cNvPr id="196" name="Google Shape;196;p16:notes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36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7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02" name="Google Shape;20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18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1</a:t>
            </a:r>
            <a:endParaRPr/>
          </a:p>
        </p:txBody>
      </p:sp>
      <p:sp>
        <p:nvSpPr>
          <p:cNvPr id="209" name="Google Shape;209;p18:notes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38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5" name="Google Shape;215;p19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1</a:t>
            </a:r>
            <a:endParaRPr/>
          </a:p>
        </p:txBody>
      </p:sp>
      <p:sp>
        <p:nvSpPr>
          <p:cNvPr id="216" name="Google Shape;216;p19:notes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39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8226493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2" name="Google Shape;222;p20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1</a:t>
            </a:r>
            <a:endParaRPr/>
          </a:p>
        </p:txBody>
      </p:sp>
      <p:sp>
        <p:nvSpPr>
          <p:cNvPr id="223" name="Google Shape;223;p20:notes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1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29" name="Google Shape;22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p22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1</a:t>
            </a:r>
            <a:endParaRPr/>
          </a:p>
        </p:txBody>
      </p:sp>
      <p:sp>
        <p:nvSpPr>
          <p:cNvPr id="236" name="Google Shape;236;p22:notes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3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42" name="Google Shape;24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4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48" name="Google Shape;24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5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54" name="Google Shape;25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32732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38879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45150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24065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sigths_kielioppidia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sisältö" type="objTx">
  <p:cSld name="OBJECT_WITH_CAPTION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kuv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251519" y="368661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b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fi-FI" sz="24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285602" y="1076545"/>
            <a:ext cx="8579295" cy="6840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Ovatko seuraavat lauseet aktiivissa (A) vai passiivissa (P)?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orange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picture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Sunday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Thomas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door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computers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made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Monet.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James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selfie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stick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Daniel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birds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7" name="Google Shape;107;p16"/>
          <p:cNvSpPr/>
          <p:nvPr/>
        </p:nvSpPr>
        <p:spPr>
          <a:xfrm>
            <a:off x="3707903" y="1921438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dirty="0"/>
          </a:p>
        </p:txBody>
      </p:sp>
      <p:sp>
        <p:nvSpPr>
          <p:cNvPr id="108" name="Google Shape;108;p16"/>
          <p:cNvSpPr/>
          <p:nvPr/>
        </p:nvSpPr>
        <p:spPr>
          <a:xfrm>
            <a:off x="4298366" y="2931040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  </a:t>
            </a:r>
            <a:endParaRPr dirty="0"/>
          </a:p>
        </p:txBody>
      </p:sp>
      <p:sp>
        <p:nvSpPr>
          <p:cNvPr id="109" name="Google Shape;109;p16"/>
          <p:cNvSpPr/>
          <p:nvPr/>
        </p:nvSpPr>
        <p:spPr>
          <a:xfrm>
            <a:off x="5958104" y="4482288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  </a:t>
            </a:r>
            <a:endParaRPr dirty="0"/>
          </a:p>
        </p:txBody>
      </p:sp>
      <p:sp>
        <p:nvSpPr>
          <p:cNvPr id="110" name="Google Shape;110;p16"/>
          <p:cNvSpPr/>
          <p:nvPr/>
        </p:nvSpPr>
        <p:spPr>
          <a:xfrm>
            <a:off x="4938431" y="4971061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11" name="Google Shape;111;p16"/>
          <p:cNvSpPr/>
          <p:nvPr/>
        </p:nvSpPr>
        <p:spPr>
          <a:xfrm>
            <a:off x="5534879" y="2473182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 dirty="0"/>
          </a:p>
        </p:txBody>
      </p:sp>
      <p:sp>
        <p:nvSpPr>
          <p:cNvPr id="112" name="Google Shape;112;p16"/>
          <p:cNvSpPr/>
          <p:nvPr/>
        </p:nvSpPr>
        <p:spPr>
          <a:xfrm>
            <a:off x="7470981" y="343509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 dirty="0"/>
          </a:p>
        </p:txBody>
      </p:sp>
      <p:sp>
        <p:nvSpPr>
          <p:cNvPr id="113" name="Google Shape;113;p16"/>
          <p:cNvSpPr/>
          <p:nvPr/>
        </p:nvSpPr>
        <p:spPr>
          <a:xfrm>
            <a:off x="5382649" y="3946304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206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251519" y="368661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b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fi-FI" sz="24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285602" y="1076545"/>
            <a:ext cx="8579295" cy="6840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Ovatko seuraavat lauseet aktiivissa (A) vai passiivissa (P)?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orange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picture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Sunday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Thomas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door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computers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made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Monet.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James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selfie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stick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Daniel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birds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7" name="Google Shape;107;p16"/>
          <p:cNvSpPr/>
          <p:nvPr/>
        </p:nvSpPr>
        <p:spPr>
          <a:xfrm>
            <a:off x="3707903" y="1921438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dirty="0"/>
          </a:p>
        </p:txBody>
      </p:sp>
      <p:sp>
        <p:nvSpPr>
          <p:cNvPr id="108" name="Google Shape;108;p16"/>
          <p:cNvSpPr/>
          <p:nvPr/>
        </p:nvSpPr>
        <p:spPr>
          <a:xfrm>
            <a:off x="4298366" y="2931040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  </a:t>
            </a:r>
            <a:endParaRPr dirty="0"/>
          </a:p>
        </p:txBody>
      </p:sp>
      <p:sp>
        <p:nvSpPr>
          <p:cNvPr id="109" name="Google Shape;109;p16"/>
          <p:cNvSpPr/>
          <p:nvPr/>
        </p:nvSpPr>
        <p:spPr>
          <a:xfrm>
            <a:off x="5958104" y="4482288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  </a:t>
            </a:r>
            <a:endParaRPr dirty="0"/>
          </a:p>
        </p:txBody>
      </p:sp>
      <p:sp>
        <p:nvSpPr>
          <p:cNvPr id="110" name="Google Shape;110;p16"/>
          <p:cNvSpPr/>
          <p:nvPr/>
        </p:nvSpPr>
        <p:spPr>
          <a:xfrm>
            <a:off x="4938431" y="4971061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dirty="0"/>
          </a:p>
        </p:txBody>
      </p:sp>
      <p:sp>
        <p:nvSpPr>
          <p:cNvPr id="111" name="Google Shape;111;p16"/>
          <p:cNvSpPr/>
          <p:nvPr/>
        </p:nvSpPr>
        <p:spPr>
          <a:xfrm>
            <a:off x="5534879" y="2473182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 dirty="0"/>
          </a:p>
        </p:txBody>
      </p:sp>
      <p:sp>
        <p:nvSpPr>
          <p:cNvPr id="112" name="Google Shape;112;p16"/>
          <p:cNvSpPr/>
          <p:nvPr/>
        </p:nvSpPr>
        <p:spPr>
          <a:xfrm>
            <a:off x="7470981" y="343509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 dirty="0"/>
          </a:p>
        </p:txBody>
      </p:sp>
      <p:sp>
        <p:nvSpPr>
          <p:cNvPr id="113" name="Google Shape;113;p16"/>
          <p:cNvSpPr/>
          <p:nvPr/>
        </p:nvSpPr>
        <p:spPr>
          <a:xfrm>
            <a:off x="5382649" y="3946304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3770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467543" y="620687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br>
              <a:rPr lang="fi-FI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 </a:t>
            </a:r>
            <a:br>
              <a:rPr lang="fi-FI" sz="2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1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7"/>
          <p:cNvSpPr txBox="1">
            <a:spLocks noGrp="1"/>
          </p:cNvSpPr>
          <p:nvPr>
            <p:ph type="body" idx="1"/>
          </p:nvPr>
        </p:nvSpPr>
        <p:spPr>
          <a:xfrm>
            <a:off x="395536" y="1412775"/>
            <a:ext cx="8579295" cy="496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Aktiivi (A) vai passiivi (P)?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open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box.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battery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thrown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laying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fried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breakfast.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thieves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fixed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handbag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midfielder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warning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120" name="Google Shape;120;p17"/>
          <p:cNvSpPr/>
          <p:nvPr/>
        </p:nvSpPr>
        <p:spPr>
          <a:xfrm>
            <a:off x="5796135" y="3284983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1" name="Google Shape;121;p17"/>
          <p:cNvSpPr/>
          <p:nvPr/>
        </p:nvSpPr>
        <p:spPr>
          <a:xfrm>
            <a:off x="4283967" y="4869160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2" name="Google Shape;122;p17"/>
          <p:cNvSpPr/>
          <p:nvPr/>
        </p:nvSpPr>
        <p:spPr>
          <a:xfrm>
            <a:off x="5724128" y="530120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3" name="Google Shape;123;p17"/>
          <p:cNvSpPr/>
          <p:nvPr/>
        </p:nvSpPr>
        <p:spPr>
          <a:xfrm>
            <a:off x="3131838" y="4301729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4" name="Google Shape;124;p17"/>
          <p:cNvSpPr/>
          <p:nvPr/>
        </p:nvSpPr>
        <p:spPr>
          <a:xfrm>
            <a:off x="6300192" y="2276872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5" name="Google Shape;125;p17"/>
          <p:cNvSpPr/>
          <p:nvPr/>
        </p:nvSpPr>
        <p:spPr>
          <a:xfrm>
            <a:off x="5508103" y="177281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6" name="Google Shape;126;p17"/>
          <p:cNvSpPr/>
          <p:nvPr/>
        </p:nvSpPr>
        <p:spPr>
          <a:xfrm>
            <a:off x="4355976" y="2852935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7" name="Google Shape;127;p17"/>
          <p:cNvSpPr/>
          <p:nvPr/>
        </p:nvSpPr>
        <p:spPr>
          <a:xfrm>
            <a:off x="5580112" y="3789039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467543" y="620687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br>
              <a:rPr lang="fi-FI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 </a:t>
            </a:r>
            <a:br>
              <a:rPr lang="fi-FI" sz="2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1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7"/>
          <p:cNvSpPr txBox="1">
            <a:spLocks noGrp="1"/>
          </p:cNvSpPr>
          <p:nvPr>
            <p:ph type="body" idx="1"/>
          </p:nvPr>
        </p:nvSpPr>
        <p:spPr>
          <a:xfrm>
            <a:off x="395536" y="1412775"/>
            <a:ext cx="8579295" cy="496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Aktiivi (A) vai passiivi (P)?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open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box.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battery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thrown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laying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fried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breakfast.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thieves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fixed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handbag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midfielder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warning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120" name="Google Shape;120;p17"/>
          <p:cNvSpPr/>
          <p:nvPr/>
        </p:nvSpPr>
        <p:spPr>
          <a:xfrm>
            <a:off x="5796135" y="3284983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1" name="Google Shape;121;p17"/>
          <p:cNvSpPr/>
          <p:nvPr/>
        </p:nvSpPr>
        <p:spPr>
          <a:xfrm>
            <a:off x="4283967" y="4869160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2" name="Google Shape;122;p17"/>
          <p:cNvSpPr/>
          <p:nvPr/>
        </p:nvSpPr>
        <p:spPr>
          <a:xfrm>
            <a:off x="5724128" y="530120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3" name="Google Shape;123;p17"/>
          <p:cNvSpPr/>
          <p:nvPr/>
        </p:nvSpPr>
        <p:spPr>
          <a:xfrm>
            <a:off x="3131838" y="4301729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4" name="Google Shape;124;p17"/>
          <p:cNvSpPr/>
          <p:nvPr/>
        </p:nvSpPr>
        <p:spPr>
          <a:xfrm>
            <a:off x="6300192" y="2276872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5" name="Google Shape;125;p17"/>
          <p:cNvSpPr/>
          <p:nvPr/>
        </p:nvSpPr>
        <p:spPr>
          <a:xfrm>
            <a:off x="5508103" y="177281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6" name="Google Shape;126;p17"/>
          <p:cNvSpPr/>
          <p:nvPr/>
        </p:nvSpPr>
        <p:spPr>
          <a:xfrm>
            <a:off x="4355976" y="2852935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7" name="Google Shape;127;p17"/>
          <p:cNvSpPr/>
          <p:nvPr/>
        </p:nvSpPr>
        <p:spPr>
          <a:xfrm>
            <a:off x="5580112" y="3789039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09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467543" y="620687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br>
              <a:rPr lang="fi-FI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 </a:t>
            </a:r>
            <a:br>
              <a:rPr lang="fi-FI" sz="2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1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7"/>
          <p:cNvSpPr txBox="1">
            <a:spLocks noGrp="1"/>
          </p:cNvSpPr>
          <p:nvPr>
            <p:ph type="body" idx="1"/>
          </p:nvPr>
        </p:nvSpPr>
        <p:spPr>
          <a:xfrm>
            <a:off x="395536" y="1412775"/>
            <a:ext cx="8579295" cy="496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Aktiivi (A) vai passiivi (P)?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open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box.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battery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thrown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laying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fried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breakfast.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thieves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fixed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handbag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midfielder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warning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120" name="Google Shape;120;p17"/>
          <p:cNvSpPr/>
          <p:nvPr/>
        </p:nvSpPr>
        <p:spPr>
          <a:xfrm>
            <a:off x="5796135" y="3284983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1" name="Google Shape;121;p17"/>
          <p:cNvSpPr/>
          <p:nvPr/>
        </p:nvSpPr>
        <p:spPr>
          <a:xfrm>
            <a:off x="4283967" y="4869160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2" name="Google Shape;122;p17"/>
          <p:cNvSpPr/>
          <p:nvPr/>
        </p:nvSpPr>
        <p:spPr>
          <a:xfrm>
            <a:off x="5724128" y="530120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3" name="Google Shape;123;p17"/>
          <p:cNvSpPr/>
          <p:nvPr/>
        </p:nvSpPr>
        <p:spPr>
          <a:xfrm>
            <a:off x="3131838" y="4301729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4" name="Google Shape;124;p17"/>
          <p:cNvSpPr/>
          <p:nvPr/>
        </p:nvSpPr>
        <p:spPr>
          <a:xfrm>
            <a:off x="6300192" y="2276872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5" name="Google Shape;125;p17"/>
          <p:cNvSpPr/>
          <p:nvPr/>
        </p:nvSpPr>
        <p:spPr>
          <a:xfrm>
            <a:off x="5508103" y="177281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6" name="Google Shape;126;p17"/>
          <p:cNvSpPr/>
          <p:nvPr/>
        </p:nvSpPr>
        <p:spPr>
          <a:xfrm>
            <a:off x="4355976" y="2852935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7" name="Google Shape;127;p17"/>
          <p:cNvSpPr/>
          <p:nvPr/>
        </p:nvSpPr>
        <p:spPr>
          <a:xfrm>
            <a:off x="5580112" y="3789039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2675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467543" y="620687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br>
              <a:rPr lang="fi-FI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 </a:t>
            </a:r>
            <a:br>
              <a:rPr lang="fi-FI" sz="2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1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7"/>
          <p:cNvSpPr txBox="1">
            <a:spLocks noGrp="1"/>
          </p:cNvSpPr>
          <p:nvPr>
            <p:ph type="body" idx="1"/>
          </p:nvPr>
        </p:nvSpPr>
        <p:spPr>
          <a:xfrm>
            <a:off x="395536" y="1412775"/>
            <a:ext cx="8579295" cy="496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Aktiivi (A) vai passiivi (P)?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open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box.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battery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thrown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laying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fried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breakfast.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thieves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fixed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handbag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midfielder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warning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120" name="Google Shape;120;p17"/>
          <p:cNvSpPr/>
          <p:nvPr/>
        </p:nvSpPr>
        <p:spPr>
          <a:xfrm>
            <a:off x="5796135" y="3284983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1" name="Google Shape;121;p17"/>
          <p:cNvSpPr/>
          <p:nvPr/>
        </p:nvSpPr>
        <p:spPr>
          <a:xfrm>
            <a:off x="4283967" y="4869160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2" name="Google Shape;122;p17"/>
          <p:cNvSpPr/>
          <p:nvPr/>
        </p:nvSpPr>
        <p:spPr>
          <a:xfrm>
            <a:off x="5724128" y="530120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3" name="Google Shape;123;p17"/>
          <p:cNvSpPr/>
          <p:nvPr/>
        </p:nvSpPr>
        <p:spPr>
          <a:xfrm>
            <a:off x="3131838" y="4301729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4" name="Google Shape;124;p17"/>
          <p:cNvSpPr/>
          <p:nvPr/>
        </p:nvSpPr>
        <p:spPr>
          <a:xfrm>
            <a:off x="6300192" y="2276872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5" name="Google Shape;125;p17"/>
          <p:cNvSpPr/>
          <p:nvPr/>
        </p:nvSpPr>
        <p:spPr>
          <a:xfrm>
            <a:off x="5508103" y="177281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6" name="Google Shape;126;p17"/>
          <p:cNvSpPr/>
          <p:nvPr/>
        </p:nvSpPr>
        <p:spPr>
          <a:xfrm>
            <a:off x="4355976" y="2852935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127" name="Google Shape;127;p17"/>
          <p:cNvSpPr/>
          <p:nvPr/>
        </p:nvSpPr>
        <p:spPr>
          <a:xfrm>
            <a:off x="5580112" y="3789039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8234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467543" y="620687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br>
              <a:rPr lang="fi-FI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 </a:t>
            </a:r>
            <a:br>
              <a:rPr lang="fi-FI" sz="2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1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7"/>
          <p:cNvSpPr txBox="1">
            <a:spLocks noGrp="1"/>
          </p:cNvSpPr>
          <p:nvPr>
            <p:ph type="body" idx="1"/>
          </p:nvPr>
        </p:nvSpPr>
        <p:spPr>
          <a:xfrm>
            <a:off x="395536" y="1412775"/>
            <a:ext cx="8579295" cy="496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Aktiivi (A) vai passiivi (P)?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open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box.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battery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thrown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laying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fried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breakfast.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thieves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fixed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handbag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midfielder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warning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120" name="Google Shape;120;p17"/>
          <p:cNvSpPr/>
          <p:nvPr/>
        </p:nvSpPr>
        <p:spPr>
          <a:xfrm>
            <a:off x="5796135" y="3284983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1" name="Google Shape;121;p17"/>
          <p:cNvSpPr/>
          <p:nvPr/>
        </p:nvSpPr>
        <p:spPr>
          <a:xfrm>
            <a:off x="4283967" y="4869160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2" name="Google Shape;122;p17"/>
          <p:cNvSpPr/>
          <p:nvPr/>
        </p:nvSpPr>
        <p:spPr>
          <a:xfrm>
            <a:off x="5724128" y="530120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3" name="Google Shape;123;p17"/>
          <p:cNvSpPr/>
          <p:nvPr/>
        </p:nvSpPr>
        <p:spPr>
          <a:xfrm>
            <a:off x="3131838" y="4301729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4" name="Google Shape;124;p17"/>
          <p:cNvSpPr/>
          <p:nvPr/>
        </p:nvSpPr>
        <p:spPr>
          <a:xfrm>
            <a:off x="6300192" y="2276872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5" name="Google Shape;125;p17"/>
          <p:cNvSpPr/>
          <p:nvPr/>
        </p:nvSpPr>
        <p:spPr>
          <a:xfrm>
            <a:off x="5508103" y="177281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6" name="Google Shape;126;p17"/>
          <p:cNvSpPr/>
          <p:nvPr/>
        </p:nvSpPr>
        <p:spPr>
          <a:xfrm>
            <a:off x="4355976" y="2852935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127" name="Google Shape;127;p17"/>
          <p:cNvSpPr/>
          <p:nvPr/>
        </p:nvSpPr>
        <p:spPr>
          <a:xfrm>
            <a:off x="5580112" y="3789039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016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467543" y="620687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br>
              <a:rPr lang="fi-FI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 </a:t>
            </a:r>
            <a:br>
              <a:rPr lang="fi-FI" sz="2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1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7"/>
          <p:cNvSpPr txBox="1">
            <a:spLocks noGrp="1"/>
          </p:cNvSpPr>
          <p:nvPr>
            <p:ph type="body" idx="1"/>
          </p:nvPr>
        </p:nvSpPr>
        <p:spPr>
          <a:xfrm>
            <a:off x="395536" y="1412775"/>
            <a:ext cx="8579295" cy="496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Aktiivi (A) vai passiivi (P)?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open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box.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battery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thrown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laying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fried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breakfast.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thieves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fixed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handbag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midfielder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warning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120" name="Google Shape;120;p17"/>
          <p:cNvSpPr/>
          <p:nvPr/>
        </p:nvSpPr>
        <p:spPr>
          <a:xfrm>
            <a:off x="5796135" y="3284983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1" name="Google Shape;121;p17"/>
          <p:cNvSpPr/>
          <p:nvPr/>
        </p:nvSpPr>
        <p:spPr>
          <a:xfrm>
            <a:off x="4283967" y="4869160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2" name="Google Shape;122;p17"/>
          <p:cNvSpPr/>
          <p:nvPr/>
        </p:nvSpPr>
        <p:spPr>
          <a:xfrm>
            <a:off x="5724128" y="530120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3" name="Google Shape;123;p17"/>
          <p:cNvSpPr/>
          <p:nvPr/>
        </p:nvSpPr>
        <p:spPr>
          <a:xfrm>
            <a:off x="3131838" y="4301729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4" name="Google Shape;124;p17"/>
          <p:cNvSpPr/>
          <p:nvPr/>
        </p:nvSpPr>
        <p:spPr>
          <a:xfrm>
            <a:off x="6300192" y="2276872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5" name="Google Shape;125;p17"/>
          <p:cNvSpPr/>
          <p:nvPr/>
        </p:nvSpPr>
        <p:spPr>
          <a:xfrm>
            <a:off x="5508103" y="177281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6" name="Google Shape;126;p17"/>
          <p:cNvSpPr/>
          <p:nvPr/>
        </p:nvSpPr>
        <p:spPr>
          <a:xfrm>
            <a:off x="4355976" y="2852935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127" name="Google Shape;127;p17"/>
          <p:cNvSpPr/>
          <p:nvPr/>
        </p:nvSpPr>
        <p:spPr>
          <a:xfrm>
            <a:off x="5580112" y="3789039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7796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467543" y="620687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br>
              <a:rPr lang="fi-FI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 </a:t>
            </a:r>
            <a:br>
              <a:rPr lang="fi-FI" sz="2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1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7"/>
          <p:cNvSpPr txBox="1">
            <a:spLocks noGrp="1"/>
          </p:cNvSpPr>
          <p:nvPr>
            <p:ph type="body" idx="1"/>
          </p:nvPr>
        </p:nvSpPr>
        <p:spPr>
          <a:xfrm>
            <a:off x="395536" y="1412775"/>
            <a:ext cx="8579295" cy="496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Aktiivi (A) vai passiivi (P)?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open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box.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battery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thrown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laying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fried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breakfast.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thieves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fixed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handbag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midfielder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warning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120" name="Google Shape;120;p17"/>
          <p:cNvSpPr/>
          <p:nvPr/>
        </p:nvSpPr>
        <p:spPr>
          <a:xfrm>
            <a:off x="5796135" y="3284983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1" name="Google Shape;121;p17"/>
          <p:cNvSpPr/>
          <p:nvPr/>
        </p:nvSpPr>
        <p:spPr>
          <a:xfrm>
            <a:off x="4283967" y="4869160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2" name="Google Shape;122;p17"/>
          <p:cNvSpPr/>
          <p:nvPr/>
        </p:nvSpPr>
        <p:spPr>
          <a:xfrm>
            <a:off x="5724128" y="530120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3" name="Google Shape;123;p17"/>
          <p:cNvSpPr/>
          <p:nvPr/>
        </p:nvSpPr>
        <p:spPr>
          <a:xfrm>
            <a:off x="3131838" y="4301729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4" name="Google Shape;124;p17"/>
          <p:cNvSpPr/>
          <p:nvPr/>
        </p:nvSpPr>
        <p:spPr>
          <a:xfrm>
            <a:off x="6300192" y="2276872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5" name="Google Shape;125;p17"/>
          <p:cNvSpPr/>
          <p:nvPr/>
        </p:nvSpPr>
        <p:spPr>
          <a:xfrm>
            <a:off x="5508103" y="177281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6" name="Google Shape;126;p17"/>
          <p:cNvSpPr/>
          <p:nvPr/>
        </p:nvSpPr>
        <p:spPr>
          <a:xfrm>
            <a:off x="4355976" y="2852935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127" name="Google Shape;127;p17"/>
          <p:cNvSpPr/>
          <p:nvPr/>
        </p:nvSpPr>
        <p:spPr>
          <a:xfrm>
            <a:off x="5580112" y="3789039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0331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467543" y="620687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br>
              <a:rPr lang="fi-FI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 </a:t>
            </a:r>
            <a:br>
              <a:rPr lang="fi-FI" sz="2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1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7"/>
          <p:cNvSpPr txBox="1">
            <a:spLocks noGrp="1"/>
          </p:cNvSpPr>
          <p:nvPr>
            <p:ph type="body" idx="1"/>
          </p:nvPr>
        </p:nvSpPr>
        <p:spPr>
          <a:xfrm>
            <a:off x="395536" y="1412775"/>
            <a:ext cx="8579295" cy="496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Aktiivi (A) vai passiivi (P)?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key was used to open the box.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dead battery was not thrown away.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hen was laying an egg.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egg was then fried for breakfast.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police chased after the thieves.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car was fixed.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 handbag was missing.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midfielder was given a warning.</a:t>
            </a:r>
            <a:endParaRPr/>
          </a:p>
        </p:txBody>
      </p:sp>
      <p:sp>
        <p:nvSpPr>
          <p:cNvPr id="120" name="Google Shape;120;p17"/>
          <p:cNvSpPr/>
          <p:nvPr/>
        </p:nvSpPr>
        <p:spPr>
          <a:xfrm>
            <a:off x="5796135" y="3284983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1" name="Google Shape;121;p17"/>
          <p:cNvSpPr/>
          <p:nvPr/>
        </p:nvSpPr>
        <p:spPr>
          <a:xfrm>
            <a:off x="4283967" y="4869160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122" name="Google Shape;122;p17"/>
          <p:cNvSpPr/>
          <p:nvPr/>
        </p:nvSpPr>
        <p:spPr>
          <a:xfrm>
            <a:off x="5724128" y="530120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23" name="Google Shape;123;p17"/>
          <p:cNvSpPr/>
          <p:nvPr/>
        </p:nvSpPr>
        <p:spPr>
          <a:xfrm>
            <a:off x="3131838" y="4301729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4" name="Google Shape;124;p17"/>
          <p:cNvSpPr/>
          <p:nvPr/>
        </p:nvSpPr>
        <p:spPr>
          <a:xfrm>
            <a:off x="6300192" y="2276872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5" name="Google Shape;125;p17"/>
          <p:cNvSpPr/>
          <p:nvPr/>
        </p:nvSpPr>
        <p:spPr>
          <a:xfrm>
            <a:off x="5508103" y="177281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6" name="Google Shape;126;p17"/>
          <p:cNvSpPr/>
          <p:nvPr/>
        </p:nvSpPr>
        <p:spPr>
          <a:xfrm>
            <a:off x="4355976" y="2852935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127" name="Google Shape;127;p17"/>
          <p:cNvSpPr/>
          <p:nvPr/>
        </p:nvSpPr>
        <p:spPr>
          <a:xfrm>
            <a:off x="5580112" y="3789039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53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395536" y="1124744"/>
            <a:ext cx="8496944" cy="518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Vertaa seuraavia lauseita.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61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a.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Pamela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loves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friends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61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b.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Pamela is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loved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friends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56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Lauseessa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Pamela on tekijänä, mutta lauseessa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Pamela on tekemisen kohteena.</a:t>
            </a:r>
            <a:endParaRPr dirty="0"/>
          </a:p>
          <a:p>
            <a:pPr marL="457200" lvl="0" indent="-457200" algn="l" rtl="0">
              <a:lnSpc>
                <a:spcPct val="90000"/>
              </a:lnSpc>
              <a:spcBef>
                <a:spcPts val="56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Lause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aktiivissa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ja siinä korostetaan Pamelan osuutta.</a:t>
            </a:r>
            <a:endParaRPr dirty="0"/>
          </a:p>
          <a:p>
            <a:pPr marL="457200" lvl="0" indent="-457200" algn="l" rtl="0">
              <a:lnSpc>
                <a:spcPct val="90000"/>
              </a:lnSpc>
              <a:spcBef>
                <a:spcPts val="56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Lause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passiivissa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ja siinä korostetaan itse toimintaa, rakastettuna olemista.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467543" y="620687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br>
              <a:rPr lang="fi-FI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 </a:t>
            </a:r>
            <a:br>
              <a:rPr lang="fi-FI" sz="2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1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7"/>
          <p:cNvSpPr txBox="1">
            <a:spLocks noGrp="1"/>
          </p:cNvSpPr>
          <p:nvPr>
            <p:ph type="body" idx="1"/>
          </p:nvPr>
        </p:nvSpPr>
        <p:spPr>
          <a:xfrm>
            <a:off x="395536" y="1412775"/>
            <a:ext cx="8579295" cy="496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Aktiivi (A) vai passiivi (P)?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key was used to open the box.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dead battery was not thrown away.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hen was laying an egg.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egg was then fried for breakfast.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police chased after the thieves.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car was fixed.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 handbag was missing.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midfielder was given a warning.</a:t>
            </a:r>
            <a:endParaRPr/>
          </a:p>
        </p:txBody>
      </p:sp>
      <p:sp>
        <p:nvSpPr>
          <p:cNvPr id="120" name="Google Shape;120;p17"/>
          <p:cNvSpPr/>
          <p:nvPr/>
        </p:nvSpPr>
        <p:spPr>
          <a:xfrm>
            <a:off x="5796135" y="3284983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1" name="Google Shape;121;p17"/>
          <p:cNvSpPr/>
          <p:nvPr/>
        </p:nvSpPr>
        <p:spPr>
          <a:xfrm>
            <a:off x="4283967" y="4869160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122" name="Google Shape;122;p17"/>
          <p:cNvSpPr/>
          <p:nvPr/>
        </p:nvSpPr>
        <p:spPr>
          <a:xfrm>
            <a:off x="5724128" y="530120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3" name="Google Shape;123;p17"/>
          <p:cNvSpPr/>
          <p:nvPr/>
        </p:nvSpPr>
        <p:spPr>
          <a:xfrm>
            <a:off x="3131838" y="4301729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4" name="Google Shape;124;p17"/>
          <p:cNvSpPr/>
          <p:nvPr/>
        </p:nvSpPr>
        <p:spPr>
          <a:xfrm>
            <a:off x="6300192" y="2276872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5" name="Google Shape;125;p17"/>
          <p:cNvSpPr/>
          <p:nvPr/>
        </p:nvSpPr>
        <p:spPr>
          <a:xfrm>
            <a:off x="5508103" y="177281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6" name="Google Shape;126;p17"/>
          <p:cNvSpPr/>
          <p:nvPr/>
        </p:nvSpPr>
        <p:spPr>
          <a:xfrm>
            <a:off x="4355976" y="2852935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127" name="Google Shape;127;p17"/>
          <p:cNvSpPr/>
          <p:nvPr/>
        </p:nvSpPr>
        <p:spPr>
          <a:xfrm>
            <a:off x="5580112" y="3789039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593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>
            <a:spLocks noGrp="1"/>
          </p:cNvSpPr>
          <p:nvPr>
            <p:ph type="title"/>
          </p:nvPr>
        </p:nvSpPr>
        <p:spPr>
          <a:xfrm>
            <a:off x="467543" y="620687"/>
            <a:ext cx="8507288" cy="1643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900"/>
              <a:buFont typeface="Calibri"/>
              <a:buNone/>
            </a:pPr>
            <a:b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Passiivin muodostaminen:</a:t>
            </a:r>
            <a:b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27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Passiivin muodostamisessa on tärkeää osata </a:t>
            </a:r>
            <a:r>
              <a:rPr lang="fi-FI" sz="279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7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-verbin muodot ja </a:t>
            </a:r>
            <a:r>
              <a:rPr lang="fi-FI" sz="279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pääverbin 3. muoto </a:t>
            </a:r>
            <a:r>
              <a:rPr lang="fi-FI" sz="27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(partisiipin perfekti).</a:t>
            </a:r>
            <a:br>
              <a:rPr lang="fi-FI" sz="27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7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8"/>
          <p:cNvSpPr txBox="1">
            <a:spLocks noGrp="1"/>
          </p:cNvSpPr>
          <p:nvPr>
            <p:ph type="body" idx="1"/>
          </p:nvPr>
        </p:nvSpPr>
        <p:spPr>
          <a:xfrm>
            <a:off x="5076055" y="2060848"/>
            <a:ext cx="3600399" cy="4641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-pääte </a:t>
            </a:r>
            <a:endParaRPr dirty="0"/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(säännölliset verbit)</a:t>
            </a:r>
            <a:endParaRPr dirty="0"/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TAI</a:t>
            </a:r>
            <a:endParaRPr dirty="0"/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verbin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muoto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(epäsäännölliset verbit)</a:t>
            </a:r>
            <a:endParaRPr dirty="0"/>
          </a:p>
        </p:txBody>
      </p:sp>
      <p:graphicFrame>
        <p:nvGraphicFramePr>
          <p:cNvPr id="134" name="Google Shape;134;p18"/>
          <p:cNvGraphicFramePr/>
          <p:nvPr/>
        </p:nvGraphicFramePr>
        <p:xfrm>
          <a:off x="323528" y="2204864"/>
          <a:ext cx="3528400" cy="3534800"/>
        </p:xfrm>
        <a:graphic>
          <a:graphicData uri="http://schemas.openxmlformats.org/drawingml/2006/table">
            <a:tbl>
              <a:tblPr bandRow="1">
                <a:noFill/>
                <a:tableStyleId>{7301AB41-F1E0-498C-A8BB-95E237C3D274}</a:tableStyleId>
              </a:tblPr>
              <a:tblGrid>
                <a:gridCol w="352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50"/>
                        <a:buFont typeface="Calibri"/>
                        <a:buNone/>
                      </a:pPr>
                      <a:r>
                        <a:rPr lang="fi-FI" sz="2600" u="none" strike="noStrike" cap="none"/>
                        <a:t>am / are / is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50"/>
                        <a:buFont typeface="Calibri"/>
                        <a:buNone/>
                      </a:pPr>
                      <a:r>
                        <a:rPr lang="fi-FI" sz="2600" u="none" strike="noStrike" cap="none"/>
                        <a:t>was / were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50"/>
                        <a:buFont typeface="Arial"/>
                        <a:buNone/>
                      </a:pPr>
                      <a:r>
                        <a:rPr lang="fi-FI" sz="2600" u="none" strike="noStrike" cap="none"/>
                        <a:t>have been / has been</a:t>
                      </a:r>
                      <a:endParaRPr sz="26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50"/>
                        <a:buFont typeface="Calibri"/>
                        <a:buNone/>
                      </a:pPr>
                      <a:r>
                        <a:rPr lang="fi-FI" sz="2600" u="none" strike="noStrike" cap="none"/>
                        <a:t>had been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50"/>
                        <a:buFont typeface="Calibri"/>
                        <a:buNone/>
                      </a:pPr>
                      <a:r>
                        <a:rPr lang="fi-FI" sz="2600" u="none" strike="noStrike" cap="none"/>
                        <a:t>apuverbi + be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50"/>
                        <a:buFont typeface="Calibri"/>
                        <a:buNone/>
                      </a:pPr>
                      <a:r>
                        <a:rPr lang="fi-FI" sz="2600" u="none" strike="noStrike" cap="none" dirty="0"/>
                        <a:t>apuverbi + </a:t>
                      </a:r>
                      <a:r>
                        <a:rPr lang="fi-FI" sz="2600" u="none" strike="noStrike" cap="none" dirty="0" err="1"/>
                        <a:t>have</a:t>
                      </a:r>
                      <a:r>
                        <a:rPr lang="fi-FI" sz="2600" u="none" strike="noStrike" cap="none" dirty="0"/>
                        <a:t> </a:t>
                      </a:r>
                      <a:r>
                        <a:rPr lang="fi-FI" sz="2600" u="none" strike="noStrike" cap="none" dirty="0" err="1"/>
                        <a:t>been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5" name="Google Shape;135;p18"/>
          <p:cNvSpPr txBox="1"/>
          <p:nvPr/>
        </p:nvSpPr>
        <p:spPr>
          <a:xfrm>
            <a:off x="4283967" y="3429000"/>
            <a:ext cx="648071" cy="923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350"/>
              <a:buFont typeface="Calibri"/>
              <a:buNone/>
            </a:pPr>
            <a:r>
              <a:rPr lang="fi-FI" sz="5400" b="0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Passiivi: Passiivin muodostaminen</a:t>
            </a:r>
            <a:endParaRPr/>
          </a:p>
        </p:txBody>
      </p:sp>
      <p:sp>
        <p:nvSpPr>
          <p:cNvPr id="141" name="Google Shape;141;p19"/>
          <p:cNvSpPr txBox="1">
            <a:spLocks noGrp="1"/>
          </p:cNvSpPr>
          <p:nvPr>
            <p:ph type="body" idx="1"/>
          </p:nvPr>
        </p:nvSpPr>
        <p:spPr>
          <a:xfrm>
            <a:off x="395536" y="1196751"/>
            <a:ext cx="8363272" cy="496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Tarkastele seuraavassa lauseen tekijän ja tekemisen kohteen eli subjektin ja objektin sijoittumista lauseessa.</a:t>
            </a:r>
            <a:endParaRPr dirty="0"/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Carol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	</a:t>
            </a:r>
            <a:r>
              <a:rPr lang="fi-FI" sz="2800" b="0" i="0" u="none" strike="noStrike" cap="none" dirty="0" err="1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 hamburger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(aktiivi)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subjekti	predikaatti 	objekti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fi-FI" sz="2800" b="0" i="0" u="none" strike="noStrike" cap="none" dirty="0" err="1">
                <a:solidFill>
                  <a:srgbClr val="EB641B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EB641B"/>
                </a:solidFill>
                <a:latin typeface="Calibri"/>
                <a:ea typeface="Calibri"/>
                <a:cs typeface="Calibri"/>
                <a:sym typeface="Calibri"/>
              </a:rPr>
              <a:t> hamburger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Carol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(passiivi)	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endParaRPr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Passiivilause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aloitetaan tekemisen kohteella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2" name="Google Shape;142;p19"/>
          <p:cNvCxnSpPr/>
          <p:nvPr/>
        </p:nvCxnSpPr>
        <p:spPr>
          <a:xfrm flipH="1">
            <a:off x="2509893" y="3645024"/>
            <a:ext cx="3600399" cy="72008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triangle" w="lg" len="lg"/>
          </a:ln>
          <a:effectLst>
            <a:outerShdw blurRad="39999" dist="20000" dir="5400000" rotWithShape="0">
              <a:srgbClr val="000000">
                <a:alpha val="37254"/>
              </a:srgbClr>
            </a:outerShdw>
          </a:effectLst>
        </p:spPr>
      </p:cxnSp>
      <p:cxnSp>
        <p:nvCxnSpPr>
          <p:cNvPr id="143" name="Google Shape;143;p19"/>
          <p:cNvCxnSpPr/>
          <p:nvPr/>
        </p:nvCxnSpPr>
        <p:spPr>
          <a:xfrm>
            <a:off x="1898994" y="3645024"/>
            <a:ext cx="3528391" cy="72008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stealth" w="lg" len="lg"/>
          </a:ln>
          <a:effectLst>
            <a:outerShdw blurRad="39999" dist="20000" dir="5400000" rotWithShape="0">
              <a:srgbClr val="000000">
                <a:alpha val="37254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>
            <a:spLocks noGrp="1"/>
          </p:cNvSpPr>
          <p:nvPr>
            <p:ph type="title"/>
          </p:nvPr>
        </p:nvSpPr>
        <p:spPr>
          <a:xfrm>
            <a:off x="683567" y="215380"/>
            <a:ext cx="7787208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endParaRPr sz="4000" b="1" i="0" u="none" strike="noStrike" cap="non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1"/>
          </p:nvPr>
        </p:nvSpPr>
        <p:spPr>
          <a:xfrm>
            <a:off x="431539" y="1065486"/>
            <a:ext cx="8291263" cy="5328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Muuta lauseet passiiviin. Älä mainitse tekijää.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clean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 house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write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letter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People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make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mistakes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Someone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damaged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Someone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stolen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my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wallet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>
            <a:spLocks noGrp="1"/>
          </p:cNvSpPr>
          <p:nvPr>
            <p:ph type="title"/>
          </p:nvPr>
        </p:nvSpPr>
        <p:spPr>
          <a:xfrm>
            <a:off x="683567" y="215380"/>
            <a:ext cx="7787208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endParaRPr sz="4000" b="1" i="0" u="none" strike="noStrike" cap="non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1"/>
          </p:nvPr>
        </p:nvSpPr>
        <p:spPr>
          <a:xfrm>
            <a:off x="431539" y="1065486"/>
            <a:ext cx="8291263" cy="5328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Muuta lauseet passiiviin. Älä mainitse tekijää.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clean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 house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house 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cleaned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	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write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letter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People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make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mistakes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Someone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damaged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Someone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stolen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my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wallet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6342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>
            <a:spLocks noGrp="1"/>
          </p:cNvSpPr>
          <p:nvPr>
            <p:ph type="title"/>
          </p:nvPr>
        </p:nvSpPr>
        <p:spPr>
          <a:xfrm>
            <a:off x="683567" y="215380"/>
            <a:ext cx="7787208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endParaRPr sz="4000" b="1" i="0" u="none" strike="noStrike" cap="non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1"/>
          </p:nvPr>
        </p:nvSpPr>
        <p:spPr>
          <a:xfrm>
            <a:off x="431539" y="1065486"/>
            <a:ext cx="8291263" cy="5328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Muuta lauseet passiiviin. Älä mainitse tekijää.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clean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 house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house 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cleaned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	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write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letter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letter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written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People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make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mistakes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Someone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damaged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Someone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stolen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my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wallet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552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>
            <a:spLocks noGrp="1"/>
          </p:cNvSpPr>
          <p:nvPr>
            <p:ph type="title"/>
          </p:nvPr>
        </p:nvSpPr>
        <p:spPr>
          <a:xfrm>
            <a:off x="683567" y="215380"/>
            <a:ext cx="7787208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endParaRPr sz="4000" b="1" i="0" u="none" strike="noStrike" cap="non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1"/>
          </p:nvPr>
        </p:nvSpPr>
        <p:spPr>
          <a:xfrm>
            <a:off x="431539" y="1065486"/>
            <a:ext cx="8291263" cy="5328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Muuta lauseet passiiviin. Älä mainitse tekijää.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clean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 house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house 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cleaned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	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write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letter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letter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written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People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make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mistakes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Mistakes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made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huom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! monikko)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Someone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damaged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Someone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stolen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my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wallet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956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>
            <a:spLocks noGrp="1"/>
          </p:cNvSpPr>
          <p:nvPr>
            <p:ph type="title"/>
          </p:nvPr>
        </p:nvSpPr>
        <p:spPr>
          <a:xfrm>
            <a:off x="683567" y="215380"/>
            <a:ext cx="7787208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endParaRPr sz="4000" b="1" i="0" u="none" strike="noStrike" cap="non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1"/>
          </p:nvPr>
        </p:nvSpPr>
        <p:spPr>
          <a:xfrm>
            <a:off x="431539" y="1065486"/>
            <a:ext cx="8291263" cy="5328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Muuta lauseet passiiviin. Älä mainitse tekijää.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clean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 house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house 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cleaned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	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write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letter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letter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written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People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make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mistakes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Mistakes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made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huom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! monikko)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Someone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damaged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damaged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(imperfekti)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Someone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stolen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my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wallet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987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>
            <a:spLocks noGrp="1"/>
          </p:cNvSpPr>
          <p:nvPr>
            <p:ph type="title"/>
          </p:nvPr>
        </p:nvSpPr>
        <p:spPr>
          <a:xfrm>
            <a:off x="683567" y="215380"/>
            <a:ext cx="7787208" cy="85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endParaRPr sz="4000" b="1" i="0" u="none" strike="noStrike" cap="non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1"/>
          </p:nvPr>
        </p:nvSpPr>
        <p:spPr>
          <a:xfrm>
            <a:off x="431539" y="1065486"/>
            <a:ext cx="8291263" cy="5328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Muuta lauseet passiiviin. Älä mainitse tekijää.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clean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 house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house 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cleaned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	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write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letter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letter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written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People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make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mistakes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Mistakes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made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huom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! monikko)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Someone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damaged</a:t>
            </a:r>
            <a:r>
              <a:rPr lang="fi-FI" sz="28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damaged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(imperfekti)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Someone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stolen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my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wallet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My </a:t>
            </a:r>
            <a:r>
              <a:rPr lang="fi-FI" sz="2800" b="0" i="0" u="none" strike="noStrike" cap="none" dirty="0" err="1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wallet</a:t>
            </a:r>
            <a:r>
              <a:rPr lang="fi-FI" sz="2800" b="0" i="0" u="none" strike="noStrike" cap="none" dirty="0">
                <a:solidFill>
                  <a:srgbClr val="474B7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stolen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(perfekti)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914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Passiivin muodostaminen</a:t>
            </a:r>
            <a:endParaRPr/>
          </a:p>
        </p:txBody>
      </p:sp>
      <p:sp>
        <p:nvSpPr>
          <p:cNvPr id="155" name="Google Shape;155;p21"/>
          <p:cNvSpPr txBox="1">
            <a:spLocks noGrp="1"/>
          </p:cNvSpPr>
          <p:nvPr>
            <p:ph type="body" idx="1"/>
          </p:nvPr>
        </p:nvSpPr>
        <p:spPr>
          <a:xfrm>
            <a:off x="323528" y="1052736"/>
            <a:ext cx="8568951" cy="5004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Vertaa lauseiden persoonapronomineja.</a:t>
            </a:r>
            <a:endParaRPr sz="2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Someone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gave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1828800" marR="0" lvl="4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arrested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him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1828800" marR="0" lvl="4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arrested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Everybody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hem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dirty="0"/>
          </a:p>
          <a:p>
            <a:pPr marL="1828800" marR="0" lvl="4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everybody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 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Jos persoonapronomini on passiivilauseen tekemisen kohde, siitä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käytetään subjektimuotoa 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(I,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, he/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/it,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,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body" idx="1"/>
          </p:nvPr>
        </p:nvSpPr>
        <p:spPr>
          <a:xfrm>
            <a:off x="395536" y="1484783"/>
            <a:ext cx="8496944" cy="4464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Passiivia käytetään, kun tekijää ei tunneta tai tekijää ei haluta korostaa.</a:t>
            </a:r>
            <a:endParaRPr dirty="0"/>
          </a:p>
          <a:p>
            <a:pPr marL="342900" marR="0" lvl="0" indent="-34290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Passiivissa päähuomio on toiminnassa.</a:t>
            </a:r>
            <a:endParaRPr dirty="0"/>
          </a:p>
          <a:p>
            <a:pPr marL="342900" marR="0" lvl="0" indent="-34290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My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bike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stolen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   Some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mistakes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made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players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tomorrow’s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match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chosen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2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Passiivin muodostaminen</a:t>
            </a:r>
            <a:endParaRPr/>
          </a:p>
        </p:txBody>
      </p:sp>
      <p:sp>
        <p:nvSpPr>
          <p:cNvPr id="161" name="Google Shape;161;p22"/>
          <p:cNvSpPr txBox="1">
            <a:spLocks noGrp="1"/>
          </p:cNvSpPr>
          <p:nvPr>
            <p:ph type="body" idx="1"/>
          </p:nvPr>
        </p:nvSpPr>
        <p:spPr>
          <a:xfrm>
            <a:off x="323528" y="1052736"/>
            <a:ext cx="8352928" cy="4867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Jos passiivilauseessa on apuverbi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can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could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might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seuraa sitä ’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’ + pääverbin 3. muoto</a:t>
            </a:r>
            <a:endParaRPr sz="28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 sz="2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fi-FI" sz="2800" b="1" dirty="0">
                <a:solidFill>
                  <a:srgbClr val="000000"/>
                </a:solidFill>
              </a:rPr>
              <a:t>	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apuverbi +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+ verbin 3.muoto</a:t>
            </a:r>
            <a:endParaRPr dirty="0"/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endParaRPr lang="fi-FI" sz="2800" b="1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cancel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tickets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tickets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cancelled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give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money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back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to us.</a:t>
            </a:r>
            <a:endParaRPr dirty="0"/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money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back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us.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3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Passiivin muodostaminen</a:t>
            </a:r>
            <a:endParaRPr/>
          </a:p>
        </p:txBody>
      </p:sp>
      <p:sp>
        <p:nvSpPr>
          <p:cNvPr id="167" name="Google Shape;167;p23"/>
          <p:cNvSpPr txBox="1">
            <a:spLocks noGrp="1"/>
          </p:cNvSpPr>
          <p:nvPr>
            <p:ph type="body" idx="1"/>
          </p:nvPr>
        </p:nvSpPr>
        <p:spPr>
          <a:xfrm>
            <a:off x="323528" y="1412775"/>
            <a:ext cx="8576028" cy="4221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Jos passiivilauseessa on apuverbi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can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could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might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ja aikamuotona on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mennyt aika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on rakenne</a:t>
            </a:r>
            <a:endParaRPr sz="28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dirty="0"/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apuverbi +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+ verbin 3.muoto</a:t>
            </a:r>
            <a:endParaRPr dirty="0"/>
          </a:p>
          <a:p>
            <a:pPr marL="342900" marR="0" lvl="0" indent="-342900" algn="ctr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endParaRPr sz="2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tickets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sold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out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ages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ago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money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back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us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last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week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  <a:endParaRPr sz="4000" b="1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73" name="Google Shape;173;p24"/>
          <p:cNvGraphicFramePr/>
          <p:nvPr>
            <p:extLst>
              <p:ext uri="{D42A27DB-BD31-4B8C-83A1-F6EECF244321}">
                <p14:modId xmlns:p14="http://schemas.microsoft.com/office/powerpoint/2010/main" val="2302017260"/>
              </p:ext>
            </p:extLst>
          </p:nvPr>
        </p:nvGraphicFramePr>
        <p:xfrm>
          <a:off x="17268" y="1012775"/>
          <a:ext cx="9130150" cy="5164500"/>
        </p:xfrm>
        <a:graphic>
          <a:graphicData uri="http://schemas.openxmlformats.org/drawingml/2006/table">
            <a:tbl>
              <a:tblPr bandRow="1">
                <a:noFill/>
                <a:tableStyleId>{22A529F5-A9A8-476A-B794-C8ECA46C97A4}</a:tableStyleId>
              </a:tblPr>
              <a:tblGrid>
                <a:gridCol w="219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8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AKTIIVI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/>
                        <a:t>PASSIIVI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/>
                        <a:t>yleispreesens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They </a:t>
                      </a:r>
                      <a:r>
                        <a:rPr lang="fi-FI" sz="2000" b="1" u="none" strike="noStrike" cap="none">
                          <a:solidFill>
                            <a:schemeClr val="dk1"/>
                          </a:solidFill>
                        </a:rPr>
                        <a:t>eat</a:t>
                      </a: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 a pie.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/>
                        <a:t>A pie </a:t>
                      </a:r>
                      <a:r>
                        <a:rPr lang="fi-FI" sz="2000" b="1" u="none" strike="noStrike" cap="none"/>
                        <a:t>is eaten</a:t>
                      </a:r>
                      <a:r>
                        <a:rPr lang="fi-FI" sz="2000" u="none" strike="noStrike" cap="none"/>
                        <a:t>.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/>
                        <a:t>kestopreesens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They </a:t>
                      </a:r>
                      <a:r>
                        <a:rPr lang="fi-FI" sz="2000" b="1" u="none" strike="noStrike" cap="none">
                          <a:solidFill>
                            <a:schemeClr val="dk1"/>
                          </a:solidFill>
                        </a:rPr>
                        <a:t>are eating </a:t>
                      </a: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a pie.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/>
                        <a:t>A pie </a:t>
                      </a:r>
                      <a:r>
                        <a:rPr lang="fi-FI" sz="2000" b="1" u="none" strike="noStrike" cap="none"/>
                        <a:t>is being eaten</a:t>
                      </a:r>
                      <a:r>
                        <a:rPr lang="fi-FI" sz="2000" u="none" strike="noStrike" cap="none"/>
                        <a:t>.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/>
                        <a:t>yleisimperfekti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They </a:t>
                      </a:r>
                      <a:r>
                        <a:rPr lang="fi-FI" sz="2000" b="1" u="none" strike="noStrike" cap="none">
                          <a:solidFill>
                            <a:schemeClr val="dk1"/>
                          </a:solidFill>
                        </a:rPr>
                        <a:t>ate</a:t>
                      </a: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 a pie.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/>
                        <a:t>A pie </a:t>
                      </a:r>
                      <a:r>
                        <a:rPr lang="fi-FI" sz="2000" b="1" u="none" strike="noStrike" cap="none"/>
                        <a:t>was eaten</a:t>
                      </a:r>
                      <a:r>
                        <a:rPr lang="fi-FI" sz="2000" u="none" strike="noStrike" cap="none"/>
                        <a:t>.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/>
                        <a:t>kestoimperfekti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They </a:t>
                      </a:r>
                      <a:r>
                        <a:rPr lang="fi-FI" sz="2000" b="1" u="none" strike="noStrike" cap="none">
                          <a:solidFill>
                            <a:schemeClr val="dk1"/>
                          </a:solidFill>
                        </a:rPr>
                        <a:t>were</a:t>
                      </a: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fi-FI" sz="2000" b="1" u="none" strike="noStrike" cap="none">
                          <a:solidFill>
                            <a:schemeClr val="dk1"/>
                          </a:solidFill>
                        </a:rPr>
                        <a:t>eating</a:t>
                      </a: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 a pie.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/>
                        <a:t>A pie </a:t>
                      </a:r>
                      <a:r>
                        <a:rPr lang="fi-FI" sz="2000" b="1" u="none" strike="noStrike" cap="none"/>
                        <a:t>was being eaten</a:t>
                      </a:r>
                      <a:r>
                        <a:rPr lang="fi-FI" sz="2000" u="none" strike="noStrike" cap="none"/>
                        <a:t>.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/>
                        <a:t>perfekti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They </a:t>
                      </a:r>
                      <a:r>
                        <a:rPr lang="fi-FI" sz="2000" b="1" u="none" strike="noStrike" cap="none">
                          <a:solidFill>
                            <a:schemeClr val="dk1"/>
                          </a:solidFill>
                        </a:rPr>
                        <a:t>have</a:t>
                      </a: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fi-FI" sz="2000" b="1" u="none" strike="noStrike" cap="none">
                          <a:solidFill>
                            <a:schemeClr val="dk1"/>
                          </a:solidFill>
                        </a:rPr>
                        <a:t>eaten</a:t>
                      </a: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 a pie.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/>
                        <a:t>A pie </a:t>
                      </a:r>
                      <a:r>
                        <a:rPr lang="fi-FI" sz="2000" b="1" u="none" strike="noStrike" cap="none"/>
                        <a:t>has been eaten</a:t>
                      </a:r>
                      <a:r>
                        <a:rPr lang="fi-FI" sz="2000" u="none" strike="noStrike" cap="none"/>
                        <a:t>.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/>
                        <a:t>pluskvamperfekti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They </a:t>
                      </a:r>
                      <a:r>
                        <a:rPr lang="fi-FI" sz="2000" b="1" u="none" strike="noStrike" cap="none">
                          <a:solidFill>
                            <a:schemeClr val="dk1"/>
                          </a:solidFill>
                        </a:rPr>
                        <a:t>had</a:t>
                      </a: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fi-FI" sz="2000" b="1" u="none" strike="noStrike" cap="none">
                          <a:solidFill>
                            <a:schemeClr val="dk1"/>
                          </a:solidFill>
                        </a:rPr>
                        <a:t>eaten</a:t>
                      </a: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 a pie.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/>
                        <a:t>A pie </a:t>
                      </a:r>
                      <a:r>
                        <a:rPr lang="fi-FI" sz="2000" b="1" u="none" strike="noStrike" cap="none"/>
                        <a:t>had been eaten</a:t>
                      </a:r>
                      <a:r>
                        <a:rPr lang="fi-FI" sz="2000" u="none" strike="noStrike" cap="none"/>
                        <a:t>.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/>
                        <a:t>futuuri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They </a:t>
                      </a:r>
                      <a:r>
                        <a:rPr lang="fi-FI" sz="2000" b="1" u="none" strike="noStrike" cap="none">
                          <a:solidFill>
                            <a:schemeClr val="dk1"/>
                          </a:solidFill>
                        </a:rPr>
                        <a:t>will</a:t>
                      </a: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fi-FI" sz="2000" b="1" u="none" strike="noStrike" cap="none">
                          <a:solidFill>
                            <a:schemeClr val="dk1"/>
                          </a:solidFill>
                        </a:rPr>
                        <a:t>eat</a:t>
                      </a: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 a pie.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/>
                        <a:t>A pie </a:t>
                      </a:r>
                      <a:r>
                        <a:rPr lang="fi-FI" sz="2000" b="1" u="none" strike="noStrike" cap="none"/>
                        <a:t>will be eaten</a:t>
                      </a:r>
                      <a:r>
                        <a:rPr lang="fi-FI" sz="2000" u="none" strike="noStrike" cap="none"/>
                        <a:t>.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/>
                        <a:t>1. konditionaali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They </a:t>
                      </a:r>
                      <a:r>
                        <a:rPr lang="fi-FI" sz="2000" b="1" u="none" strike="noStrike" cap="none">
                          <a:solidFill>
                            <a:schemeClr val="dk1"/>
                          </a:solidFill>
                        </a:rPr>
                        <a:t>would</a:t>
                      </a: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fi-FI" sz="2000" b="1" u="none" strike="noStrike" cap="none">
                          <a:solidFill>
                            <a:schemeClr val="dk1"/>
                          </a:solidFill>
                        </a:rPr>
                        <a:t>eat</a:t>
                      </a: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 a pie.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/>
                        <a:t>A pie </a:t>
                      </a:r>
                      <a:r>
                        <a:rPr lang="fi-FI" sz="2000" b="1" u="none" strike="noStrike" cap="none"/>
                        <a:t>would be eaten</a:t>
                      </a:r>
                      <a:r>
                        <a:rPr lang="fi-FI" sz="2000" u="none" strike="noStrike" cap="none"/>
                        <a:t>.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 dirty="0"/>
                        <a:t>2. konditionaali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They </a:t>
                      </a:r>
                      <a:r>
                        <a:rPr lang="fi-FI" sz="2000" b="1" u="none" strike="noStrike" cap="none">
                          <a:solidFill>
                            <a:schemeClr val="dk1"/>
                          </a:solidFill>
                        </a:rPr>
                        <a:t>would have eaten </a:t>
                      </a: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a pie.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/>
                        <a:t>A pie </a:t>
                      </a:r>
                      <a:r>
                        <a:rPr lang="fi-FI" sz="2000" b="1" u="none" strike="noStrike" cap="none"/>
                        <a:t>would have been eaten</a:t>
                      </a:r>
                      <a:r>
                        <a:rPr lang="fi-FI" sz="2000" u="none" strike="noStrike" cap="none"/>
                        <a:t>.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5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/>
                        <a:t>muut apuverbit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They </a:t>
                      </a:r>
                      <a:r>
                        <a:rPr lang="fi-FI" sz="2000" b="1" u="none" strike="noStrike" cap="none">
                          <a:solidFill>
                            <a:schemeClr val="dk1"/>
                          </a:solidFill>
                        </a:rPr>
                        <a:t>must eat </a:t>
                      </a:r>
                      <a:r>
                        <a:rPr lang="fi-FI" sz="2000" u="none" strike="noStrike" cap="none">
                          <a:solidFill>
                            <a:schemeClr val="dk1"/>
                          </a:solidFill>
                        </a:rPr>
                        <a:t>a pie.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/>
                        <a:t>A pie </a:t>
                      </a:r>
                      <a:r>
                        <a:rPr lang="fi-FI" sz="2000" b="1" u="none" strike="noStrike" cap="none"/>
                        <a:t>must be eaten</a:t>
                      </a:r>
                      <a:r>
                        <a:rPr lang="fi-FI" sz="2000" u="none" strike="noStrike" cap="none"/>
                        <a:t>.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10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/>
                        <a:t>apuverbit, mennyt aika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 dirty="0" err="1">
                          <a:solidFill>
                            <a:schemeClr val="dk1"/>
                          </a:solidFill>
                        </a:rPr>
                        <a:t>They</a:t>
                      </a:r>
                      <a:r>
                        <a:rPr lang="fi-FI" sz="2000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dk1"/>
                          </a:solidFill>
                        </a:rPr>
                        <a:t>must</a:t>
                      </a:r>
                      <a:r>
                        <a:rPr lang="fi-FI" sz="2000" b="1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dk1"/>
                          </a:solidFill>
                        </a:rPr>
                        <a:t>have</a:t>
                      </a:r>
                      <a:r>
                        <a:rPr lang="fi-FI" sz="2000" b="1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fi-FI" sz="2000" b="1" u="none" strike="noStrike" cap="none" dirty="0" err="1">
                          <a:solidFill>
                            <a:schemeClr val="dk1"/>
                          </a:solidFill>
                        </a:rPr>
                        <a:t>eaten</a:t>
                      </a:r>
                      <a:r>
                        <a:rPr lang="fi-FI" sz="2000" b="1" u="none" strike="noStrike" cap="none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fi-FI" sz="2000" u="none" strike="noStrike" cap="none" dirty="0">
                          <a:solidFill>
                            <a:schemeClr val="dk1"/>
                          </a:solidFill>
                        </a:rPr>
                        <a:t>a </a:t>
                      </a:r>
                      <a:r>
                        <a:rPr lang="fi-FI" sz="2000" u="none" strike="noStrike" cap="none" dirty="0" err="1">
                          <a:solidFill>
                            <a:schemeClr val="dk1"/>
                          </a:solidFill>
                        </a:rPr>
                        <a:t>pie</a:t>
                      </a:r>
                      <a:r>
                        <a:rPr lang="fi-FI" sz="2000" u="none" strike="noStrike" cap="none" dirty="0">
                          <a:solidFill>
                            <a:schemeClr val="dk1"/>
                          </a:solidFill>
                        </a:rPr>
                        <a:t>.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fi-FI" sz="2000" u="none" strike="noStrike" cap="none" dirty="0"/>
                        <a:t>A </a:t>
                      </a:r>
                      <a:r>
                        <a:rPr lang="fi-FI" sz="2000" u="none" strike="noStrike" cap="none" dirty="0" err="1"/>
                        <a:t>pie</a:t>
                      </a:r>
                      <a:r>
                        <a:rPr lang="fi-FI" sz="2000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must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have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been</a:t>
                      </a:r>
                      <a:r>
                        <a:rPr lang="fi-FI" sz="2000" b="1" u="none" strike="noStrike" cap="none" dirty="0"/>
                        <a:t> </a:t>
                      </a:r>
                      <a:r>
                        <a:rPr lang="fi-FI" sz="2000" b="1" u="none" strike="noStrike" cap="none" dirty="0" err="1"/>
                        <a:t>eaten</a:t>
                      </a:r>
                      <a:r>
                        <a:rPr lang="fi-FI" sz="2000" u="none" strike="noStrike" cap="none" dirty="0"/>
                        <a:t>.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5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Passiivin muodostaminen</a:t>
            </a:r>
            <a:endParaRPr/>
          </a:p>
        </p:txBody>
      </p:sp>
      <p:sp>
        <p:nvSpPr>
          <p:cNvPr id="179" name="Google Shape;179;p25"/>
          <p:cNvSpPr txBox="1">
            <a:spLocks noGrp="1"/>
          </p:cNvSpPr>
          <p:nvPr>
            <p:ph type="body" idx="1"/>
          </p:nvPr>
        </p:nvSpPr>
        <p:spPr>
          <a:xfrm>
            <a:off x="323528" y="1124744"/>
            <a:ext cx="8352928" cy="5102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Jos passiivilauseessa halutaan mainita tekijä, se ilmaistaan agentilla </a:t>
            </a:r>
            <a:r>
              <a:rPr lang="fi-FI" sz="2800" b="1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+ tekijä.</a:t>
            </a:r>
            <a:endParaRPr dirty="0"/>
          </a:p>
          <a:p>
            <a:pPr marL="0" marR="0" lvl="0" indent="0" algn="l" rtl="0">
              <a:lnSpc>
                <a:spcPct val="5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endParaRPr sz="2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Muuta passiiviin.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Leonardo da Vinci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painted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Mona Lisa.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Mona Lisa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painted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Leonardo da Vinci.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Most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Italians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call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it La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Gioconda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 is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called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Gioconda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most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Italians.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Louvre in Paris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shown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it for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over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200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years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shown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200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Louvre in Paris 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6"/>
          <p:cNvSpPr txBox="1">
            <a:spLocks noGrp="1"/>
          </p:cNvSpPr>
          <p:nvPr>
            <p:ph type="title"/>
          </p:nvPr>
        </p:nvSpPr>
        <p:spPr>
          <a:xfrm>
            <a:off x="0" y="404663"/>
            <a:ext cx="8964488" cy="864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  <a:endParaRPr/>
          </a:p>
        </p:txBody>
      </p:sp>
      <p:sp>
        <p:nvSpPr>
          <p:cNvPr id="186" name="Google Shape;186;p26"/>
          <p:cNvSpPr txBox="1">
            <a:spLocks noGrp="1"/>
          </p:cNvSpPr>
          <p:nvPr>
            <p:ph type="body" idx="4"/>
          </p:nvPr>
        </p:nvSpPr>
        <p:spPr>
          <a:xfrm>
            <a:off x="395536" y="1196751"/>
            <a:ext cx="8568951" cy="4905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Huom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 lauseessa on sekä objekti 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(teon kohde)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 objektiivi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(kenelle?)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on tavallista aloittaa passiivilause objektiivilla.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gave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children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sng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sng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sng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grapes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5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lang="fi-FI" sz="2200" b="0" i="0" u="none" strike="noStrike" cap="none" dirty="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objektiivi	objekti</a:t>
            </a:r>
            <a:endParaRPr dirty="0"/>
          </a:p>
          <a:p>
            <a:pPr marL="0" marR="0" lvl="0" indent="0" algn="l" rtl="0">
              <a:lnSpc>
                <a:spcPct val="5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550"/>
              <a:buFont typeface="Arial"/>
              <a:buNone/>
            </a:pPr>
            <a:r>
              <a:rPr lang="fi-FI" sz="2200" dirty="0">
                <a:solidFill>
                  <a:schemeClr val="accent3"/>
                </a:solidFill>
              </a:rPr>
              <a:t>	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children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grapes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5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 kuitenkin aloitat lauseen objektilla, muista laittaa objektiivin eteen prepositio ’to’ tai ’for’.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 dirty="0"/>
              <a:t>	</a:t>
            </a:r>
            <a:r>
              <a:rPr lang="fi-FI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grapes</a:t>
            </a:r>
            <a:r>
              <a:rPr lang="fi-FI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children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8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7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br>
              <a:rPr lang="fi-FI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6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fi-FI" sz="2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1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27"/>
          <p:cNvSpPr txBox="1">
            <a:spLocks noGrp="1"/>
          </p:cNvSpPr>
          <p:nvPr>
            <p:ph type="body" idx="1"/>
          </p:nvPr>
        </p:nvSpPr>
        <p:spPr>
          <a:xfrm>
            <a:off x="233928" y="908720"/>
            <a:ext cx="8892479" cy="518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Tee kaksi passiivilausetta. Aloita ensimmäinen objektiivilla (</a:t>
            </a:r>
            <a:r>
              <a:rPr lang="fi-FI" sz="2800" b="0" i="1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kenelle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?), toinen objektilla.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1. My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grandparents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bought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me a </a:t>
            </a:r>
            <a:r>
              <a:rPr lang="fi-FI" sz="2800" b="1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new</a:t>
            </a:r>
            <a:r>
              <a:rPr lang="fi-FI" sz="28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bike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I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bought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new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bike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my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grandparents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A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new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bike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bought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for me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my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grandparents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Mrs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Calliope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teach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us </a:t>
            </a:r>
            <a:r>
              <a:rPr lang="fi-FI" sz="2800" b="1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Latin</a:t>
            </a:r>
            <a:r>
              <a:rPr lang="fi-FI" sz="28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year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taught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Latin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Mrs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Calliope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Latin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taught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us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Mrs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Calliope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sister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told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 news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told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news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sister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news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told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sister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8"/>
          <p:cNvSpPr txBox="1">
            <a:spLocks noGrp="1"/>
          </p:cNvSpPr>
          <p:nvPr>
            <p:ph type="title"/>
          </p:nvPr>
        </p:nvSpPr>
        <p:spPr>
          <a:xfrm>
            <a:off x="0" y="404663"/>
            <a:ext cx="8964488" cy="864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  <a:endParaRPr/>
          </a:p>
        </p:txBody>
      </p:sp>
      <p:sp>
        <p:nvSpPr>
          <p:cNvPr id="199" name="Google Shape;199;p28"/>
          <p:cNvSpPr txBox="1">
            <a:spLocks noGrp="1"/>
          </p:cNvSpPr>
          <p:nvPr>
            <p:ph type="body" idx="4"/>
          </p:nvPr>
        </p:nvSpPr>
        <p:spPr>
          <a:xfrm>
            <a:off x="395536" y="1124744"/>
            <a:ext cx="8568951" cy="4905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Huom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 lauseessa on verbi, johon liittyy kiinteästi prepositio, se tulee muistaa liittää verbiin myös passiivilauseessa.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People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laughing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at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clown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914400" marR="0" lvl="2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 dirty="0"/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clown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laughed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doctor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operated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injured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patient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914400" marR="0" lvl="2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 dirty="0"/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injured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patient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operated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doctor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9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br>
              <a:rPr lang="fi-FI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6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fi-FI" sz="2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1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29"/>
          <p:cNvSpPr txBox="1">
            <a:spLocks noGrp="1"/>
          </p:cNvSpPr>
          <p:nvPr>
            <p:ph type="body" idx="1"/>
          </p:nvPr>
        </p:nvSpPr>
        <p:spPr>
          <a:xfrm>
            <a:off x="233928" y="1124744"/>
            <a:ext cx="8892479" cy="496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Muuta passiiviin. Kiinnitä erityisesti huomiota prepositioihin. Älä lisää agenttia.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talking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about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a camping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trip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camping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trip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about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Why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switched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off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lights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lights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switched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jury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hasn’t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dealt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these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complaints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yet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complaints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haven’t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dealt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0"/>
          <p:cNvSpPr txBox="1">
            <a:spLocks noGrp="1"/>
          </p:cNvSpPr>
          <p:nvPr>
            <p:ph type="title"/>
          </p:nvPr>
        </p:nvSpPr>
        <p:spPr>
          <a:xfrm>
            <a:off x="395536" y="251489"/>
            <a:ext cx="8229600" cy="864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  <a:endParaRPr dirty="0"/>
          </a:p>
        </p:txBody>
      </p:sp>
      <p:sp>
        <p:nvSpPr>
          <p:cNvPr id="212" name="Google Shape;212;p30"/>
          <p:cNvSpPr txBox="1">
            <a:spLocks noGrp="1"/>
          </p:cNvSpPr>
          <p:nvPr>
            <p:ph type="body" idx="1"/>
          </p:nvPr>
        </p:nvSpPr>
        <p:spPr>
          <a:xfrm>
            <a:off x="395536" y="908721"/>
            <a:ext cx="8748464" cy="526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Tietyt verbit englannissa ovat passiivissa, vaikka vastaava verbi suomessa on aktiivissa. 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fi-FI" dirty="0">
                <a:solidFill>
                  <a:srgbClr val="000000"/>
                </a:solidFill>
              </a:rPr>
              <a:t>Kiinnitä erityisesti huomiota verbiin ’</a:t>
            </a:r>
            <a:r>
              <a:rPr lang="fi-FI" b="1" dirty="0" err="1">
                <a:solidFill>
                  <a:srgbClr val="000000"/>
                </a:solidFill>
              </a:rPr>
              <a:t>be</a:t>
            </a:r>
            <a:r>
              <a:rPr lang="fi-FI" b="1" dirty="0">
                <a:solidFill>
                  <a:srgbClr val="000000"/>
                </a:solidFill>
              </a:rPr>
              <a:t> </a:t>
            </a:r>
            <a:r>
              <a:rPr lang="fi-FI" b="1" dirty="0" err="1">
                <a:solidFill>
                  <a:srgbClr val="000000"/>
                </a:solidFill>
              </a:rPr>
              <a:t>born</a:t>
            </a:r>
            <a:r>
              <a:rPr lang="fi-FI" dirty="0">
                <a:solidFill>
                  <a:srgbClr val="000000"/>
                </a:solidFill>
              </a:rPr>
              <a:t>’.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SzPts val="550"/>
              <a:buNone/>
            </a:pPr>
            <a:endParaRPr sz="2200" dirty="0">
              <a:solidFill>
                <a:srgbClr val="2DA2BF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2DA2BF"/>
              </a:buClr>
              <a:buSzPts val="700"/>
              <a:buNone/>
            </a:pPr>
            <a:r>
              <a:rPr lang="fi-FI" dirty="0">
                <a:solidFill>
                  <a:srgbClr val="2DA2BF"/>
                </a:solidFill>
              </a:rPr>
              <a:t>	Milloin hän syntyi/on syntynyt/oli syntynyt?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2DA2BF"/>
              </a:buClr>
              <a:buSzPts val="550"/>
              <a:buNone/>
            </a:pPr>
            <a:r>
              <a:rPr lang="fi-FI" sz="2200" dirty="0">
                <a:solidFill>
                  <a:srgbClr val="2DA2BF"/>
                </a:solidFill>
              </a:rPr>
              <a:t>	</a:t>
            </a:r>
            <a:r>
              <a:rPr lang="fi-FI" dirty="0" err="1">
                <a:solidFill>
                  <a:srgbClr val="000000"/>
                </a:solidFill>
              </a:rPr>
              <a:t>When</a:t>
            </a:r>
            <a:r>
              <a:rPr lang="fi-FI" dirty="0">
                <a:solidFill>
                  <a:srgbClr val="000000"/>
                </a:solidFill>
              </a:rPr>
              <a:t> </a:t>
            </a:r>
            <a:r>
              <a:rPr lang="fi-FI" b="1" dirty="0" err="1">
                <a:solidFill>
                  <a:srgbClr val="000000"/>
                </a:solidFill>
              </a:rPr>
              <a:t>was</a:t>
            </a:r>
            <a:r>
              <a:rPr lang="fi-FI" dirty="0">
                <a:solidFill>
                  <a:srgbClr val="000000"/>
                </a:solidFill>
              </a:rPr>
              <a:t> </a:t>
            </a:r>
            <a:r>
              <a:rPr lang="fi-FI" dirty="0" err="1">
                <a:solidFill>
                  <a:srgbClr val="000000"/>
                </a:solidFill>
              </a:rPr>
              <a:t>that</a:t>
            </a:r>
            <a:r>
              <a:rPr lang="fi-FI" dirty="0">
                <a:solidFill>
                  <a:srgbClr val="000000"/>
                </a:solidFill>
              </a:rPr>
              <a:t> </a:t>
            </a:r>
            <a:r>
              <a:rPr lang="fi-FI" dirty="0" err="1">
                <a:solidFill>
                  <a:srgbClr val="000000"/>
                </a:solidFill>
              </a:rPr>
              <a:t>actor</a:t>
            </a:r>
            <a:r>
              <a:rPr lang="fi-FI" dirty="0">
                <a:solidFill>
                  <a:srgbClr val="000000"/>
                </a:solidFill>
              </a:rPr>
              <a:t> </a:t>
            </a:r>
            <a:r>
              <a:rPr lang="fi-FI" b="1" dirty="0" err="1">
                <a:solidFill>
                  <a:srgbClr val="000000"/>
                </a:solidFill>
              </a:rPr>
              <a:t>born</a:t>
            </a:r>
            <a:r>
              <a:rPr lang="fi-FI" dirty="0">
                <a:solidFill>
                  <a:srgbClr val="000000"/>
                </a:solidFill>
              </a:rPr>
              <a:t>?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2DA2BF"/>
              </a:buClr>
              <a:buSzPts val="700"/>
              <a:buNone/>
            </a:pPr>
            <a:endParaRPr dirty="0">
              <a:solidFill>
                <a:srgbClr val="000000"/>
              </a:solidFill>
            </a:endParaRPr>
          </a:p>
          <a:p>
            <a:pPr marL="457200" lvl="0" indent="-4572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Muista myös: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dirty="0">
                <a:solidFill>
                  <a:srgbClr val="2DA2BF"/>
                </a:solidFill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amazed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surprised</a:t>
            </a:r>
            <a:endParaRPr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disappointed</a:t>
            </a:r>
            <a:endParaRPr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hurt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injured</a:t>
            </a:r>
            <a:endParaRPr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killed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ks. kirjan s.156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  <a:endParaRPr/>
          </a:p>
        </p:txBody>
      </p:sp>
      <p:graphicFrame>
        <p:nvGraphicFramePr>
          <p:cNvPr id="219" name="Google Shape;219;p31"/>
          <p:cNvGraphicFramePr/>
          <p:nvPr/>
        </p:nvGraphicFramePr>
        <p:xfrm>
          <a:off x="323528" y="1556791"/>
          <a:ext cx="8424925" cy="4130465"/>
        </p:xfrm>
        <a:graphic>
          <a:graphicData uri="http://schemas.openxmlformats.org/drawingml/2006/table">
            <a:tbl>
              <a:tblPr bandRow="1">
                <a:noFill/>
                <a:tableStyleId>{7301AB41-F1E0-498C-A8BB-95E237C3D274}</a:tableStyleId>
              </a:tblPr>
              <a:tblGrid>
                <a:gridCol w="8424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3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fi-FI" sz="2800" b="1" u="none" strike="noStrike" cap="none">
                          <a:solidFill>
                            <a:schemeClr val="dk1"/>
                          </a:solidFill>
                        </a:rPr>
                        <a:t>It is said that </a:t>
                      </a:r>
                      <a:r>
                        <a:rPr lang="fi-FI" sz="2800" u="none" strike="noStrike" cap="none">
                          <a:solidFill>
                            <a:schemeClr val="dk1"/>
                          </a:solidFill>
                        </a:rPr>
                        <a:t>the world is round. /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fi-FI" sz="2800" u="none" strike="noStrike" cap="none">
                          <a:solidFill>
                            <a:schemeClr val="dk1"/>
                          </a:solidFill>
                        </a:rPr>
                        <a:t>The world </a:t>
                      </a:r>
                      <a:r>
                        <a:rPr lang="fi-FI" sz="2800" b="1" u="none" strike="noStrike" cap="none">
                          <a:solidFill>
                            <a:schemeClr val="dk1"/>
                          </a:solidFill>
                        </a:rPr>
                        <a:t>is said to be</a:t>
                      </a:r>
                      <a:r>
                        <a:rPr lang="fi-FI" sz="2800" u="none" strike="noStrike" cap="none">
                          <a:solidFill>
                            <a:schemeClr val="dk1"/>
                          </a:solidFill>
                        </a:rPr>
                        <a:t> round.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9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fi-FI" sz="2800" b="1" u="none" strike="noStrike" cap="none">
                          <a:solidFill>
                            <a:schemeClr val="dk1"/>
                          </a:solidFill>
                        </a:rPr>
                        <a:t>It is known that </a:t>
                      </a:r>
                      <a:r>
                        <a:rPr lang="fi-FI" sz="2800" u="none" strike="noStrike" cap="none">
                          <a:solidFill>
                            <a:schemeClr val="dk1"/>
                          </a:solidFill>
                        </a:rPr>
                        <a:t>Finns drink a lot of coffee. /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fi-FI" sz="2800" u="none" strike="noStrike" cap="none">
                          <a:solidFill>
                            <a:schemeClr val="dk1"/>
                          </a:solidFill>
                        </a:rPr>
                        <a:t>Finns </a:t>
                      </a:r>
                      <a:r>
                        <a:rPr lang="fi-FI" sz="2800" b="1" u="none" strike="noStrike" cap="none">
                          <a:solidFill>
                            <a:schemeClr val="dk1"/>
                          </a:solidFill>
                        </a:rPr>
                        <a:t>are known to drink </a:t>
                      </a:r>
                      <a:r>
                        <a:rPr lang="fi-FI" sz="2800" u="none" strike="noStrike" cap="none">
                          <a:solidFill>
                            <a:schemeClr val="dk1"/>
                          </a:solidFill>
                        </a:rPr>
                        <a:t>a lot of coffee.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3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fi-FI" sz="2800" b="1" u="none" strike="noStrike" cap="none">
                          <a:solidFill>
                            <a:schemeClr val="dk1"/>
                          </a:solidFill>
                        </a:rPr>
                        <a:t>It is believed that </a:t>
                      </a:r>
                      <a:r>
                        <a:rPr lang="fi-FI" sz="2800" u="none" strike="noStrike" cap="none">
                          <a:solidFill>
                            <a:schemeClr val="dk1"/>
                          </a:solidFill>
                        </a:rPr>
                        <a:t>whales have their own language. /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fi-FI" sz="2800" u="none" strike="noStrike" cap="none">
                          <a:solidFill>
                            <a:schemeClr val="dk1"/>
                          </a:solidFill>
                        </a:rPr>
                        <a:t>Whales </a:t>
                      </a:r>
                      <a:r>
                        <a:rPr lang="fi-FI" sz="2800" b="1" u="none" strike="noStrike" cap="none">
                          <a:solidFill>
                            <a:schemeClr val="dk1"/>
                          </a:solidFill>
                        </a:rPr>
                        <a:t>are believed to have</a:t>
                      </a:r>
                      <a:r>
                        <a:rPr lang="fi-FI" sz="2800" u="none" strike="noStrike" cap="none">
                          <a:solidFill>
                            <a:schemeClr val="dk1"/>
                          </a:solidFill>
                        </a:rPr>
                        <a:t> their own language.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3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fi-FI" sz="2800" b="1" u="none" strike="noStrike" cap="none">
                          <a:solidFill>
                            <a:schemeClr val="dk1"/>
                          </a:solidFill>
                        </a:rPr>
                        <a:t>It is thought that </a:t>
                      </a:r>
                      <a:r>
                        <a:rPr lang="fi-FI" sz="2800" u="none" strike="noStrike" cap="none">
                          <a:solidFill>
                            <a:schemeClr val="dk1"/>
                          </a:solidFill>
                        </a:rPr>
                        <a:t>too little sleep affects your memory. /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fi-FI" sz="2800" u="none" strike="noStrike" cap="none">
                          <a:solidFill>
                            <a:schemeClr val="dk1"/>
                          </a:solidFill>
                        </a:rPr>
                        <a:t>Too little sleep </a:t>
                      </a:r>
                      <a:r>
                        <a:rPr lang="fi-FI" sz="2800" b="1" u="none" strike="noStrike" cap="none">
                          <a:solidFill>
                            <a:schemeClr val="dk1"/>
                          </a:solidFill>
                        </a:rPr>
                        <a:t>is thought to affect</a:t>
                      </a:r>
                      <a:r>
                        <a:rPr lang="fi-FI" sz="2800" u="none" strike="noStrike" cap="none">
                          <a:solidFill>
                            <a:schemeClr val="dk1"/>
                          </a:solidFill>
                        </a:rPr>
                        <a:t> your memory.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251519" y="368661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b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fi-FI" sz="24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285602" y="1076545"/>
            <a:ext cx="8579295" cy="6840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Ovatko seuraavat lauseet aktiivissa (A) vai passiivissa (P)?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orange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picture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Sunday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Thomas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door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computers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made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Monet.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James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selfie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stick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Daniel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birds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7" name="Google Shape;107;p16"/>
          <p:cNvSpPr/>
          <p:nvPr/>
        </p:nvSpPr>
        <p:spPr>
          <a:xfrm>
            <a:off x="3707903" y="1921438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08" name="Google Shape;108;p16"/>
          <p:cNvSpPr/>
          <p:nvPr/>
        </p:nvSpPr>
        <p:spPr>
          <a:xfrm>
            <a:off x="4298366" y="2931040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dirty="0"/>
          </a:p>
        </p:txBody>
      </p:sp>
      <p:sp>
        <p:nvSpPr>
          <p:cNvPr id="109" name="Google Shape;109;p16"/>
          <p:cNvSpPr/>
          <p:nvPr/>
        </p:nvSpPr>
        <p:spPr>
          <a:xfrm>
            <a:off x="5958104" y="4482288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dirty="0"/>
          </a:p>
        </p:txBody>
      </p:sp>
      <p:sp>
        <p:nvSpPr>
          <p:cNvPr id="110" name="Google Shape;110;p16"/>
          <p:cNvSpPr/>
          <p:nvPr/>
        </p:nvSpPr>
        <p:spPr>
          <a:xfrm>
            <a:off x="4938431" y="4971061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11" name="Google Shape;111;p16"/>
          <p:cNvSpPr/>
          <p:nvPr/>
        </p:nvSpPr>
        <p:spPr>
          <a:xfrm>
            <a:off x="5534879" y="2473182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12" name="Google Shape;112;p16"/>
          <p:cNvSpPr/>
          <p:nvPr/>
        </p:nvSpPr>
        <p:spPr>
          <a:xfrm>
            <a:off x="7470981" y="343509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13" name="Google Shape;113;p16"/>
          <p:cNvSpPr/>
          <p:nvPr/>
        </p:nvSpPr>
        <p:spPr>
          <a:xfrm>
            <a:off x="5382649" y="3946304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6230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2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7776864" cy="710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  <a:endParaRPr/>
          </a:p>
        </p:txBody>
      </p:sp>
      <p:sp>
        <p:nvSpPr>
          <p:cNvPr id="226" name="Google Shape;226;p32"/>
          <p:cNvSpPr txBox="1">
            <a:spLocks noGrp="1"/>
          </p:cNvSpPr>
          <p:nvPr>
            <p:ph type="body" idx="2"/>
          </p:nvPr>
        </p:nvSpPr>
        <p:spPr>
          <a:xfrm>
            <a:off x="323528" y="1052737"/>
            <a:ext cx="8640960" cy="5256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fi-FI" sz="2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Sanomista, tietämistä, uskomista ja luulemista </a:t>
            </a:r>
            <a:r>
              <a:rPr lang="fi-FI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ilmaisevien verbien yhteydessä passiivin voi ilmaista myös: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+ passiivi +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-lause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550"/>
              <a:buFont typeface="Arial"/>
              <a:buNone/>
            </a:pP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It is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said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world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round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550"/>
              <a:buFont typeface="Arial"/>
              <a:buNone/>
            </a:pP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It is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known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Finns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drink a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lot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coffee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550"/>
              <a:buFont typeface="Arial"/>
              <a:buNone/>
            </a:pP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It is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believed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whales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their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own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language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550"/>
              <a:buFont typeface="Arial"/>
              <a:buNone/>
            </a:pP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It is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thought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2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too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little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sleep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affects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tai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	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Passiivi ja infinitiivirakenne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(to +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DA2BF"/>
              </a:buClr>
              <a:buSzPts val="550"/>
              <a:buFont typeface="Arial"/>
              <a:buNone/>
            </a:pP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world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said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round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DA2BF"/>
              </a:buClr>
              <a:buSzPts val="550"/>
              <a:buFont typeface="Arial"/>
              <a:buNone/>
            </a:pP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Finns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known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to drink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lot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coffee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DA2BF"/>
              </a:buClr>
              <a:buSzPts val="550"/>
              <a:buFont typeface="Arial"/>
              <a:buNone/>
            </a:pP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Whales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believed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their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own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language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DA2BF"/>
              </a:buClr>
              <a:buSzPts val="550"/>
              <a:buFont typeface="Arial"/>
              <a:buNone/>
            </a:pP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Too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little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sleep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thought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affect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3"/>
          <p:cNvSpPr txBox="1">
            <a:spLocks noGrp="1"/>
          </p:cNvSpPr>
          <p:nvPr>
            <p:ph type="title"/>
          </p:nvPr>
        </p:nvSpPr>
        <p:spPr>
          <a:xfrm>
            <a:off x="467543" y="404663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br>
              <a:rPr lang="fi-FI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 </a:t>
            </a:r>
            <a:br>
              <a:rPr lang="fi-FI" sz="2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1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33"/>
          <p:cNvSpPr txBox="1">
            <a:spLocks noGrp="1"/>
          </p:cNvSpPr>
          <p:nvPr>
            <p:ph type="body" idx="1"/>
          </p:nvPr>
        </p:nvSpPr>
        <p:spPr>
          <a:xfrm>
            <a:off x="323528" y="1124744"/>
            <a:ext cx="8280919" cy="4896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Muuta passiiviin kahdella eri tavalla.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1. Hänen sanotaan olevan onnellinen mies.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It is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said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he is a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happy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He is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said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happy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2. Suomalaisen jääkiekon uskotaan olevan maailman parasta.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It is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believed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Finnish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ice hockey is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best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in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world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Finnish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ice hockey is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believed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best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in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world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4"/>
          <p:cNvSpPr txBox="1">
            <a:spLocks noGrp="1"/>
          </p:cNvSpPr>
          <p:nvPr>
            <p:ph type="title"/>
          </p:nvPr>
        </p:nvSpPr>
        <p:spPr>
          <a:xfrm>
            <a:off x="467543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Passiivi</a:t>
            </a:r>
            <a:endParaRPr/>
          </a:p>
        </p:txBody>
      </p:sp>
      <p:sp>
        <p:nvSpPr>
          <p:cNvPr id="239" name="Google Shape;239;p34"/>
          <p:cNvSpPr txBox="1">
            <a:spLocks noGrp="1"/>
          </p:cNvSpPr>
          <p:nvPr>
            <p:ph type="body" idx="2"/>
          </p:nvPr>
        </p:nvSpPr>
        <p:spPr>
          <a:xfrm>
            <a:off x="323528" y="1124744"/>
            <a:ext cx="8640960" cy="496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Puhekielessä passiivin ’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korvataan usein sanalla ’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’.</a:t>
            </a:r>
            <a:endParaRPr dirty="0"/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Our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house </a:t>
            </a: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got </a:t>
            </a:r>
            <a:r>
              <a:rPr lang="fi-FI" sz="28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broken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into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last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night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Luckily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all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got </a:t>
            </a:r>
            <a:r>
              <a:rPr lang="fi-FI" sz="28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stolen</a:t>
            </a: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few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pieces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of 		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jewellery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Varsinaisen passiivin sijasta käytetään usein myös aktiivilausetta, jossa tekijä on määrittelemätön 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’, 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’, 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’, 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tai 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’. </a:t>
            </a:r>
            <a:endParaRPr dirty="0"/>
          </a:p>
          <a:p>
            <a:pPr marL="457200" marR="0" lvl="1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enjoy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our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four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seasons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in Finland.</a:t>
            </a:r>
            <a:endParaRPr dirty="0"/>
          </a:p>
          <a:p>
            <a:pPr marL="457200" marR="0" lvl="1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People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pay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more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attention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recycling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457200" marR="0" lvl="1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say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drinking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can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boost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	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levels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5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endParaRPr/>
          </a:p>
        </p:txBody>
      </p:sp>
      <p:sp>
        <p:nvSpPr>
          <p:cNvPr id="245" name="Google Shape;245;p35"/>
          <p:cNvSpPr txBox="1">
            <a:spLocks noGrp="1"/>
          </p:cNvSpPr>
          <p:nvPr>
            <p:ph type="body" idx="1"/>
          </p:nvPr>
        </p:nvSpPr>
        <p:spPr>
          <a:xfrm>
            <a:off x="395536" y="1052736"/>
            <a:ext cx="8424935" cy="5040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Muuta passiiviin. Mieti tarvitsetko agenttia.</a:t>
            </a:r>
            <a:endParaRPr dirty="0"/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endParaRPr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1. My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father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planted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apple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tree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my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father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2. People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seen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bears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neighbourhood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Bears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neighbourhood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repairing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bridge.</a:t>
            </a:r>
            <a:endParaRPr dirty="0"/>
          </a:p>
          <a:p>
            <a:pPr marL="5715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bridge is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repaired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close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window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window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6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endParaRPr/>
          </a:p>
        </p:txBody>
      </p:sp>
      <p:sp>
        <p:nvSpPr>
          <p:cNvPr id="251" name="Google Shape;251;p36"/>
          <p:cNvSpPr txBox="1">
            <a:spLocks noGrp="1"/>
          </p:cNvSpPr>
          <p:nvPr>
            <p:ph type="body" idx="1"/>
          </p:nvPr>
        </p:nvSpPr>
        <p:spPr>
          <a:xfrm>
            <a:off x="395536" y="1052736"/>
            <a:ext cx="8424935" cy="5040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Finally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someone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did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something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Finally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something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6.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Which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race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horses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did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sell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race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horses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7.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Who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painted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picture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/>
          </a:p>
          <a:p>
            <a:pPr marL="5715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picture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/</a:t>
            </a:r>
            <a:endParaRPr dirty="0"/>
          </a:p>
          <a:p>
            <a:pPr marL="5715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By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(m)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picture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8.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meet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at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station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station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us).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7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000"/>
              <a:buFont typeface="Calibri"/>
              <a:buNone/>
            </a:pPr>
            <a:r>
              <a:rPr lang="fi-FI" sz="4000" b="1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endParaRPr/>
          </a:p>
        </p:txBody>
      </p:sp>
      <p:sp>
        <p:nvSpPr>
          <p:cNvPr id="257" name="Google Shape;257;p37"/>
          <p:cNvSpPr txBox="1">
            <a:spLocks noGrp="1"/>
          </p:cNvSpPr>
          <p:nvPr>
            <p:ph type="body" idx="1"/>
          </p:nvPr>
        </p:nvSpPr>
        <p:spPr>
          <a:xfrm>
            <a:off x="395536" y="1052736"/>
            <a:ext cx="8568951" cy="5040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9.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Ripleys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haven’t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bought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house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next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door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house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door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hasn’t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bought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Ripleys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10.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didn’t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throw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away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rubbish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rubbish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wasn’t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thrown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11.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nanny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looked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after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children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i-FI" sz="3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None/>
            </a:pPr>
            <a:r>
              <a:rPr lang="fi-FI" sz="3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children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nanny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12.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Who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made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these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delicious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sandwiches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delicious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sandwiches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made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/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By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(m)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delicious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sandwiches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made?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251519" y="368661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b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fi-FI" sz="24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285602" y="1076545"/>
            <a:ext cx="8579295" cy="6840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Ovatko seuraavat lauseet aktiivissa (A) vai passiivissa (P)?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orange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picture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Sunday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Thomas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door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computers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made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Monet.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James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selfie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stick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Daniel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birds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7" name="Google Shape;107;p16"/>
          <p:cNvSpPr/>
          <p:nvPr/>
        </p:nvSpPr>
        <p:spPr>
          <a:xfrm>
            <a:off x="3707903" y="1921438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dirty="0"/>
          </a:p>
        </p:txBody>
      </p:sp>
      <p:sp>
        <p:nvSpPr>
          <p:cNvPr id="108" name="Google Shape;108;p16"/>
          <p:cNvSpPr/>
          <p:nvPr/>
        </p:nvSpPr>
        <p:spPr>
          <a:xfrm>
            <a:off x="4298366" y="2931040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dirty="0"/>
          </a:p>
        </p:txBody>
      </p:sp>
      <p:sp>
        <p:nvSpPr>
          <p:cNvPr id="109" name="Google Shape;109;p16"/>
          <p:cNvSpPr/>
          <p:nvPr/>
        </p:nvSpPr>
        <p:spPr>
          <a:xfrm>
            <a:off x="5958104" y="4482288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dirty="0"/>
          </a:p>
        </p:txBody>
      </p:sp>
      <p:sp>
        <p:nvSpPr>
          <p:cNvPr id="110" name="Google Shape;110;p16"/>
          <p:cNvSpPr/>
          <p:nvPr/>
        </p:nvSpPr>
        <p:spPr>
          <a:xfrm>
            <a:off x="4938431" y="4971061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11" name="Google Shape;111;p16"/>
          <p:cNvSpPr/>
          <p:nvPr/>
        </p:nvSpPr>
        <p:spPr>
          <a:xfrm>
            <a:off x="5534879" y="2473182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12" name="Google Shape;112;p16"/>
          <p:cNvSpPr/>
          <p:nvPr/>
        </p:nvSpPr>
        <p:spPr>
          <a:xfrm>
            <a:off x="7470981" y="343509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13" name="Google Shape;113;p16"/>
          <p:cNvSpPr/>
          <p:nvPr/>
        </p:nvSpPr>
        <p:spPr>
          <a:xfrm>
            <a:off x="5382649" y="3946304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251519" y="368661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b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fi-FI" sz="24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285602" y="1076545"/>
            <a:ext cx="8579295" cy="6840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Ovatko seuraavat lauseet aktiivissa (A) vai passiivissa (P)?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orange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picture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Sunday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Thomas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door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computers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made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Monet.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James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selfie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stick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Daniel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birds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7" name="Google Shape;107;p16"/>
          <p:cNvSpPr/>
          <p:nvPr/>
        </p:nvSpPr>
        <p:spPr>
          <a:xfrm>
            <a:off x="3707903" y="1921438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dirty="0"/>
          </a:p>
        </p:txBody>
      </p:sp>
      <p:sp>
        <p:nvSpPr>
          <p:cNvPr id="108" name="Google Shape;108;p16"/>
          <p:cNvSpPr/>
          <p:nvPr/>
        </p:nvSpPr>
        <p:spPr>
          <a:xfrm>
            <a:off x="4298366" y="2931040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dirty="0"/>
          </a:p>
        </p:txBody>
      </p:sp>
      <p:sp>
        <p:nvSpPr>
          <p:cNvPr id="109" name="Google Shape;109;p16"/>
          <p:cNvSpPr/>
          <p:nvPr/>
        </p:nvSpPr>
        <p:spPr>
          <a:xfrm>
            <a:off x="5958104" y="4482288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dirty="0"/>
          </a:p>
        </p:txBody>
      </p:sp>
      <p:sp>
        <p:nvSpPr>
          <p:cNvPr id="110" name="Google Shape;110;p16"/>
          <p:cNvSpPr/>
          <p:nvPr/>
        </p:nvSpPr>
        <p:spPr>
          <a:xfrm>
            <a:off x="4938431" y="4971061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11" name="Google Shape;111;p16"/>
          <p:cNvSpPr/>
          <p:nvPr/>
        </p:nvSpPr>
        <p:spPr>
          <a:xfrm>
            <a:off x="5534879" y="2473182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 dirty="0"/>
          </a:p>
        </p:txBody>
      </p:sp>
      <p:sp>
        <p:nvSpPr>
          <p:cNvPr id="112" name="Google Shape;112;p16"/>
          <p:cNvSpPr/>
          <p:nvPr/>
        </p:nvSpPr>
        <p:spPr>
          <a:xfrm>
            <a:off x="7470981" y="343509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13" name="Google Shape;113;p16"/>
          <p:cNvSpPr/>
          <p:nvPr/>
        </p:nvSpPr>
        <p:spPr>
          <a:xfrm>
            <a:off x="5382649" y="3946304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104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251519" y="368661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b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fi-FI" sz="24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285602" y="1076545"/>
            <a:ext cx="8579295" cy="6840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Ovatko seuraavat lauseet aktiivissa (A) vai passiivissa (P)?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orange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picture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Sunday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Thomas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door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computers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made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Monet.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James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selfie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stick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Daniel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birds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7" name="Google Shape;107;p16"/>
          <p:cNvSpPr/>
          <p:nvPr/>
        </p:nvSpPr>
        <p:spPr>
          <a:xfrm>
            <a:off x="3707903" y="1921438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dirty="0"/>
          </a:p>
        </p:txBody>
      </p:sp>
      <p:sp>
        <p:nvSpPr>
          <p:cNvPr id="108" name="Google Shape;108;p16"/>
          <p:cNvSpPr/>
          <p:nvPr/>
        </p:nvSpPr>
        <p:spPr>
          <a:xfrm>
            <a:off x="4298366" y="2931040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  </a:t>
            </a:r>
            <a:endParaRPr dirty="0"/>
          </a:p>
        </p:txBody>
      </p:sp>
      <p:sp>
        <p:nvSpPr>
          <p:cNvPr id="109" name="Google Shape;109;p16"/>
          <p:cNvSpPr/>
          <p:nvPr/>
        </p:nvSpPr>
        <p:spPr>
          <a:xfrm>
            <a:off x="5958104" y="4482288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dirty="0"/>
          </a:p>
        </p:txBody>
      </p:sp>
      <p:sp>
        <p:nvSpPr>
          <p:cNvPr id="110" name="Google Shape;110;p16"/>
          <p:cNvSpPr/>
          <p:nvPr/>
        </p:nvSpPr>
        <p:spPr>
          <a:xfrm>
            <a:off x="4938431" y="4971061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11" name="Google Shape;111;p16"/>
          <p:cNvSpPr/>
          <p:nvPr/>
        </p:nvSpPr>
        <p:spPr>
          <a:xfrm>
            <a:off x="5534879" y="2473182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 dirty="0"/>
          </a:p>
        </p:txBody>
      </p:sp>
      <p:sp>
        <p:nvSpPr>
          <p:cNvPr id="112" name="Google Shape;112;p16"/>
          <p:cNvSpPr/>
          <p:nvPr/>
        </p:nvSpPr>
        <p:spPr>
          <a:xfrm>
            <a:off x="7470981" y="343509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13" name="Google Shape;113;p16"/>
          <p:cNvSpPr/>
          <p:nvPr/>
        </p:nvSpPr>
        <p:spPr>
          <a:xfrm>
            <a:off x="5382649" y="3946304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053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251519" y="368661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b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fi-FI" sz="24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285602" y="1076545"/>
            <a:ext cx="8579295" cy="6840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Ovatko seuraavat lauseet aktiivissa (A) vai passiivissa (P)?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orange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picture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Sunday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Thomas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door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computers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made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Monet.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James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selfie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stick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Daniel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birds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7" name="Google Shape;107;p16"/>
          <p:cNvSpPr/>
          <p:nvPr/>
        </p:nvSpPr>
        <p:spPr>
          <a:xfrm>
            <a:off x="3707903" y="1921438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dirty="0"/>
          </a:p>
        </p:txBody>
      </p:sp>
      <p:sp>
        <p:nvSpPr>
          <p:cNvPr id="108" name="Google Shape;108;p16"/>
          <p:cNvSpPr/>
          <p:nvPr/>
        </p:nvSpPr>
        <p:spPr>
          <a:xfrm>
            <a:off x="4298366" y="2931040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  </a:t>
            </a:r>
            <a:endParaRPr dirty="0"/>
          </a:p>
        </p:txBody>
      </p:sp>
      <p:sp>
        <p:nvSpPr>
          <p:cNvPr id="109" name="Google Shape;109;p16"/>
          <p:cNvSpPr/>
          <p:nvPr/>
        </p:nvSpPr>
        <p:spPr>
          <a:xfrm>
            <a:off x="5958104" y="4482288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dirty="0"/>
          </a:p>
        </p:txBody>
      </p:sp>
      <p:sp>
        <p:nvSpPr>
          <p:cNvPr id="110" name="Google Shape;110;p16"/>
          <p:cNvSpPr/>
          <p:nvPr/>
        </p:nvSpPr>
        <p:spPr>
          <a:xfrm>
            <a:off x="4938431" y="4971061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11" name="Google Shape;111;p16"/>
          <p:cNvSpPr/>
          <p:nvPr/>
        </p:nvSpPr>
        <p:spPr>
          <a:xfrm>
            <a:off x="5534879" y="2473182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 dirty="0"/>
          </a:p>
        </p:txBody>
      </p:sp>
      <p:sp>
        <p:nvSpPr>
          <p:cNvPr id="112" name="Google Shape;112;p16"/>
          <p:cNvSpPr/>
          <p:nvPr/>
        </p:nvSpPr>
        <p:spPr>
          <a:xfrm>
            <a:off x="7470981" y="343509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 dirty="0"/>
          </a:p>
        </p:txBody>
      </p:sp>
      <p:sp>
        <p:nvSpPr>
          <p:cNvPr id="113" name="Google Shape;113;p16"/>
          <p:cNvSpPr/>
          <p:nvPr/>
        </p:nvSpPr>
        <p:spPr>
          <a:xfrm>
            <a:off x="5382649" y="3946304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8115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251519" y="368661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b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fi-FI" sz="24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285602" y="1076545"/>
            <a:ext cx="8579295" cy="6840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Ovatko seuraavat lauseet aktiivissa (A) vai passiivissa (P)?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orange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picture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Sunday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Thomas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door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computers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made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Monet.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James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selfie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stick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Daniel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birds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7" name="Google Shape;107;p16"/>
          <p:cNvSpPr/>
          <p:nvPr/>
        </p:nvSpPr>
        <p:spPr>
          <a:xfrm>
            <a:off x="3707903" y="1921438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dirty="0"/>
          </a:p>
        </p:txBody>
      </p:sp>
      <p:sp>
        <p:nvSpPr>
          <p:cNvPr id="108" name="Google Shape;108;p16"/>
          <p:cNvSpPr/>
          <p:nvPr/>
        </p:nvSpPr>
        <p:spPr>
          <a:xfrm>
            <a:off x="4298366" y="2931040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  </a:t>
            </a:r>
            <a:endParaRPr dirty="0"/>
          </a:p>
        </p:txBody>
      </p:sp>
      <p:sp>
        <p:nvSpPr>
          <p:cNvPr id="109" name="Google Shape;109;p16"/>
          <p:cNvSpPr/>
          <p:nvPr/>
        </p:nvSpPr>
        <p:spPr>
          <a:xfrm>
            <a:off x="5958104" y="4482288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dirty="0"/>
          </a:p>
        </p:txBody>
      </p:sp>
      <p:sp>
        <p:nvSpPr>
          <p:cNvPr id="110" name="Google Shape;110;p16"/>
          <p:cNvSpPr/>
          <p:nvPr/>
        </p:nvSpPr>
        <p:spPr>
          <a:xfrm>
            <a:off x="4938431" y="4971061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endParaRPr dirty="0"/>
          </a:p>
        </p:txBody>
      </p:sp>
      <p:sp>
        <p:nvSpPr>
          <p:cNvPr id="111" name="Google Shape;111;p16"/>
          <p:cNvSpPr/>
          <p:nvPr/>
        </p:nvSpPr>
        <p:spPr>
          <a:xfrm>
            <a:off x="5534879" y="2473182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 dirty="0"/>
          </a:p>
        </p:txBody>
      </p:sp>
      <p:sp>
        <p:nvSpPr>
          <p:cNvPr id="112" name="Google Shape;112;p16"/>
          <p:cNvSpPr/>
          <p:nvPr/>
        </p:nvSpPr>
        <p:spPr>
          <a:xfrm>
            <a:off x="7470981" y="3435096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 dirty="0"/>
          </a:p>
        </p:txBody>
      </p:sp>
      <p:sp>
        <p:nvSpPr>
          <p:cNvPr id="113" name="Google Shape;113;p16"/>
          <p:cNvSpPr/>
          <p:nvPr/>
        </p:nvSpPr>
        <p:spPr>
          <a:xfrm>
            <a:off x="5382649" y="3946304"/>
            <a:ext cx="57606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3522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Aula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3328</Words>
  <Application>Microsoft Office PowerPoint</Application>
  <PresentationFormat>Näytössä katseltava diaesitys (4:3)</PresentationFormat>
  <Paragraphs>563</Paragraphs>
  <Slides>45</Slides>
  <Notes>45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45</vt:i4>
      </vt:variant>
    </vt:vector>
  </HeadingPairs>
  <TitlesOfParts>
    <vt:vector size="49" baseType="lpstr">
      <vt:lpstr>Arial</vt:lpstr>
      <vt:lpstr>Calibri</vt:lpstr>
      <vt:lpstr>Noto Sans Symbols</vt:lpstr>
      <vt:lpstr>Office-teema</vt:lpstr>
      <vt:lpstr>PowerPoint-esitys</vt:lpstr>
      <vt:lpstr>Passiivi</vt:lpstr>
      <vt:lpstr>Passiivi</vt:lpstr>
      <vt:lpstr> Activate  </vt:lpstr>
      <vt:lpstr> Activate  </vt:lpstr>
      <vt:lpstr> Activate  </vt:lpstr>
      <vt:lpstr> Activate  </vt:lpstr>
      <vt:lpstr> Activate  </vt:lpstr>
      <vt:lpstr> Activate  </vt:lpstr>
      <vt:lpstr> Activate  </vt:lpstr>
      <vt:lpstr> Activate  </vt:lpstr>
      <vt:lpstr> Activate  </vt:lpstr>
      <vt:lpstr> Activate  </vt:lpstr>
      <vt:lpstr> Activate  </vt:lpstr>
      <vt:lpstr> Activate  </vt:lpstr>
      <vt:lpstr> Activate  </vt:lpstr>
      <vt:lpstr> Activate  </vt:lpstr>
      <vt:lpstr> Activate  </vt:lpstr>
      <vt:lpstr> Activate  </vt:lpstr>
      <vt:lpstr> Activate  </vt:lpstr>
      <vt:lpstr>      Passiivin muodostaminen: Passiivin muodostamisessa on tärkeää osata be-verbin muodot ja pääverbin 3. muoto (partisiipin perfekti). </vt:lpstr>
      <vt:lpstr>Passiivi: Passiivin muodostaminen</vt:lpstr>
      <vt:lpstr>Activate</vt:lpstr>
      <vt:lpstr>Activate</vt:lpstr>
      <vt:lpstr>Activate</vt:lpstr>
      <vt:lpstr>Activate</vt:lpstr>
      <vt:lpstr>Activate</vt:lpstr>
      <vt:lpstr>Activate</vt:lpstr>
      <vt:lpstr>Passiivin muodostaminen</vt:lpstr>
      <vt:lpstr>Passiivin muodostaminen</vt:lpstr>
      <vt:lpstr>Passiivin muodostaminen</vt:lpstr>
      <vt:lpstr>Passiivi</vt:lpstr>
      <vt:lpstr>Passiivin muodostaminen</vt:lpstr>
      <vt:lpstr>Passiivi</vt:lpstr>
      <vt:lpstr> Activate  </vt:lpstr>
      <vt:lpstr>Passiivi</vt:lpstr>
      <vt:lpstr> Activate  </vt:lpstr>
      <vt:lpstr>Passiivi</vt:lpstr>
      <vt:lpstr>Passiivi</vt:lpstr>
      <vt:lpstr>Passiivi</vt:lpstr>
      <vt:lpstr> Activate  </vt:lpstr>
      <vt:lpstr>Passiivi</vt:lpstr>
      <vt:lpstr>Activate</vt:lpstr>
      <vt:lpstr>Activate</vt:lpstr>
      <vt:lpstr>Activate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cp:lastModifiedBy>Elina Puskala</cp:lastModifiedBy>
  <cp:revision>2</cp:revision>
  <dcterms:modified xsi:type="dcterms:W3CDTF">2020-04-24T09:20:13Z</dcterms:modified>
</cp:coreProperties>
</file>