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8" r:id="rId3"/>
    <p:sldId id="399" r:id="rId4"/>
    <p:sldId id="400" r:id="rId5"/>
    <p:sldId id="401" r:id="rId6"/>
    <p:sldId id="404" r:id="rId7"/>
    <p:sldId id="405" r:id="rId8"/>
    <p:sldId id="428" r:id="rId9"/>
    <p:sldId id="398" r:id="rId10"/>
    <p:sldId id="402" r:id="rId11"/>
    <p:sldId id="429" r:id="rId12"/>
    <p:sldId id="422" r:id="rId13"/>
    <p:sldId id="403" r:id="rId14"/>
    <p:sldId id="430" r:id="rId15"/>
    <p:sldId id="406" r:id="rId16"/>
    <p:sldId id="431" r:id="rId17"/>
    <p:sldId id="432" r:id="rId18"/>
    <p:sldId id="410" r:id="rId19"/>
    <p:sldId id="409" r:id="rId20"/>
    <p:sldId id="411" r:id="rId21"/>
    <p:sldId id="412" r:id="rId22"/>
    <p:sldId id="413" r:id="rId23"/>
    <p:sldId id="414" r:id="rId24"/>
    <p:sldId id="415" r:id="rId25"/>
    <p:sldId id="417" r:id="rId26"/>
    <p:sldId id="419" r:id="rId27"/>
    <p:sldId id="433" r:id="rId28"/>
    <p:sldId id="418" r:id="rId29"/>
    <p:sldId id="423" r:id="rId30"/>
    <p:sldId id="424" r:id="rId31"/>
    <p:sldId id="425" r:id="rId32"/>
    <p:sldId id="426" r:id="rId33"/>
    <p:sldId id="435" r:id="rId34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2E5206A-9A76-1040-B33D-14F46CC35C55}">
          <p14:sldIdLst>
            <p14:sldId id="257"/>
            <p14:sldId id="298"/>
            <p14:sldId id="399"/>
            <p14:sldId id="400"/>
            <p14:sldId id="401"/>
            <p14:sldId id="404"/>
            <p14:sldId id="405"/>
            <p14:sldId id="428"/>
            <p14:sldId id="398"/>
            <p14:sldId id="402"/>
            <p14:sldId id="429"/>
            <p14:sldId id="422"/>
            <p14:sldId id="403"/>
            <p14:sldId id="430"/>
            <p14:sldId id="406"/>
            <p14:sldId id="431"/>
            <p14:sldId id="432"/>
            <p14:sldId id="410"/>
            <p14:sldId id="409"/>
            <p14:sldId id="411"/>
            <p14:sldId id="412"/>
            <p14:sldId id="413"/>
            <p14:sldId id="414"/>
            <p14:sldId id="415"/>
            <p14:sldId id="417"/>
            <p14:sldId id="419"/>
            <p14:sldId id="433"/>
            <p14:sldId id="418"/>
            <p14:sldId id="423"/>
            <p14:sldId id="424"/>
            <p14:sldId id="425"/>
            <p14:sldId id="426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54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yksikössä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209B31C9-D279-1E4D-9F3B-AD84CBA41627}">
      <dgm:prSet phldrT="[Teksti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monikossa</a:t>
          </a:r>
        </a:p>
      </dgm:t>
    </dgm:pt>
    <dgm:pt modelId="{F57B5A99-A004-A141-9718-2BFDF738FB37}" type="parTrans" cxnId="{7CCABB98-47EF-D944-8DB9-03A63DFD312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3BC4642F-3E42-C543-B3A3-B101F2A6AD2F}" type="sibTrans" cxnId="{7CCABB98-47EF-D944-8DB9-03A63DFD312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A / AN                  </a:t>
          </a:r>
          <a:r>
            <a:rPr lang="fi-FI" b="1" dirty="0"/>
            <a:t> </a:t>
          </a:r>
        </a:p>
        <a:p>
          <a:r>
            <a:rPr lang="fi-FI" dirty="0"/>
            <a:t>’eräs’, ’muuan’, ’joku’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 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91A6B81F-05D9-A444-8BEA-DB5355160B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  <a:r>
            <a:rPr lang="fi-FI" b="1" dirty="0"/>
            <a:t> </a:t>
          </a:r>
        </a:p>
        <a:p>
          <a:r>
            <a:rPr lang="fi-FI" dirty="0"/>
            <a:t>yleisessä merkityksessä  ’jotkut’, ’eräät’</a:t>
          </a:r>
        </a:p>
      </dgm:t>
    </dgm:pt>
    <dgm:pt modelId="{F208CA94-5D30-2541-9DBF-6C7517F5B191}" type="parTrans" cxnId="{25300654-FFDF-A54E-BBA2-DC97AB9FD59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D601AA2B-68C2-D049-8BC9-3BD7319ADCB3}" type="sibTrans" cxnId="{25300654-FFDF-A54E-BBA2-DC97AB9FD592}">
      <dgm:prSet/>
      <dgm:spPr/>
      <dgm:t>
        <a:bodyPr/>
        <a:lstStyle/>
        <a:p>
          <a:endParaRPr lang="fi-FI"/>
        </a:p>
      </dgm:t>
    </dgm:pt>
    <dgm:pt modelId="{6003D786-4408-D243-9AEC-7A039E6CEF7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THE</a:t>
          </a:r>
          <a:r>
            <a:rPr lang="fi-FI" dirty="0">
              <a:solidFill>
                <a:srgbClr val="000000"/>
              </a:solidFill>
            </a:rPr>
            <a:t>  </a:t>
          </a:r>
          <a:r>
            <a:rPr lang="fi-FI" dirty="0"/>
            <a:t>                          </a:t>
          </a:r>
        </a:p>
        <a:p>
          <a:r>
            <a:rPr lang="fi-FI" dirty="0"/>
            <a:t>’ne tietyt’</a:t>
          </a:r>
        </a:p>
      </dgm:t>
    </dgm:pt>
    <dgm:pt modelId="{6F968C7C-AB8F-EE46-B8DA-724DE6B832E0}" type="parTrans" cxnId="{AAAAC8EC-F747-2146-A187-6C146869D3E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576F54D0-9E8A-7848-977A-995FDB35DA5F}" type="sibTrans" cxnId="{AAAAC8EC-F747-2146-A187-6C146869D3E9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7337" custScaleY="82358">
        <dgm:presLayoutVars>
          <dgm:chPref val="3"/>
        </dgm:presLayoutVars>
      </dgm:prSet>
      <dgm:spPr/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2"/>
      <dgm:spPr/>
    </dgm:pt>
    <dgm:pt modelId="{9712A61D-5CCD-0D43-B23E-F3D8CE2A34E1}" type="pres">
      <dgm:prSet presAssocID="{7B267658-F673-BF4B-93AC-8F00E7363CA7}" presName="connTx" presStyleLbl="parChTrans1D2" presStyleIdx="0" presStyleCnt="2"/>
      <dgm:spPr/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2" custScaleX="75677" custScaleY="75676" custLinFactNeighborX="-33177" custLinFactNeighborY="5930">
        <dgm:presLayoutVars>
          <dgm:chPref val="3"/>
        </dgm:presLayoutVars>
      </dgm:prSet>
      <dgm:spPr/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4"/>
      <dgm:spPr/>
    </dgm:pt>
    <dgm:pt modelId="{3D111FAF-0489-6045-BFA4-59651FF358DF}" type="pres">
      <dgm:prSet presAssocID="{ABE4F472-AFEA-574F-8E59-B4CC10DA20D8}" presName="connTx" presStyleLbl="parChTrans1D3" presStyleIdx="0" presStyleCnt="4"/>
      <dgm:spPr/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4" custLinFactNeighborX="-30803" custLinFactNeighborY="-5507">
        <dgm:presLayoutVars>
          <dgm:chPref val="3"/>
        </dgm:presLayoutVars>
      </dgm:prSet>
      <dgm:spPr/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4"/>
      <dgm:spPr/>
    </dgm:pt>
    <dgm:pt modelId="{10E4D320-8F34-5B44-8E53-E472E09A5031}" type="pres">
      <dgm:prSet presAssocID="{3AA67F84-FF53-0742-AD22-F7A897262CED}" presName="connTx" presStyleLbl="parChTrans1D3" presStyleIdx="1" presStyleCnt="4"/>
      <dgm:spPr/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4" custLinFactNeighborX="-30803" custLinFactNeighborY="-7380">
        <dgm:presLayoutVars>
          <dgm:chPref val="3"/>
        </dgm:presLayoutVars>
      </dgm:prSet>
      <dgm:spPr/>
    </dgm:pt>
    <dgm:pt modelId="{2C4BB14C-EC04-6D4B-A0F2-7E74BA9EADB3}" type="pres">
      <dgm:prSet presAssocID="{894CE2E9-3C73-B747-BD10-03694EC41199}" presName="level3hierChild" presStyleCnt="0"/>
      <dgm:spPr/>
    </dgm:pt>
    <dgm:pt modelId="{3CB4AFA8-6CBB-5A49-857B-FDCD3B6DAE60}" type="pres">
      <dgm:prSet presAssocID="{F57B5A99-A004-A141-9718-2BFDF738FB37}" presName="conn2-1" presStyleLbl="parChTrans1D2" presStyleIdx="1" presStyleCnt="2"/>
      <dgm:spPr/>
    </dgm:pt>
    <dgm:pt modelId="{F90A859D-7510-0E47-BAE9-14154F5DFB9B}" type="pres">
      <dgm:prSet presAssocID="{F57B5A99-A004-A141-9718-2BFDF738FB37}" presName="connTx" presStyleLbl="parChTrans1D2" presStyleIdx="1" presStyleCnt="2"/>
      <dgm:spPr/>
    </dgm:pt>
    <dgm:pt modelId="{DA54C822-239C-EB45-B89A-88A798D3ADF9}" type="pres">
      <dgm:prSet presAssocID="{209B31C9-D279-1E4D-9F3B-AD84CBA41627}" presName="root2" presStyleCnt="0"/>
      <dgm:spPr/>
    </dgm:pt>
    <dgm:pt modelId="{203C02D2-E41E-FB40-8362-E43F2ABA1501}" type="pres">
      <dgm:prSet presAssocID="{209B31C9-D279-1E4D-9F3B-AD84CBA41627}" presName="LevelTwoTextNode" presStyleLbl="node2" presStyleIdx="1" presStyleCnt="2" custScaleX="73606" custScaleY="70614" custLinFactNeighborX="-16941" custLinFactNeighborY="-19226">
        <dgm:presLayoutVars>
          <dgm:chPref val="3"/>
        </dgm:presLayoutVars>
      </dgm:prSet>
      <dgm:spPr/>
    </dgm:pt>
    <dgm:pt modelId="{99EFEF07-FF98-994B-B118-12EAD8F2288E}" type="pres">
      <dgm:prSet presAssocID="{209B31C9-D279-1E4D-9F3B-AD84CBA41627}" presName="level3hierChild" presStyleCnt="0"/>
      <dgm:spPr/>
    </dgm:pt>
    <dgm:pt modelId="{26552CF9-81CE-0E41-828F-0DE7F8FC942B}" type="pres">
      <dgm:prSet presAssocID="{F208CA94-5D30-2541-9DBF-6C7517F5B191}" presName="conn2-1" presStyleLbl="parChTrans1D3" presStyleIdx="2" presStyleCnt="4"/>
      <dgm:spPr/>
    </dgm:pt>
    <dgm:pt modelId="{2E9840FA-4B76-E54D-AD0D-EC2BE26BD864}" type="pres">
      <dgm:prSet presAssocID="{F208CA94-5D30-2541-9DBF-6C7517F5B191}" presName="connTx" presStyleLbl="parChTrans1D3" presStyleIdx="2" presStyleCnt="4"/>
      <dgm:spPr/>
    </dgm:pt>
    <dgm:pt modelId="{588E5689-CEB6-3348-AD74-9B436E342E6C}" type="pres">
      <dgm:prSet presAssocID="{91A6B81F-05D9-A444-8BEA-DB5355160B4D}" presName="root2" presStyleCnt="0"/>
      <dgm:spPr/>
    </dgm:pt>
    <dgm:pt modelId="{2D0CDB5F-2615-1F4A-9302-EA03F6B5C6F3}" type="pres">
      <dgm:prSet presAssocID="{91A6B81F-05D9-A444-8BEA-DB5355160B4D}" presName="LevelTwoTextNode" presStyleLbl="node3" presStyleIdx="2" presStyleCnt="4" custLinFactNeighborX="-14591" custLinFactNeighborY="-9253">
        <dgm:presLayoutVars>
          <dgm:chPref val="3"/>
        </dgm:presLayoutVars>
      </dgm:prSet>
      <dgm:spPr/>
    </dgm:pt>
    <dgm:pt modelId="{41798201-C698-8D42-B5A2-5AD7D55968DD}" type="pres">
      <dgm:prSet presAssocID="{91A6B81F-05D9-A444-8BEA-DB5355160B4D}" presName="level3hierChild" presStyleCnt="0"/>
      <dgm:spPr/>
    </dgm:pt>
    <dgm:pt modelId="{4958F988-D608-EA47-A902-370ACE003388}" type="pres">
      <dgm:prSet presAssocID="{6F968C7C-AB8F-EE46-B8DA-724DE6B832E0}" presName="conn2-1" presStyleLbl="parChTrans1D3" presStyleIdx="3" presStyleCnt="4"/>
      <dgm:spPr/>
    </dgm:pt>
    <dgm:pt modelId="{7B6BC47D-0BB6-7D4E-A260-FF6B90058C2A}" type="pres">
      <dgm:prSet presAssocID="{6F968C7C-AB8F-EE46-B8DA-724DE6B832E0}" presName="connTx" presStyleLbl="parChTrans1D3" presStyleIdx="3" presStyleCnt="4"/>
      <dgm:spPr/>
    </dgm:pt>
    <dgm:pt modelId="{3278245D-BAF1-7749-86B0-179031967A95}" type="pres">
      <dgm:prSet presAssocID="{6003D786-4408-D243-9AEC-7A039E6CEF7A}" presName="root2" presStyleCnt="0"/>
      <dgm:spPr/>
    </dgm:pt>
    <dgm:pt modelId="{035C70F8-17F7-A54F-B80D-D4FA2AC8F2AD}" type="pres">
      <dgm:prSet presAssocID="{6003D786-4408-D243-9AEC-7A039E6CEF7A}" presName="LevelTwoTextNode" presStyleLbl="node3" presStyleIdx="3" presStyleCnt="4" custLinFactNeighborX="-14591" custLinFactNeighborY="-11125">
        <dgm:presLayoutVars>
          <dgm:chPref val="3"/>
        </dgm:presLayoutVars>
      </dgm:prSet>
      <dgm:spPr/>
    </dgm:pt>
    <dgm:pt modelId="{04D3E037-8B33-544F-8800-D1CCBF17D64A}" type="pres">
      <dgm:prSet presAssocID="{6003D786-4408-D243-9AEC-7A039E6CEF7A}" presName="level3hierChild" presStyleCnt="0"/>
      <dgm:spPr/>
    </dgm:pt>
  </dgm:ptLst>
  <dgm:cxnLst>
    <dgm:cxn modelId="{E919A707-96C9-6440-AEB3-C27D1B490E5A}" type="presOf" srcId="{4FBDEE6A-B170-D249-93A9-157CCAA82544}" destId="{A1C88C27-B3A6-2044-8B2C-30843BFF7204}" srcOrd="0" destOrd="0" presId="urn:microsoft.com/office/officeart/2005/8/layout/hierarchy2"/>
    <dgm:cxn modelId="{2152D108-C9B4-C643-9351-8D2C637364E1}" type="presOf" srcId="{ABE4F472-AFEA-574F-8E59-B4CC10DA20D8}" destId="{3D111FAF-0489-6045-BFA4-59651FF358DF}" srcOrd="1" destOrd="0" presId="urn:microsoft.com/office/officeart/2005/8/layout/hierarchy2"/>
    <dgm:cxn modelId="{7F3DC013-B954-EA48-8303-90D67F9C2C14}" type="presOf" srcId="{3AA67F84-FF53-0742-AD22-F7A897262CED}" destId="{10E4D320-8F34-5B44-8E53-E472E09A5031}" srcOrd="1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0933C82A-2024-1549-A41D-B8759BAAB7A3}" type="presOf" srcId="{F57B5A99-A004-A141-9718-2BFDF738FB37}" destId="{3CB4AFA8-6CBB-5A49-857B-FDCD3B6DAE60}" srcOrd="0" destOrd="0" presId="urn:microsoft.com/office/officeart/2005/8/layout/hierarchy2"/>
    <dgm:cxn modelId="{71335A3B-72D7-5A41-B61D-3D87E32E0C47}" type="presOf" srcId="{894CE2E9-3C73-B747-BD10-03694EC41199}" destId="{98C7EE6A-FFC2-7545-BFF3-23CB01FD29EB}" srcOrd="0" destOrd="0" presId="urn:microsoft.com/office/officeart/2005/8/layout/hierarchy2"/>
    <dgm:cxn modelId="{5548573D-3F8E-5E4F-A299-0D119227347B}" type="presOf" srcId="{66C81F7E-B8CA-C541-A4F1-DFA1AFF9C5F7}" destId="{4C8A4129-E2C8-7B46-8E81-5D9B03ABC711}" srcOrd="0" destOrd="0" presId="urn:microsoft.com/office/officeart/2005/8/layout/hierarchy2"/>
    <dgm:cxn modelId="{A91FEC63-2E57-6244-B3BD-7DFFC014CEB4}" type="presOf" srcId="{F208CA94-5D30-2541-9DBF-6C7517F5B191}" destId="{2E9840FA-4B76-E54D-AD0D-EC2BE26BD864}" srcOrd="1" destOrd="0" presId="urn:microsoft.com/office/officeart/2005/8/layout/hierarchy2"/>
    <dgm:cxn modelId="{F4567D65-EBDA-9D4F-A367-F8C09716FFAC}" type="presOf" srcId="{F208CA94-5D30-2541-9DBF-6C7517F5B191}" destId="{26552CF9-81CE-0E41-828F-0DE7F8FC942B}" srcOrd="0" destOrd="0" presId="urn:microsoft.com/office/officeart/2005/8/layout/hierarchy2"/>
    <dgm:cxn modelId="{D197B565-9D29-1442-841E-EC93E68850FD}" type="presOf" srcId="{F7929B6E-11C4-1244-B522-6B38D95CBBEF}" destId="{759A8AAF-9F2B-B543-BCD1-CD49D2374D7D}" srcOrd="0" destOrd="0" presId="urn:microsoft.com/office/officeart/2005/8/layout/hierarchy2"/>
    <dgm:cxn modelId="{427F9B47-4E39-994B-9F4B-EFE0A1DD9D78}" type="presOf" srcId="{7CB2DEE2-A7D6-5641-8EF9-9782CB6FDD8A}" destId="{8C26EB8C-2391-FF40-A5BA-C23F6E6E06FD}" srcOrd="0" destOrd="0" presId="urn:microsoft.com/office/officeart/2005/8/layout/hierarchy2"/>
    <dgm:cxn modelId="{7CB95369-EEC7-A34D-8AFD-E75A0F8BA4E8}" type="presOf" srcId="{F57B5A99-A004-A141-9718-2BFDF738FB37}" destId="{F90A859D-7510-0E47-BAE9-14154F5DFB9B}" srcOrd="1" destOrd="0" presId="urn:microsoft.com/office/officeart/2005/8/layout/hierarchy2"/>
    <dgm:cxn modelId="{01975D50-BAB5-E541-8C39-385D222FF93C}" type="presOf" srcId="{ABE4F472-AFEA-574F-8E59-B4CC10DA20D8}" destId="{9D663CA5-A4CD-EC45-BC0D-F1CD7945ADDF}" srcOrd="0" destOrd="0" presId="urn:microsoft.com/office/officeart/2005/8/layout/hierarchy2"/>
    <dgm:cxn modelId="{33817A51-BFE9-8142-A907-30D540B6D7FB}" type="presOf" srcId="{6F968C7C-AB8F-EE46-B8DA-724DE6B832E0}" destId="{7B6BC47D-0BB6-7D4E-A260-FF6B90058C2A}" srcOrd="1" destOrd="0" presId="urn:microsoft.com/office/officeart/2005/8/layout/hierarchy2"/>
    <dgm:cxn modelId="{25300654-FFDF-A54E-BBA2-DC97AB9FD592}" srcId="{209B31C9-D279-1E4D-9F3B-AD84CBA41627}" destId="{91A6B81F-05D9-A444-8BEA-DB5355160B4D}" srcOrd="0" destOrd="0" parTransId="{F208CA94-5D30-2541-9DBF-6C7517F5B191}" sibTransId="{D601AA2B-68C2-D049-8BC9-3BD7319ADCB3}"/>
    <dgm:cxn modelId="{5065C255-6009-A24A-96A1-2DC5897CC79C}" type="presOf" srcId="{91A6B81F-05D9-A444-8BEA-DB5355160B4D}" destId="{2D0CDB5F-2615-1F4A-9302-EA03F6B5C6F3}" srcOrd="0" destOrd="0" presId="urn:microsoft.com/office/officeart/2005/8/layout/hierarchy2"/>
    <dgm:cxn modelId="{CF193F58-8EBE-1F41-ABB2-181C6319FAF6}" type="presOf" srcId="{7B267658-F673-BF4B-93AC-8F00E7363CA7}" destId="{01785847-C7EB-1748-A7F7-2B670501438D}" srcOrd="0" destOrd="0" presId="urn:microsoft.com/office/officeart/2005/8/layout/hierarchy2"/>
    <dgm:cxn modelId="{D6DBB87D-1A3C-D04D-B443-284125DB5230}" type="presOf" srcId="{7B267658-F673-BF4B-93AC-8F00E7363CA7}" destId="{9712A61D-5CCD-0D43-B23E-F3D8CE2A34E1}" srcOrd="1" destOrd="0" presId="urn:microsoft.com/office/officeart/2005/8/layout/hierarchy2"/>
    <dgm:cxn modelId="{59871A82-AEF1-424F-B2D3-DA4EC71DB230}" type="presOf" srcId="{6F968C7C-AB8F-EE46-B8DA-724DE6B832E0}" destId="{4958F988-D608-EA47-A902-370ACE003388}" srcOrd="0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0CCF1995-B881-A742-B444-5EC637943D19}" type="presOf" srcId="{3AA67F84-FF53-0742-AD22-F7A897262CED}" destId="{45154E87-7DFA-1B4F-ABDB-595DF065D51E}" srcOrd="0" destOrd="0" presId="urn:microsoft.com/office/officeart/2005/8/layout/hierarchy2"/>
    <dgm:cxn modelId="{7CCABB98-47EF-D944-8DB9-03A63DFD3124}" srcId="{66C81F7E-B8CA-C541-A4F1-DFA1AFF9C5F7}" destId="{209B31C9-D279-1E4D-9F3B-AD84CBA41627}" srcOrd="1" destOrd="0" parTransId="{F57B5A99-A004-A141-9718-2BFDF738FB37}" sibTransId="{3BC4642F-3E42-C543-B3A3-B101F2A6AD2F}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312588CC-7B32-FC47-856E-089188CFC261}" type="presOf" srcId="{6003D786-4408-D243-9AEC-7A039E6CEF7A}" destId="{035C70F8-17F7-A54F-B80D-D4FA2AC8F2AD}" srcOrd="0" destOrd="0" presId="urn:microsoft.com/office/officeart/2005/8/layout/hierarchy2"/>
    <dgm:cxn modelId="{AAAAC8EC-F747-2146-A187-6C146869D3E9}" srcId="{209B31C9-D279-1E4D-9F3B-AD84CBA41627}" destId="{6003D786-4408-D243-9AEC-7A039E6CEF7A}" srcOrd="1" destOrd="0" parTransId="{6F968C7C-AB8F-EE46-B8DA-724DE6B832E0}" sibTransId="{576F54D0-9E8A-7848-977A-995FDB35DA5F}"/>
    <dgm:cxn modelId="{897056F8-9297-3546-95E9-C08C896BA67B}" type="presOf" srcId="{209B31C9-D279-1E4D-9F3B-AD84CBA41627}" destId="{203C02D2-E41E-FB40-8362-E43F2ABA1501}" srcOrd="0" destOrd="0" presId="urn:microsoft.com/office/officeart/2005/8/layout/hierarchy2"/>
    <dgm:cxn modelId="{DE4B7711-0DA5-AA45-9924-BF1BF2128FE2}" type="presParOf" srcId="{8C26EB8C-2391-FF40-A5BA-C23F6E6E06FD}" destId="{C07E4169-EF8C-6C48-AD32-0FF00B8BFE5B}" srcOrd="0" destOrd="0" presId="urn:microsoft.com/office/officeart/2005/8/layout/hierarchy2"/>
    <dgm:cxn modelId="{74057821-AE66-D64A-B3C9-232CFB55C914}" type="presParOf" srcId="{C07E4169-EF8C-6C48-AD32-0FF00B8BFE5B}" destId="{4C8A4129-E2C8-7B46-8E81-5D9B03ABC711}" srcOrd="0" destOrd="0" presId="urn:microsoft.com/office/officeart/2005/8/layout/hierarchy2"/>
    <dgm:cxn modelId="{BA4500B0-AB80-CD41-BBDC-9F23E68C0C9A}" type="presParOf" srcId="{C07E4169-EF8C-6C48-AD32-0FF00B8BFE5B}" destId="{0A97E53E-93FA-3D44-8A09-D5C3D3C2AE58}" srcOrd="1" destOrd="0" presId="urn:microsoft.com/office/officeart/2005/8/layout/hierarchy2"/>
    <dgm:cxn modelId="{36B3D2F5-23D9-A145-B9C2-B643DD745180}" type="presParOf" srcId="{0A97E53E-93FA-3D44-8A09-D5C3D3C2AE58}" destId="{01785847-C7EB-1748-A7F7-2B670501438D}" srcOrd="0" destOrd="0" presId="urn:microsoft.com/office/officeart/2005/8/layout/hierarchy2"/>
    <dgm:cxn modelId="{D528AB07-7FD2-8141-AF49-FAD69C8C5E1A}" type="presParOf" srcId="{01785847-C7EB-1748-A7F7-2B670501438D}" destId="{9712A61D-5CCD-0D43-B23E-F3D8CE2A34E1}" srcOrd="0" destOrd="0" presId="urn:microsoft.com/office/officeart/2005/8/layout/hierarchy2"/>
    <dgm:cxn modelId="{5A90D812-A0E4-2D40-A207-A3F05068D984}" type="presParOf" srcId="{0A97E53E-93FA-3D44-8A09-D5C3D3C2AE58}" destId="{25B9464E-088D-E846-BC00-0C977FB00BBC}" srcOrd="1" destOrd="0" presId="urn:microsoft.com/office/officeart/2005/8/layout/hierarchy2"/>
    <dgm:cxn modelId="{FD8911E8-F745-8145-B438-4FD4C67E1A1C}" type="presParOf" srcId="{25B9464E-088D-E846-BC00-0C977FB00BBC}" destId="{A1C88C27-B3A6-2044-8B2C-30843BFF7204}" srcOrd="0" destOrd="0" presId="urn:microsoft.com/office/officeart/2005/8/layout/hierarchy2"/>
    <dgm:cxn modelId="{19333152-B52C-4C4C-B73E-0E2797C05643}" type="presParOf" srcId="{25B9464E-088D-E846-BC00-0C977FB00BBC}" destId="{C2AC1FD9-7F0D-AE4C-A9B1-349955BCB1B7}" srcOrd="1" destOrd="0" presId="urn:microsoft.com/office/officeart/2005/8/layout/hierarchy2"/>
    <dgm:cxn modelId="{5B4CD286-3DF6-5540-BA2E-61C0144E3BBC}" type="presParOf" srcId="{C2AC1FD9-7F0D-AE4C-A9B1-349955BCB1B7}" destId="{9D663CA5-A4CD-EC45-BC0D-F1CD7945ADDF}" srcOrd="0" destOrd="0" presId="urn:microsoft.com/office/officeart/2005/8/layout/hierarchy2"/>
    <dgm:cxn modelId="{451B59D2-B126-7745-801B-CFC36791EC7E}" type="presParOf" srcId="{9D663CA5-A4CD-EC45-BC0D-F1CD7945ADDF}" destId="{3D111FAF-0489-6045-BFA4-59651FF358DF}" srcOrd="0" destOrd="0" presId="urn:microsoft.com/office/officeart/2005/8/layout/hierarchy2"/>
    <dgm:cxn modelId="{0F5CC761-2169-9241-AB51-23FA47194AEE}" type="presParOf" srcId="{C2AC1FD9-7F0D-AE4C-A9B1-349955BCB1B7}" destId="{EBADE172-27AD-E948-82B1-CD4A98F3F1D9}" srcOrd="1" destOrd="0" presId="urn:microsoft.com/office/officeart/2005/8/layout/hierarchy2"/>
    <dgm:cxn modelId="{486F0C32-038F-2649-9BDE-FDE6D7A4A7AF}" type="presParOf" srcId="{EBADE172-27AD-E948-82B1-CD4A98F3F1D9}" destId="{759A8AAF-9F2B-B543-BCD1-CD49D2374D7D}" srcOrd="0" destOrd="0" presId="urn:microsoft.com/office/officeart/2005/8/layout/hierarchy2"/>
    <dgm:cxn modelId="{48E1F753-7B5F-F34D-B9C9-6F41649CADEE}" type="presParOf" srcId="{EBADE172-27AD-E948-82B1-CD4A98F3F1D9}" destId="{B2852990-1B90-454A-86B8-62ACAA504C0B}" srcOrd="1" destOrd="0" presId="urn:microsoft.com/office/officeart/2005/8/layout/hierarchy2"/>
    <dgm:cxn modelId="{1CCEA3A0-464E-A846-BF82-B662190764F8}" type="presParOf" srcId="{C2AC1FD9-7F0D-AE4C-A9B1-349955BCB1B7}" destId="{45154E87-7DFA-1B4F-ABDB-595DF065D51E}" srcOrd="2" destOrd="0" presId="urn:microsoft.com/office/officeart/2005/8/layout/hierarchy2"/>
    <dgm:cxn modelId="{1A725450-B8BA-7F47-980F-A76FC44876C7}" type="presParOf" srcId="{45154E87-7DFA-1B4F-ABDB-595DF065D51E}" destId="{10E4D320-8F34-5B44-8E53-E472E09A5031}" srcOrd="0" destOrd="0" presId="urn:microsoft.com/office/officeart/2005/8/layout/hierarchy2"/>
    <dgm:cxn modelId="{66F66529-EA42-0A40-9622-A5D2CB8ECB03}" type="presParOf" srcId="{C2AC1FD9-7F0D-AE4C-A9B1-349955BCB1B7}" destId="{E6DE433D-8FEA-1648-8762-F7D8AEF364A6}" srcOrd="3" destOrd="0" presId="urn:microsoft.com/office/officeart/2005/8/layout/hierarchy2"/>
    <dgm:cxn modelId="{73415CA2-0530-9E42-998C-5010B0613EAA}" type="presParOf" srcId="{E6DE433D-8FEA-1648-8762-F7D8AEF364A6}" destId="{98C7EE6A-FFC2-7545-BFF3-23CB01FD29EB}" srcOrd="0" destOrd="0" presId="urn:microsoft.com/office/officeart/2005/8/layout/hierarchy2"/>
    <dgm:cxn modelId="{BDC3292F-EEF0-324E-8A97-BAC56CA2358A}" type="presParOf" srcId="{E6DE433D-8FEA-1648-8762-F7D8AEF364A6}" destId="{2C4BB14C-EC04-6D4B-A0F2-7E74BA9EADB3}" srcOrd="1" destOrd="0" presId="urn:microsoft.com/office/officeart/2005/8/layout/hierarchy2"/>
    <dgm:cxn modelId="{74FD635B-2FBE-FA4F-8BC0-858F94701882}" type="presParOf" srcId="{0A97E53E-93FA-3D44-8A09-D5C3D3C2AE58}" destId="{3CB4AFA8-6CBB-5A49-857B-FDCD3B6DAE60}" srcOrd="2" destOrd="0" presId="urn:microsoft.com/office/officeart/2005/8/layout/hierarchy2"/>
    <dgm:cxn modelId="{D9D0A2DA-9712-6149-9C8D-21512E82EC63}" type="presParOf" srcId="{3CB4AFA8-6CBB-5A49-857B-FDCD3B6DAE60}" destId="{F90A859D-7510-0E47-BAE9-14154F5DFB9B}" srcOrd="0" destOrd="0" presId="urn:microsoft.com/office/officeart/2005/8/layout/hierarchy2"/>
    <dgm:cxn modelId="{CF961866-9420-5047-84B6-F6BB6BFFCD07}" type="presParOf" srcId="{0A97E53E-93FA-3D44-8A09-D5C3D3C2AE58}" destId="{DA54C822-239C-EB45-B89A-88A798D3ADF9}" srcOrd="3" destOrd="0" presId="urn:microsoft.com/office/officeart/2005/8/layout/hierarchy2"/>
    <dgm:cxn modelId="{99962D99-962C-2742-89E5-F27B5B19F6E3}" type="presParOf" srcId="{DA54C822-239C-EB45-B89A-88A798D3ADF9}" destId="{203C02D2-E41E-FB40-8362-E43F2ABA1501}" srcOrd="0" destOrd="0" presId="urn:microsoft.com/office/officeart/2005/8/layout/hierarchy2"/>
    <dgm:cxn modelId="{5EECD559-7CA0-FE46-8C4F-3339A2172769}" type="presParOf" srcId="{DA54C822-239C-EB45-B89A-88A798D3ADF9}" destId="{99EFEF07-FF98-994B-B118-12EAD8F2288E}" srcOrd="1" destOrd="0" presId="urn:microsoft.com/office/officeart/2005/8/layout/hierarchy2"/>
    <dgm:cxn modelId="{DABE22B6-CA80-454F-AA0B-4B5AB6C957F9}" type="presParOf" srcId="{99EFEF07-FF98-994B-B118-12EAD8F2288E}" destId="{26552CF9-81CE-0E41-828F-0DE7F8FC942B}" srcOrd="0" destOrd="0" presId="urn:microsoft.com/office/officeart/2005/8/layout/hierarchy2"/>
    <dgm:cxn modelId="{A8468BEF-59FA-2049-A9DB-98A3A08AE0AB}" type="presParOf" srcId="{26552CF9-81CE-0E41-828F-0DE7F8FC942B}" destId="{2E9840FA-4B76-E54D-AD0D-EC2BE26BD864}" srcOrd="0" destOrd="0" presId="urn:microsoft.com/office/officeart/2005/8/layout/hierarchy2"/>
    <dgm:cxn modelId="{51D77F46-F24A-BA47-BACB-C41147B42DCC}" type="presParOf" srcId="{99EFEF07-FF98-994B-B118-12EAD8F2288E}" destId="{588E5689-CEB6-3348-AD74-9B436E342E6C}" srcOrd="1" destOrd="0" presId="urn:microsoft.com/office/officeart/2005/8/layout/hierarchy2"/>
    <dgm:cxn modelId="{B63517F2-C9A9-604A-8FE3-C2DB3704D477}" type="presParOf" srcId="{588E5689-CEB6-3348-AD74-9B436E342E6C}" destId="{2D0CDB5F-2615-1F4A-9302-EA03F6B5C6F3}" srcOrd="0" destOrd="0" presId="urn:microsoft.com/office/officeart/2005/8/layout/hierarchy2"/>
    <dgm:cxn modelId="{2F3ABCF9-0B40-E64C-B378-632149BA7BDF}" type="presParOf" srcId="{588E5689-CEB6-3348-AD74-9B436E342E6C}" destId="{41798201-C698-8D42-B5A2-5AD7D55968DD}" srcOrd="1" destOrd="0" presId="urn:microsoft.com/office/officeart/2005/8/layout/hierarchy2"/>
    <dgm:cxn modelId="{F9856CF0-F114-B442-9DAC-3C87A50C77DA}" type="presParOf" srcId="{99EFEF07-FF98-994B-B118-12EAD8F2288E}" destId="{4958F988-D608-EA47-A902-370ACE003388}" srcOrd="2" destOrd="0" presId="urn:microsoft.com/office/officeart/2005/8/layout/hierarchy2"/>
    <dgm:cxn modelId="{87122C98-2B32-824B-94A6-1E89E8903097}" type="presParOf" srcId="{4958F988-D608-EA47-A902-370ACE003388}" destId="{7B6BC47D-0BB6-7D4E-A260-FF6B90058C2A}" srcOrd="0" destOrd="0" presId="urn:microsoft.com/office/officeart/2005/8/layout/hierarchy2"/>
    <dgm:cxn modelId="{751A6A06-3049-2941-A8C0-31FDCB5F45E1}" type="presParOf" srcId="{99EFEF07-FF98-994B-B118-12EAD8F2288E}" destId="{3278245D-BAF1-7749-86B0-179031967A95}" srcOrd="3" destOrd="0" presId="urn:microsoft.com/office/officeart/2005/8/layout/hierarchy2"/>
    <dgm:cxn modelId="{3AA05A2C-50B5-1D49-BC15-77921AFDE857}" type="presParOf" srcId="{3278245D-BAF1-7749-86B0-179031967A95}" destId="{035C70F8-17F7-A54F-B80D-D4FA2AC8F2AD}" srcOrd="0" destOrd="0" presId="urn:microsoft.com/office/officeart/2005/8/layout/hierarchy2"/>
    <dgm:cxn modelId="{6DA15E22-D39D-BF45-9376-C1253FDA1616}" type="presParOf" srcId="{3278245D-BAF1-7749-86B0-179031967A95}" destId="{04D3E037-8B33-544F-8800-D1CCBF17D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Ei-laskettava</a:t>
          </a:r>
          <a:r>
            <a:rPr lang="fi-FI" sz="2400" dirty="0">
              <a:solidFill>
                <a:srgbClr val="000000"/>
              </a:solidFill>
            </a:rPr>
            <a:t>, abstrakti- tai ainesana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aina yksiköllinen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</a:p>
        <a:p>
          <a:r>
            <a:rPr lang="fi-FI" dirty="0"/>
            <a:t>’yleisesti, ylipäätään’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7337" custScaleY="123463" custLinFactNeighborX="-105" custLinFactNeighborY="-2241">
        <dgm:presLayoutVars>
          <dgm:chPref val="3"/>
        </dgm:presLayoutVars>
      </dgm:prSet>
      <dgm:spPr/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1"/>
      <dgm:spPr/>
    </dgm:pt>
    <dgm:pt modelId="{9712A61D-5CCD-0D43-B23E-F3D8CE2A34E1}" type="pres">
      <dgm:prSet presAssocID="{7B267658-F673-BF4B-93AC-8F00E7363CA7}" presName="connTx" presStyleLbl="parChTrans1D2" presStyleIdx="0" presStyleCnt="1"/>
      <dgm:spPr/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1" custScaleX="75677" custScaleY="75676" custLinFactNeighborX="-19769" custLinFactNeighborY="-3509">
        <dgm:presLayoutVars>
          <dgm:chPref val="3"/>
        </dgm:presLayoutVars>
      </dgm:prSet>
      <dgm:spPr/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2"/>
      <dgm:spPr/>
    </dgm:pt>
    <dgm:pt modelId="{3D111FAF-0489-6045-BFA4-59651FF358DF}" type="pres">
      <dgm:prSet presAssocID="{ABE4F472-AFEA-574F-8E59-B4CC10DA20D8}" presName="connTx" presStyleLbl="parChTrans1D3" presStyleIdx="0" presStyleCnt="2"/>
      <dgm:spPr/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2" custLinFactNeighborX="-30803" custLinFactNeighborY="-5507">
        <dgm:presLayoutVars>
          <dgm:chPref val="3"/>
        </dgm:presLayoutVars>
      </dgm:prSet>
      <dgm:spPr/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2"/>
      <dgm:spPr/>
    </dgm:pt>
    <dgm:pt modelId="{10E4D320-8F34-5B44-8E53-E472E09A5031}" type="pres">
      <dgm:prSet presAssocID="{3AA67F84-FF53-0742-AD22-F7A897262CED}" presName="connTx" presStyleLbl="parChTrans1D3" presStyleIdx="1" presStyleCnt="2"/>
      <dgm:spPr/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2" custLinFactNeighborX="-30803" custLinFactNeighborY="-7380">
        <dgm:presLayoutVars>
          <dgm:chPref val="3"/>
        </dgm:presLayoutVars>
      </dgm:prSet>
      <dgm:spPr/>
    </dgm:pt>
    <dgm:pt modelId="{2C4BB14C-EC04-6D4B-A0F2-7E74BA9EADB3}" type="pres">
      <dgm:prSet presAssocID="{894CE2E9-3C73-B747-BD10-03694EC41199}" presName="level3hierChild" presStyleCnt="0"/>
      <dgm:spPr/>
    </dgm:pt>
  </dgm:ptLst>
  <dgm:cxnLst>
    <dgm:cxn modelId="{8878DF16-BE49-0142-8A4B-A361DF3D41E0}" type="presOf" srcId="{3AA67F84-FF53-0742-AD22-F7A897262CED}" destId="{45154E87-7DFA-1B4F-ABDB-595DF065D51E}" srcOrd="0" destOrd="0" presId="urn:microsoft.com/office/officeart/2005/8/layout/hierarchy2"/>
    <dgm:cxn modelId="{BC9AEF1C-12B8-FB48-904E-2EBDC4E508E2}" type="presOf" srcId="{7CB2DEE2-A7D6-5641-8EF9-9782CB6FDD8A}" destId="{8C26EB8C-2391-FF40-A5BA-C23F6E6E06FD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31D1F936-7F28-8145-8DE3-EC11BBAF27A8}" type="presOf" srcId="{7B267658-F673-BF4B-93AC-8F00E7363CA7}" destId="{9712A61D-5CCD-0D43-B23E-F3D8CE2A34E1}" srcOrd="1" destOrd="0" presId="urn:microsoft.com/office/officeart/2005/8/layout/hierarchy2"/>
    <dgm:cxn modelId="{1D11F73E-1E26-C24F-A03F-B016C446AFF3}" type="presOf" srcId="{F7929B6E-11C4-1244-B522-6B38D95CBBEF}" destId="{759A8AAF-9F2B-B543-BCD1-CD49D2374D7D}" srcOrd="0" destOrd="0" presId="urn:microsoft.com/office/officeart/2005/8/layout/hierarchy2"/>
    <dgm:cxn modelId="{9808C056-4E0E-1645-84F2-179236765ABC}" type="presOf" srcId="{3AA67F84-FF53-0742-AD22-F7A897262CED}" destId="{10E4D320-8F34-5B44-8E53-E472E09A5031}" srcOrd="1" destOrd="0" presId="urn:microsoft.com/office/officeart/2005/8/layout/hierarchy2"/>
    <dgm:cxn modelId="{ADF3A189-FF62-4C48-9FCA-C7786B95CD80}" type="presOf" srcId="{894CE2E9-3C73-B747-BD10-03694EC41199}" destId="{98C7EE6A-FFC2-7545-BFF3-23CB01FD29EB}" srcOrd="0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FDEC469A-1258-5A42-9A1D-D107E8F53874}" type="presOf" srcId="{7B267658-F673-BF4B-93AC-8F00E7363CA7}" destId="{01785847-C7EB-1748-A7F7-2B670501438D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606C82AA-DDA8-494E-990A-E5A28F183034}" type="presOf" srcId="{4FBDEE6A-B170-D249-93A9-157CCAA82544}" destId="{A1C88C27-B3A6-2044-8B2C-30843BFF7204}" srcOrd="0" destOrd="0" presId="urn:microsoft.com/office/officeart/2005/8/layout/hierarchy2"/>
    <dgm:cxn modelId="{CA47BBBF-49B3-F343-AC1E-3C660A140D97}" type="presOf" srcId="{ABE4F472-AFEA-574F-8E59-B4CC10DA20D8}" destId="{9D663CA5-A4CD-EC45-BC0D-F1CD7945ADDF}" srcOrd="0" destOrd="0" presId="urn:microsoft.com/office/officeart/2005/8/layout/hierarchy2"/>
    <dgm:cxn modelId="{653AC3D4-6DEB-E74E-8C41-D36F9BC9F0F6}" type="presOf" srcId="{66C81F7E-B8CA-C541-A4F1-DFA1AFF9C5F7}" destId="{4C8A4129-E2C8-7B46-8E81-5D9B03ABC711}" srcOrd="0" destOrd="0" presId="urn:microsoft.com/office/officeart/2005/8/layout/hierarchy2"/>
    <dgm:cxn modelId="{9E73ECD6-FC14-814A-B576-21ACE8FE275D}" type="presOf" srcId="{ABE4F472-AFEA-574F-8E59-B4CC10DA20D8}" destId="{3D111FAF-0489-6045-BFA4-59651FF358DF}" srcOrd="1" destOrd="0" presId="urn:microsoft.com/office/officeart/2005/8/layout/hierarchy2"/>
    <dgm:cxn modelId="{C73E7CC4-BB57-B140-A97C-6D3EF9703AEA}" type="presParOf" srcId="{8C26EB8C-2391-FF40-A5BA-C23F6E6E06FD}" destId="{C07E4169-EF8C-6C48-AD32-0FF00B8BFE5B}" srcOrd="0" destOrd="0" presId="urn:microsoft.com/office/officeart/2005/8/layout/hierarchy2"/>
    <dgm:cxn modelId="{ED850B5F-D4CB-0A48-BCC6-C75DC34D1C53}" type="presParOf" srcId="{C07E4169-EF8C-6C48-AD32-0FF00B8BFE5B}" destId="{4C8A4129-E2C8-7B46-8E81-5D9B03ABC711}" srcOrd="0" destOrd="0" presId="urn:microsoft.com/office/officeart/2005/8/layout/hierarchy2"/>
    <dgm:cxn modelId="{4091D714-A3A3-944A-9780-AE9B17840A3B}" type="presParOf" srcId="{C07E4169-EF8C-6C48-AD32-0FF00B8BFE5B}" destId="{0A97E53E-93FA-3D44-8A09-D5C3D3C2AE58}" srcOrd="1" destOrd="0" presId="urn:microsoft.com/office/officeart/2005/8/layout/hierarchy2"/>
    <dgm:cxn modelId="{791F6AD1-5C3A-F74C-AD86-8A7EDC085A07}" type="presParOf" srcId="{0A97E53E-93FA-3D44-8A09-D5C3D3C2AE58}" destId="{01785847-C7EB-1748-A7F7-2B670501438D}" srcOrd="0" destOrd="0" presId="urn:microsoft.com/office/officeart/2005/8/layout/hierarchy2"/>
    <dgm:cxn modelId="{B319A02A-BFD4-9849-B5D4-EE92FD4B6CC4}" type="presParOf" srcId="{01785847-C7EB-1748-A7F7-2B670501438D}" destId="{9712A61D-5CCD-0D43-B23E-F3D8CE2A34E1}" srcOrd="0" destOrd="0" presId="urn:microsoft.com/office/officeart/2005/8/layout/hierarchy2"/>
    <dgm:cxn modelId="{F4D3C50B-4D20-344C-A199-8665C8FAA5D8}" type="presParOf" srcId="{0A97E53E-93FA-3D44-8A09-D5C3D3C2AE58}" destId="{25B9464E-088D-E846-BC00-0C977FB00BBC}" srcOrd="1" destOrd="0" presId="urn:microsoft.com/office/officeart/2005/8/layout/hierarchy2"/>
    <dgm:cxn modelId="{069CE838-0AE3-E246-80AE-B3AAC0E4EC3D}" type="presParOf" srcId="{25B9464E-088D-E846-BC00-0C977FB00BBC}" destId="{A1C88C27-B3A6-2044-8B2C-30843BFF7204}" srcOrd="0" destOrd="0" presId="urn:microsoft.com/office/officeart/2005/8/layout/hierarchy2"/>
    <dgm:cxn modelId="{75503447-7828-BB49-BD34-9AB11C478A27}" type="presParOf" srcId="{25B9464E-088D-E846-BC00-0C977FB00BBC}" destId="{C2AC1FD9-7F0D-AE4C-A9B1-349955BCB1B7}" srcOrd="1" destOrd="0" presId="urn:microsoft.com/office/officeart/2005/8/layout/hierarchy2"/>
    <dgm:cxn modelId="{BB0A2EB4-F4E8-704C-8B7A-31F7FC149687}" type="presParOf" srcId="{C2AC1FD9-7F0D-AE4C-A9B1-349955BCB1B7}" destId="{9D663CA5-A4CD-EC45-BC0D-F1CD7945ADDF}" srcOrd="0" destOrd="0" presId="urn:microsoft.com/office/officeart/2005/8/layout/hierarchy2"/>
    <dgm:cxn modelId="{66356430-A6B7-1940-9A37-FA5E83413276}" type="presParOf" srcId="{9D663CA5-A4CD-EC45-BC0D-F1CD7945ADDF}" destId="{3D111FAF-0489-6045-BFA4-59651FF358DF}" srcOrd="0" destOrd="0" presId="urn:microsoft.com/office/officeart/2005/8/layout/hierarchy2"/>
    <dgm:cxn modelId="{586A816E-7D7E-3446-96FE-333B2DA412A0}" type="presParOf" srcId="{C2AC1FD9-7F0D-AE4C-A9B1-349955BCB1B7}" destId="{EBADE172-27AD-E948-82B1-CD4A98F3F1D9}" srcOrd="1" destOrd="0" presId="urn:microsoft.com/office/officeart/2005/8/layout/hierarchy2"/>
    <dgm:cxn modelId="{63FC7773-9CEC-C145-A58D-CA60FB416F6D}" type="presParOf" srcId="{EBADE172-27AD-E948-82B1-CD4A98F3F1D9}" destId="{759A8AAF-9F2B-B543-BCD1-CD49D2374D7D}" srcOrd="0" destOrd="0" presId="urn:microsoft.com/office/officeart/2005/8/layout/hierarchy2"/>
    <dgm:cxn modelId="{7F2A712A-7AAC-DE48-BC4F-1BF52BA7A924}" type="presParOf" srcId="{EBADE172-27AD-E948-82B1-CD4A98F3F1D9}" destId="{B2852990-1B90-454A-86B8-62ACAA504C0B}" srcOrd="1" destOrd="0" presId="urn:microsoft.com/office/officeart/2005/8/layout/hierarchy2"/>
    <dgm:cxn modelId="{A4AF58AB-ECB5-9A45-BB22-6D3B5EE819CD}" type="presParOf" srcId="{C2AC1FD9-7F0D-AE4C-A9B1-349955BCB1B7}" destId="{45154E87-7DFA-1B4F-ABDB-595DF065D51E}" srcOrd="2" destOrd="0" presId="urn:microsoft.com/office/officeart/2005/8/layout/hierarchy2"/>
    <dgm:cxn modelId="{62C55A79-6891-114B-A18A-B9544E2E4A05}" type="presParOf" srcId="{45154E87-7DFA-1B4F-ABDB-595DF065D51E}" destId="{10E4D320-8F34-5B44-8E53-E472E09A5031}" srcOrd="0" destOrd="0" presId="urn:microsoft.com/office/officeart/2005/8/layout/hierarchy2"/>
    <dgm:cxn modelId="{3BBFAE4F-870A-9643-8777-A1A5BCF28CFD}" type="presParOf" srcId="{C2AC1FD9-7F0D-AE4C-A9B1-349955BCB1B7}" destId="{E6DE433D-8FEA-1648-8762-F7D8AEF364A6}" srcOrd="3" destOrd="0" presId="urn:microsoft.com/office/officeart/2005/8/layout/hierarchy2"/>
    <dgm:cxn modelId="{6BE19B3C-AFB7-1749-A91E-76AC661B36F3}" type="presParOf" srcId="{E6DE433D-8FEA-1648-8762-F7D8AEF364A6}" destId="{98C7EE6A-FFC2-7545-BFF3-23CB01FD29EB}" srcOrd="0" destOrd="0" presId="urn:microsoft.com/office/officeart/2005/8/layout/hierarchy2"/>
    <dgm:cxn modelId="{D832701D-7E2C-0F44-858D-B9A07CA194DB}" type="presParOf" srcId="{E6DE433D-8FEA-1648-8762-F7D8AEF364A6}" destId="{2C4BB14C-EC04-6D4B-A0F2-7E74BA9EAD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yksikössä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A / AN                  </a:t>
          </a:r>
          <a:r>
            <a:rPr lang="fi-FI" b="1" dirty="0"/>
            <a:t> </a:t>
          </a:r>
          <a:r>
            <a:rPr lang="fi-FI" dirty="0"/>
            <a:t>’eräs’, ’muuan’, ’joku’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 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0369" custScaleY="52259" custLinFactY="-23218" custLinFactNeighborX="69612" custLinFactNeighborY="-100000">
        <dgm:presLayoutVars>
          <dgm:chPref val="3"/>
        </dgm:presLayoutVars>
      </dgm:prSet>
      <dgm:spPr/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1"/>
      <dgm:spPr/>
    </dgm:pt>
    <dgm:pt modelId="{9712A61D-5CCD-0D43-B23E-F3D8CE2A34E1}" type="pres">
      <dgm:prSet presAssocID="{7B267658-F673-BF4B-93AC-8F00E7363CA7}" presName="connTx" presStyleLbl="parChTrans1D2" presStyleIdx="0" presStyleCnt="1"/>
      <dgm:spPr/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1" custScaleX="48198" custScaleY="42007" custLinFactY="-24114" custLinFactNeighborX="34802" custLinFactNeighborY="-100000">
        <dgm:presLayoutVars>
          <dgm:chPref val="3"/>
        </dgm:presLayoutVars>
      </dgm:prSet>
      <dgm:spPr/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2"/>
      <dgm:spPr/>
    </dgm:pt>
    <dgm:pt modelId="{3D111FAF-0489-6045-BFA4-59651FF358DF}" type="pres">
      <dgm:prSet presAssocID="{ABE4F472-AFEA-574F-8E59-B4CC10DA20D8}" presName="connTx" presStyleLbl="parChTrans1D3" presStyleIdx="0" presStyleCnt="2"/>
      <dgm:spPr/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2" custScaleX="52110" custScaleY="43676" custLinFactY="-25448" custLinFactNeighborX="7934" custLinFactNeighborY="-100000">
        <dgm:presLayoutVars>
          <dgm:chPref val="3"/>
        </dgm:presLayoutVars>
      </dgm:prSet>
      <dgm:spPr/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2"/>
      <dgm:spPr/>
    </dgm:pt>
    <dgm:pt modelId="{10E4D320-8F34-5B44-8E53-E472E09A5031}" type="pres">
      <dgm:prSet presAssocID="{3AA67F84-FF53-0742-AD22-F7A897262CED}" presName="connTx" presStyleLbl="parChTrans1D3" presStyleIdx="1" presStyleCnt="2"/>
      <dgm:spPr/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2" custScaleX="52776" custScaleY="39877" custLinFactY="-33369" custLinFactNeighborX="1589" custLinFactNeighborY="-100000">
        <dgm:presLayoutVars>
          <dgm:chPref val="3"/>
        </dgm:presLayoutVars>
      </dgm:prSet>
      <dgm:spPr/>
    </dgm:pt>
    <dgm:pt modelId="{2C4BB14C-EC04-6D4B-A0F2-7E74BA9EADB3}" type="pres">
      <dgm:prSet presAssocID="{894CE2E9-3C73-B747-BD10-03694EC41199}" presName="level3hierChild" presStyleCnt="0"/>
      <dgm:spPr/>
    </dgm:pt>
  </dgm:ptLst>
  <dgm:cxnLst>
    <dgm:cxn modelId="{9F2DF20F-CE9F-E845-AE65-954DB17343BE}" type="presOf" srcId="{ABE4F472-AFEA-574F-8E59-B4CC10DA20D8}" destId="{3D111FAF-0489-6045-BFA4-59651FF358DF}" srcOrd="1" destOrd="0" presId="urn:microsoft.com/office/officeart/2005/8/layout/hierarchy2"/>
    <dgm:cxn modelId="{1E9D9C11-DD9C-1F40-A097-88475B2EE6F9}" type="presOf" srcId="{F7929B6E-11C4-1244-B522-6B38D95CBBEF}" destId="{759A8AAF-9F2B-B543-BCD1-CD49D2374D7D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64981324-3845-E54E-99D3-1039965328C6}" type="presOf" srcId="{7B267658-F673-BF4B-93AC-8F00E7363CA7}" destId="{01785847-C7EB-1748-A7F7-2B670501438D}" srcOrd="0" destOrd="0" presId="urn:microsoft.com/office/officeart/2005/8/layout/hierarchy2"/>
    <dgm:cxn modelId="{2A222C2D-D05B-C945-93E3-1951877FE59A}" type="presOf" srcId="{66C81F7E-B8CA-C541-A4F1-DFA1AFF9C5F7}" destId="{4C8A4129-E2C8-7B46-8E81-5D9B03ABC711}" srcOrd="0" destOrd="0" presId="urn:microsoft.com/office/officeart/2005/8/layout/hierarchy2"/>
    <dgm:cxn modelId="{D42F3A2D-C59A-834B-BB87-2D66DB17F5D6}" type="presOf" srcId="{3AA67F84-FF53-0742-AD22-F7A897262CED}" destId="{10E4D320-8F34-5B44-8E53-E472E09A5031}" srcOrd="1" destOrd="0" presId="urn:microsoft.com/office/officeart/2005/8/layout/hierarchy2"/>
    <dgm:cxn modelId="{8D418C32-4941-3D4C-9636-1FE96A64B165}" type="presOf" srcId="{4FBDEE6A-B170-D249-93A9-157CCAA82544}" destId="{A1C88C27-B3A6-2044-8B2C-30843BFF7204}" srcOrd="0" destOrd="0" presId="urn:microsoft.com/office/officeart/2005/8/layout/hierarchy2"/>
    <dgm:cxn modelId="{5A38DD45-8F3E-AE47-8E46-3C9589C8F98A}" type="presOf" srcId="{ABE4F472-AFEA-574F-8E59-B4CC10DA20D8}" destId="{9D663CA5-A4CD-EC45-BC0D-F1CD7945ADDF}" srcOrd="0" destOrd="0" presId="urn:microsoft.com/office/officeart/2005/8/layout/hierarchy2"/>
    <dgm:cxn modelId="{8A9BED69-1B40-9A44-9F44-E6066C3497CD}" type="presOf" srcId="{7CB2DEE2-A7D6-5641-8EF9-9782CB6FDD8A}" destId="{8C26EB8C-2391-FF40-A5BA-C23F6E6E06FD}" srcOrd="0" destOrd="0" presId="urn:microsoft.com/office/officeart/2005/8/layout/hierarchy2"/>
    <dgm:cxn modelId="{83C9F658-DDB2-ED4F-928D-0C4C755C3109}" type="presOf" srcId="{3AA67F84-FF53-0742-AD22-F7A897262CED}" destId="{45154E87-7DFA-1B4F-ABDB-595DF065D51E}" srcOrd="0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4891D293-0D0B-6F4E-8521-D3FC362830FF}" type="presOf" srcId="{894CE2E9-3C73-B747-BD10-03694EC41199}" destId="{98C7EE6A-FFC2-7545-BFF3-23CB01FD29EB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81662FC5-7B51-1D4F-9EA2-3334385B9F5D}" type="presOf" srcId="{7B267658-F673-BF4B-93AC-8F00E7363CA7}" destId="{9712A61D-5CCD-0D43-B23E-F3D8CE2A34E1}" srcOrd="1" destOrd="0" presId="urn:microsoft.com/office/officeart/2005/8/layout/hierarchy2"/>
    <dgm:cxn modelId="{D2BA8FAB-AB3A-EA4D-BDF2-A98692C2545D}" type="presParOf" srcId="{8C26EB8C-2391-FF40-A5BA-C23F6E6E06FD}" destId="{C07E4169-EF8C-6C48-AD32-0FF00B8BFE5B}" srcOrd="0" destOrd="0" presId="urn:microsoft.com/office/officeart/2005/8/layout/hierarchy2"/>
    <dgm:cxn modelId="{E34E2389-C69C-EF4C-869D-115AB544047D}" type="presParOf" srcId="{C07E4169-EF8C-6C48-AD32-0FF00B8BFE5B}" destId="{4C8A4129-E2C8-7B46-8E81-5D9B03ABC711}" srcOrd="0" destOrd="0" presId="urn:microsoft.com/office/officeart/2005/8/layout/hierarchy2"/>
    <dgm:cxn modelId="{75A0C82C-0DAC-594E-8E1E-D8389811CDF2}" type="presParOf" srcId="{C07E4169-EF8C-6C48-AD32-0FF00B8BFE5B}" destId="{0A97E53E-93FA-3D44-8A09-D5C3D3C2AE58}" srcOrd="1" destOrd="0" presId="urn:microsoft.com/office/officeart/2005/8/layout/hierarchy2"/>
    <dgm:cxn modelId="{B4815738-993B-994A-8A2C-6E7036C196A4}" type="presParOf" srcId="{0A97E53E-93FA-3D44-8A09-D5C3D3C2AE58}" destId="{01785847-C7EB-1748-A7F7-2B670501438D}" srcOrd="0" destOrd="0" presId="urn:microsoft.com/office/officeart/2005/8/layout/hierarchy2"/>
    <dgm:cxn modelId="{AAA881BD-F98C-7541-BBD1-6C54AA8F0E9C}" type="presParOf" srcId="{01785847-C7EB-1748-A7F7-2B670501438D}" destId="{9712A61D-5CCD-0D43-B23E-F3D8CE2A34E1}" srcOrd="0" destOrd="0" presId="urn:microsoft.com/office/officeart/2005/8/layout/hierarchy2"/>
    <dgm:cxn modelId="{E83827DA-535B-9447-BE30-FB25F8EBF3B0}" type="presParOf" srcId="{0A97E53E-93FA-3D44-8A09-D5C3D3C2AE58}" destId="{25B9464E-088D-E846-BC00-0C977FB00BBC}" srcOrd="1" destOrd="0" presId="urn:microsoft.com/office/officeart/2005/8/layout/hierarchy2"/>
    <dgm:cxn modelId="{9B9C4605-1FB6-7E47-BBEF-9E40256DBE47}" type="presParOf" srcId="{25B9464E-088D-E846-BC00-0C977FB00BBC}" destId="{A1C88C27-B3A6-2044-8B2C-30843BFF7204}" srcOrd="0" destOrd="0" presId="urn:microsoft.com/office/officeart/2005/8/layout/hierarchy2"/>
    <dgm:cxn modelId="{26802DD3-A05F-FD47-9F73-B0D1A5ADC6A2}" type="presParOf" srcId="{25B9464E-088D-E846-BC00-0C977FB00BBC}" destId="{C2AC1FD9-7F0D-AE4C-A9B1-349955BCB1B7}" srcOrd="1" destOrd="0" presId="urn:microsoft.com/office/officeart/2005/8/layout/hierarchy2"/>
    <dgm:cxn modelId="{E87F491C-B52E-0F49-855A-B7EA704EFA04}" type="presParOf" srcId="{C2AC1FD9-7F0D-AE4C-A9B1-349955BCB1B7}" destId="{9D663CA5-A4CD-EC45-BC0D-F1CD7945ADDF}" srcOrd="0" destOrd="0" presId="urn:microsoft.com/office/officeart/2005/8/layout/hierarchy2"/>
    <dgm:cxn modelId="{C274D539-F77B-E348-B4DC-D4EE5025A6FA}" type="presParOf" srcId="{9D663CA5-A4CD-EC45-BC0D-F1CD7945ADDF}" destId="{3D111FAF-0489-6045-BFA4-59651FF358DF}" srcOrd="0" destOrd="0" presId="urn:microsoft.com/office/officeart/2005/8/layout/hierarchy2"/>
    <dgm:cxn modelId="{7221D577-0CD1-7344-9066-91510FD9E112}" type="presParOf" srcId="{C2AC1FD9-7F0D-AE4C-A9B1-349955BCB1B7}" destId="{EBADE172-27AD-E948-82B1-CD4A98F3F1D9}" srcOrd="1" destOrd="0" presId="urn:microsoft.com/office/officeart/2005/8/layout/hierarchy2"/>
    <dgm:cxn modelId="{D2F52014-3AD5-0742-9C54-D95BFDF87E3A}" type="presParOf" srcId="{EBADE172-27AD-E948-82B1-CD4A98F3F1D9}" destId="{759A8AAF-9F2B-B543-BCD1-CD49D2374D7D}" srcOrd="0" destOrd="0" presId="urn:microsoft.com/office/officeart/2005/8/layout/hierarchy2"/>
    <dgm:cxn modelId="{17826A6F-0AB5-BD4E-9BA6-F390394C20EB}" type="presParOf" srcId="{EBADE172-27AD-E948-82B1-CD4A98F3F1D9}" destId="{B2852990-1B90-454A-86B8-62ACAA504C0B}" srcOrd="1" destOrd="0" presId="urn:microsoft.com/office/officeart/2005/8/layout/hierarchy2"/>
    <dgm:cxn modelId="{E54BD85D-A0E2-5C46-B425-A90484C498BD}" type="presParOf" srcId="{C2AC1FD9-7F0D-AE4C-A9B1-349955BCB1B7}" destId="{45154E87-7DFA-1B4F-ABDB-595DF065D51E}" srcOrd="2" destOrd="0" presId="urn:microsoft.com/office/officeart/2005/8/layout/hierarchy2"/>
    <dgm:cxn modelId="{9C2180A7-683C-0241-BDFA-6B54864FD6CE}" type="presParOf" srcId="{45154E87-7DFA-1B4F-ABDB-595DF065D51E}" destId="{10E4D320-8F34-5B44-8E53-E472E09A5031}" srcOrd="0" destOrd="0" presId="urn:microsoft.com/office/officeart/2005/8/layout/hierarchy2"/>
    <dgm:cxn modelId="{70B6FADC-8442-7545-9507-E346C361A080}" type="presParOf" srcId="{C2AC1FD9-7F0D-AE4C-A9B1-349955BCB1B7}" destId="{E6DE433D-8FEA-1648-8762-F7D8AEF364A6}" srcOrd="3" destOrd="0" presId="urn:microsoft.com/office/officeart/2005/8/layout/hierarchy2"/>
    <dgm:cxn modelId="{3DC82609-1995-EA4F-A435-7CEA51A99D67}" type="presParOf" srcId="{E6DE433D-8FEA-1648-8762-F7D8AEF364A6}" destId="{98C7EE6A-FFC2-7545-BFF3-23CB01FD29EB}" srcOrd="0" destOrd="0" presId="urn:microsoft.com/office/officeart/2005/8/layout/hierarchy2"/>
    <dgm:cxn modelId="{31C908BA-96F3-994B-806D-D02D80D3D64C}" type="presParOf" srcId="{E6DE433D-8FEA-1648-8762-F7D8AEF364A6}" destId="{2C4BB14C-EC04-6D4B-A0F2-7E74BA9EAD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pPr>
            <a:lnSpc>
              <a:spcPct val="60000"/>
            </a:lnSpc>
          </a:pPr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209B31C9-D279-1E4D-9F3B-AD84CBA41627}">
      <dgm:prSet phldrT="[Teksti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monikossa</a:t>
          </a:r>
        </a:p>
      </dgm:t>
    </dgm:pt>
    <dgm:pt modelId="{F57B5A99-A004-A141-9718-2BFDF738FB37}" type="parTrans" cxnId="{7CCABB98-47EF-D944-8DB9-03A63DFD312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3BC4642F-3E42-C543-B3A3-B101F2A6AD2F}" type="sibTrans" cxnId="{7CCABB98-47EF-D944-8DB9-03A63DFD3124}">
      <dgm:prSet/>
      <dgm:spPr/>
      <dgm:t>
        <a:bodyPr/>
        <a:lstStyle/>
        <a:p>
          <a:endParaRPr lang="fi-FI"/>
        </a:p>
      </dgm:t>
    </dgm:pt>
    <dgm:pt modelId="{91A6B81F-05D9-A444-8BEA-DB5355160B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  <a:r>
            <a:rPr lang="fi-FI" b="1" dirty="0"/>
            <a:t> </a:t>
          </a:r>
          <a:r>
            <a:rPr lang="fi-FI" dirty="0"/>
            <a:t>yleisessä merkityksessä  ’jotkut’, ’eräät’</a:t>
          </a:r>
        </a:p>
      </dgm:t>
    </dgm:pt>
    <dgm:pt modelId="{F208CA94-5D30-2541-9DBF-6C7517F5B191}" type="parTrans" cxnId="{25300654-FFDF-A54E-BBA2-DC97AB9FD59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D601AA2B-68C2-D049-8BC9-3BD7319ADCB3}" type="sibTrans" cxnId="{25300654-FFDF-A54E-BBA2-DC97AB9FD592}">
      <dgm:prSet/>
      <dgm:spPr/>
      <dgm:t>
        <a:bodyPr/>
        <a:lstStyle/>
        <a:p>
          <a:endParaRPr lang="fi-FI"/>
        </a:p>
      </dgm:t>
    </dgm:pt>
    <dgm:pt modelId="{6003D786-4408-D243-9AEC-7A039E6CEF7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THE</a:t>
          </a:r>
          <a:r>
            <a:rPr lang="fi-FI" dirty="0">
              <a:solidFill>
                <a:srgbClr val="000000"/>
              </a:solidFill>
            </a:rPr>
            <a:t>  </a:t>
          </a:r>
          <a:r>
            <a:rPr lang="fi-FI" dirty="0"/>
            <a:t>                          ’ne tietyt’</a:t>
          </a:r>
        </a:p>
      </dgm:t>
    </dgm:pt>
    <dgm:pt modelId="{6F968C7C-AB8F-EE46-B8DA-724DE6B832E0}" type="parTrans" cxnId="{AAAAC8EC-F747-2146-A187-6C146869D3E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576F54D0-9E8A-7848-977A-995FDB35DA5F}" type="sibTrans" cxnId="{AAAAC8EC-F747-2146-A187-6C146869D3E9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54040" custScaleY="52847" custLinFactY="-28933" custLinFactNeighborX="63141" custLinFactNeighborY="-100000">
        <dgm:presLayoutVars>
          <dgm:chPref val="3"/>
        </dgm:presLayoutVars>
      </dgm:prSet>
      <dgm:spPr/>
    </dgm:pt>
    <dgm:pt modelId="{0A97E53E-93FA-3D44-8A09-D5C3D3C2AE58}" type="pres">
      <dgm:prSet presAssocID="{66C81F7E-B8CA-C541-A4F1-DFA1AFF9C5F7}" presName="level2hierChild" presStyleCnt="0"/>
      <dgm:spPr/>
    </dgm:pt>
    <dgm:pt modelId="{3CB4AFA8-6CBB-5A49-857B-FDCD3B6DAE60}" type="pres">
      <dgm:prSet presAssocID="{F57B5A99-A004-A141-9718-2BFDF738FB37}" presName="conn2-1" presStyleLbl="parChTrans1D2" presStyleIdx="0" presStyleCnt="1"/>
      <dgm:spPr/>
    </dgm:pt>
    <dgm:pt modelId="{F90A859D-7510-0E47-BAE9-14154F5DFB9B}" type="pres">
      <dgm:prSet presAssocID="{F57B5A99-A004-A141-9718-2BFDF738FB37}" presName="connTx" presStyleLbl="parChTrans1D2" presStyleIdx="0" presStyleCnt="1"/>
      <dgm:spPr/>
    </dgm:pt>
    <dgm:pt modelId="{DA54C822-239C-EB45-B89A-88A798D3ADF9}" type="pres">
      <dgm:prSet presAssocID="{209B31C9-D279-1E4D-9F3B-AD84CBA41627}" presName="root2" presStyleCnt="0"/>
      <dgm:spPr/>
    </dgm:pt>
    <dgm:pt modelId="{203C02D2-E41E-FB40-8362-E43F2ABA1501}" type="pres">
      <dgm:prSet presAssocID="{209B31C9-D279-1E4D-9F3B-AD84CBA41627}" presName="LevelTwoTextNode" presStyleLbl="node2" presStyleIdx="0" presStyleCnt="1" custScaleX="40835" custScaleY="39878" custLinFactY="-27986" custLinFactNeighborX="32270" custLinFactNeighborY="-100000">
        <dgm:presLayoutVars>
          <dgm:chPref val="3"/>
        </dgm:presLayoutVars>
      </dgm:prSet>
      <dgm:spPr/>
    </dgm:pt>
    <dgm:pt modelId="{99EFEF07-FF98-994B-B118-12EAD8F2288E}" type="pres">
      <dgm:prSet presAssocID="{209B31C9-D279-1E4D-9F3B-AD84CBA41627}" presName="level3hierChild" presStyleCnt="0"/>
      <dgm:spPr/>
    </dgm:pt>
    <dgm:pt modelId="{26552CF9-81CE-0E41-828F-0DE7F8FC942B}" type="pres">
      <dgm:prSet presAssocID="{F208CA94-5D30-2541-9DBF-6C7517F5B191}" presName="conn2-1" presStyleLbl="parChTrans1D3" presStyleIdx="0" presStyleCnt="2"/>
      <dgm:spPr/>
    </dgm:pt>
    <dgm:pt modelId="{2E9840FA-4B76-E54D-AD0D-EC2BE26BD864}" type="pres">
      <dgm:prSet presAssocID="{F208CA94-5D30-2541-9DBF-6C7517F5B191}" presName="connTx" presStyleLbl="parChTrans1D3" presStyleIdx="0" presStyleCnt="2"/>
      <dgm:spPr/>
    </dgm:pt>
    <dgm:pt modelId="{588E5689-CEB6-3348-AD74-9B436E342E6C}" type="pres">
      <dgm:prSet presAssocID="{91A6B81F-05D9-A444-8BEA-DB5355160B4D}" presName="root2" presStyleCnt="0"/>
      <dgm:spPr/>
    </dgm:pt>
    <dgm:pt modelId="{2D0CDB5F-2615-1F4A-9302-EA03F6B5C6F3}" type="pres">
      <dgm:prSet presAssocID="{91A6B81F-05D9-A444-8BEA-DB5355160B4D}" presName="LevelTwoTextNode" presStyleLbl="node3" presStyleIdx="0" presStyleCnt="2" custScaleX="45423" custScaleY="53112" custLinFactY="-38976" custLinFactNeighborX="30824" custLinFactNeighborY="-100000">
        <dgm:presLayoutVars>
          <dgm:chPref val="3"/>
        </dgm:presLayoutVars>
      </dgm:prSet>
      <dgm:spPr/>
    </dgm:pt>
    <dgm:pt modelId="{41798201-C698-8D42-B5A2-5AD7D55968DD}" type="pres">
      <dgm:prSet presAssocID="{91A6B81F-05D9-A444-8BEA-DB5355160B4D}" presName="level3hierChild" presStyleCnt="0"/>
      <dgm:spPr/>
    </dgm:pt>
    <dgm:pt modelId="{4958F988-D608-EA47-A902-370ACE003388}" type="pres">
      <dgm:prSet presAssocID="{6F968C7C-AB8F-EE46-B8DA-724DE6B832E0}" presName="conn2-1" presStyleLbl="parChTrans1D3" presStyleIdx="1" presStyleCnt="2"/>
      <dgm:spPr/>
    </dgm:pt>
    <dgm:pt modelId="{7B6BC47D-0BB6-7D4E-A260-FF6B90058C2A}" type="pres">
      <dgm:prSet presAssocID="{6F968C7C-AB8F-EE46-B8DA-724DE6B832E0}" presName="connTx" presStyleLbl="parChTrans1D3" presStyleIdx="1" presStyleCnt="2"/>
      <dgm:spPr/>
    </dgm:pt>
    <dgm:pt modelId="{3278245D-BAF1-7749-86B0-179031967A95}" type="pres">
      <dgm:prSet presAssocID="{6003D786-4408-D243-9AEC-7A039E6CEF7A}" presName="root2" presStyleCnt="0"/>
      <dgm:spPr/>
    </dgm:pt>
    <dgm:pt modelId="{035C70F8-17F7-A54F-B80D-D4FA2AC8F2AD}" type="pres">
      <dgm:prSet presAssocID="{6003D786-4408-D243-9AEC-7A039E6CEF7A}" presName="LevelTwoTextNode" presStyleLbl="node3" presStyleIdx="1" presStyleCnt="2" custScaleX="46937" custScaleY="29431" custLinFactY="-22892" custLinFactNeighborX="1172" custLinFactNeighborY="-100000">
        <dgm:presLayoutVars>
          <dgm:chPref val="3"/>
        </dgm:presLayoutVars>
      </dgm:prSet>
      <dgm:spPr/>
    </dgm:pt>
    <dgm:pt modelId="{04D3E037-8B33-544F-8800-D1CCBF17D64A}" type="pres">
      <dgm:prSet presAssocID="{6003D786-4408-D243-9AEC-7A039E6CEF7A}" presName="level3hierChild" presStyleCnt="0"/>
      <dgm:spPr/>
    </dgm:pt>
  </dgm:ptLst>
  <dgm:cxnLst>
    <dgm:cxn modelId="{520C641A-CCDA-FB4E-B6F0-CB39ACE1CCF8}" type="presOf" srcId="{209B31C9-D279-1E4D-9F3B-AD84CBA41627}" destId="{203C02D2-E41E-FB40-8362-E43F2ABA1501}" srcOrd="0" destOrd="0" presId="urn:microsoft.com/office/officeart/2005/8/layout/hierarchy2"/>
    <dgm:cxn modelId="{1A505D3B-3C69-C64C-BBED-9EB77D0618B6}" type="presOf" srcId="{F208CA94-5D30-2541-9DBF-6C7517F5B191}" destId="{26552CF9-81CE-0E41-828F-0DE7F8FC942B}" srcOrd="0" destOrd="0" presId="urn:microsoft.com/office/officeart/2005/8/layout/hierarchy2"/>
    <dgm:cxn modelId="{A0A0475F-2F58-B94C-B033-2A18DB0B6524}" type="presOf" srcId="{91A6B81F-05D9-A444-8BEA-DB5355160B4D}" destId="{2D0CDB5F-2615-1F4A-9302-EA03F6B5C6F3}" srcOrd="0" destOrd="0" presId="urn:microsoft.com/office/officeart/2005/8/layout/hierarchy2"/>
    <dgm:cxn modelId="{13998F42-28DF-A94A-A444-75604EBAFBEE}" type="presOf" srcId="{6F968C7C-AB8F-EE46-B8DA-724DE6B832E0}" destId="{7B6BC47D-0BB6-7D4E-A260-FF6B90058C2A}" srcOrd="1" destOrd="0" presId="urn:microsoft.com/office/officeart/2005/8/layout/hierarchy2"/>
    <dgm:cxn modelId="{3D50CE4C-1BB6-5241-B199-332B7F23C37D}" type="presOf" srcId="{F57B5A99-A004-A141-9718-2BFDF738FB37}" destId="{3CB4AFA8-6CBB-5A49-857B-FDCD3B6DAE60}" srcOrd="0" destOrd="0" presId="urn:microsoft.com/office/officeart/2005/8/layout/hierarchy2"/>
    <dgm:cxn modelId="{25300654-FFDF-A54E-BBA2-DC97AB9FD592}" srcId="{209B31C9-D279-1E4D-9F3B-AD84CBA41627}" destId="{91A6B81F-05D9-A444-8BEA-DB5355160B4D}" srcOrd="0" destOrd="0" parTransId="{F208CA94-5D30-2541-9DBF-6C7517F5B191}" sibTransId="{D601AA2B-68C2-D049-8BC9-3BD7319ADCB3}"/>
    <dgm:cxn modelId="{C7A6B05A-BD59-4D47-89DB-860A9A677C8D}" type="presOf" srcId="{6F968C7C-AB8F-EE46-B8DA-724DE6B832E0}" destId="{4958F988-D608-EA47-A902-370ACE003388}" srcOrd="0" destOrd="0" presId="urn:microsoft.com/office/officeart/2005/8/layout/hierarchy2"/>
    <dgm:cxn modelId="{7CCABB98-47EF-D944-8DB9-03A63DFD3124}" srcId="{66C81F7E-B8CA-C541-A4F1-DFA1AFF9C5F7}" destId="{209B31C9-D279-1E4D-9F3B-AD84CBA41627}" srcOrd="0" destOrd="0" parTransId="{F57B5A99-A004-A141-9718-2BFDF738FB37}" sibTransId="{3BC4642F-3E42-C543-B3A3-B101F2A6AD2F}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99179DAA-786A-324F-9F82-9642C0D2B3C7}" type="presOf" srcId="{66C81F7E-B8CA-C541-A4F1-DFA1AFF9C5F7}" destId="{4C8A4129-E2C8-7B46-8E81-5D9B03ABC711}" srcOrd="0" destOrd="0" presId="urn:microsoft.com/office/officeart/2005/8/layout/hierarchy2"/>
    <dgm:cxn modelId="{951F65BB-3DFF-2B4B-A600-B4A1B268962B}" type="presOf" srcId="{7CB2DEE2-A7D6-5641-8EF9-9782CB6FDD8A}" destId="{8C26EB8C-2391-FF40-A5BA-C23F6E6E06FD}" srcOrd="0" destOrd="0" presId="urn:microsoft.com/office/officeart/2005/8/layout/hierarchy2"/>
    <dgm:cxn modelId="{C59FB3CF-E046-FC40-B8DE-2A175E1B6E5E}" type="presOf" srcId="{F57B5A99-A004-A141-9718-2BFDF738FB37}" destId="{F90A859D-7510-0E47-BAE9-14154F5DFB9B}" srcOrd="1" destOrd="0" presId="urn:microsoft.com/office/officeart/2005/8/layout/hierarchy2"/>
    <dgm:cxn modelId="{A7D523D5-852D-8348-A274-CBFB2CBD9EE8}" type="presOf" srcId="{6003D786-4408-D243-9AEC-7A039E6CEF7A}" destId="{035C70F8-17F7-A54F-B80D-D4FA2AC8F2AD}" srcOrd="0" destOrd="0" presId="urn:microsoft.com/office/officeart/2005/8/layout/hierarchy2"/>
    <dgm:cxn modelId="{AAAAC8EC-F747-2146-A187-6C146869D3E9}" srcId="{209B31C9-D279-1E4D-9F3B-AD84CBA41627}" destId="{6003D786-4408-D243-9AEC-7A039E6CEF7A}" srcOrd="1" destOrd="0" parTransId="{6F968C7C-AB8F-EE46-B8DA-724DE6B832E0}" sibTransId="{576F54D0-9E8A-7848-977A-995FDB35DA5F}"/>
    <dgm:cxn modelId="{882B1AFC-C9E0-A44A-B1EC-22535C6D460A}" type="presOf" srcId="{F208CA94-5D30-2541-9DBF-6C7517F5B191}" destId="{2E9840FA-4B76-E54D-AD0D-EC2BE26BD864}" srcOrd="1" destOrd="0" presId="urn:microsoft.com/office/officeart/2005/8/layout/hierarchy2"/>
    <dgm:cxn modelId="{381F49B6-15D0-F742-8CFD-B0717FD8CDBD}" type="presParOf" srcId="{8C26EB8C-2391-FF40-A5BA-C23F6E6E06FD}" destId="{C07E4169-EF8C-6C48-AD32-0FF00B8BFE5B}" srcOrd="0" destOrd="0" presId="urn:microsoft.com/office/officeart/2005/8/layout/hierarchy2"/>
    <dgm:cxn modelId="{198F1AF8-7408-7F43-A6FE-C6B0B97CEAA5}" type="presParOf" srcId="{C07E4169-EF8C-6C48-AD32-0FF00B8BFE5B}" destId="{4C8A4129-E2C8-7B46-8E81-5D9B03ABC711}" srcOrd="0" destOrd="0" presId="urn:microsoft.com/office/officeart/2005/8/layout/hierarchy2"/>
    <dgm:cxn modelId="{530FB3D5-CDCB-D840-9F98-6E8437D15C9A}" type="presParOf" srcId="{C07E4169-EF8C-6C48-AD32-0FF00B8BFE5B}" destId="{0A97E53E-93FA-3D44-8A09-D5C3D3C2AE58}" srcOrd="1" destOrd="0" presId="urn:microsoft.com/office/officeart/2005/8/layout/hierarchy2"/>
    <dgm:cxn modelId="{16AC828F-6077-CE46-A1C7-086EB654D5DD}" type="presParOf" srcId="{0A97E53E-93FA-3D44-8A09-D5C3D3C2AE58}" destId="{3CB4AFA8-6CBB-5A49-857B-FDCD3B6DAE60}" srcOrd="0" destOrd="0" presId="urn:microsoft.com/office/officeart/2005/8/layout/hierarchy2"/>
    <dgm:cxn modelId="{77E63439-7D18-5344-B794-0F0AC9AAAE85}" type="presParOf" srcId="{3CB4AFA8-6CBB-5A49-857B-FDCD3B6DAE60}" destId="{F90A859D-7510-0E47-BAE9-14154F5DFB9B}" srcOrd="0" destOrd="0" presId="urn:microsoft.com/office/officeart/2005/8/layout/hierarchy2"/>
    <dgm:cxn modelId="{8A64B978-4906-7D42-8387-F212D2E46E3A}" type="presParOf" srcId="{0A97E53E-93FA-3D44-8A09-D5C3D3C2AE58}" destId="{DA54C822-239C-EB45-B89A-88A798D3ADF9}" srcOrd="1" destOrd="0" presId="urn:microsoft.com/office/officeart/2005/8/layout/hierarchy2"/>
    <dgm:cxn modelId="{D3788C7F-8A6E-E041-AE7D-5E08D7996EA5}" type="presParOf" srcId="{DA54C822-239C-EB45-B89A-88A798D3ADF9}" destId="{203C02D2-E41E-FB40-8362-E43F2ABA1501}" srcOrd="0" destOrd="0" presId="urn:microsoft.com/office/officeart/2005/8/layout/hierarchy2"/>
    <dgm:cxn modelId="{623C573C-4293-834E-9535-BC1B1A57E507}" type="presParOf" srcId="{DA54C822-239C-EB45-B89A-88A798D3ADF9}" destId="{99EFEF07-FF98-994B-B118-12EAD8F2288E}" srcOrd="1" destOrd="0" presId="urn:microsoft.com/office/officeart/2005/8/layout/hierarchy2"/>
    <dgm:cxn modelId="{3135D9B6-4BE3-7849-886C-6DECFA899544}" type="presParOf" srcId="{99EFEF07-FF98-994B-B118-12EAD8F2288E}" destId="{26552CF9-81CE-0E41-828F-0DE7F8FC942B}" srcOrd="0" destOrd="0" presId="urn:microsoft.com/office/officeart/2005/8/layout/hierarchy2"/>
    <dgm:cxn modelId="{E94AE8CC-5CA0-D041-8D28-8F0AAB16E9EE}" type="presParOf" srcId="{26552CF9-81CE-0E41-828F-0DE7F8FC942B}" destId="{2E9840FA-4B76-E54D-AD0D-EC2BE26BD864}" srcOrd="0" destOrd="0" presId="urn:microsoft.com/office/officeart/2005/8/layout/hierarchy2"/>
    <dgm:cxn modelId="{7B76E38B-DDA2-A14F-8CAD-9F1C0C063BC8}" type="presParOf" srcId="{99EFEF07-FF98-994B-B118-12EAD8F2288E}" destId="{588E5689-CEB6-3348-AD74-9B436E342E6C}" srcOrd="1" destOrd="0" presId="urn:microsoft.com/office/officeart/2005/8/layout/hierarchy2"/>
    <dgm:cxn modelId="{AB8C4D60-58B9-0F42-830C-2DDE81772ED5}" type="presParOf" srcId="{588E5689-CEB6-3348-AD74-9B436E342E6C}" destId="{2D0CDB5F-2615-1F4A-9302-EA03F6B5C6F3}" srcOrd="0" destOrd="0" presId="urn:microsoft.com/office/officeart/2005/8/layout/hierarchy2"/>
    <dgm:cxn modelId="{CC0E2D3E-E269-2843-ACC3-26B67A3CD6BB}" type="presParOf" srcId="{588E5689-CEB6-3348-AD74-9B436E342E6C}" destId="{41798201-C698-8D42-B5A2-5AD7D55968DD}" srcOrd="1" destOrd="0" presId="urn:microsoft.com/office/officeart/2005/8/layout/hierarchy2"/>
    <dgm:cxn modelId="{782FEA50-541E-2240-95DA-C7594869FAE8}" type="presParOf" srcId="{99EFEF07-FF98-994B-B118-12EAD8F2288E}" destId="{4958F988-D608-EA47-A902-370ACE003388}" srcOrd="2" destOrd="0" presId="urn:microsoft.com/office/officeart/2005/8/layout/hierarchy2"/>
    <dgm:cxn modelId="{46F5A026-089F-694E-B5C7-C0DD7B6AC992}" type="presParOf" srcId="{4958F988-D608-EA47-A902-370ACE003388}" destId="{7B6BC47D-0BB6-7D4E-A260-FF6B90058C2A}" srcOrd="0" destOrd="0" presId="urn:microsoft.com/office/officeart/2005/8/layout/hierarchy2"/>
    <dgm:cxn modelId="{4D8DE5A1-4B8E-C142-98C5-9FF9ACA6D255}" type="presParOf" srcId="{99EFEF07-FF98-994B-B118-12EAD8F2288E}" destId="{3278245D-BAF1-7749-86B0-179031967A95}" srcOrd="3" destOrd="0" presId="urn:microsoft.com/office/officeart/2005/8/layout/hierarchy2"/>
    <dgm:cxn modelId="{0C69570F-0111-2043-87E3-80E32D7ADEC4}" type="presParOf" srcId="{3278245D-BAF1-7749-86B0-179031967A95}" destId="{035C70F8-17F7-A54F-B80D-D4FA2AC8F2AD}" srcOrd="0" destOrd="0" presId="urn:microsoft.com/office/officeart/2005/8/layout/hierarchy2"/>
    <dgm:cxn modelId="{4870AC53-94F0-A54D-BEAF-86E569D059CD}" type="presParOf" srcId="{3278245D-BAF1-7749-86B0-179031967A95}" destId="{04D3E037-8B33-544F-8800-D1CCBF17D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686" y="2578318"/>
          <a:ext cx="1714460" cy="104845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33394" y="2609026"/>
        <a:ext cx="1653044" cy="987038"/>
      </dsp:txXfrm>
    </dsp:sp>
    <dsp:sp modelId="{01785847-C7EB-1748-A7F7-2B670501438D}">
      <dsp:nvSpPr>
        <dsp:cNvPr id="0" name=""/>
        <dsp:cNvSpPr/>
      </dsp:nvSpPr>
      <dsp:spPr>
        <a:xfrm rot="16632851">
          <a:off x="1112331" y="2397976"/>
          <a:ext cx="138335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83351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769422" y="2381761"/>
        <a:ext cx="69167" cy="69167"/>
      </dsp:txXfrm>
    </dsp:sp>
    <dsp:sp modelId="{A1C88C27-B3A6-2044-8B2C-30843BFF7204}">
      <dsp:nvSpPr>
        <dsp:cNvPr id="0" name=""/>
        <dsp:cNvSpPr/>
      </dsp:nvSpPr>
      <dsp:spPr>
        <a:xfrm>
          <a:off x="1890866" y="1248450"/>
          <a:ext cx="1926804" cy="96338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yksikössä</a:t>
          </a:r>
        </a:p>
      </dsp:txBody>
      <dsp:txXfrm>
        <a:off x="1919083" y="1276667"/>
        <a:ext cx="1870370" cy="906955"/>
      </dsp:txXfrm>
    </dsp:sp>
    <dsp:sp modelId="{9D663CA5-A4CD-EC45-BC0D-F1CD7945ADDF}">
      <dsp:nvSpPr>
        <dsp:cNvPr id="0" name=""/>
        <dsp:cNvSpPr/>
      </dsp:nvSpPr>
      <dsp:spPr>
        <a:xfrm rot="19252433">
          <a:off x="3661740" y="1272976"/>
          <a:ext cx="139074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90741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322342" y="1256577"/>
        <a:ext cx="69537" cy="69537"/>
      </dsp:txXfrm>
    </dsp:sp>
    <dsp:sp modelId="{759A8AAF-9F2B-B543-BCD1-CD49D2374D7D}">
      <dsp:nvSpPr>
        <dsp:cNvPr id="0" name=""/>
        <dsp:cNvSpPr/>
      </dsp:nvSpPr>
      <dsp:spPr>
        <a:xfrm>
          <a:off x="4896551" y="216024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rgbClr val="000000"/>
              </a:solidFill>
            </a:rPr>
            <a:t>A / AN                  </a:t>
          </a:r>
          <a:r>
            <a:rPr lang="fi-FI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’eräs’, ’muuan’, ’joku’</a:t>
          </a:r>
        </a:p>
      </dsp:txBody>
      <dsp:txXfrm>
        <a:off x="4933837" y="253310"/>
        <a:ext cx="2471518" cy="1198473"/>
      </dsp:txXfrm>
    </dsp:sp>
    <dsp:sp modelId="{45154E87-7DFA-1B4F-ABDB-595DF065D51E}">
      <dsp:nvSpPr>
        <dsp:cNvPr id="0" name=""/>
        <dsp:cNvSpPr/>
      </dsp:nvSpPr>
      <dsp:spPr>
        <a:xfrm rot="1652328">
          <a:off x="3748741" y="1993055"/>
          <a:ext cx="1216739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216739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326692" y="1981006"/>
        <a:ext cx="60836" cy="60836"/>
      </dsp:txXfrm>
    </dsp:sp>
    <dsp:sp modelId="{98C7EE6A-FFC2-7545-BFF3-23CB01FD29EB}">
      <dsp:nvSpPr>
        <dsp:cNvPr id="0" name=""/>
        <dsp:cNvSpPr/>
      </dsp:nvSpPr>
      <dsp:spPr>
        <a:xfrm>
          <a:off x="4896551" y="1656181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THE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 ’se tietty/tunnettu’</a:t>
          </a:r>
        </a:p>
      </dsp:txBody>
      <dsp:txXfrm>
        <a:off x="4933837" y="1693467"/>
        <a:ext cx="2471518" cy="1198473"/>
      </dsp:txXfrm>
    </dsp:sp>
    <dsp:sp modelId="{3CB4AFA8-6CBB-5A49-857B-FDCD3B6DAE60}">
      <dsp:nvSpPr>
        <dsp:cNvPr id="0" name=""/>
        <dsp:cNvSpPr/>
      </dsp:nvSpPr>
      <dsp:spPr>
        <a:xfrm rot="3874836">
          <a:off x="1326813" y="3701854"/>
          <a:ext cx="1367770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67770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976504" y="3686029"/>
        <a:ext cx="68388" cy="68388"/>
      </dsp:txXfrm>
    </dsp:sp>
    <dsp:sp modelId="{203C02D2-E41E-FB40-8362-E43F2ABA1501}">
      <dsp:nvSpPr>
        <dsp:cNvPr id="0" name=""/>
        <dsp:cNvSpPr/>
      </dsp:nvSpPr>
      <dsp:spPr>
        <a:xfrm>
          <a:off x="2304249" y="3888428"/>
          <a:ext cx="1874075" cy="8989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monikossa</a:t>
          </a:r>
        </a:p>
      </dsp:txBody>
      <dsp:txXfrm>
        <a:off x="2330578" y="3914757"/>
        <a:ext cx="1821417" cy="846290"/>
      </dsp:txXfrm>
    </dsp:sp>
    <dsp:sp modelId="{26552CF9-81CE-0E41-828F-0DE7F8FC942B}">
      <dsp:nvSpPr>
        <dsp:cNvPr id="0" name=""/>
        <dsp:cNvSpPr/>
      </dsp:nvSpPr>
      <dsp:spPr>
        <a:xfrm rot="19842137">
          <a:off x="4099248" y="4017013"/>
          <a:ext cx="123642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236421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686549" y="4004471"/>
        <a:ext cx="61821" cy="61821"/>
      </dsp:txXfrm>
    </dsp:sp>
    <dsp:sp modelId="{2D0CDB5F-2615-1F4A-9302-EA03F6B5C6F3}">
      <dsp:nvSpPr>
        <dsp:cNvPr id="0" name=""/>
        <dsp:cNvSpPr/>
      </dsp:nvSpPr>
      <dsp:spPr>
        <a:xfrm>
          <a:off x="5256594" y="3096339"/>
          <a:ext cx="2546090" cy="12730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rgbClr val="000000"/>
              </a:solidFill>
            </a:rPr>
            <a:t>EI ARTIKKELIA</a:t>
          </a:r>
          <a:r>
            <a:rPr lang="fi-FI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yleisessä merkityksessä  ’jotkut’, ’eräät’</a:t>
          </a:r>
        </a:p>
      </dsp:txBody>
      <dsp:txXfrm>
        <a:off x="5293880" y="3133625"/>
        <a:ext cx="2471518" cy="1198473"/>
      </dsp:txXfrm>
    </dsp:sp>
    <dsp:sp modelId="{4958F988-D608-EA47-A902-370ACE003388}">
      <dsp:nvSpPr>
        <dsp:cNvPr id="0" name=""/>
        <dsp:cNvSpPr/>
      </dsp:nvSpPr>
      <dsp:spPr>
        <a:xfrm rot="2265488">
          <a:off x="4035530" y="4737098"/>
          <a:ext cx="1363857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63857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683363" y="4721370"/>
        <a:ext cx="68192" cy="68192"/>
      </dsp:txXfrm>
    </dsp:sp>
    <dsp:sp modelId="{035C70F8-17F7-A54F-B80D-D4FA2AC8F2AD}">
      <dsp:nvSpPr>
        <dsp:cNvPr id="0" name=""/>
        <dsp:cNvSpPr/>
      </dsp:nvSpPr>
      <dsp:spPr>
        <a:xfrm>
          <a:off x="5256594" y="4536510"/>
          <a:ext cx="2546090" cy="12730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rgbClr val="000000"/>
              </a:solidFill>
            </a:rPr>
            <a:t>THE</a:t>
          </a:r>
          <a:r>
            <a:rPr lang="fi-FI" sz="2000" kern="1200" dirty="0">
              <a:solidFill>
                <a:srgbClr val="000000"/>
              </a:solidFill>
            </a:rPr>
            <a:t>  </a:t>
          </a:r>
          <a:r>
            <a:rPr lang="fi-FI" sz="2000" kern="1200" dirty="0"/>
            <a:t>                       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’ne tietyt’</a:t>
          </a:r>
        </a:p>
      </dsp:txBody>
      <dsp:txXfrm>
        <a:off x="5293880" y="4573796"/>
        <a:ext cx="2471518" cy="1198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12" y="2304257"/>
          <a:ext cx="1714460" cy="157173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Ei-laskettava</a:t>
          </a:r>
          <a:r>
            <a:rPr lang="fi-FI" sz="2400" kern="1200" dirty="0">
              <a:solidFill>
                <a:srgbClr val="000000"/>
              </a:solidFill>
            </a:rPr>
            <a:t>, abstrakti- tai ainesana</a:t>
          </a:r>
        </a:p>
      </dsp:txBody>
      <dsp:txXfrm>
        <a:off x="46047" y="2350292"/>
        <a:ext cx="1622390" cy="1479669"/>
      </dsp:txXfrm>
    </dsp:sp>
    <dsp:sp modelId="{01785847-C7EB-1748-A7F7-2B670501438D}">
      <dsp:nvSpPr>
        <dsp:cNvPr id="0" name=""/>
        <dsp:cNvSpPr/>
      </dsp:nvSpPr>
      <dsp:spPr>
        <a:xfrm rot="21492859">
          <a:off x="1714347" y="3063686"/>
          <a:ext cx="51802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518024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960409" y="3069105"/>
        <a:ext cx="25901" cy="25901"/>
      </dsp:txXfrm>
    </dsp:sp>
    <dsp:sp modelId="{A1C88C27-B3A6-2044-8B2C-30843BFF7204}">
      <dsp:nvSpPr>
        <dsp:cNvPr id="0" name=""/>
        <dsp:cNvSpPr/>
      </dsp:nvSpPr>
      <dsp:spPr>
        <a:xfrm>
          <a:off x="2232246" y="2592290"/>
          <a:ext cx="1926804" cy="96338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aina yksiköllinen</a:t>
          </a:r>
        </a:p>
      </dsp:txBody>
      <dsp:txXfrm>
        <a:off x="2260463" y="2620507"/>
        <a:ext cx="1870370" cy="906955"/>
      </dsp:txXfrm>
    </dsp:sp>
    <dsp:sp modelId="{9D663CA5-A4CD-EC45-BC0D-F1CD7945ADDF}">
      <dsp:nvSpPr>
        <dsp:cNvPr id="0" name=""/>
        <dsp:cNvSpPr/>
      </dsp:nvSpPr>
      <dsp:spPr>
        <a:xfrm rot="18854158">
          <a:off x="3999214" y="2676897"/>
          <a:ext cx="105717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057174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501371" y="2668837"/>
        <a:ext cx="52858" cy="52858"/>
      </dsp:txXfrm>
    </dsp:sp>
    <dsp:sp modelId="{759A8AAF-9F2B-B543-BCD1-CD49D2374D7D}">
      <dsp:nvSpPr>
        <dsp:cNvPr id="0" name=""/>
        <dsp:cNvSpPr/>
      </dsp:nvSpPr>
      <dsp:spPr>
        <a:xfrm>
          <a:off x="4896551" y="1680025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EI ARTIKKELIA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’yleisesti, ylipäätään’</a:t>
          </a:r>
        </a:p>
      </dsp:txBody>
      <dsp:txXfrm>
        <a:off x="4933837" y="1717311"/>
        <a:ext cx="2471518" cy="1198473"/>
      </dsp:txXfrm>
    </dsp:sp>
    <dsp:sp modelId="{45154E87-7DFA-1B4F-ABDB-595DF065D51E}">
      <dsp:nvSpPr>
        <dsp:cNvPr id="0" name=""/>
        <dsp:cNvSpPr/>
      </dsp:nvSpPr>
      <dsp:spPr>
        <a:xfrm rot="2567469">
          <a:off x="4025303" y="3396976"/>
          <a:ext cx="1004995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004995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502676" y="3390220"/>
        <a:ext cx="50249" cy="50249"/>
      </dsp:txXfrm>
    </dsp:sp>
    <dsp:sp modelId="{98C7EE6A-FFC2-7545-BFF3-23CB01FD29EB}">
      <dsp:nvSpPr>
        <dsp:cNvPr id="0" name=""/>
        <dsp:cNvSpPr/>
      </dsp:nvSpPr>
      <dsp:spPr>
        <a:xfrm>
          <a:off x="4896551" y="3120183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chemeClr val="tx1"/>
              </a:solidFill>
            </a:rPr>
            <a:t>THE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’se tietty/tunnettu’</a:t>
          </a:r>
        </a:p>
      </dsp:txBody>
      <dsp:txXfrm>
        <a:off x="4933837" y="3157469"/>
        <a:ext cx="2471518" cy="1198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417162" y="530575"/>
          <a:ext cx="2092299" cy="90560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2443686" y="557099"/>
        <a:ext cx="2039251" cy="852561"/>
      </dsp:txXfrm>
    </dsp:sp>
    <dsp:sp modelId="{01785847-C7EB-1748-A7F7-2B670501438D}">
      <dsp:nvSpPr>
        <dsp:cNvPr id="0" name=""/>
        <dsp:cNvSpPr/>
      </dsp:nvSpPr>
      <dsp:spPr>
        <a:xfrm rot="21303988">
          <a:off x="4509126" y="950612"/>
          <a:ext cx="180546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180546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594886" y="971103"/>
        <a:ext cx="9027" cy="9027"/>
      </dsp:txXfrm>
    </dsp:sp>
    <dsp:sp modelId="{A1C88C27-B3A6-2044-8B2C-30843BFF7204}">
      <dsp:nvSpPr>
        <dsp:cNvPr id="0" name=""/>
        <dsp:cNvSpPr/>
      </dsp:nvSpPr>
      <dsp:spPr>
        <a:xfrm>
          <a:off x="4689338" y="603878"/>
          <a:ext cx="1670470" cy="72794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yksikössä</a:t>
          </a:r>
        </a:p>
      </dsp:txBody>
      <dsp:txXfrm>
        <a:off x="4710659" y="625199"/>
        <a:ext cx="1627828" cy="685307"/>
      </dsp:txXfrm>
    </dsp:sp>
    <dsp:sp modelId="{9D663CA5-A4CD-EC45-BC0D-F1CD7945ADDF}">
      <dsp:nvSpPr>
        <dsp:cNvPr id="0" name=""/>
        <dsp:cNvSpPr/>
      </dsp:nvSpPr>
      <dsp:spPr>
        <a:xfrm rot="17557190">
          <a:off x="6193607" y="693545"/>
          <a:ext cx="540156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540156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450181" y="705046"/>
        <a:ext cx="27007" cy="27007"/>
      </dsp:txXfrm>
    </dsp:sp>
    <dsp:sp modelId="{759A8AAF-9F2B-B543-BCD1-CD49D2374D7D}">
      <dsp:nvSpPr>
        <dsp:cNvPr id="0" name=""/>
        <dsp:cNvSpPr/>
      </dsp:nvSpPr>
      <dsp:spPr>
        <a:xfrm>
          <a:off x="6567561" y="90811"/>
          <a:ext cx="1806054" cy="75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rgbClr val="000000"/>
              </a:solidFill>
            </a:rPr>
            <a:t>A / AN                  </a:t>
          </a:r>
          <a:r>
            <a:rPr lang="fi-FI" sz="1600" b="1" kern="1200" dirty="0"/>
            <a:t> </a:t>
          </a:r>
          <a:r>
            <a:rPr lang="fi-FI" sz="1600" kern="1200" dirty="0"/>
            <a:t>’eräs’, ’muuan’, ’joku’</a:t>
          </a:r>
        </a:p>
      </dsp:txBody>
      <dsp:txXfrm>
        <a:off x="6589729" y="112979"/>
        <a:ext cx="1761718" cy="712536"/>
      </dsp:txXfrm>
    </dsp:sp>
    <dsp:sp modelId="{45154E87-7DFA-1B4F-ABDB-595DF065D51E}">
      <dsp:nvSpPr>
        <dsp:cNvPr id="0" name=""/>
        <dsp:cNvSpPr/>
      </dsp:nvSpPr>
      <dsp:spPr>
        <a:xfrm rot="3722910">
          <a:off x="6255152" y="1116860"/>
          <a:ext cx="393983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393983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442294" y="1132015"/>
        <a:ext cx="19699" cy="19699"/>
      </dsp:txXfrm>
    </dsp:sp>
    <dsp:sp modelId="{98C7EE6A-FFC2-7545-BFF3-23CB01FD29EB}">
      <dsp:nvSpPr>
        <dsp:cNvPr id="0" name=""/>
        <dsp:cNvSpPr/>
      </dsp:nvSpPr>
      <dsp:spPr>
        <a:xfrm>
          <a:off x="6544478" y="970357"/>
          <a:ext cx="1829137" cy="691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</a:rPr>
            <a:t>THE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 ’se tietty/tunnettu’</a:t>
          </a:r>
        </a:p>
      </dsp:txBody>
      <dsp:txXfrm>
        <a:off x="6564718" y="990597"/>
        <a:ext cx="1788657" cy="65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471909" y="191550"/>
          <a:ext cx="2111501" cy="103244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marL="0" lvl="0" indent="0" algn="ctr" defTabSz="10668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2502148" y="221789"/>
        <a:ext cx="2051023" cy="971965"/>
      </dsp:txXfrm>
    </dsp:sp>
    <dsp:sp modelId="{3CB4AFA8-6CBB-5A49-857B-FDCD3B6DAE60}">
      <dsp:nvSpPr>
        <dsp:cNvPr id="0" name=""/>
        <dsp:cNvSpPr/>
      </dsp:nvSpPr>
      <dsp:spPr>
        <a:xfrm rot="178148">
          <a:off x="4583170" y="689777"/>
          <a:ext cx="35717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57176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752829" y="708093"/>
        <a:ext cx="17858" cy="17858"/>
      </dsp:txXfrm>
    </dsp:sp>
    <dsp:sp modelId="{203C02D2-E41E-FB40-8362-E43F2ABA1501}">
      <dsp:nvSpPr>
        <dsp:cNvPr id="0" name=""/>
        <dsp:cNvSpPr/>
      </dsp:nvSpPr>
      <dsp:spPr>
        <a:xfrm>
          <a:off x="4940107" y="336736"/>
          <a:ext cx="1595543" cy="77907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monikossa</a:t>
          </a:r>
        </a:p>
      </dsp:txBody>
      <dsp:txXfrm>
        <a:off x="4962925" y="359554"/>
        <a:ext cx="1549907" cy="733439"/>
      </dsp:txXfrm>
    </dsp:sp>
    <dsp:sp modelId="{26552CF9-81CE-0E41-828F-0DE7F8FC942B}">
      <dsp:nvSpPr>
        <dsp:cNvPr id="0" name=""/>
        <dsp:cNvSpPr/>
      </dsp:nvSpPr>
      <dsp:spPr>
        <a:xfrm rot="19827204">
          <a:off x="6508295" y="595296"/>
          <a:ext cx="42070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420706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708130" y="612024"/>
        <a:ext cx="21035" cy="21035"/>
      </dsp:txXfrm>
    </dsp:sp>
    <dsp:sp modelId="{2D0CDB5F-2615-1F4A-9302-EA03F6B5C6F3}">
      <dsp:nvSpPr>
        <dsp:cNvPr id="0" name=""/>
        <dsp:cNvSpPr/>
      </dsp:nvSpPr>
      <dsp:spPr>
        <a:xfrm>
          <a:off x="6901646" y="0"/>
          <a:ext cx="1774809" cy="10376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rgbClr val="000000"/>
              </a:solidFill>
            </a:rPr>
            <a:t>EI ARTIKKELIA</a:t>
          </a:r>
          <a:r>
            <a:rPr lang="fi-FI" sz="1700" b="1" kern="1200" dirty="0"/>
            <a:t> </a:t>
          </a:r>
          <a:r>
            <a:rPr lang="fi-FI" sz="1700" kern="1200" dirty="0"/>
            <a:t>yleisessä merkityksessä  ’jotkut’, ’eräät’</a:t>
          </a:r>
        </a:p>
      </dsp:txBody>
      <dsp:txXfrm>
        <a:off x="6932037" y="30391"/>
        <a:ext cx="1714027" cy="976838"/>
      </dsp:txXfrm>
    </dsp:sp>
    <dsp:sp modelId="{4958F988-D608-EA47-A902-370ACE003388}">
      <dsp:nvSpPr>
        <dsp:cNvPr id="0" name=""/>
        <dsp:cNvSpPr/>
      </dsp:nvSpPr>
      <dsp:spPr>
        <a:xfrm rot="4088437">
          <a:off x="6277017" y="1081454"/>
          <a:ext cx="8241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24105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668467" y="1088097"/>
        <a:ext cx="41205" cy="41205"/>
      </dsp:txXfrm>
    </dsp:sp>
    <dsp:sp modelId="{035C70F8-17F7-A54F-B80D-D4FA2AC8F2AD}">
      <dsp:nvSpPr>
        <dsp:cNvPr id="0" name=""/>
        <dsp:cNvSpPr/>
      </dsp:nvSpPr>
      <dsp:spPr>
        <a:xfrm>
          <a:off x="6842489" y="1203637"/>
          <a:ext cx="1833966" cy="57497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rgbClr val="000000"/>
              </a:solidFill>
            </a:rPr>
            <a:t>THE</a:t>
          </a:r>
          <a:r>
            <a:rPr lang="fi-FI" sz="1700" kern="1200" dirty="0">
              <a:solidFill>
                <a:srgbClr val="000000"/>
              </a:solidFill>
            </a:rPr>
            <a:t>  </a:t>
          </a:r>
          <a:r>
            <a:rPr lang="fi-FI" sz="1700" kern="1200" dirty="0"/>
            <a:t>                          ’ne tietyt’</a:t>
          </a:r>
        </a:p>
      </dsp:txBody>
      <dsp:txXfrm>
        <a:off x="6859330" y="1220478"/>
        <a:ext cx="1800284" cy="541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Such</a:t>
            </a:r>
            <a:r>
              <a:rPr lang="fi-FI" dirty="0"/>
              <a:t> a </a:t>
            </a:r>
            <a:r>
              <a:rPr lang="fi-FI" dirty="0" err="1"/>
              <a:t>beautiful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! </a:t>
            </a:r>
            <a:r>
              <a:rPr lang="fi-FI" dirty="0" err="1"/>
              <a:t>Quite</a:t>
            </a:r>
            <a:r>
              <a:rPr lang="fi-FI" dirty="0"/>
              <a:t> an </a:t>
            </a:r>
            <a:r>
              <a:rPr lang="fi-FI" dirty="0" err="1"/>
              <a:t>interesting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. </a:t>
            </a:r>
            <a:r>
              <a:rPr lang="fi-FI" dirty="0" err="1"/>
              <a:t>What</a:t>
            </a:r>
            <a:r>
              <a:rPr lang="fi-FI" dirty="0"/>
              <a:t> a </a:t>
            </a:r>
            <a:r>
              <a:rPr lang="fi-FI" dirty="0" err="1"/>
              <a:t>great</a:t>
            </a:r>
            <a:r>
              <a:rPr lang="fi-FI" dirty="0"/>
              <a:t> </a:t>
            </a:r>
            <a:r>
              <a:rPr lang="fi-FI" dirty="0" err="1"/>
              <a:t>trip</a:t>
            </a:r>
            <a:r>
              <a:rPr lang="fi-FI" dirty="0"/>
              <a:t>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69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27.4.2020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dirty="0">
                <a:solidFill>
                  <a:srgbClr val="000000"/>
                </a:solidFill>
              </a:rPr>
              <a:t>Epämääräistä artikkelia ’</a:t>
            </a:r>
            <a:r>
              <a:rPr lang="fi-FI" sz="3000" b="1" dirty="0">
                <a:solidFill>
                  <a:srgbClr val="000000"/>
                </a:solidFill>
              </a:rPr>
              <a:t>a</a:t>
            </a:r>
            <a:r>
              <a:rPr lang="fi-FI" sz="3000" dirty="0">
                <a:solidFill>
                  <a:srgbClr val="000000"/>
                </a:solidFill>
              </a:rPr>
              <a:t>’/’</a:t>
            </a:r>
            <a:r>
              <a:rPr lang="fi-FI" sz="3000" b="1" dirty="0">
                <a:solidFill>
                  <a:srgbClr val="000000"/>
                </a:solidFill>
              </a:rPr>
              <a:t>an</a:t>
            </a:r>
            <a:r>
              <a:rPr lang="fi-FI" sz="3000" dirty="0">
                <a:solidFill>
                  <a:srgbClr val="000000"/>
                </a:solidFill>
              </a:rPr>
              <a:t>’</a:t>
            </a:r>
            <a:r>
              <a:rPr lang="fi-FI" sz="3000" b="1" dirty="0">
                <a:solidFill>
                  <a:srgbClr val="000000"/>
                </a:solidFill>
              </a:rPr>
              <a:t> </a:t>
            </a:r>
            <a:r>
              <a:rPr lang="fi-FI" sz="3000" dirty="0">
                <a:solidFill>
                  <a:srgbClr val="000000"/>
                </a:solidFill>
              </a:rPr>
              <a:t>käytetään myös</a:t>
            </a:r>
          </a:p>
          <a:p>
            <a:pPr lvl="1">
              <a:spcBef>
                <a:spcPts val="1272"/>
              </a:spcBef>
            </a:pPr>
            <a:r>
              <a:rPr lang="fi-FI" sz="3000" dirty="0">
                <a:solidFill>
                  <a:srgbClr val="000000"/>
                </a:solidFill>
              </a:rPr>
              <a:t>ilmaistaessa määrää, hintaa tai vauhtia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rgbClr val="000000"/>
                </a:solidFill>
              </a:rPr>
              <a:t>	     </a:t>
            </a:r>
            <a:r>
              <a:rPr lang="fi-FI" sz="3000" dirty="0">
                <a:solidFill>
                  <a:srgbClr val="2DA2BF"/>
                </a:solidFill>
              </a:rPr>
              <a:t>The </a:t>
            </a:r>
            <a:r>
              <a:rPr lang="fi-FI" sz="3000" dirty="0" err="1">
                <a:solidFill>
                  <a:srgbClr val="2DA2BF"/>
                </a:solidFill>
              </a:rPr>
              <a:t>oranges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cost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b="1" dirty="0">
                <a:solidFill>
                  <a:srgbClr val="2DA2BF"/>
                </a:solidFill>
              </a:rPr>
              <a:t>2 </a:t>
            </a:r>
            <a:r>
              <a:rPr lang="fi-FI" sz="3000" b="1" dirty="0" err="1">
                <a:solidFill>
                  <a:srgbClr val="2DA2BF"/>
                </a:solidFill>
              </a:rPr>
              <a:t>euros</a:t>
            </a:r>
            <a:r>
              <a:rPr lang="fi-FI" sz="3000" b="1" dirty="0">
                <a:solidFill>
                  <a:srgbClr val="2DA2BF"/>
                </a:solidFill>
              </a:rPr>
              <a:t> a kilo</a:t>
            </a:r>
            <a:r>
              <a:rPr lang="fi-FI" sz="3000" dirty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rgbClr val="2DA2BF"/>
                </a:solidFill>
              </a:rPr>
              <a:t>	     He </a:t>
            </a:r>
            <a:r>
              <a:rPr lang="fi-FI" sz="3000" dirty="0" err="1">
                <a:solidFill>
                  <a:srgbClr val="2DA2BF"/>
                </a:solidFill>
              </a:rPr>
              <a:t>was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driving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b="1" dirty="0">
                <a:solidFill>
                  <a:srgbClr val="2DA2BF"/>
                </a:solidFill>
              </a:rPr>
              <a:t>60 </a:t>
            </a:r>
            <a:r>
              <a:rPr lang="fi-FI" sz="3000" b="1" dirty="0" err="1">
                <a:solidFill>
                  <a:srgbClr val="2DA2BF"/>
                </a:solidFill>
              </a:rPr>
              <a:t>miles</a:t>
            </a:r>
            <a:r>
              <a:rPr lang="fi-FI" sz="3000" b="1" dirty="0">
                <a:solidFill>
                  <a:srgbClr val="2DA2BF"/>
                </a:solidFill>
              </a:rPr>
              <a:t> an </a:t>
            </a:r>
            <a:r>
              <a:rPr lang="fi-FI" sz="3000" b="1" dirty="0" err="1">
                <a:solidFill>
                  <a:srgbClr val="2DA2BF"/>
                </a:solidFill>
              </a:rPr>
              <a:t>hour</a:t>
            </a:r>
            <a:r>
              <a:rPr lang="fi-FI" sz="3000" b="1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when</a:t>
            </a:r>
            <a:endParaRPr lang="fi-FI" sz="3000" dirty="0">
              <a:solidFill>
                <a:srgbClr val="2DA2BF"/>
              </a:solidFill>
            </a:endParaRPr>
          </a:p>
          <a:p>
            <a:pPr marL="457200" lvl="1" indent="0">
              <a:buNone/>
            </a:pPr>
            <a:r>
              <a:rPr lang="fi-FI" sz="3000" dirty="0">
                <a:solidFill>
                  <a:srgbClr val="2DA2BF"/>
                </a:solidFill>
              </a:rPr>
              <a:t>	     </a:t>
            </a:r>
            <a:r>
              <a:rPr lang="fi-FI" sz="3000" dirty="0" err="1">
                <a:solidFill>
                  <a:srgbClr val="2DA2BF"/>
                </a:solidFill>
              </a:rPr>
              <a:t>the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police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stopped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him</a:t>
            </a:r>
            <a:r>
              <a:rPr lang="fi-FI" sz="3000" dirty="0">
                <a:solidFill>
                  <a:srgbClr val="2DA2B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5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Artikkelit: Epämääräinen artikkeli 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r>
              <a:rPr lang="fi-FI" sz="4000" dirty="0">
                <a:solidFill>
                  <a:srgbClr val="2DA2BF"/>
                </a:solidFill>
              </a:rPr>
              <a:t>a</a:t>
            </a:r>
            <a:r>
              <a:rPr lang="fi-FI" sz="4000" b="0" dirty="0">
                <a:solidFill>
                  <a:srgbClr val="2DA2BF"/>
                </a:solidFill>
              </a:rPr>
              <a:t>’/’</a:t>
            </a:r>
            <a:r>
              <a:rPr lang="fi-FI" sz="4000" dirty="0">
                <a:solidFill>
                  <a:srgbClr val="2DA2BF"/>
                </a:solidFill>
              </a:rPr>
              <a:t>an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merkityksessä ’</a:t>
            </a:r>
            <a:r>
              <a:rPr lang="fi-FI" b="1" dirty="0">
                <a:solidFill>
                  <a:srgbClr val="000000"/>
                </a:solidFill>
              </a:rPr>
              <a:t>eräs</a:t>
            </a:r>
            <a:r>
              <a:rPr lang="fi-FI" dirty="0">
                <a:solidFill>
                  <a:srgbClr val="000000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     </a:t>
            </a:r>
            <a:r>
              <a:rPr lang="fi-FI" dirty="0" err="1">
                <a:solidFill>
                  <a:srgbClr val="2DA2BF"/>
                </a:solidFill>
              </a:rPr>
              <a:t>There</a:t>
            </a:r>
            <a:r>
              <a:rPr lang="fi-FI" dirty="0">
                <a:solidFill>
                  <a:srgbClr val="2DA2BF"/>
                </a:solidFill>
              </a:rPr>
              <a:t> is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child</a:t>
            </a:r>
            <a:r>
              <a:rPr lang="fi-FI" b="1" dirty="0">
                <a:solidFill>
                  <a:srgbClr val="2DA2BF"/>
                </a:solidFill>
              </a:rPr>
              <a:t> </a:t>
            </a:r>
            <a:r>
              <a:rPr lang="fi-FI" dirty="0">
                <a:solidFill>
                  <a:srgbClr val="2DA2BF"/>
                </a:solidFill>
              </a:rPr>
              <a:t>at </a:t>
            </a:r>
            <a:r>
              <a:rPr lang="fi-FI" dirty="0" err="1">
                <a:solidFill>
                  <a:srgbClr val="2DA2BF"/>
                </a:solidFill>
              </a:rPr>
              <a:t>the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door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selling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brownies</a:t>
            </a:r>
            <a:r>
              <a:rPr lang="fi-FI" dirty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b="1" dirty="0">
                <a:solidFill>
                  <a:srgbClr val="2DA2BF"/>
                </a:solidFill>
              </a:rPr>
              <a:t>	     A John Kelly </a:t>
            </a:r>
            <a:r>
              <a:rPr lang="fi-FI" dirty="0" err="1">
                <a:solidFill>
                  <a:srgbClr val="2DA2BF"/>
                </a:solidFill>
              </a:rPr>
              <a:t>called</a:t>
            </a:r>
            <a:r>
              <a:rPr lang="fi-FI" dirty="0">
                <a:solidFill>
                  <a:srgbClr val="2DA2BF"/>
                </a:solidFill>
              </a:rPr>
              <a:t> and </a:t>
            </a:r>
            <a:r>
              <a:rPr lang="fi-FI" dirty="0" err="1">
                <a:solidFill>
                  <a:srgbClr val="2DA2BF"/>
                </a:solidFill>
              </a:rPr>
              <a:t>asked</a:t>
            </a:r>
            <a:r>
              <a:rPr lang="fi-FI" dirty="0">
                <a:solidFill>
                  <a:srgbClr val="2DA2BF"/>
                </a:solidFill>
              </a:rPr>
              <a:t> for </a:t>
            </a:r>
            <a:r>
              <a:rPr lang="fi-FI" dirty="0" err="1">
                <a:solidFill>
                  <a:srgbClr val="2DA2BF"/>
                </a:solidFill>
              </a:rPr>
              <a:t>you</a:t>
            </a:r>
            <a:r>
              <a:rPr lang="fi-FI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merkityksessä ’</a:t>
            </a:r>
            <a:r>
              <a:rPr lang="fi-FI" b="1" dirty="0">
                <a:solidFill>
                  <a:srgbClr val="000000"/>
                </a:solidFill>
              </a:rPr>
              <a:t>sellainen</a:t>
            </a:r>
            <a:r>
              <a:rPr lang="fi-FI" dirty="0">
                <a:solidFill>
                  <a:srgbClr val="000000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     </a:t>
            </a:r>
            <a:r>
              <a:rPr lang="fi-FI" dirty="0" err="1">
                <a:solidFill>
                  <a:srgbClr val="2DA2BF"/>
                </a:solidFill>
              </a:rPr>
              <a:t>She</a:t>
            </a:r>
            <a:r>
              <a:rPr lang="fi-FI" dirty="0">
                <a:solidFill>
                  <a:srgbClr val="2DA2BF"/>
                </a:solidFill>
              </a:rPr>
              <a:t> is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girl</a:t>
            </a:r>
            <a:r>
              <a:rPr lang="fi-FI" b="1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all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want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be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friends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with</a:t>
            </a:r>
            <a:r>
              <a:rPr lang="fi-FI" dirty="0">
                <a:solidFill>
                  <a:srgbClr val="2DA2BF"/>
                </a:solidFill>
              </a:rPr>
              <a:t>.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05830"/>
            <a:ext cx="8229600" cy="858818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36504"/>
          </a:xfrm>
        </p:spPr>
        <p:txBody>
          <a:bodyPr numCol="2" spcCol="36000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old music	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Internet conference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extremely warm heart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light salad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unusually small berries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___ t</a:t>
            </a:r>
            <a:r>
              <a:rPr lang="en-GB" sz="2800" dirty="0">
                <a:solidFill>
                  <a:srgbClr val="000000"/>
                </a:solidFill>
              </a:rPr>
              <a:t>rue happiness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___ </a:t>
            </a:r>
            <a:r>
              <a:rPr lang="fi-FI" sz="2800" dirty="0" err="1">
                <a:solidFill>
                  <a:srgbClr val="000000"/>
                </a:solidFill>
              </a:rPr>
              <a:t>jasmine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rice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honest mistake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hungry wolves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unhappy people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university student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underground station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    __</a:t>
            </a:r>
            <a:r>
              <a:rPr lang="en-GB" sz="2800" dirty="0">
                <a:solidFill>
                  <a:srgbClr val="000000"/>
                </a:solidFill>
              </a:rPr>
              <a:t>_ </a:t>
            </a:r>
            <a:r>
              <a:rPr lang="fi-FI" sz="2800" dirty="0">
                <a:solidFill>
                  <a:srgbClr val="000000"/>
                </a:solidFill>
              </a:rPr>
              <a:t>c</a:t>
            </a:r>
            <a:r>
              <a:rPr lang="en-GB" sz="2800" dirty="0" err="1">
                <a:solidFill>
                  <a:srgbClr val="000000"/>
                </a:solidFill>
              </a:rPr>
              <a:t>omplete</a:t>
            </a:r>
            <a:r>
              <a:rPr lang="en-GB" sz="2800" dirty="0">
                <a:solidFill>
                  <a:srgbClr val="000000"/>
                </a:solidFill>
              </a:rPr>
              <a:t> chaos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experienced chef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educated men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8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    ___  European hotel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    ___ fresh water</a:t>
            </a: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11560" y="126876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314096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11560" y="36090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11560" y="40770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8" name="Tekstiruutu 7"/>
          <p:cNvSpPr txBox="1"/>
          <p:nvPr/>
        </p:nvSpPr>
        <p:spPr>
          <a:xfrm>
            <a:off x="611560" y="50131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5269692" y="12632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292080" y="36450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39552" y="170080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39552" y="220486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179122" y="221387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5179122" y="31409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5220072" y="407707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539552" y="45091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611560" y="263691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5304402" y="1718172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5292080" y="263691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292080" y="458112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5292080" y="50851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467544" y="89797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Valitse ’a’/’an’ tai –.</a:t>
            </a:r>
          </a:p>
        </p:txBody>
      </p:sp>
    </p:spTree>
    <p:extLst>
      <p:ext uri="{BB962C8B-B14F-4D97-AF65-F5344CB8AC3E}">
        <p14:creationId xmlns:p14="http://schemas.microsoft.com/office/powerpoint/2010/main" val="1523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/>
          </a:bodyPr>
          <a:lstStyle/>
          <a:p>
            <a:r>
              <a:rPr lang="fi-FI" sz="4000" dirty="0"/>
              <a:t>Artikkelit: </a:t>
            </a:r>
            <a:r>
              <a:rPr lang="fi-FI" sz="3600" dirty="0"/>
              <a:t>Määräinen artikkeli </a:t>
            </a:r>
            <a:r>
              <a:rPr lang="fi-FI" sz="3600" b="0" dirty="0"/>
              <a:t>’</a:t>
            </a:r>
            <a:r>
              <a:rPr lang="fi-FI" sz="3600" dirty="0"/>
              <a:t>the</a:t>
            </a:r>
            <a:r>
              <a:rPr lang="fi-FI" sz="36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7768" y="1268760"/>
            <a:ext cx="8820472" cy="5328592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Määräinen artikkeli 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on sama yksikössä ja monikossa.</a:t>
            </a:r>
          </a:p>
          <a:p>
            <a:pPr marL="914400" lvl="2" indent="0">
              <a:buNone/>
            </a:pPr>
            <a:r>
              <a:rPr lang="fi-FI" sz="2800" b="1" i="0" dirty="0" err="1">
                <a:solidFill>
                  <a:srgbClr val="2DA2BF"/>
                </a:solidFill>
              </a:rPr>
              <a:t>The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b="1" i="0" dirty="0" err="1">
                <a:solidFill>
                  <a:srgbClr val="2DA2BF"/>
                </a:solidFill>
              </a:rPr>
              <a:t>boy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over</a:t>
            </a:r>
            <a:r>
              <a:rPr lang="fi-FI" sz="2800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there</a:t>
            </a:r>
            <a:r>
              <a:rPr lang="fi-FI" sz="2800" i="0" dirty="0">
                <a:solidFill>
                  <a:srgbClr val="2DA2BF"/>
                </a:solidFill>
              </a:rPr>
              <a:t>  -  </a:t>
            </a:r>
            <a:r>
              <a:rPr lang="fi-FI" sz="2800" b="1" i="0" dirty="0" err="1">
                <a:solidFill>
                  <a:srgbClr val="2DA2BF"/>
                </a:solidFill>
              </a:rPr>
              <a:t>the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b="1" i="0" dirty="0" err="1">
                <a:solidFill>
                  <a:srgbClr val="2DA2BF"/>
                </a:solidFill>
              </a:rPr>
              <a:t>boys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over</a:t>
            </a:r>
            <a:r>
              <a:rPr lang="fi-FI" sz="2800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there</a:t>
            </a:r>
            <a:endParaRPr lang="fi-FI" sz="2800" i="0" dirty="0">
              <a:solidFill>
                <a:srgbClr val="2DA2BF"/>
              </a:solidFill>
            </a:endParaRPr>
          </a:p>
          <a:p>
            <a:r>
              <a:rPr lang="fi-FI" sz="2800" dirty="0">
                <a:solidFill>
                  <a:srgbClr val="000000"/>
                </a:solidFill>
              </a:rPr>
              <a:t>Yksikössä käytettynä se merkitsee ’</a:t>
            </a:r>
            <a:r>
              <a:rPr lang="fi-FI" sz="2800" b="1" dirty="0">
                <a:solidFill>
                  <a:srgbClr val="000000"/>
                </a:solidFill>
              </a:rPr>
              <a:t>se</a:t>
            </a:r>
            <a:r>
              <a:rPr lang="fi-FI" sz="2800" dirty="0">
                <a:solidFill>
                  <a:srgbClr val="000000"/>
                </a:solidFill>
              </a:rPr>
              <a:t>’,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’</a:t>
            </a:r>
            <a:r>
              <a:rPr lang="fi-FI" sz="2800" b="1" dirty="0">
                <a:solidFill>
                  <a:srgbClr val="000000"/>
                </a:solidFill>
              </a:rPr>
              <a:t>se tietty</a:t>
            </a:r>
            <a:r>
              <a:rPr lang="fi-FI" sz="2800" dirty="0">
                <a:solidFill>
                  <a:srgbClr val="000000"/>
                </a:solidFill>
              </a:rPr>
              <a:t>’, monikossa ’</a:t>
            </a:r>
            <a:r>
              <a:rPr lang="fi-FI" sz="2800" b="1" dirty="0">
                <a:solidFill>
                  <a:srgbClr val="000000"/>
                </a:solidFill>
              </a:rPr>
              <a:t>ne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ne tietyt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-114300">
              <a:buNone/>
            </a:pPr>
            <a:r>
              <a:rPr lang="fi-FI" sz="2800" b="1" dirty="0">
                <a:solidFill>
                  <a:schemeClr val="accent1"/>
                </a:solidFill>
              </a:rPr>
              <a:t>	</a:t>
            </a:r>
            <a:r>
              <a:rPr lang="fi-FI" sz="2800" b="1" dirty="0" err="1">
                <a:solidFill>
                  <a:schemeClr val="accent1"/>
                </a:solidFill>
              </a:rPr>
              <a:t>The</a:t>
            </a:r>
            <a:r>
              <a:rPr lang="fi-FI" sz="2800" b="1" dirty="0">
                <a:solidFill>
                  <a:schemeClr val="accent1"/>
                </a:solidFill>
              </a:rPr>
              <a:t> </a:t>
            </a:r>
            <a:r>
              <a:rPr lang="fi-FI" sz="2800" b="1" dirty="0" err="1">
                <a:solidFill>
                  <a:schemeClr val="accent1"/>
                </a:solidFill>
              </a:rPr>
              <a:t>boy</a:t>
            </a:r>
            <a:r>
              <a:rPr lang="fi-FI" sz="2800" b="1" dirty="0">
                <a:solidFill>
                  <a:schemeClr val="accent1"/>
                </a:solidFill>
              </a:rPr>
              <a:t> </a:t>
            </a:r>
            <a:r>
              <a:rPr lang="fi-FI" sz="2800" dirty="0">
                <a:solidFill>
                  <a:schemeClr val="accent1"/>
                </a:solidFill>
              </a:rPr>
              <a:t>I </a:t>
            </a:r>
            <a:r>
              <a:rPr lang="fi-FI" sz="2800" dirty="0" err="1">
                <a:solidFill>
                  <a:schemeClr val="accent1"/>
                </a:solidFill>
              </a:rPr>
              <a:t>was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telling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you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about</a:t>
            </a:r>
            <a:r>
              <a:rPr lang="is-IS" sz="2800" dirty="0">
                <a:solidFill>
                  <a:schemeClr val="accent1"/>
                </a:solidFill>
              </a:rPr>
              <a:t>… </a:t>
            </a:r>
          </a:p>
          <a:p>
            <a:pPr marL="0" indent="-114300">
              <a:buNone/>
            </a:pPr>
            <a:r>
              <a:rPr lang="is-IS" sz="2800" b="1" dirty="0">
                <a:solidFill>
                  <a:schemeClr val="accent1"/>
                </a:solidFill>
              </a:rPr>
              <a:t>	The boys </a:t>
            </a:r>
            <a:r>
              <a:rPr lang="is-IS" sz="2800" dirty="0">
                <a:solidFill>
                  <a:schemeClr val="accent1"/>
                </a:solidFill>
              </a:rPr>
              <a:t>at our school...</a:t>
            </a:r>
            <a:endParaRPr lang="fi-FI" sz="2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i-FI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Artikkelit: Määräinen artikkeli 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r>
              <a:rPr lang="fi-FI" sz="4000" dirty="0" err="1">
                <a:solidFill>
                  <a:srgbClr val="2DA2BF"/>
                </a:solidFill>
              </a:rPr>
              <a:t>the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Sitä voidaan käyttää sekä laskettavien että ei-laskettavien substantiivien kanssa.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000000"/>
                </a:solidFill>
              </a:rPr>
              <a:t>	</a:t>
            </a:r>
            <a:r>
              <a:rPr lang="fi-FI" sz="2800" dirty="0">
                <a:solidFill>
                  <a:srgbClr val="2DA2BF"/>
                </a:solidFill>
              </a:rPr>
              <a:t>Listen to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music </a:t>
            </a:r>
            <a:r>
              <a:rPr lang="fi-FI" sz="2800" dirty="0">
                <a:solidFill>
                  <a:srgbClr val="2DA2BF"/>
                </a:solidFill>
              </a:rPr>
              <a:t>of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wind</a:t>
            </a:r>
            <a:r>
              <a:rPr lang="fi-FI" sz="2800" dirty="0">
                <a:solidFill>
                  <a:srgbClr val="2DA2BF"/>
                </a:solidFill>
              </a:rPr>
              <a:t>!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err="1">
                <a:solidFill>
                  <a:srgbClr val="2DA2BF"/>
                </a:solidFill>
              </a:rPr>
              <a:t>Where’s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sugar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 just </a:t>
            </a:r>
            <a:r>
              <a:rPr lang="fi-FI" sz="2800" dirty="0" err="1">
                <a:solidFill>
                  <a:srgbClr val="2DA2BF"/>
                </a:solidFill>
              </a:rPr>
              <a:t>took</a:t>
            </a:r>
            <a:r>
              <a:rPr lang="fi-FI" sz="2800" dirty="0">
                <a:solidFill>
                  <a:srgbClr val="2DA2BF"/>
                </a:solidFill>
              </a:rPr>
              <a:t> out </a:t>
            </a:r>
            <a:r>
              <a:rPr lang="fi-FI" sz="2800" dirty="0" err="1">
                <a:solidFill>
                  <a:srgbClr val="2DA2BF"/>
                </a:solidFill>
              </a:rPr>
              <a:t>from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	</a:t>
            </a:r>
            <a:r>
              <a:rPr lang="fi-FI" sz="2800" b="1" dirty="0" err="1">
                <a:solidFill>
                  <a:srgbClr val="2DA2BF"/>
                </a:solidFill>
              </a:rPr>
              <a:t>cupboard</a:t>
            </a:r>
            <a:r>
              <a:rPr lang="fi-FI" sz="2800" dirty="0">
                <a:solidFill>
                  <a:srgbClr val="2DA2B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3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fi-FI" sz="4000" dirty="0"/>
              <a:t>Artikkelit: </a:t>
            </a:r>
            <a:r>
              <a:rPr lang="fi-FI" sz="3600" dirty="0"/>
              <a:t>Määräinen artikkeli </a:t>
            </a:r>
            <a:r>
              <a:rPr lang="fi-FI" sz="3600" b="0" dirty="0"/>
              <a:t>’</a:t>
            </a:r>
            <a:r>
              <a:rPr lang="fi-FI" sz="3600" dirty="0"/>
              <a:t>the</a:t>
            </a:r>
            <a:r>
              <a:rPr lang="fi-FI" sz="36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Määräistä artikkelia 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käytetään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</a:t>
            </a:r>
            <a:r>
              <a:rPr lang="fi-FI" i="0" dirty="0">
                <a:solidFill>
                  <a:srgbClr val="000000"/>
                </a:solidFill>
              </a:rPr>
              <a:t>ubstantiivista, joka on jo </a:t>
            </a:r>
            <a:r>
              <a:rPr lang="fi-FI" b="1" i="0" dirty="0">
                <a:solidFill>
                  <a:srgbClr val="000000"/>
                </a:solidFill>
              </a:rPr>
              <a:t>aiemmin mainittu</a:t>
            </a:r>
            <a:r>
              <a:rPr lang="fi-FI" i="0" dirty="0">
                <a:solidFill>
                  <a:srgbClr val="000000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bought</a:t>
            </a:r>
            <a:r>
              <a:rPr lang="fi-FI" sz="2800" dirty="0">
                <a:solidFill>
                  <a:srgbClr val="2DA2BF"/>
                </a:solidFill>
              </a:rPr>
              <a:t> a new </a:t>
            </a:r>
            <a:r>
              <a:rPr lang="fi-FI" sz="2800" dirty="0" err="1">
                <a:solidFill>
                  <a:srgbClr val="2DA2BF"/>
                </a:solidFill>
              </a:rPr>
              <a:t>jacket</a:t>
            </a:r>
            <a:r>
              <a:rPr lang="fi-FI" sz="2800" dirty="0">
                <a:solidFill>
                  <a:srgbClr val="2DA2BF"/>
                </a:solidFill>
              </a:rPr>
              <a:t>. </a:t>
            </a:r>
            <a:r>
              <a:rPr lang="fi-FI" sz="2800" b="1" dirty="0">
                <a:solidFill>
                  <a:srgbClr val="2DA2BF"/>
                </a:solidFill>
              </a:rPr>
              <a:t>The </a:t>
            </a:r>
            <a:r>
              <a:rPr lang="fi-FI" sz="2800" b="1" dirty="0" err="1">
                <a:solidFill>
                  <a:srgbClr val="2DA2BF"/>
                </a:solidFill>
              </a:rPr>
              <a:t>jacket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is </a:t>
            </a:r>
            <a:r>
              <a:rPr lang="fi-FI" sz="2800" dirty="0" err="1">
                <a:solidFill>
                  <a:srgbClr val="2DA2BF"/>
                </a:solidFill>
              </a:rPr>
              <a:t>reddish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brown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/>
              <a:t>J</a:t>
            </a:r>
            <a:r>
              <a:rPr lang="fi-FI" dirty="0">
                <a:solidFill>
                  <a:srgbClr val="000000"/>
                </a:solidFill>
              </a:rPr>
              <a:t>os substantiivi on </a:t>
            </a:r>
            <a:r>
              <a:rPr lang="fi-FI" b="1" dirty="0">
                <a:solidFill>
                  <a:srgbClr val="000000"/>
                </a:solidFill>
              </a:rPr>
              <a:t>asiayhteydestä</a:t>
            </a:r>
            <a:r>
              <a:rPr lang="fi-FI" dirty="0">
                <a:solidFill>
                  <a:srgbClr val="000000"/>
                </a:solidFill>
              </a:rPr>
              <a:t> selvä.</a:t>
            </a:r>
          </a:p>
          <a:p>
            <a:pPr marL="1371600" lvl="3" indent="0">
              <a:buNone/>
            </a:pPr>
            <a:r>
              <a:rPr lang="fi-FI" sz="2800" dirty="0" err="1">
                <a:solidFill>
                  <a:srgbClr val="2DA2BF"/>
                </a:solidFill>
              </a:rPr>
              <a:t>Put</a:t>
            </a:r>
            <a:r>
              <a:rPr lang="fi-FI" sz="2800" dirty="0">
                <a:solidFill>
                  <a:srgbClr val="2DA2BF"/>
                </a:solidFill>
              </a:rPr>
              <a:t> it in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fridge</a:t>
            </a:r>
            <a:r>
              <a:rPr lang="fi-FI" sz="2800" dirty="0">
                <a:solidFill>
                  <a:srgbClr val="2DA2BF"/>
                </a:solidFill>
              </a:rPr>
              <a:t>, </a:t>
            </a:r>
            <a:r>
              <a:rPr lang="fi-FI" sz="2800" dirty="0" err="1">
                <a:solidFill>
                  <a:srgbClr val="2DA2BF"/>
                </a:solidFill>
              </a:rPr>
              <a:t>please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Annie is in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garden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endParaRPr lang="fi-FI" dirty="0">
              <a:solidFill>
                <a:srgbClr val="000000"/>
              </a:solidFill>
            </a:endParaRPr>
          </a:p>
          <a:p>
            <a:pPr marL="1371600" lvl="3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lvl="2"/>
            <a:endParaRPr lang="fi-FI" dirty="0">
              <a:solidFill>
                <a:srgbClr val="000000"/>
              </a:solidFill>
            </a:endParaRPr>
          </a:p>
          <a:p>
            <a:pPr lvl="3"/>
            <a:endParaRPr lang="fi-FI" sz="1600" dirty="0">
              <a:solidFill>
                <a:srgbClr val="000000"/>
              </a:solidFill>
            </a:endParaRPr>
          </a:p>
          <a:p>
            <a:pPr lvl="1"/>
            <a:endParaRPr lang="fi-FI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2DA2BF"/>
                </a:solidFill>
              </a:rPr>
              <a:t>Artikkelit: </a:t>
            </a:r>
            <a:r>
              <a:rPr lang="fi-FI" sz="3600" dirty="0">
                <a:solidFill>
                  <a:srgbClr val="2DA2BF"/>
                </a:solidFill>
              </a:rPr>
              <a:t>Määräinen artikkeli 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r>
              <a:rPr lang="fi-FI" sz="3600" dirty="0" err="1">
                <a:solidFill>
                  <a:srgbClr val="2DA2BF"/>
                </a:solidFill>
              </a:rPr>
              <a:t>the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Mikäli substantiivi on </a:t>
            </a:r>
            <a:r>
              <a:rPr lang="fi-FI" b="1" dirty="0">
                <a:solidFill>
                  <a:srgbClr val="000000"/>
                </a:solidFill>
              </a:rPr>
              <a:t>ainoa lajissaan </a:t>
            </a:r>
            <a:r>
              <a:rPr lang="fi-FI" dirty="0">
                <a:solidFill>
                  <a:srgbClr val="000000"/>
                </a:solidFill>
              </a:rPr>
              <a:t>tai muuten </a:t>
            </a:r>
            <a:r>
              <a:rPr lang="fi-FI" b="1" dirty="0">
                <a:solidFill>
                  <a:srgbClr val="000000"/>
                </a:solidFill>
              </a:rPr>
              <a:t>yleisesti tunnettu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fi-FI" sz="2800" dirty="0" err="1">
                <a:solidFill>
                  <a:srgbClr val="2DA2BF"/>
                </a:solidFill>
              </a:rPr>
              <a:t>They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travelled</a:t>
            </a:r>
            <a:r>
              <a:rPr lang="fi-FI" sz="2800" dirty="0">
                <a:solidFill>
                  <a:srgbClr val="2DA2BF"/>
                </a:solidFill>
              </a:rPr>
              <a:t> to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Arctic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Circle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earth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orbits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sun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and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moon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orbits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earth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endParaRPr lang="fi-FI" dirty="0">
              <a:solidFill>
                <a:srgbClr val="000000"/>
              </a:solidFill>
            </a:endParaRPr>
          </a:p>
          <a:p>
            <a:pPr lvl="1"/>
            <a:r>
              <a:rPr lang="fi-FI" dirty="0">
                <a:solidFill>
                  <a:srgbClr val="000000"/>
                </a:solidFill>
              </a:rPr>
              <a:t>Jos substantiivia rajoittaa </a:t>
            </a:r>
            <a:r>
              <a:rPr lang="fi-FI" b="1" dirty="0">
                <a:solidFill>
                  <a:srgbClr val="000000"/>
                </a:solidFill>
              </a:rPr>
              <a:t>relatiivilause</a:t>
            </a:r>
            <a:r>
              <a:rPr lang="fi-FI" dirty="0">
                <a:solidFill>
                  <a:srgbClr val="000000"/>
                </a:solidFill>
              </a:rPr>
              <a:t> tai                    </a:t>
            </a:r>
            <a:r>
              <a:rPr lang="fi-FI" b="1" dirty="0">
                <a:solidFill>
                  <a:srgbClr val="000000"/>
                </a:solidFill>
              </a:rPr>
              <a:t>prepositiorakenne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woman</a:t>
            </a:r>
            <a:r>
              <a:rPr lang="fi-FI" sz="2800" dirty="0"/>
              <a:t> </a:t>
            </a:r>
            <a:r>
              <a:rPr lang="fi-FI" sz="2800" b="1" dirty="0" err="1"/>
              <a:t>who</a:t>
            </a:r>
            <a:r>
              <a:rPr lang="fi-FI" sz="2800" b="1" dirty="0"/>
              <a:t> is </a:t>
            </a:r>
            <a:r>
              <a:rPr lang="fi-FI" sz="2800" b="1" dirty="0" err="1"/>
              <a:t>standing</a:t>
            </a:r>
            <a:r>
              <a:rPr lang="fi-FI" sz="2800" b="1" dirty="0"/>
              <a:t> </a:t>
            </a:r>
            <a:r>
              <a:rPr lang="fi-FI" sz="2800" b="1" dirty="0" err="1"/>
              <a:t>over</a:t>
            </a:r>
            <a:r>
              <a:rPr lang="fi-FI" sz="2800" b="1" dirty="0"/>
              <a:t> </a:t>
            </a:r>
            <a:r>
              <a:rPr lang="fi-FI" sz="2800" b="1" dirty="0" err="1"/>
              <a:t>there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r>
              <a:rPr lang="fi-FI" sz="2800" dirty="0"/>
              <a:t>		He is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love</a:t>
            </a:r>
            <a:r>
              <a:rPr lang="fi-FI" sz="2800" dirty="0"/>
              <a:t> </a:t>
            </a:r>
            <a:r>
              <a:rPr lang="fi-FI" sz="2800" b="1" dirty="0"/>
              <a:t>of my life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5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2DA2BF"/>
                </a:solidFill>
              </a:rPr>
              <a:t>Artikkelit: </a:t>
            </a:r>
            <a:r>
              <a:rPr lang="fi-FI" sz="3600" dirty="0">
                <a:solidFill>
                  <a:srgbClr val="2DA2BF"/>
                </a:solidFill>
              </a:rPr>
              <a:t>Määräinen artikkeli 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r>
              <a:rPr lang="fi-FI" sz="3600" dirty="0" err="1">
                <a:solidFill>
                  <a:srgbClr val="2DA2BF"/>
                </a:solidFill>
              </a:rPr>
              <a:t>the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endParaRPr lang="fi-FI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Jos substantiivin edessä on </a:t>
            </a:r>
            <a:r>
              <a:rPr lang="fi-FI" b="1" dirty="0">
                <a:solidFill>
                  <a:srgbClr val="000000"/>
                </a:solidFill>
              </a:rPr>
              <a:t>järjestysluku</a:t>
            </a:r>
            <a:r>
              <a:rPr lang="fi-FI" dirty="0">
                <a:solidFill>
                  <a:srgbClr val="000000"/>
                </a:solidFill>
              </a:rPr>
              <a:t>, </a:t>
            </a:r>
            <a:r>
              <a:rPr lang="fi-FI" b="1" dirty="0">
                <a:solidFill>
                  <a:srgbClr val="000000"/>
                </a:solidFill>
              </a:rPr>
              <a:t>superlatiivi</a:t>
            </a:r>
            <a:r>
              <a:rPr lang="fi-FI" dirty="0">
                <a:solidFill>
                  <a:srgbClr val="000000"/>
                </a:solidFill>
              </a:rPr>
              <a:t> tai jokin sanoista ’</a:t>
            </a:r>
            <a:r>
              <a:rPr lang="fi-FI" b="1" dirty="0" err="1">
                <a:solidFill>
                  <a:srgbClr val="000000"/>
                </a:solidFill>
              </a:rPr>
              <a:t>only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same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right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wrong</a:t>
            </a:r>
            <a:r>
              <a:rPr lang="fi-FI" dirty="0">
                <a:solidFill>
                  <a:srgbClr val="000000"/>
                </a:solidFill>
              </a:rPr>
              <a:t>’, jne.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       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tallest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building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in </a:t>
            </a:r>
            <a:r>
              <a:rPr lang="fi-FI" sz="2800" dirty="0" err="1">
                <a:solidFill>
                  <a:srgbClr val="2DA2BF"/>
                </a:solidFill>
              </a:rPr>
              <a:t>the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world</a:t>
            </a:r>
            <a:endParaRPr lang="fi-FI" sz="2800" dirty="0">
              <a:solidFill>
                <a:srgbClr val="2DA2BF"/>
              </a:solidFill>
            </a:endParaRP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dirty="0" err="1">
                <a:solidFill>
                  <a:srgbClr val="2DA2BF"/>
                </a:solidFill>
              </a:rPr>
              <a:t>Who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was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first</a:t>
            </a:r>
            <a:r>
              <a:rPr lang="fi-FI" sz="2800" b="1" dirty="0">
                <a:solidFill>
                  <a:srgbClr val="2DA2BF"/>
                </a:solidFill>
              </a:rPr>
              <a:t> person </a:t>
            </a:r>
            <a:r>
              <a:rPr lang="fi-FI" sz="2800" dirty="0">
                <a:solidFill>
                  <a:srgbClr val="2DA2BF"/>
                </a:solidFill>
              </a:rPr>
              <a:t>to </a:t>
            </a:r>
            <a:r>
              <a:rPr lang="fi-FI" sz="2800" dirty="0" err="1">
                <a:solidFill>
                  <a:srgbClr val="2DA2BF"/>
                </a:solidFill>
              </a:rPr>
              <a:t>walk</a:t>
            </a:r>
            <a:r>
              <a:rPr lang="fi-FI" sz="2800" dirty="0">
                <a:solidFill>
                  <a:srgbClr val="2DA2BF"/>
                </a:solidFill>
              </a:rPr>
              <a:t> on </a:t>
            </a:r>
            <a:r>
              <a:rPr lang="fi-FI" sz="2800" dirty="0" err="1">
                <a:solidFill>
                  <a:srgbClr val="2DA2BF"/>
                </a:solidFill>
              </a:rPr>
              <a:t>the</a:t>
            </a:r>
            <a:r>
              <a:rPr lang="fi-FI" sz="2800" dirty="0">
                <a:solidFill>
                  <a:srgbClr val="2DA2BF"/>
                </a:solidFill>
              </a:rPr>
              <a:t> 		</a:t>
            </a:r>
            <a:r>
              <a:rPr lang="fi-FI" sz="2800" dirty="0" err="1">
                <a:solidFill>
                  <a:srgbClr val="2DA2BF"/>
                </a:solidFill>
              </a:rPr>
              <a:t>Moon</a:t>
            </a:r>
            <a:r>
              <a:rPr lang="fi-FI" sz="2800" dirty="0">
                <a:solidFill>
                  <a:srgbClr val="2DA2BF"/>
                </a:solidFill>
              </a:rPr>
              <a:t>? 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only</a:t>
            </a:r>
            <a:r>
              <a:rPr lang="fi-FI" sz="2800" b="1" dirty="0">
                <a:solidFill>
                  <a:srgbClr val="2DA2BF"/>
                </a:solidFill>
              </a:rPr>
              <a:t> person </a:t>
            </a: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can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trust</a:t>
            </a:r>
            <a:r>
              <a:rPr lang="fi-FI" sz="2800" dirty="0">
                <a:solidFill>
                  <a:srgbClr val="2DA2BF"/>
                </a:solidFill>
              </a:rPr>
              <a:t> is </a:t>
            </a:r>
            <a:r>
              <a:rPr lang="fi-FI" sz="2800" dirty="0" err="1">
                <a:solidFill>
                  <a:srgbClr val="2DA2BF"/>
                </a:solidFill>
              </a:rPr>
              <a:t>you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same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thing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happened</a:t>
            </a:r>
            <a:r>
              <a:rPr lang="fi-FI" sz="2800" dirty="0">
                <a:solidFill>
                  <a:srgbClr val="2DA2BF"/>
                </a:solidFill>
              </a:rPr>
              <a:t> to me </a:t>
            </a:r>
            <a:r>
              <a:rPr lang="fi-FI" sz="2800" dirty="0" err="1">
                <a:solidFill>
                  <a:srgbClr val="2DA2BF"/>
                </a:solidFill>
              </a:rPr>
              <a:t>once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78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Artikkelit: </a:t>
            </a:r>
            <a:r>
              <a:rPr lang="fi-FI" dirty="0"/>
              <a:t>Määräinen artikkeli </a:t>
            </a:r>
            <a:r>
              <a:rPr lang="fi-FI" b="0" dirty="0"/>
              <a:t>’</a:t>
            </a:r>
            <a:r>
              <a:rPr lang="fi-FI" dirty="0"/>
              <a:t>the</a:t>
            </a:r>
            <a:r>
              <a:rPr lang="fi-FI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Määräistä artikkelia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käytetään</a:t>
            </a:r>
          </a:p>
          <a:p>
            <a:pPr lvl="1"/>
            <a:r>
              <a:rPr lang="fi-FI" i="0" dirty="0">
                <a:solidFill>
                  <a:srgbClr val="000000"/>
                </a:solidFill>
              </a:rPr>
              <a:t>Jos substantiivina on </a:t>
            </a:r>
            <a:r>
              <a:rPr lang="fi-FI" b="1" i="0" dirty="0">
                <a:solidFill>
                  <a:srgbClr val="000000"/>
                </a:solidFill>
              </a:rPr>
              <a:t>adjektiivista muodostettu </a:t>
            </a:r>
            <a:r>
              <a:rPr lang="fi-FI" i="0" dirty="0">
                <a:solidFill>
                  <a:srgbClr val="000000"/>
                </a:solidFill>
              </a:rPr>
              <a:t>ihmisryhmää tai abstraktia asiaa tarkoittava sana.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needs</a:t>
            </a:r>
            <a:r>
              <a:rPr lang="fi-FI" sz="2600" dirty="0"/>
              <a:t> of </a:t>
            </a:r>
            <a:r>
              <a:rPr lang="fi-FI" sz="2600" b="1" dirty="0"/>
              <a:t>the </a:t>
            </a:r>
            <a:r>
              <a:rPr lang="fi-FI" sz="2600" b="1" dirty="0" err="1"/>
              <a:t>disabled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dreams</a:t>
            </a:r>
            <a:r>
              <a:rPr lang="fi-FI" sz="2600" dirty="0"/>
              <a:t> of </a:t>
            </a:r>
            <a:r>
              <a:rPr lang="fi-FI" sz="2600" b="1" dirty="0"/>
              <a:t>the </a:t>
            </a:r>
            <a:r>
              <a:rPr lang="fi-FI" sz="2600" b="1" dirty="0" err="1"/>
              <a:t>young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We</a:t>
            </a:r>
            <a:r>
              <a:rPr lang="fi-FI" sz="2600" dirty="0"/>
              <a:t> all </a:t>
            </a:r>
            <a:r>
              <a:rPr lang="fi-FI" sz="2600" dirty="0" err="1"/>
              <a:t>fear</a:t>
            </a:r>
            <a:r>
              <a:rPr lang="fi-FI" sz="2600" dirty="0"/>
              <a:t> </a:t>
            </a:r>
            <a:r>
              <a:rPr lang="fi-FI" sz="2600" b="1" dirty="0"/>
              <a:t>the </a:t>
            </a:r>
            <a:r>
              <a:rPr lang="fi-FI" sz="2600" b="1" dirty="0" err="1"/>
              <a:t>unknown</a:t>
            </a:r>
            <a:r>
              <a:rPr lang="fi-FI" sz="2600" dirty="0"/>
              <a:t>.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(Ilman)suunnista puhuttaessa </a:t>
            </a:r>
            <a:r>
              <a:rPr lang="fi-FI" dirty="0">
                <a:solidFill>
                  <a:schemeClr val="tx1"/>
                </a:solidFill>
              </a:rPr>
              <a:t>prepositioiden kanssa.</a:t>
            </a:r>
          </a:p>
          <a:p>
            <a:pPr marL="0" indent="0">
              <a:buNone/>
            </a:pPr>
            <a:r>
              <a:rPr lang="fi-FI" sz="2800" dirty="0"/>
              <a:t>		</a:t>
            </a:r>
            <a:r>
              <a:rPr lang="fi-FI" sz="2600" dirty="0" err="1"/>
              <a:t>Let’s</a:t>
            </a:r>
            <a:r>
              <a:rPr lang="fi-FI" sz="2600" dirty="0"/>
              <a:t> </a:t>
            </a:r>
            <a:r>
              <a:rPr lang="fi-FI" sz="2600" dirty="0" err="1"/>
              <a:t>move</a:t>
            </a:r>
            <a:r>
              <a:rPr lang="fi-FI" sz="2600" dirty="0"/>
              <a:t> </a:t>
            </a:r>
            <a:r>
              <a:rPr lang="fi-FI" sz="2600" b="1" dirty="0"/>
              <a:t>to </a:t>
            </a:r>
            <a:r>
              <a:rPr lang="fi-FI" sz="2600" b="1" dirty="0" err="1"/>
              <a:t>the</a:t>
            </a:r>
            <a:r>
              <a:rPr lang="fi-FI" sz="2600" b="1" dirty="0"/>
              <a:t> South</a:t>
            </a:r>
            <a:r>
              <a:rPr lang="fi-FI" sz="2600" dirty="0"/>
              <a:t>!</a:t>
            </a:r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Now</a:t>
            </a:r>
            <a:r>
              <a:rPr lang="fi-FI" sz="2600" dirty="0"/>
              <a:t> </a:t>
            </a:r>
            <a:r>
              <a:rPr lang="fi-FI" sz="2600" dirty="0" err="1"/>
              <a:t>take</a:t>
            </a:r>
            <a:r>
              <a:rPr lang="fi-FI" sz="2600" dirty="0"/>
              <a:t> </a:t>
            </a:r>
            <a:r>
              <a:rPr lang="fi-FI" sz="2600" b="1" dirty="0"/>
              <a:t>to the </a:t>
            </a:r>
            <a:r>
              <a:rPr lang="fi-FI" sz="2600" b="1" dirty="0" err="1"/>
              <a:t>left</a:t>
            </a:r>
            <a:r>
              <a:rPr lang="fi-FI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5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Artikkelit: </a:t>
            </a:r>
            <a:r>
              <a:rPr lang="fi-FI" dirty="0"/>
              <a:t>Määräinen artikkeli </a:t>
            </a:r>
            <a:r>
              <a:rPr lang="fi-FI" b="0" dirty="0"/>
              <a:t>’</a:t>
            </a:r>
            <a:r>
              <a:rPr lang="fi-FI" dirty="0"/>
              <a:t>the</a:t>
            </a:r>
            <a:r>
              <a:rPr lang="fi-FI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K</a:t>
            </a:r>
            <a:r>
              <a:rPr lang="fi-FI" i="0" dirty="0">
                <a:solidFill>
                  <a:srgbClr val="000000"/>
                </a:solidFill>
              </a:rPr>
              <a:t>un puhutaan </a:t>
            </a:r>
            <a:r>
              <a:rPr lang="fi-FI" b="1" i="0" dirty="0">
                <a:solidFill>
                  <a:srgbClr val="000000"/>
                </a:solidFill>
              </a:rPr>
              <a:t>vuosikymmenistä, vuosisadoista </a:t>
            </a:r>
            <a:r>
              <a:rPr lang="fi-FI" i="0" dirty="0">
                <a:solidFill>
                  <a:srgbClr val="000000"/>
                </a:solidFill>
              </a:rPr>
              <a:t>tai</a:t>
            </a:r>
            <a:r>
              <a:rPr lang="fi-FI" b="1" i="0" dirty="0">
                <a:solidFill>
                  <a:srgbClr val="000000"/>
                </a:solidFill>
              </a:rPr>
              <a:t> aikakausista</a:t>
            </a:r>
            <a:r>
              <a:rPr lang="fi-FI" i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600" dirty="0" err="1"/>
              <a:t>The</a:t>
            </a:r>
            <a:r>
              <a:rPr lang="fi-FI" sz="2600" dirty="0"/>
              <a:t> 1950s</a:t>
            </a:r>
            <a:endParaRPr lang="fi-FI" sz="2600" b="1" dirty="0"/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17th </a:t>
            </a:r>
            <a:r>
              <a:rPr lang="fi-FI" sz="2600" dirty="0" err="1"/>
              <a:t>century</a:t>
            </a:r>
            <a:r>
              <a:rPr lang="fi-FI" sz="2600" dirty="0"/>
              <a:t> / the 1600s</a:t>
            </a:r>
            <a:endParaRPr lang="fi-FI" sz="2600" b="1" dirty="0"/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Ice </a:t>
            </a:r>
            <a:r>
              <a:rPr lang="fi-FI" sz="2600" dirty="0" err="1"/>
              <a:t>Age</a:t>
            </a:r>
            <a:endParaRPr lang="fi-FI" sz="2600" dirty="0"/>
          </a:p>
          <a:p>
            <a:pPr lvl="1"/>
            <a:r>
              <a:rPr lang="fi-FI" dirty="0">
                <a:solidFill>
                  <a:srgbClr val="000000"/>
                </a:solidFill>
              </a:rPr>
              <a:t>Vuorokauden ajoista ’</a:t>
            </a:r>
            <a:r>
              <a:rPr lang="fi-FI" b="1" dirty="0">
                <a:solidFill>
                  <a:srgbClr val="000000"/>
                </a:solidFill>
              </a:rPr>
              <a:t>in the </a:t>
            </a:r>
            <a:r>
              <a:rPr lang="fi-FI" b="1" dirty="0" err="1">
                <a:solidFill>
                  <a:srgbClr val="000000"/>
                </a:solidFill>
              </a:rPr>
              <a:t>morning</a:t>
            </a:r>
            <a:r>
              <a:rPr lang="fi-FI" dirty="0">
                <a:solidFill>
                  <a:srgbClr val="000000"/>
                </a:solidFill>
              </a:rPr>
              <a:t>’,	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’</a:t>
            </a:r>
            <a:r>
              <a:rPr lang="fi-FI" sz="2800" b="1" dirty="0">
                <a:solidFill>
                  <a:srgbClr val="000000"/>
                </a:solidFill>
              </a:rPr>
              <a:t>in the </a:t>
            </a:r>
            <a:r>
              <a:rPr lang="fi-FI" sz="2800" b="1" dirty="0" err="1">
                <a:solidFill>
                  <a:srgbClr val="000000"/>
                </a:solidFill>
              </a:rPr>
              <a:t>afternoon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in </a:t>
            </a:r>
            <a:r>
              <a:rPr lang="fi-FI" sz="2800" b="1" dirty="0" err="1">
                <a:solidFill>
                  <a:srgbClr val="000000"/>
                </a:solidFill>
              </a:rPr>
              <a:t>the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evening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0">
              <a:lnSpc>
                <a:spcPct val="60000"/>
              </a:lnSpc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r>
              <a:rPr lang="fi-FI" dirty="0"/>
              <a:t>Y</a:t>
            </a:r>
            <a:r>
              <a:rPr lang="fi-FI" dirty="0">
                <a:solidFill>
                  <a:schemeClr val="tx1"/>
                </a:solidFill>
              </a:rPr>
              <a:t>ksikkösanan toimiessa </a:t>
            </a:r>
            <a:r>
              <a:rPr lang="fi-FI" b="1" dirty="0">
                <a:solidFill>
                  <a:schemeClr val="tx1"/>
                </a:solidFill>
              </a:rPr>
              <a:t>lajinsa edustajana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72"/>
              </a:spcBef>
              <a:buNone/>
            </a:pPr>
            <a:r>
              <a:rPr lang="fi-FI" sz="2600" dirty="0"/>
              <a:t>		</a:t>
            </a:r>
            <a:r>
              <a:rPr lang="fi-FI" sz="2600" b="1" dirty="0"/>
              <a:t>The </a:t>
            </a:r>
            <a:r>
              <a:rPr lang="fi-FI" sz="2600" b="1" dirty="0" err="1"/>
              <a:t>tiger</a:t>
            </a:r>
            <a:r>
              <a:rPr lang="fi-FI" sz="2600" b="1" dirty="0"/>
              <a:t> </a:t>
            </a:r>
            <a:r>
              <a:rPr lang="fi-FI" sz="2600" dirty="0"/>
              <a:t>is a </a:t>
            </a:r>
            <a:r>
              <a:rPr lang="fi-FI" sz="2600" dirty="0" err="1"/>
              <a:t>dangerous</a:t>
            </a:r>
            <a:r>
              <a:rPr lang="fi-FI" sz="2600" dirty="0"/>
              <a:t> </a:t>
            </a:r>
            <a:r>
              <a:rPr lang="fi-FI" sz="2600" dirty="0" err="1"/>
              <a:t>animal</a:t>
            </a:r>
            <a:r>
              <a:rPr lang="fi-FI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0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60381"/>
              </p:ext>
            </p:extLst>
          </p:nvPr>
        </p:nvGraphicFramePr>
        <p:xfrm>
          <a:off x="467544" y="404664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4AFA8-6CBB-5A49-857B-FDCD3B6D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C02D2-E41E-FB40-8362-E43F2ABA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52CF9-81CE-0E41-828F-0DE7F8F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CDB5F-2615-1F4A-9302-EA03F6B5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8F988-D608-EA47-A902-370ACE003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C70F8-17F7-A54F-B80D-D4FA2AC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Miksi seuraavien sanojen kanssa ei käytetä artikkelia?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</a:t>
            </a:r>
            <a:r>
              <a:rPr lang="fi-FI" sz="2600" dirty="0" err="1">
                <a:solidFill>
                  <a:srgbClr val="000000"/>
                </a:solidFill>
              </a:rPr>
              <a:t>What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marvellous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lemonade</a:t>
            </a:r>
            <a:r>
              <a:rPr lang="fi-FI" sz="2600" dirty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600" dirty="0">
                <a:solidFill>
                  <a:srgbClr val="000000"/>
                </a:solidFill>
              </a:rPr>
              <a:t>	</a:t>
            </a:r>
            <a:r>
              <a:rPr lang="fi-FI" sz="2600" dirty="0" err="1">
                <a:solidFill>
                  <a:srgbClr val="000000"/>
                </a:solidFill>
              </a:rPr>
              <a:t>They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say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that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drinking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cold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coffee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gives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you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>
                <a:solidFill>
                  <a:srgbClr val="000000"/>
                </a:solidFill>
              </a:rPr>
              <a:t>beauty</a:t>
            </a:r>
            <a:r>
              <a:rPr lang="fi-FI" sz="26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600" dirty="0">
                <a:solidFill>
                  <a:srgbClr val="000000"/>
                </a:solidFill>
              </a:rPr>
              <a:t>	</a:t>
            </a:r>
            <a:r>
              <a:rPr lang="fi-FI" sz="2600" dirty="0" err="1">
                <a:solidFill>
                  <a:srgbClr val="000000"/>
                </a:solidFill>
              </a:rPr>
              <a:t>You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need</a:t>
            </a:r>
            <a:r>
              <a:rPr lang="fi-FI" sz="2600" dirty="0">
                <a:solidFill>
                  <a:srgbClr val="000000"/>
                </a:solidFill>
              </a:rPr>
              <a:t> to </a:t>
            </a:r>
            <a:r>
              <a:rPr lang="fi-FI" sz="2600" dirty="0" err="1">
                <a:solidFill>
                  <a:srgbClr val="000000"/>
                </a:solidFill>
              </a:rPr>
              <a:t>have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patience</a:t>
            </a:r>
            <a:r>
              <a:rPr lang="fi-FI" sz="26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Yleismerkityksessä olevien aine- ja abstraktisanojen kanssa ei käytetä artikkelia.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/>
              <a:t>Vertaa edellisiä esimerkkilauseita seuraaviin.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600" dirty="0" err="1">
                <a:solidFill>
                  <a:schemeClr val="tx1"/>
                </a:solidFill>
              </a:rPr>
              <a:t>Can</a:t>
            </a:r>
            <a:r>
              <a:rPr lang="fi-FI" sz="2600" dirty="0">
                <a:solidFill>
                  <a:schemeClr val="tx1"/>
                </a:solidFill>
              </a:rPr>
              <a:t> I </a:t>
            </a:r>
            <a:r>
              <a:rPr lang="fi-FI" sz="2600" dirty="0" err="1">
                <a:solidFill>
                  <a:schemeClr val="tx1"/>
                </a:solidFill>
              </a:rPr>
              <a:t>have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b="1" dirty="0">
                <a:solidFill>
                  <a:schemeClr val="tx1"/>
                </a:solidFill>
              </a:rPr>
              <a:t>a </a:t>
            </a:r>
            <a:r>
              <a:rPr lang="fi-FI" sz="2600" b="1" dirty="0" err="1">
                <a:solidFill>
                  <a:schemeClr val="tx1"/>
                </a:solidFill>
              </a:rPr>
              <a:t>lemonade</a:t>
            </a:r>
            <a:r>
              <a:rPr lang="fi-FI" sz="2600" dirty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b="1" dirty="0">
                <a:solidFill>
                  <a:schemeClr val="tx1"/>
                </a:solidFill>
              </a:rPr>
              <a:t>The </a:t>
            </a:r>
            <a:r>
              <a:rPr lang="fi-FI" sz="2600" b="1" dirty="0" err="1">
                <a:solidFill>
                  <a:schemeClr val="tx1"/>
                </a:solidFill>
              </a:rPr>
              <a:t>cold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b="1" dirty="0" err="1">
                <a:solidFill>
                  <a:schemeClr val="tx1"/>
                </a:solidFill>
              </a:rPr>
              <a:t>coffee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dirty="0">
                <a:solidFill>
                  <a:schemeClr val="tx1"/>
                </a:solidFill>
              </a:rPr>
              <a:t>I </a:t>
            </a:r>
            <a:r>
              <a:rPr lang="fi-FI" sz="2600" dirty="0" err="1">
                <a:solidFill>
                  <a:schemeClr val="tx1"/>
                </a:solidFill>
              </a:rPr>
              <a:t>drank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tasted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awful</a:t>
            </a:r>
            <a:r>
              <a:rPr lang="fi-FI" sz="2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2863"/>
          </a:xfrm>
        </p:spPr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756" y="1137527"/>
            <a:ext cx="8964488" cy="489654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600" dirty="0"/>
              <a:t>Miksi seuraavissa ilmauksissa ei ensimmäistä </a:t>
            </a:r>
            <a:r>
              <a:rPr lang="fi-FI" sz="2600" dirty="0" err="1"/>
              <a:t>lukuunottamatta</a:t>
            </a:r>
            <a:r>
              <a:rPr lang="fi-FI" sz="2600" dirty="0"/>
              <a:t> käytetä artikkelia?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/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the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latest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John Brown?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John </a:t>
            </a:r>
            <a:r>
              <a:rPr lang="fi-FI" sz="2400" dirty="0" err="1">
                <a:solidFill>
                  <a:srgbClr val="000000"/>
                </a:solidFill>
              </a:rPr>
              <a:t>Brown’s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latest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John Brown?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haven’t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any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him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is </a:t>
            </a:r>
            <a:r>
              <a:rPr lang="fi-FI" sz="2400" b="1" dirty="0" err="1">
                <a:solidFill>
                  <a:srgbClr val="2DA2BF"/>
                </a:solidFill>
              </a:rPr>
              <a:t>the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(</a:t>
            </a:r>
            <a:r>
              <a:rPr lang="fi-FI" sz="2400" dirty="0" err="1">
                <a:solidFill>
                  <a:srgbClr val="000000"/>
                </a:solidFill>
              </a:rPr>
              <a:t>who</a:t>
            </a:r>
            <a:r>
              <a:rPr lang="fi-FI" sz="2400" dirty="0">
                <a:solidFill>
                  <a:srgbClr val="000000"/>
                </a:solidFill>
              </a:rPr>
              <a:t>)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told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about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is my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– </a:t>
            </a:r>
            <a:r>
              <a:rPr lang="fi-FI" sz="2400" dirty="0" err="1">
                <a:solidFill>
                  <a:schemeClr val="tx1"/>
                </a:solidFill>
              </a:rPr>
              <a:t>who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told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about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want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meet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every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of </a:t>
            </a:r>
            <a:r>
              <a:rPr lang="fi-FI" sz="2400" dirty="0" err="1">
                <a:solidFill>
                  <a:srgbClr val="000000"/>
                </a:solidFill>
              </a:rPr>
              <a:t>mine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400" dirty="0">
                <a:solidFill>
                  <a:schemeClr val="tx1"/>
                </a:solidFill>
              </a:rPr>
              <a:t>Artikkelia ei käytetä, mikäli substantiivin edessä on omistajaa ilmoittava sana</a:t>
            </a:r>
          </a:p>
          <a:p>
            <a:pPr>
              <a:lnSpc>
                <a:spcPct val="80000"/>
              </a:lnSpc>
              <a:spcBef>
                <a:spcPts val="672"/>
              </a:spcBef>
            </a:pPr>
            <a:r>
              <a:rPr lang="fi-FI" sz="2400" dirty="0">
                <a:solidFill>
                  <a:schemeClr val="tx1"/>
                </a:solidFill>
              </a:rPr>
              <a:t>tai jokin pronomineista ’</a:t>
            </a:r>
            <a:r>
              <a:rPr lang="fi-FI" sz="2400" dirty="0" err="1">
                <a:solidFill>
                  <a:schemeClr val="tx1"/>
                </a:solidFill>
              </a:rPr>
              <a:t>every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some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any</a:t>
            </a:r>
            <a:r>
              <a:rPr lang="fi-FI" sz="2400" dirty="0">
                <a:solidFill>
                  <a:schemeClr val="tx1"/>
                </a:solidFill>
              </a:rPr>
              <a:t>’, ’no’, ’</a:t>
            </a:r>
            <a:r>
              <a:rPr lang="fi-FI" sz="2400" dirty="0" err="1">
                <a:solidFill>
                  <a:schemeClr val="tx1"/>
                </a:solidFill>
              </a:rPr>
              <a:t>this</a:t>
            </a:r>
            <a:r>
              <a:rPr lang="fi-FI" sz="2400" dirty="0">
                <a:solidFill>
                  <a:schemeClr val="tx1"/>
                </a:solidFill>
              </a:rPr>
              <a:t>’ ’</a:t>
            </a:r>
            <a:r>
              <a:rPr lang="fi-FI" sz="2400" dirty="0" err="1">
                <a:solidFill>
                  <a:schemeClr val="tx1"/>
                </a:solidFill>
              </a:rPr>
              <a:t>that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these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those</a:t>
            </a:r>
            <a:r>
              <a:rPr lang="fi-FI" sz="2400" dirty="0">
                <a:solidFill>
                  <a:schemeClr val="tx1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5172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Käytettäessä esim. sanoja ’</a:t>
            </a:r>
            <a:r>
              <a:rPr lang="fi-FI" sz="2800" dirty="0" err="1">
                <a:solidFill>
                  <a:schemeClr val="tx1"/>
                </a:solidFill>
              </a:rPr>
              <a:t>school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hospital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church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prison</a:t>
            </a:r>
            <a:r>
              <a:rPr lang="fi-FI" sz="2800" dirty="0">
                <a:solidFill>
                  <a:schemeClr val="tx1"/>
                </a:solidFill>
              </a:rPr>
              <a:t>’ ajatellen sitä toimintaa, joka niissä on tavanomaista, ei artikkelia käytetä.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Käännä.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400" dirty="0"/>
              <a:t>Hänet vapautettiin vankilasta. =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He </a:t>
            </a:r>
            <a:r>
              <a:rPr lang="fi-FI" sz="2400" dirty="0" err="1">
                <a:solidFill>
                  <a:srgbClr val="000000"/>
                </a:solidFill>
              </a:rPr>
              <a:t>was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released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from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prison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/>
              <a:t>Käyn koulua joka päivä.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go </a:t>
            </a:r>
            <a:r>
              <a:rPr lang="fi-FI" sz="2400" b="1" dirty="0">
                <a:solidFill>
                  <a:srgbClr val="000000"/>
                </a:solidFill>
              </a:rPr>
              <a:t>to </a:t>
            </a:r>
            <a:r>
              <a:rPr lang="fi-FI" sz="2400" b="1" dirty="0" err="1">
                <a:solidFill>
                  <a:srgbClr val="000000"/>
                </a:solidFill>
              </a:rPr>
              <a:t>school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every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day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/>
              <a:t>Bill meni aikaisin vuoteeseen.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Bill </a:t>
            </a:r>
            <a:r>
              <a:rPr lang="fi-FI" sz="2400" dirty="0" err="1">
                <a:solidFill>
                  <a:srgbClr val="000000"/>
                </a:solidFill>
              </a:rPr>
              <a:t>went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>
                <a:solidFill>
                  <a:srgbClr val="000000"/>
                </a:solidFill>
              </a:rPr>
              <a:t>to bed </a:t>
            </a:r>
            <a:r>
              <a:rPr lang="fi-FI" sz="2400" dirty="0" err="1">
                <a:solidFill>
                  <a:srgbClr val="000000"/>
                </a:solidFill>
              </a:rPr>
              <a:t>early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err="1">
                <a:solidFill>
                  <a:srgbClr val="000000"/>
                </a:solidFill>
              </a:rPr>
              <a:t>Huom</a:t>
            </a:r>
            <a:r>
              <a:rPr lang="fi-FI" sz="2400" dirty="0">
                <a:solidFill>
                  <a:srgbClr val="000000"/>
                </a:solidFill>
              </a:rPr>
              <a:t>! </a:t>
            </a:r>
            <a:r>
              <a:rPr lang="fi-FI" sz="2400" dirty="0">
                <a:solidFill>
                  <a:srgbClr val="2DA2BF"/>
                </a:solidFill>
              </a:rPr>
              <a:t>Istuin sängyllä kuunnellen musiikkia.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was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sitting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>
                <a:solidFill>
                  <a:srgbClr val="000000"/>
                </a:solidFill>
              </a:rPr>
              <a:t>on </a:t>
            </a:r>
            <a:r>
              <a:rPr lang="fi-FI" sz="2400" b="1" dirty="0" err="1">
                <a:solidFill>
                  <a:srgbClr val="000000"/>
                </a:solidFill>
              </a:rPr>
              <a:t>the</a:t>
            </a:r>
            <a:r>
              <a:rPr lang="fi-FI" sz="2400" b="1" dirty="0">
                <a:solidFill>
                  <a:srgbClr val="000000"/>
                </a:solidFill>
              </a:rPr>
              <a:t> bed </a:t>
            </a:r>
            <a:r>
              <a:rPr lang="fi-FI" sz="2400" dirty="0" err="1">
                <a:solidFill>
                  <a:srgbClr val="000000"/>
                </a:solidFill>
              </a:rPr>
              <a:t>listening</a:t>
            </a:r>
            <a:r>
              <a:rPr lang="fi-FI" sz="2400" dirty="0">
                <a:solidFill>
                  <a:srgbClr val="000000"/>
                </a:solidFill>
              </a:rPr>
              <a:t> to music.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Kulkutapaa ilmaistaessa ei artikkelia käytetä rakenteessa ’</a:t>
            </a:r>
            <a:r>
              <a:rPr lang="fi-FI" sz="2800" b="1" dirty="0" err="1">
                <a:solidFill>
                  <a:schemeClr val="tx1"/>
                </a:solidFill>
              </a:rPr>
              <a:t>by</a:t>
            </a:r>
            <a:r>
              <a:rPr lang="fi-FI" sz="2800" dirty="0">
                <a:solidFill>
                  <a:schemeClr val="tx1"/>
                </a:solidFill>
              </a:rPr>
              <a:t>’ + </a:t>
            </a:r>
            <a:r>
              <a:rPr lang="fi-FI" sz="2800" b="1" dirty="0">
                <a:solidFill>
                  <a:schemeClr val="tx1"/>
                </a:solidFill>
              </a:rPr>
              <a:t>kulkuneuvo/-tapa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went</a:t>
            </a:r>
            <a:r>
              <a:rPr lang="fi-FI" sz="2800" dirty="0"/>
              <a:t> </a:t>
            </a:r>
            <a:r>
              <a:rPr lang="fi-FI" sz="2800" dirty="0" err="1"/>
              <a:t>there</a:t>
            </a:r>
            <a:r>
              <a:rPr lang="is-IS" sz="2800" dirty="0"/>
              <a:t>…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car.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train.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bus.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taxi.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plane.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land.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air.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by/on foot.</a:t>
            </a:r>
          </a:p>
        </p:txBody>
      </p:sp>
    </p:spTree>
    <p:extLst>
      <p:ext uri="{BB962C8B-B14F-4D97-AF65-F5344CB8AC3E}">
        <p14:creationId xmlns:p14="http://schemas.microsoft.com/office/powerpoint/2010/main" val="21685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Aterioiden nimien yhteydessä.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  <a:r>
              <a:rPr lang="fi-FI" sz="2600" dirty="0" err="1"/>
              <a:t>We</a:t>
            </a:r>
            <a:r>
              <a:rPr lang="fi-FI" sz="2600" dirty="0"/>
              <a:t> </a:t>
            </a:r>
            <a:r>
              <a:rPr lang="fi-FI" sz="2600" dirty="0" err="1"/>
              <a:t>have</a:t>
            </a:r>
            <a:r>
              <a:rPr lang="fi-FI" sz="2600" dirty="0"/>
              <a:t> </a:t>
            </a:r>
            <a:r>
              <a:rPr lang="fi-FI" sz="2600" b="1" dirty="0"/>
              <a:t>breakfast</a:t>
            </a:r>
            <a:r>
              <a:rPr lang="fi-FI" sz="2600" dirty="0"/>
              <a:t> at </a:t>
            </a:r>
            <a:r>
              <a:rPr lang="fi-FI" sz="2600" dirty="0" err="1"/>
              <a:t>seven</a:t>
            </a:r>
            <a:r>
              <a:rPr lang="fi-FI" sz="2600" dirty="0"/>
              <a:t> </a:t>
            </a:r>
            <a:r>
              <a:rPr lang="fi-FI" sz="2600" dirty="0" err="1"/>
              <a:t>every</a:t>
            </a:r>
            <a:r>
              <a:rPr lang="fi-FI" sz="2600" dirty="0"/>
              <a:t> </a:t>
            </a:r>
            <a:r>
              <a:rPr lang="fi-FI" sz="2600" dirty="0" err="1"/>
              <a:t>morning</a:t>
            </a:r>
            <a:r>
              <a:rPr lang="fi-FI" sz="2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Let’s</a:t>
            </a:r>
            <a:r>
              <a:rPr lang="fi-FI" sz="2600" dirty="0"/>
              <a:t> </a:t>
            </a:r>
            <a:r>
              <a:rPr lang="fi-FI" sz="2600" dirty="0" err="1"/>
              <a:t>do</a:t>
            </a:r>
            <a:r>
              <a:rPr lang="fi-FI" sz="2600" dirty="0"/>
              <a:t> </a:t>
            </a:r>
            <a:r>
              <a:rPr lang="fi-FI" sz="2600" b="1" dirty="0" err="1"/>
              <a:t>lunch</a:t>
            </a:r>
            <a:r>
              <a:rPr lang="fi-FI" sz="26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What’s</a:t>
            </a:r>
            <a:r>
              <a:rPr lang="fi-FI" sz="2600" dirty="0"/>
              <a:t> for </a:t>
            </a:r>
            <a:r>
              <a:rPr lang="fi-FI" sz="2600" b="1" dirty="0" err="1"/>
              <a:t>dinner</a:t>
            </a:r>
            <a:r>
              <a:rPr lang="fi-FI" sz="2600" dirty="0"/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err="1">
                <a:solidFill>
                  <a:schemeClr val="tx1"/>
                </a:solidFill>
              </a:rPr>
              <a:t>Huom</a:t>
            </a:r>
            <a:r>
              <a:rPr lang="fi-FI" sz="2800" dirty="0">
                <a:solidFill>
                  <a:schemeClr val="tx1"/>
                </a:solidFill>
              </a:rPr>
              <a:t>! Jos aterian nimen edessä on adjektiivi tai on kyse juhlatilaisuudesta, artikkelia käytetään.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  <a:r>
              <a:rPr lang="fi-FI" sz="2600" dirty="0" err="1"/>
              <a:t>We</a:t>
            </a:r>
            <a:r>
              <a:rPr lang="fi-FI" sz="2600" dirty="0"/>
              <a:t> </a:t>
            </a:r>
            <a:r>
              <a:rPr lang="fi-FI" sz="2600" dirty="0" err="1"/>
              <a:t>had</a:t>
            </a:r>
            <a:r>
              <a:rPr lang="fi-FI" sz="2600" dirty="0"/>
              <a:t> </a:t>
            </a:r>
            <a:r>
              <a:rPr lang="fi-FI" sz="2600" b="1" dirty="0"/>
              <a:t>a </a:t>
            </a:r>
            <a:r>
              <a:rPr lang="fi-FI" sz="2600" b="1" dirty="0" err="1"/>
              <a:t>really</a:t>
            </a:r>
            <a:r>
              <a:rPr lang="fi-FI" sz="2600" b="1" dirty="0"/>
              <a:t> </a:t>
            </a:r>
            <a:r>
              <a:rPr lang="fi-FI" sz="2600" b="1" dirty="0" err="1"/>
              <a:t>good</a:t>
            </a:r>
            <a:r>
              <a:rPr lang="fi-FI" sz="2600" b="1" dirty="0"/>
              <a:t> breakfast</a:t>
            </a:r>
            <a:r>
              <a:rPr lang="fi-FI" sz="2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That</a:t>
            </a:r>
            <a:r>
              <a:rPr lang="fi-FI" sz="2600" dirty="0"/>
              <a:t> </a:t>
            </a:r>
            <a:r>
              <a:rPr lang="fi-FI" sz="2600" dirty="0" err="1"/>
              <a:t>was</a:t>
            </a:r>
            <a:r>
              <a:rPr lang="fi-FI" sz="2600" dirty="0"/>
              <a:t> </a:t>
            </a:r>
            <a:r>
              <a:rPr lang="fi-FI" sz="2600" b="1" dirty="0"/>
              <a:t>a </a:t>
            </a:r>
            <a:r>
              <a:rPr lang="fi-FI" sz="2600" b="1" dirty="0" err="1"/>
              <a:t>nice</a:t>
            </a:r>
            <a:r>
              <a:rPr lang="fi-FI" sz="2600" b="1" dirty="0"/>
              <a:t> </a:t>
            </a:r>
            <a:r>
              <a:rPr lang="fi-FI" sz="2600" b="1" dirty="0" err="1"/>
              <a:t>lunch</a:t>
            </a:r>
            <a:r>
              <a:rPr lang="fi-FI" sz="26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b="1" dirty="0"/>
              <a:t>The </a:t>
            </a:r>
            <a:r>
              <a:rPr lang="fi-FI" sz="2600" b="1" dirty="0" err="1"/>
              <a:t>wedding</a:t>
            </a:r>
            <a:r>
              <a:rPr lang="fi-FI" sz="2600" b="1" dirty="0"/>
              <a:t> </a:t>
            </a:r>
            <a:r>
              <a:rPr lang="fi-FI" sz="2600" b="1" dirty="0" err="1"/>
              <a:t>dinner</a:t>
            </a:r>
            <a:r>
              <a:rPr lang="fi-FI" sz="2600" b="1" dirty="0"/>
              <a:t> </a:t>
            </a:r>
            <a:r>
              <a:rPr lang="fi-FI" sz="2600" dirty="0"/>
              <a:t>is at </a:t>
            </a:r>
            <a:r>
              <a:rPr lang="fi-FI" sz="2600" dirty="0" err="1"/>
              <a:t>six</a:t>
            </a:r>
            <a:r>
              <a:rPr lang="fi-FI" sz="2600" dirty="0"/>
              <a:t>.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35442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Ilman artikkelia käytetään myös vakiintuneita sanapareja, </a:t>
            </a:r>
            <a:r>
              <a:rPr lang="fi-FI" sz="2800" dirty="0" err="1">
                <a:solidFill>
                  <a:schemeClr val="tx1"/>
                </a:solidFill>
              </a:rPr>
              <a:t>esim</a:t>
            </a:r>
            <a:r>
              <a:rPr lang="fi-FI" sz="2800" dirty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1"/>
                </a:solidFill>
              </a:rPr>
              <a:t>’</a:t>
            </a:r>
            <a:r>
              <a:rPr lang="fi-FI" dirty="0" err="1">
                <a:solidFill>
                  <a:srgbClr val="2DA2BF"/>
                </a:solidFill>
              </a:rPr>
              <a:t>face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face</a:t>
            </a:r>
            <a:r>
              <a:rPr lang="fi-FI" dirty="0">
                <a:solidFill>
                  <a:srgbClr val="2DA2BF"/>
                </a:solidFill>
              </a:rPr>
              <a:t>’, ’</a:t>
            </a:r>
            <a:r>
              <a:rPr lang="fi-FI" dirty="0" err="1">
                <a:solidFill>
                  <a:srgbClr val="2DA2BF"/>
                </a:solidFill>
              </a:rPr>
              <a:t>eye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eye</a:t>
            </a:r>
            <a:r>
              <a:rPr lang="fi-FI" dirty="0">
                <a:solidFill>
                  <a:srgbClr val="2DA2BF"/>
                </a:solidFill>
              </a:rPr>
              <a:t>’, ’</a:t>
            </a:r>
            <a:r>
              <a:rPr lang="fi-FI" dirty="0" err="1">
                <a:solidFill>
                  <a:srgbClr val="2DA2BF"/>
                </a:solidFill>
              </a:rPr>
              <a:t>hand</a:t>
            </a:r>
            <a:r>
              <a:rPr lang="fi-FI" dirty="0">
                <a:solidFill>
                  <a:srgbClr val="2DA2BF"/>
                </a:solidFill>
              </a:rPr>
              <a:t> in </a:t>
            </a:r>
            <a:r>
              <a:rPr lang="fi-FI" dirty="0" err="1">
                <a:solidFill>
                  <a:srgbClr val="2DA2BF"/>
                </a:solidFill>
              </a:rPr>
              <a:t>hand</a:t>
            </a:r>
            <a:r>
              <a:rPr lang="fi-FI" dirty="0">
                <a:solidFill>
                  <a:srgbClr val="2DA2BF"/>
                </a:solidFill>
              </a:rPr>
              <a:t>’,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DA2BF"/>
                </a:solidFill>
              </a:rPr>
              <a:t>	’top to </a:t>
            </a:r>
            <a:r>
              <a:rPr lang="fi-FI" dirty="0" err="1">
                <a:solidFill>
                  <a:srgbClr val="2DA2BF"/>
                </a:solidFill>
              </a:rPr>
              <a:t>bottom</a:t>
            </a:r>
            <a:r>
              <a:rPr lang="fi-FI" dirty="0">
                <a:solidFill>
                  <a:srgbClr val="2DA2BF"/>
                </a:solidFill>
              </a:rPr>
              <a:t>’, ’on </a:t>
            </a:r>
            <a:r>
              <a:rPr lang="fi-FI" dirty="0" err="1">
                <a:solidFill>
                  <a:srgbClr val="2DA2BF"/>
                </a:solidFill>
              </a:rPr>
              <a:t>land</a:t>
            </a:r>
            <a:r>
              <a:rPr lang="fi-FI" dirty="0">
                <a:solidFill>
                  <a:srgbClr val="2DA2BF"/>
                </a:solidFill>
              </a:rPr>
              <a:t> and </a:t>
            </a:r>
            <a:r>
              <a:rPr lang="fi-FI" dirty="0" err="1">
                <a:solidFill>
                  <a:srgbClr val="2DA2BF"/>
                </a:solidFill>
              </a:rPr>
              <a:t>sea</a:t>
            </a:r>
            <a:r>
              <a:rPr lang="fi-FI" dirty="0">
                <a:solidFill>
                  <a:srgbClr val="2DA2BF"/>
                </a:solidFill>
              </a:rPr>
              <a:t>’, etc.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MUISTA myös sanat: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’</a:t>
            </a:r>
            <a:r>
              <a:rPr lang="fi-FI" sz="2800" dirty="0" err="1"/>
              <a:t>humanity</a:t>
            </a:r>
            <a:r>
              <a:rPr lang="fi-FI" sz="2800" dirty="0"/>
              <a:t>’, ’</a:t>
            </a:r>
            <a:r>
              <a:rPr lang="fi-FI" sz="2800" dirty="0" err="1"/>
              <a:t>humankind</a:t>
            </a:r>
            <a:r>
              <a:rPr lang="fi-FI" sz="2800" dirty="0"/>
              <a:t>’, ’</a:t>
            </a:r>
            <a:r>
              <a:rPr lang="fi-FI" sz="2800" dirty="0" err="1"/>
              <a:t>nature</a:t>
            </a:r>
            <a:r>
              <a:rPr lang="fi-FI" sz="2800" dirty="0"/>
              <a:t>’, ’</a:t>
            </a:r>
            <a:r>
              <a:rPr lang="fi-FI" sz="2800" dirty="0" err="1"/>
              <a:t>space</a:t>
            </a:r>
            <a:r>
              <a:rPr lang="fi-FI" sz="2800" dirty="0"/>
              <a:t>’, 	’</a:t>
            </a:r>
            <a:r>
              <a:rPr lang="fi-FI" sz="2800" dirty="0" err="1"/>
              <a:t>Parliament</a:t>
            </a:r>
            <a:r>
              <a:rPr lang="fi-FI" sz="2800" dirty="0"/>
              <a:t>’, ’</a:t>
            </a:r>
            <a:r>
              <a:rPr lang="fi-FI" sz="2800" dirty="0" err="1"/>
              <a:t>society</a:t>
            </a:r>
            <a:r>
              <a:rPr lang="fi-FI" sz="2800" dirty="0"/>
              <a:t>’ </a:t>
            </a:r>
            <a:r>
              <a:rPr lang="fi-FI" sz="2400" dirty="0"/>
              <a:t>(=yhteiskunta)</a:t>
            </a:r>
            <a:r>
              <a:rPr lang="fi-FI" sz="2800" dirty="0"/>
              <a:t>, ’</a:t>
            </a:r>
            <a:r>
              <a:rPr lang="fi-FI" sz="2800" dirty="0" err="1"/>
              <a:t>Congress</a:t>
            </a:r>
            <a:r>
              <a:rPr lang="fi-FI" sz="2800" dirty="0"/>
              <a:t>’, 	’</a:t>
            </a:r>
            <a:r>
              <a:rPr lang="fi-FI" sz="2800" dirty="0" err="1"/>
              <a:t>Heaven</a:t>
            </a:r>
            <a:r>
              <a:rPr lang="fi-FI" sz="2800" dirty="0"/>
              <a:t>’, ’Hell’, ’</a:t>
            </a:r>
            <a:r>
              <a:rPr lang="fi-FI" sz="2800" dirty="0" err="1"/>
              <a:t>Paradise</a:t>
            </a:r>
            <a:r>
              <a:rPr lang="fi-FI" sz="2800" dirty="0"/>
              <a:t>’, ’</a:t>
            </a:r>
            <a:r>
              <a:rPr lang="fi-FI" sz="2800" dirty="0" err="1"/>
              <a:t>man</a:t>
            </a:r>
            <a:r>
              <a:rPr lang="fi-FI" sz="2800" dirty="0"/>
              <a:t>’ </a:t>
            </a:r>
            <a:r>
              <a:rPr lang="fi-FI" sz="2400" dirty="0"/>
              <a:t>(=ihminen)</a:t>
            </a:r>
            <a:r>
              <a:rPr lang="fi-FI" sz="2800" dirty="0"/>
              <a:t>,             	’in the </a:t>
            </a:r>
            <a:r>
              <a:rPr lang="fi-FI" sz="2800" dirty="0" err="1"/>
              <a:t>country(side</a:t>
            </a:r>
            <a:r>
              <a:rPr lang="fi-FI" sz="2800" dirty="0"/>
              <a:t>)’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7150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4797" y="27928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7129" y="1719819"/>
            <a:ext cx="842493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1 After __ dinner, we went for ___ enjoyable walk.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2 I'm not very hungry. I had ___ big lunch.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3 John was ___ only person I danced with at ___ party.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4 Jane lives in ___ small village in ___ North.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5 I haven't got ___ radio. But I have ___ Internet access.</a:t>
            </a: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389647" y="1704290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  <a:p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627784" y="370237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2585078" y="320284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741161" y="269488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5456978" y="370077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(an)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168502" y="3202845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946210" y="271430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4534603" y="217605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769781" y="1652972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7129" y="123226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2DA2BF"/>
                </a:solidFill>
              </a:rPr>
              <a:t>Tuleeko</a:t>
            </a:r>
            <a:r>
              <a:rPr lang="en-US" sz="2800" dirty="0">
                <a:solidFill>
                  <a:srgbClr val="2DA2BF"/>
                </a:solidFill>
              </a:rPr>
              <a:t> ’a’/’an’, ’the’ tai </a:t>
            </a:r>
            <a:r>
              <a:rPr lang="en-US" sz="2800" dirty="0" err="1">
                <a:solidFill>
                  <a:srgbClr val="2DA2BF"/>
                </a:solidFill>
              </a:rPr>
              <a:t>ei</a:t>
            </a:r>
            <a:r>
              <a:rPr lang="en-US" sz="2800" dirty="0">
                <a:solidFill>
                  <a:srgbClr val="2DA2BF"/>
                </a:solidFill>
              </a:rPr>
              <a:t> </a:t>
            </a:r>
            <a:r>
              <a:rPr lang="en-US" sz="2800" dirty="0" err="1">
                <a:solidFill>
                  <a:srgbClr val="2DA2BF"/>
                </a:solidFill>
              </a:rPr>
              <a:t>artikkelia</a:t>
            </a:r>
            <a:r>
              <a:rPr lang="en-US" sz="2800" dirty="0">
                <a:solidFill>
                  <a:srgbClr val="2DA2BF"/>
                </a:solidFill>
              </a:rPr>
              <a:t>?</a:t>
            </a:r>
            <a:endParaRPr lang="fi-FI" sz="28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57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6 We went to ___ most luxurious restaurant in ___ this town.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7 Do you want to watch ___ movie in ___ evening?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8 On ___ Sunday, we go to church ___ by ___ bus. 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9 I cleaned ___ house from ___ top to ___ bottom.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10 ___ moon goes round ___ earth once ___ month.</a:t>
            </a:r>
            <a:endParaRPr lang="fi-FI" sz="260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4" name="Tekstiruutu 7"/>
          <p:cNvSpPr txBox="1"/>
          <p:nvPr/>
        </p:nvSpPr>
        <p:spPr>
          <a:xfrm>
            <a:off x="2267744" y="148478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5" name="Tekstiruutu 14"/>
          <p:cNvSpPr txBox="1"/>
          <p:nvPr/>
        </p:nvSpPr>
        <p:spPr>
          <a:xfrm>
            <a:off x="6804248" y="1484785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6" name="Tekstiruutu 13"/>
          <p:cNvSpPr txBox="1"/>
          <p:nvPr/>
        </p:nvSpPr>
        <p:spPr>
          <a:xfrm>
            <a:off x="3860104" y="240291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7" name="Tekstiruutu 17"/>
          <p:cNvSpPr txBox="1"/>
          <p:nvPr/>
        </p:nvSpPr>
        <p:spPr>
          <a:xfrm>
            <a:off x="5498213" y="240291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8" name="Tekstiruutu 15"/>
          <p:cNvSpPr txBox="1"/>
          <p:nvPr/>
        </p:nvSpPr>
        <p:spPr>
          <a:xfrm>
            <a:off x="1187624" y="285293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9" name="Tekstiruutu 19"/>
          <p:cNvSpPr txBox="1"/>
          <p:nvPr/>
        </p:nvSpPr>
        <p:spPr>
          <a:xfrm>
            <a:off x="5076056" y="285293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0" name="Tekstiruutu 16"/>
          <p:cNvSpPr txBox="1"/>
          <p:nvPr/>
        </p:nvSpPr>
        <p:spPr>
          <a:xfrm>
            <a:off x="6068616" y="2854074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1" name="Tekstiruutu 22"/>
          <p:cNvSpPr txBox="1"/>
          <p:nvPr/>
        </p:nvSpPr>
        <p:spPr>
          <a:xfrm>
            <a:off x="1948505" y="332902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2" name="Tekstiruutu 21"/>
          <p:cNvSpPr txBox="1"/>
          <p:nvPr/>
        </p:nvSpPr>
        <p:spPr>
          <a:xfrm>
            <a:off x="4227551" y="3347840"/>
            <a:ext cx="5100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  <a:p>
            <a:endParaRPr lang="fi-FI" dirty="0"/>
          </a:p>
        </p:txBody>
      </p:sp>
      <p:sp>
        <p:nvSpPr>
          <p:cNvPr id="13" name="Tekstiruutu 18"/>
          <p:cNvSpPr txBox="1"/>
          <p:nvPr/>
        </p:nvSpPr>
        <p:spPr>
          <a:xfrm>
            <a:off x="5651033" y="3329023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4" name="Tekstiruutu 24"/>
          <p:cNvSpPr txBox="1"/>
          <p:nvPr/>
        </p:nvSpPr>
        <p:spPr>
          <a:xfrm>
            <a:off x="780301" y="380316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5" name="Tekstiruutu 23"/>
          <p:cNvSpPr txBox="1"/>
          <p:nvPr/>
        </p:nvSpPr>
        <p:spPr>
          <a:xfrm>
            <a:off x="3851920" y="3782303"/>
            <a:ext cx="86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6" name="Tekstiruutu 20"/>
          <p:cNvSpPr txBox="1"/>
          <p:nvPr/>
        </p:nvSpPr>
        <p:spPr>
          <a:xfrm>
            <a:off x="6107826" y="379560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441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Mitä huomaat artikkelin sijainnista substantiivin edellä?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This is...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interesting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extremely interesting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extremely interesting and exciting book.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Substantiiviin liittyvä artikkeli on tavallisesti substantiivin ja kaikkien siihen liittyvien määreiden edessä.</a:t>
            </a:r>
          </a:p>
        </p:txBody>
      </p:sp>
    </p:spTree>
    <p:extLst>
      <p:ext uri="{BB962C8B-B14F-4D97-AF65-F5344CB8AC3E}">
        <p14:creationId xmlns:p14="http://schemas.microsoft.com/office/powerpoint/2010/main" val="38423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Mihin sijoitetaan artikkeli sanojen ‘</a:t>
            </a:r>
            <a:r>
              <a:rPr lang="is-IS" sz="2800" b="1" dirty="0"/>
              <a:t>all</a:t>
            </a:r>
            <a:r>
              <a:rPr lang="is-IS" sz="2800" dirty="0"/>
              <a:t>’, ‘</a:t>
            </a:r>
            <a:r>
              <a:rPr lang="is-IS" sz="2800" b="1" dirty="0"/>
              <a:t>both</a:t>
            </a:r>
            <a:r>
              <a:rPr lang="is-IS" sz="2800" dirty="0"/>
              <a:t>’, ‘</a:t>
            </a:r>
            <a:r>
              <a:rPr lang="is-IS" sz="2800" b="1" dirty="0"/>
              <a:t>half</a:t>
            </a:r>
            <a:r>
              <a:rPr lang="is-IS" sz="2800" dirty="0"/>
              <a:t>’, ‘</a:t>
            </a:r>
            <a:r>
              <a:rPr lang="is-IS" sz="2800" b="1" dirty="0"/>
              <a:t>double</a:t>
            </a:r>
            <a:r>
              <a:rPr lang="is-IS" sz="2800" dirty="0"/>
              <a:t>’, ‘</a:t>
            </a:r>
            <a:r>
              <a:rPr lang="is-IS" sz="2800" b="1" dirty="0"/>
              <a:t>quite</a:t>
            </a:r>
            <a:r>
              <a:rPr lang="is-IS" sz="2800" dirty="0"/>
              <a:t>’ ja ‘</a:t>
            </a:r>
            <a:r>
              <a:rPr lang="is-IS" sz="2800" b="1" dirty="0"/>
              <a:t>twice</a:t>
            </a:r>
            <a:r>
              <a:rPr lang="is-IS" sz="2800" dirty="0"/>
              <a:t>’ kanssa ?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</a:t>
            </a:r>
            <a:r>
              <a:rPr lang="is-IS" sz="2800" b="1" dirty="0">
                <a:solidFill>
                  <a:srgbClr val="000000"/>
                </a:solidFill>
              </a:rPr>
              <a:t>Both</a:t>
            </a:r>
            <a:r>
              <a:rPr lang="is-IS" sz="2800" dirty="0">
                <a:solidFill>
                  <a:srgbClr val="000000"/>
                </a:solidFill>
              </a:rPr>
              <a:t> the thieves kept lying </a:t>
            </a:r>
            <a:r>
              <a:rPr lang="is-IS" sz="2800" b="1" dirty="0">
                <a:solidFill>
                  <a:srgbClr val="000000"/>
                </a:solidFill>
              </a:rPr>
              <a:t>all</a:t>
            </a:r>
            <a:r>
              <a:rPr lang="is-IS" sz="2800" dirty="0">
                <a:solidFill>
                  <a:srgbClr val="000000"/>
                </a:solidFill>
              </a:rPr>
              <a:t> the time.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We did </a:t>
            </a:r>
            <a:r>
              <a:rPr lang="is-IS" sz="2800" b="1" dirty="0">
                <a:solidFill>
                  <a:srgbClr val="000000"/>
                </a:solidFill>
              </a:rPr>
              <a:t>double</a:t>
            </a:r>
            <a:r>
              <a:rPr lang="is-IS" sz="2800" dirty="0">
                <a:solidFill>
                  <a:srgbClr val="000000"/>
                </a:solidFill>
              </a:rPr>
              <a:t> the work in </a:t>
            </a:r>
            <a:r>
              <a:rPr lang="is-IS" sz="2800" b="1" dirty="0">
                <a:solidFill>
                  <a:srgbClr val="000000"/>
                </a:solidFill>
              </a:rPr>
              <a:t>half</a:t>
            </a:r>
            <a:r>
              <a:rPr lang="is-IS" sz="2800" dirty="0">
                <a:solidFill>
                  <a:srgbClr val="000000"/>
                </a:solidFill>
              </a:rPr>
              <a:t> the time.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Luckily we had </a:t>
            </a:r>
            <a:r>
              <a:rPr lang="is-IS" sz="2800" b="1" dirty="0">
                <a:solidFill>
                  <a:srgbClr val="000000"/>
                </a:solidFill>
              </a:rPr>
              <a:t>twice</a:t>
            </a:r>
            <a:r>
              <a:rPr lang="is-IS" sz="2800" dirty="0">
                <a:solidFill>
                  <a:srgbClr val="000000"/>
                </a:solidFill>
              </a:rPr>
              <a:t> the time to spend on it.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It was still </a:t>
            </a:r>
            <a:r>
              <a:rPr lang="is-IS" sz="2800" b="1" dirty="0">
                <a:solidFill>
                  <a:srgbClr val="000000"/>
                </a:solidFill>
              </a:rPr>
              <a:t>quite</a:t>
            </a:r>
            <a:r>
              <a:rPr lang="is-IS" sz="2800" dirty="0">
                <a:solidFill>
                  <a:srgbClr val="000000"/>
                </a:solidFill>
              </a:rPr>
              <a:t> the achievement!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Nämä sanat tulevat ennen määräistä artikkelia ja substantiivia.</a:t>
            </a:r>
          </a:p>
        </p:txBody>
      </p:sp>
    </p:spTree>
    <p:extLst>
      <p:ext uri="{BB962C8B-B14F-4D97-AF65-F5344CB8AC3E}">
        <p14:creationId xmlns:p14="http://schemas.microsoft.com/office/powerpoint/2010/main" val="24322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5071"/>
              </p:ext>
            </p:extLst>
          </p:nvPr>
        </p:nvGraphicFramePr>
        <p:xfrm>
          <a:off x="467544" y="404664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2379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Kun epämääräistä artikkelia käytetään sanojen ‘</a:t>
            </a:r>
            <a:r>
              <a:rPr lang="is-IS" sz="2800" b="1" dirty="0">
                <a:solidFill>
                  <a:srgbClr val="000000"/>
                </a:solidFill>
              </a:rPr>
              <a:t>half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many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such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quite</a:t>
            </a:r>
            <a:r>
              <a:rPr lang="is-IS" sz="2800" dirty="0">
                <a:solidFill>
                  <a:srgbClr val="000000"/>
                </a:solidFill>
              </a:rPr>
              <a:t>’ ja ‘</a:t>
            </a:r>
            <a:r>
              <a:rPr lang="is-IS" sz="2800" b="1" dirty="0">
                <a:solidFill>
                  <a:srgbClr val="000000"/>
                </a:solidFill>
              </a:rPr>
              <a:t>what</a:t>
            </a:r>
            <a:r>
              <a:rPr lang="is-IS" sz="2800" dirty="0">
                <a:solidFill>
                  <a:srgbClr val="000000"/>
                </a:solidFill>
              </a:rPr>
              <a:t>’ yhteydessä, on järjestys seuraavanlainen: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half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many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such	   +  </a:t>
            </a:r>
            <a:r>
              <a:rPr lang="is-IS" sz="2400" b="1" dirty="0">
                <a:solidFill>
                  <a:srgbClr val="000000"/>
                </a:solidFill>
              </a:rPr>
              <a:t>a/an</a:t>
            </a:r>
            <a:r>
              <a:rPr lang="is-IS" sz="2400" dirty="0">
                <a:solidFill>
                  <a:srgbClr val="000000"/>
                </a:solidFill>
              </a:rPr>
              <a:t>  +  (adj.)  +  subst. 			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quite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what</a:t>
            </a:r>
          </a:p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is-IS" sz="2800" dirty="0"/>
              <a:t>     </a:t>
            </a:r>
            <a:r>
              <a:rPr lang="is-IS" sz="2600" dirty="0"/>
              <a:t>Let’s wait another </a:t>
            </a:r>
            <a:r>
              <a:rPr lang="is-IS" sz="2600" b="1" dirty="0"/>
              <a:t>half an hour</a:t>
            </a:r>
            <a:r>
              <a:rPr lang="is-IS" sz="26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600" dirty="0"/>
              <a:t>     You are </a:t>
            </a:r>
            <a:r>
              <a:rPr lang="is-IS" sz="2600" b="1" dirty="0"/>
              <a:t>such a loyal friend</a:t>
            </a:r>
            <a:r>
              <a:rPr lang="is-IS" sz="26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600" b="1" dirty="0"/>
              <a:t>     Many a girl </a:t>
            </a:r>
            <a:r>
              <a:rPr lang="is-IS" sz="2600" dirty="0"/>
              <a:t>wouldn’t have stood by me in this situation.</a:t>
            </a:r>
          </a:p>
        </p:txBody>
      </p:sp>
      <p:sp>
        <p:nvSpPr>
          <p:cNvPr id="5" name="Oikea aaltosulje 4"/>
          <p:cNvSpPr/>
          <p:nvPr/>
        </p:nvSpPr>
        <p:spPr>
          <a:xfrm>
            <a:off x="2987824" y="2708920"/>
            <a:ext cx="144016" cy="180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8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6445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2DA2BF"/>
                </a:solidFill>
              </a:rPr>
              <a:t>Miten sanat ‘</a:t>
            </a:r>
            <a:r>
              <a:rPr lang="is-IS" sz="2800" b="1" dirty="0">
                <a:solidFill>
                  <a:srgbClr val="2DA2BF"/>
                </a:solidFill>
              </a:rPr>
              <a:t>as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how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however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so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that</a:t>
            </a:r>
            <a:r>
              <a:rPr lang="is-IS" sz="2800" dirty="0">
                <a:solidFill>
                  <a:srgbClr val="2DA2BF"/>
                </a:solidFill>
              </a:rPr>
              <a:t>’ ja ‘</a:t>
            </a:r>
            <a:r>
              <a:rPr lang="is-IS" sz="2800" b="1" dirty="0">
                <a:solidFill>
                  <a:srgbClr val="2DA2BF"/>
                </a:solidFill>
              </a:rPr>
              <a:t>too</a:t>
            </a:r>
            <a:r>
              <a:rPr lang="is-IS" sz="2800" dirty="0">
                <a:solidFill>
                  <a:srgbClr val="2DA2BF"/>
                </a:solidFill>
              </a:rPr>
              <a:t>’ muuttavat artikkelin sijaintia?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a</a:t>
            </a:r>
            <a:r>
              <a:rPr lang="is-IS" sz="2400" dirty="0">
                <a:solidFill>
                  <a:schemeClr val="tx1"/>
                </a:solidFill>
              </a:rPr>
              <a:t> lovely day</a:t>
            </a:r>
            <a:r>
              <a:rPr lang="is-IS" sz="2400" dirty="0">
                <a:solidFill>
                  <a:srgbClr val="000000"/>
                </a:solidFill>
              </a:rPr>
              <a:t>		So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	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We rarely have as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 as this.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Perhaps it was too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day, eh?	</a:t>
            </a:r>
          </a:p>
          <a:p>
            <a:pPr marL="0" lv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n exotic island  	How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 is Tahiti?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However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 it might be, I’m 				not going.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After all, it’s not that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island, is it?</a:t>
            </a:r>
          </a:p>
          <a:p>
            <a:pPr lvl="0">
              <a:lnSpc>
                <a:spcPct val="90000"/>
              </a:lnSpc>
              <a:spcBef>
                <a:spcPts val="1824"/>
              </a:spcBef>
            </a:pPr>
            <a:r>
              <a:rPr lang="is-IS" sz="2800" dirty="0">
                <a:solidFill>
                  <a:srgbClr val="000000"/>
                </a:solidFill>
              </a:rPr>
              <a:t>Näiden sanojen jälkeen epämääräinen artikkeli ‘</a:t>
            </a:r>
            <a:r>
              <a:rPr lang="is-IS" sz="2800" b="1" dirty="0">
                <a:solidFill>
                  <a:srgbClr val="000000"/>
                </a:solidFill>
              </a:rPr>
              <a:t>a</a:t>
            </a:r>
            <a:r>
              <a:rPr lang="is-IS" sz="2800" dirty="0">
                <a:solidFill>
                  <a:srgbClr val="000000"/>
                </a:solidFill>
              </a:rPr>
              <a:t>’/’</a:t>
            </a:r>
            <a:r>
              <a:rPr lang="is-IS" sz="2800" b="1" dirty="0">
                <a:solidFill>
                  <a:srgbClr val="000000"/>
                </a:solidFill>
              </a:rPr>
              <a:t>an</a:t>
            </a:r>
            <a:r>
              <a:rPr lang="is-IS" sz="2800" dirty="0">
                <a:solidFill>
                  <a:srgbClr val="000000"/>
                </a:solidFill>
              </a:rPr>
              <a:t>’ tulee vasta adjektiivin jälkeen substantiivin eteen.</a:t>
            </a:r>
            <a:endParaRPr lang="is-IS" sz="24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is-IS" sz="2400" dirty="0">
                <a:solidFill>
                  <a:srgbClr val="000000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771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01262"/>
            <a:ext cx="8712968" cy="864096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548" y="1710028"/>
            <a:ext cx="8208912" cy="3465513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is-IS" sz="2800" dirty="0">
                <a:solidFill>
                  <a:srgbClr val="000000"/>
                </a:solidFill>
              </a:rPr>
              <a:t>___ what ___ wonderful ___ view!</a:t>
            </a:r>
          </a:p>
          <a:p>
            <a:pPr marL="514350" indent="-514350">
              <a:lnSpc>
                <a:spcPct val="90000"/>
              </a:lnSpc>
              <a:buAutoNum type="arabicPeriod" startAt="2"/>
            </a:pPr>
            <a:r>
              <a:rPr lang="is-IS" sz="2800" dirty="0">
                <a:solidFill>
                  <a:srgbClr val="000000"/>
                </a:solidFill>
              </a:rPr>
              <a:t>___ such ___ large ___ number of different plants.</a:t>
            </a:r>
          </a:p>
          <a:p>
            <a:pPr marL="514350" indent="-514350">
              <a:lnSpc>
                <a:spcPct val="90000"/>
              </a:lnSpc>
              <a:buAutoNum type="arabicPeriod" startAt="3"/>
            </a:pPr>
            <a:r>
              <a:rPr lang="is-IS" sz="2800" dirty="0">
                <a:solidFill>
                  <a:srgbClr val="000000"/>
                </a:solidFill>
              </a:rPr>
              <a:t>Look over there! ___ so ___ exquisite ___ rose bushes.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4.   This is ___ quite _____ paradise for gardeners.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5.   ___ all ___ world should see this.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000" dirty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611708" y="1636221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2555776" y="211700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3419872" y="3429343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a/the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061891" y="3933056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03548" y="116472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Sijoita artikkelit oikeisiin paikkoihinsa.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0012" y="26517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7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6.   But ___ how ___ long ___ distance is it to get here?</a:t>
            </a:r>
          </a:p>
          <a:p>
            <a:pPr marL="0" lvl="0" indent="0">
              <a:buNone/>
            </a:pPr>
            <a:r>
              <a:rPr lang="is-IS" sz="2800" dirty="0">
                <a:solidFill>
                  <a:srgbClr val="000000"/>
                </a:solidFill>
              </a:rPr>
              <a:t>7.   I am ___ as ___ enthusiastic ___ gardener as the next guy but I still want to spend ___ half ___ time hiking the hills as well.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8.   This might be ___ too ___ short ___ visit for me. </a:t>
            </a:r>
          </a:p>
          <a:p>
            <a:pPr marL="514350" lvl="0" indent="-514350">
              <a:lnSpc>
                <a:spcPct val="90000"/>
              </a:lnSpc>
              <a:buFont typeface="Arial" panose="020B0604020202020204" pitchFamily="34" charset="0"/>
              <a:buAutoNum type="arabicPeriod" startAt="9"/>
            </a:pPr>
            <a:r>
              <a:rPr lang="is-IS" sz="2800" dirty="0">
                <a:solidFill>
                  <a:srgbClr val="000000"/>
                </a:solidFill>
              </a:rPr>
              <a:t>Even ___ double ___ time wouldn’t have been enough.</a:t>
            </a:r>
          </a:p>
        </p:txBody>
      </p:sp>
      <p:sp>
        <p:nvSpPr>
          <p:cNvPr id="4" name="Tekstiruutu 7"/>
          <p:cNvSpPr txBox="1"/>
          <p:nvPr/>
        </p:nvSpPr>
        <p:spPr>
          <a:xfrm>
            <a:off x="4355976" y="152040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5" name="Tekstiruutu 8"/>
          <p:cNvSpPr txBox="1"/>
          <p:nvPr/>
        </p:nvSpPr>
        <p:spPr>
          <a:xfrm>
            <a:off x="5292080" y="204362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9"/>
          <p:cNvSpPr txBox="1"/>
          <p:nvPr/>
        </p:nvSpPr>
        <p:spPr>
          <a:xfrm>
            <a:off x="6495554" y="2492896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7" name="Tekstiruutu 10"/>
          <p:cNvSpPr txBox="1"/>
          <p:nvPr/>
        </p:nvSpPr>
        <p:spPr>
          <a:xfrm>
            <a:off x="5796136" y="338341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8" name="Tekstiruutu 11"/>
          <p:cNvSpPr txBox="1"/>
          <p:nvPr/>
        </p:nvSpPr>
        <p:spPr>
          <a:xfrm>
            <a:off x="3491880" y="3863181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31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89736"/>
              </p:ext>
            </p:extLst>
          </p:nvPr>
        </p:nvGraphicFramePr>
        <p:xfrm>
          <a:off x="323528" y="188640"/>
          <a:ext cx="837361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39552" y="1484784"/>
            <a:ext cx="7848872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Esim.</a:t>
            </a:r>
          </a:p>
          <a:p>
            <a:pPr>
              <a:lnSpc>
                <a:spcPct val="90000"/>
              </a:lnSpc>
            </a:pPr>
            <a:r>
              <a:rPr lang="fi-FI" sz="2600" dirty="0"/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They</a:t>
            </a:r>
            <a:r>
              <a:rPr lang="fi-FI" sz="2600" dirty="0">
                <a:solidFill>
                  <a:schemeClr val="accent1"/>
                </a:solidFill>
              </a:rPr>
              <a:t> live in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dirty="0">
                <a:solidFill>
                  <a:schemeClr val="accent1"/>
                </a:solidFill>
              </a:rPr>
              <a:t>. –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is </a:t>
            </a:r>
            <a:r>
              <a:rPr lang="fi-FI" sz="2600" dirty="0" err="1">
                <a:solidFill>
                  <a:schemeClr val="accent1"/>
                </a:solidFill>
              </a:rPr>
              <a:t>very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nice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In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is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balcony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grow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rose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bush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on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balcony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sun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shines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several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hours</a:t>
            </a:r>
            <a:r>
              <a:rPr lang="fi-FI" sz="2600" dirty="0">
                <a:solidFill>
                  <a:schemeClr val="accent1"/>
                </a:solidFill>
              </a:rPr>
              <a:t> a </a:t>
            </a:r>
            <a:r>
              <a:rPr lang="fi-FI" sz="2600" dirty="0" err="1">
                <a:solidFill>
                  <a:schemeClr val="accent1"/>
                </a:solidFill>
              </a:rPr>
              <a:t>day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95536" y="3717032"/>
            <a:ext cx="835292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i-FI" sz="2800" dirty="0"/>
              <a:t>Epämääräistä artikkelia ’</a:t>
            </a:r>
            <a:r>
              <a:rPr lang="fi-FI" sz="2800" b="1" dirty="0"/>
              <a:t>a</a:t>
            </a:r>
            <a:r>
              <a:rPr lang="fi-FI" sz="2800" dirty="0"/>
              <a:t>’/’</a:t>
            </a:r>
            <a:r>
              <a:rPr lang="fi-FI" sz="2800" b="1" dirty="0"/>
              <a:t>an</a:t>
            </a:r>
            <a:r>
              <a:rPr lang="fi-FI" sz="2800" dirty="0"/>
              <a:t>’</a:t>
            </a:r>
            <a:r>
              <a:rPr lang="fi-FI" sz="2800" b="1" dirty="0"/>
              <a:t> </a:t>
            </a:r>
            <a:r>
              <a:rPr lang="fi-FI" sz="2800" dirty="0"/>
              <a:t>käytetään yksikössä, kun asia mainitaan </a:t>
            </a:r>
            <a:r>
              <a:rPr lang="fi-FI" sz="2800" b="1" dirty="0"/>
              <a:t>ensimmäistä</a:t>
            </a:r>
            <a:r>
              <a:rPr lang="fi-FI" sz="2800" dirty="0"/>
              <a:t> </a:t>
            </a:r>
            <a:r>
              <a:rPr lang="fi-FI" sz="2800" b="1" dirty="0"/>
              <a:t>kertaa</a:t>
            </a:r>
            <a:r>
              <a:rPr lang="fi-FI" sz="2800" dirty="0"/>
              <a:t> tai puhuttaessa yleisesti.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i-FI" sz="2800" dirty="0"/>
              <a:t>Määräistä artikkelia ’</a:t>
            </a:r>
            <a:r>
              <a:rPr lang="fi-FI" sz="2800" b="1" dirty="0"/>
              <a:t>the</a:t>
            </a:r>
            <a:r>
              <a:rPr lang="fi-FI" sz="2800" dirty="0"/>
              <a:t>’ käytetään, kun asia on jo </a:t>
            </a:r>
            <a:r>
              <a:rPr lang="fi-FI" sz="2800" b="1" dirty="0"/>
              <a:t>mainittu aiemmin </a:t>
            </a:r>
            <a:r>
              <a:rPr lang="fi-FI" sz="2800" dirty="0"/>
              <a:t>tai se on </a:t>
            </a:r>
            <a:r>
              <a:rPr lang="fi-FI" sz="2800" b="1" dirty="0"/>
              <a:t>yleisesti tai asiayhteydestä tunnettu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2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30105"/>
              </p:ext>
            </p:extLst>
          </p:nvPr>
        </p:nvGraphicFramePr>
        <p:xfrm>
          <a:off x="467544" y="188640"/>
          <a:ext cx="867645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467544" y="1340768"/>
            <a:ext cx="7848872" cy="2161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Esim.</a:t>
            </a:r>
          </a:p>
          <a:p>
            <a:pPr>
              <a:lnSpc>
                <a:spcPct val="80000"/>
              </a:lnSpc>
            </a:pPr>
            <a:r>
              <a:rPr lang="fi-FI" sz="2800" dirty="0"/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and </a:t>
            </a:r>
            <a:r>
              <a:rPr lang="fi-FI" sz="2600" b="1" dirty="0" err="1">
                <a:solidFill>
                  <a:schemeClr val="accent1"/>
                </a:solidFill>
              </a:rPr>
              <a:t>shops</a:t>
            </a:r>
            <a:r>
              <a:rPr lang="fi-FI" sz="2600" dirty="0">
                <a:solidFill>
                  <a:schemeClr val="accent1"/>
                </a:solidFill>
              </a:rPr>
              <a:t> in </a:t>
            </a:r>
            <a:r>
              <a:rPr lang="fi-FI" sz="2600" dirty="0" err="1">
                <a:solidFill>
                  <a:schemeClr val="accent1"/>
                </a:solidFill>
              </a:rPr>
              <a:t>this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building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well-equipped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balconies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of</a:t>
            </a:r>
            <a:r>
              <a:rPr lang="fi-FI" sz="2600" b="1" dirty="0">
                <a:solidFill>
                  <a:schemeClr val="accent1"/>
                </a:solidFill>
              </a:rPr>
              <a:t> the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look </a:t>
            </a:r>
            <a:r>
              <a:rPr lang="fi-FI" sz="2600" dirty="0" err="1">
                <a:solidFill>
                  <a:schemeClr val="accent1"/>
                </a:solidFill>
              </a:rPr>
              <a:t>south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 err="1">
                <a:solidFill>
                  <a:schemeClr val="accent1"/>
                </a:solidFill>
              </a:rPr>
              <a:t>Oranges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good</a:t>
            </a:r>
            <a:r>
              <a:rPr lang="fi-FI" sz="2600" dirty="0">
                <a:solidFill>
                  <a:schemeClr val="accent1"/>
                </a:solidFill>
              </a:rPr>
              <a:t> for </a:t>
            </a:r>
            <a:r>
              <a:rPr lang="fi-FI" sz="2600" dirty="0" err="1">
                <a:solidFill>
                  <a:schemeClr val="accent1"/>
                </a:solidFill>
              </a:rPr>
              <a:t>you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oranges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I </a:t>
            </a:r>
            <a:r>
              <a:rPr lang="fi-FI" sz="2600" dirty="0" err="1">
                <a:solidFill>
                  <a:schemeClr val="accent1"/>
                </a:solidFill>
              </a:rPr>
              <a:t>bought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today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on the </a:t>
            </a:r>
            <a:r>
              <a:rPr lang="fi-FI" sz="2600" dirty="0" err="1">
                <a:solidFill>
                  <a:schemeClr val="accent1"/>
                </a:solidFill>
              </a:rPr>
              <a:t>table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67544" y="357301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800" dirty="0"/>
              <a:t>Monikollisen sanan epämääräisen muodon yhteydessä </a:t>
            </a:r>
            <a:r>
              <a:rPr lang="fi-FI" sz="2800" b="1" dirty="0"/>
              <a:t>ei käytetä artikkelia</a:t>
            </a:r>
            <a:r>
              <a:rPr lang="fi-FI" sz="2800" dirty="0"/>
              <a:t>. Silloin puhutaan asioista yleisesti eivätkä ne ole asiayhteydestä tai yleisesti tunnettu.</a:t>
            </a:r>
          </a:p>
          <a:p>
            <a:pPr marL="285750" indent="-285750">
              <a:buFont typeface="Arial"/>
              <a:buChar char="•"/>
            </a:pPr>
            <a:r>
              <a:rPr lang="fi-FI" sz="2800" dirty="0"/>
              <a:t>Määräistä artikkelia ’</a:t>
            </a:r>
            <a:r>
              <a:rPr lang="fi-FI" sz="2800" b="1" dirty="0"/>
              <a:t>the</a:t>
            </a:r>
            <a:r>
              <a:rPr lang="fi-FI" sz="2800" dirty="0"/>
              <a:t>’ käytetään, kun asiat ovat jo </a:t>
            </a:r>
            <a:r>
              <a:rPr lang="fi-FI" sz="2800" b="1" dirty="0"/>
              <a:t>mainittu aiemmin </a:t>
            </a:r>
            <a:r>
              <a:rPr lang="fi-FI" sz="2800" dirty="0"/>
              <a:t>tai ne ovat yleisesti </a:t>
            </a:r>
            <a:r>
              <a:rPr lang="fi-FI" sz="2800" b="1" dirty="0"/>
              <a:t>tunnettuja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4AFA8-6CBB-5A49-857B-FDCD3B6D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C02D2-E41E-FB40-8362-E43F2ABA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52CF9-81CE-0E41-828F-0DE7F8F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CDB5F-2615-1F4A-9302-EA03F6B5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8F988-D608-EA47-A902-370ACE003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C70F8-17F7-A54F-B80D-D4FA2AC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28992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Artikkeli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 tai 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 valitaan sen mukaan, millä äänteellä seuraava sana alkaa.</a:t>
            </a:r>
          </a:p>
          <a:p>
            <a:pPr lvl="2"/>
            <a:r>
              <a:rPr lang="fi-FI" sz="2800" i="0" dirty="0">
                <a:solidFill>
                  <a:srgbClr val="000000"/>
                </a:solidFill>
              </a:rPr>
              <a:t>Jos sana alkaa konsonanttiäänteellä, valitaan ’</a:t>
            </a:r>
            <a:r>
              <a:rPr lang="fi-FI" sz="2800" b="1" i="0" dirty="0">
                <a:solidFill>
                  <a:srgbClr val="000000"/>
                </a:solidFill>
              </a:rPr>
              <a:t>a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  <a:p>
            <a:pPr lvl="2"/>
            <a:r>
              <a:rPr lang="fi-FI" sz="2800" i="0" dirty="0">
                <a:solidFill>
                  <a:srgbClr val="000000"/>
                </a:solidFill>
              </a:rPr>
              <a:t>Jos sana alkaa vokaaliäänteellä, valitaan ’</a:t>
            </a:r>
            <a:r>
              <a:rPr lang="fi-FI" sz="2800" b="1" i="0" dirty="0">
                <a:solidFill>
                  <a:srgbClr val="000000"/>
                </a:solidFill>
              </a:rPr>
              <a:t>an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  <a:p>
            <a:pPr marL="457200" lvl="1" indent="0">
              <a:buNone/>
            </a:pPr>
            <a:endParaRPr lang="fi-FI" i="0" dirty="0">
              <a:solidFill>
                <a:srgbClr val="000000"/>
              </a:solidFill>
            </a:endParaRPr>
          </a:p>
          <a:p>
            <a:pPr marL="0" indent="-114300">
              <a:buNone/>
            </a:pPr>
            <a:r>
              <a:rPr lang="fi-FI" i="0" dirty="0">
                <a:solidFill>
                  <a:srgbClr val="000000"/>
                </a:solidFill>
              </a:rPr>
              <a:t>Ratkaiseva tekijä on siis seuraavan sanan alun ääntäminen.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e</a:t>
            </a:r>
            <a:r>
              <a:rPr lang="fi-FI" dirty="0" err="1">
                <a:solidFill>
                  <a:srgbClr val="2DA2BF"/>
                </a:solidFill>
              </a:rPr>
              <a:t>gg</a:t>
            </a:r>
            <a:r>
              <a:rPr lang="fi-FI" dirty="0">
                <a:solidFill>
                  <a:srgbClr val="2DA2BF"/>
                </a:solidFill>
              </a:rPr>
              <a:t>,        </a:t>
            </a:r>
            <a:r>
              <a:rPr lang="fi-FI" b="1" dirty="0">
                <a:solidFill>
                  <a:srgbClr val="2DA2BF"/>
                </a:solidFill>
              </a:rPr>
              <a:t>a</a:t>
            </a:r>
            <a:r>
              <a:rPr lang="fi-FI" b="1" i="0" dirty="0">
                <a:solidFill>
                  <a:srgbClr val="2DA2BF"/>
                </a:solidFill>
              </a:rPr>
              <a:t>n </a:t>
            </a:r>
            <a:r>
              <a:rPr lang="fi-FI" b="1" i="0" dirty="0" err="1">
                <a:solidFill>
                  <a:srgbClr val="2DA2BF"/>
                </a:solidFill>
              </a:rPr>
              <a:t>i</a:t>
            </a:r>
            <a:r>
              <a:rPr lang="fi-FI" i="0" dirty="0" err="1">
                <a:solidFill>
                  <a:srgbClr val="2DA2BF"/>
                </a:solidFill>
              </a:rPr>
              <a:t>sland</a:t>
            </a:r>
            <a:r>
              <a:rPr lang="fi-FI" dirty="0">
                <a:solidFill>
                  <a:srgbClr val="2DA2BF"/>
                </a:solidFill>
              </a:rPr>
              <a:t>, 	 </a:t>
            </a:r>
            <a:r>
              <a:rPr lang="fi-FI" b="1" dirty="0">
                <a:solidFill>
                  <a:srgbClr val="2DA2BF"/>
                </a:solidFill>
              </a:rPr>
              <a:t>an i</a:t>
            </a:r>
            <a:r>
              <a:rPr lang="fi-FI" dirty="0">
                <a:solidFill>
                  <a:srgbClr val="2DA2BF"/>
                </a:solidFill>
              </a:rPr>
              <a:t>dea, 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o</a:t>
            </a:r>
            <a:r>
              <a:rPr lang="fi-FI" dirty="0" err="1">
                <a:solidFill>
                  <a:srgbClr val="2DA2BF"/>
                </a:solidFill>
              </a:rPr>
              <a:t>range</a:t>
            </a:r>
            <a:endParaRPr lang="fi-FI" dirty="0">
              <a:solidFill>
                <a:srgbClr val="2DA2BF"/>
              </a:solidFill>
            </a:endParaRPr>
          </a:p>
          <a:p>
            <a:pPr marL="457200" lvl="1" indent="0">
              <a:buNone/>
            </a:pPr>
            <a:r>
              <a:rPr lang="fi-FI" i="0" dirty="0">
                <a:solidFill>
                  <a:srgbClr val="2DA2BF"/>
                </a:solidFill>
              </a:rPr>
              <a:t>	</a:t>
            </a:r>
            <a:r>
              <a:rPr lang="fi-FI" b="1" i="0" dirty="0">
                <a:solidFill>
                  <a:srgbClr val="2DA2BF"/>
                </a:solidFill>
              </a:rPr>
              <a:t>a </a:t>
            </a:r>
            <a:r>
              <a:rPr lang="fi-FI" b="1" i="0" dirty="0" err="1">
                <a:solidFill>
                  <a:srgbClr val="2DA2BF"/>
                </a:solidFill>
              </a:rPr>
              <a:t>u</a:t>
            </a:r>
            <a:r>
              <a:rPr lang="fi-FI" i="0" dirty="0" err="1">
                <a:solidFill>
                  <a:srgbClr val="2DA2BF"/>
                </a:solidFill>
              </a:rPr>
              <a:t>nion</a:t>
            </a:r>
            <a:r>
              <a:rPr lang="fi-FI" dirty="0">
                <a:solidFill>
                  <a:srgbClr val="2DA2BF"/>
                </a:solidFill>
              </a:rPr>
              <a:t>,      </a:t>
            </a:r>
            <a:r>
              <a:rPr lang="fi-FI" b="1" dirty="0">
                <a:solidFill>
                  <a:srgbClr val="2DA2BF"/>
                </a:solidFill>
              </a:rPr>
              <a:t> a </a:t>
            </a:r>
            <a:r>
              <a:rPr lang="fi-FI" b="1" dirty="0" err="1">
                <a:solidFill>
                  <a:srgbClr val="2DA2BF"/>
                </a:solidFill>
              </a:rPr>
              <a:t>o</a:t>
            </a:r>
            <a:r>
              <a:rPr lang="fi-FI" dirty="0" err="1">
                <a:solidFill>
                  <a:srgbClr val="2DA2BF"/>
                </a:solidFill>
              </a:rPr>
              <a:t>ne-man</a:t>
            </a:r>
            <a:r>
              <a:rPr lang="fi-FI" dirty="0">
                <a:solidFill>
                  <a:srgbClr val="2DA2BF"/>
                </a:solidFill>
              </a:rPr>
              <a:t> show, 	 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u</a:t>
            </a:r>
            <a:r>
              <a:rPr lang="fi-FI" dirty="0" err="1">
                <a:solidFill>
                  <a:srgbClr val="2DA2BF"/>
                </a:solidFill>
              </a:rPr>
              <a:t>seful</a:t>
            </a:r>
            <a:r>
              <a:rPr lang="fi-FI" dirty="0">
                <a:solidFill>
                  <a:srgbClr val="2DA2BF"/>
                </a:solidFill>
              </a:rPr>
              <a:t> idea,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i</a:t>
            </a:r>
            <a:r>
              <a:rPr lang="fi-FI" dirty="0" err="1">
                <a:solidFill>
                  <a:srgbClr val="2DA2BF"/>
                </a:solidFill>
              </a:rPr>
              <a:t>nteresting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thought</a:t>
            </a:r>
            <a:endParaRPr lang="fi-FI" i="0" dirty="0">
              <a:solidFill>
                <a:srgbClr val="2DA2BF"/>
              </a:solidFill>
            </a:endParaRPr>
          </a:p>
          <a:p>
            <a:pPr marL="914400" lvl="2" indent="0">
              <a:buNone/>
            </a:pPr>
            <a:endParaRPr lang="fi-FI" sz="28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solidFill>
                  <a:schemeClr val="accent1"/>
                </a:solidFill>
              </a:rPr>
              <a:t>Activate</a:t>
            </a:r>
            <a:endParaRPr lang="fi-FI" sz="3100" b="1" dirty="0">
              <a:solidFill>
                <a:schemeClr val="accent1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60964"/>
            <a:ext cx="8229600" cy="639762"/>
          </a:xfrm>
        </p:spPr>
        <p:txBody>
          <a:bodyPr>
            <a:normAutofit/>
          </a:bodyPr>
          <a:lstStyle/>
          <a:p>
            <a:r>
              <a:rPr lang="fi-FI" sz="2800" b="0" dirty="0">
                <a:solidFill>
                  <a:schemeClr val="accent1"/>
                </a:solidFill>
              </a:rPr>
              <a:t>Valitse artikkeliksi joko ’</a:t>
            </a:r>
            <a:r>
              <a:rPr lang="fi-FI" sz="2800" dirty="0">
                <a:solidFill>
                  <a:schemeClr val="accent1"/>
                </a:solidFill>
              </a:rPr>
              <a:t>a</a:t>
            </a:r>
            <a:r>
              <a:rPr lang="fi-FI" sz="2800" b="0" dirty="0">
                <a:solidFill>
                  <a:schemeClr val="accent1"/>
                </a:solidFill>
              </a:rPr>
              <a:t>’/’</a:t>
            </a:r>
            <a:r>
              <a:rPr lang="fi-FI" sz="2800" dirty="0">
                <a:solidFill>
                  <a:schemeClr val="accent1"/>
                </a:solidFill>
              </a:rPr>
              <a:t>an</a:t>
            </a:r>
            <a:r>
              <a:rPr lang="fi-FI" sz="2800" b="0" dirty="0">
                <a:solidFill>
                  <a:schemeClr val="accent1"/>
                </a:solidFill>
              </a:rPr>
              <a:t>’.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323528" y="1700726"/>
            <a:ext cx="4173860" cy="44254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1 ___ unicorn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2 ___ </a:t>
            </a:r>
            <a:r>
              <a:rPr lang="fi-FI" sz="2800" dirty="0" err="1">
                <a:solidFill>
                  <a:srgbClr val="000000"/>
                </a:solidFill>
              </a:rPr>
              <a:t>umbrella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3 ___ </a:t>
            </a:r>
            <a:r>
              <a:rPr lang="fi-FI" sz="2800" i="0" dirty="0" err="1">
                <a:solidFill>
                  <a:srgbClr val="000000"/>
                </a:solidFill>
              </a:rPr>
              <a:t>member</a:t>
            </a:r>
            <a:endParaRPr lang="fi-FI" sz="2800" i="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4 ___ MP</a:t>
            </a:r>
          </a:p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5 ___ </a:t>
            </a:r>
            <a:r>
              <a:rPr lang="fi-FI" sz="2800" i="0" dirty="0" err="1">
                <a:solidFill>
                  <a:srgbClr val="000000"/>
                </a:solidFill>
              </a:rPr>
              <a:t>unfair</a:t>
            </a:r>
            <a:r>
              <a:rPr lang="fi-FI" sz="2800" i="0" dirty="0">
                <a:solidFill>
                  <a:srgbClr val="000000"/>
                </a:solidFill>
              </a:rPr>
              <a:t> </a:t>
            </a:r>
            <a:r>
              <a:rPr lang="fi-FI" sz="2800" i="0" dirty="0" err="1">
                <a:solidFill>
                  <a:srgbClr val="000000"/>
                </a:solidFill>
              </a:rPr>
              <a:t>decision</a:t>
            </a:r>
            <a:endParaRPr lang="fi-FI" sz="2800" i="0" dirty="0">
              <a:solidFill>
                <a:srgbClr val="000000"/>
              </a:solidFill>
            </a:endParaRP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572000" y="1700726"/>
            <a:ext cx="42484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rgbClr val="000000"/>
                </a:solidFill>
              </a:rPr>
              <a:t>1</a:t>
            </a:r>
            <a:r>
              <a:rPr lang="fi-FI" sz="3000" b="1" dirty="0">
                <a:solidFill>
                  <a:srgbClr val="2DA2BF"/>
                </a:solidFill>
              </a:rPr>
              <a:t> a </a:t>
            </a:r>
            <a:r>
              <a:rPr lang="fi-FI" sz="2800" dirty="0">
                <a:solidFill>
                  <a:srgbClr val="000000"/>
                </a:solidFill>
              </a:rPr>
              <a:t>unicorn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2</a:t>
            </a:r>
            <a:r>
              <a:rPr lang="fi-FI" sz="2800" b="1" dirty="0">
                <a:solidFill>
                  <a:srgbClr val="2DA2BF"/>
                </a:solidFill>
              </a:rPr>
              <a:t> an </a:t>
            </a:r>
            <a:r>
              <a:rPr lang="fi-FI" sz="2800" dirty="0" err="1">
                <a:solidFill>
                  <a:srgbClr val="000000"/>
                </a:solidFill>
              </a:rPr>
              <a:t>umbrella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3 </a:t>
            </a:r>
            <a:r>
              <a:rPr lang="fi-FI" sz="2800" b="1" dirty="0">
                <a:solidFill>
                  <a:srgbClr val="2DA2BF"/>
                </a:solidFill>
              </a:rPr>
              <a:t>a </a:t>
            </a:r>
            <a:r>
              <a:rPr lang="fi-FI" sz="2800" dirty="0" err="1">
                <a:solidFill>
                  <a:srgbClr val="000000"/>
                </a:solidFill>
              </a:rPr>
              <a:t>member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4 </a:t>
            </a:r>
            <a:r>
              <a:rPr lang="fi-FI" sz="2800" b="1" dirty="0">
                <a:solidFill>
                  <a:srgbClr val="2DA2BF"/>
                </a:solidFill>
              </a:rPr>
              <a:t>an </a:t>
            </a:r>
            <a:r>
              <a:rPr lang="fi-FI" sz="2800" dirty="0">
                <a:solidFill>
                  <a:srgbClr val="000000"/>
                </a:solidFill>
              </a:rPr>
              <a:t>MP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5 </a:t>
            </a:r>
            <a:r>
              <a:rPr lang="fi-FI" sz="2800" b="1" dirty="0">
                <a:solidFill>
                  <a:srgbClr val="2DA2BF"/>
                </a:solidFill>
              </a:rPr>
              <a:t>an </a:t>
            </a:r>
            <a:r>
              <a:rPr lang="fi-FI" sz="2800" dirty="0" err="1">
                <a:solidFill>
                  <a:srgbClr val="000000"/>
                </a:solidFill>
              </a:rPr>
              <a:t>unfair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decision</a:t>
            </a:r>
            <a:endParaRPr lang="fi-F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 err="1">
                <a:solidFill>
                  <a:schemeClr val="accent1"/>
                </a:solidFill>
              </a:rPr>
              <a:t>Activate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0529"/>
            <a:ext cx="4038600" cy="3340968"/>
          </a:xfrm>
        </p:spPr>
        <p:txBody>
          <a:bodyPr/>
          <a:lstStyle/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6 ___ </a:t>
            </a:r>
            <a:r>
              <a:rPr lang="fi-FI" dirty="0" err="1">
                <a:solidFill>
                  <a:srgbClr val="000000"/>
                </a:solidFill>
              </a:rPr>
              <a:t>usual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way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7 ___ SOS </a:t>
            </a:r>
            <a:r>
              <a:rPr lang="fi-FI" dirty="0" err="1">
                <a:solidFill>
                  <a:srgbClr val="000000"/>
                </a:solidFill>
              </a:rPr>
              <a:t>sign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8 ___ ’X’</a:t>
            </a: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9 ___ </a:t>
            </a:r>
            <a:r>
              <a:rPr lang="fi-FI" dirty="0" err="1">
                <a:solidFill>
                  <a:srgbClr val="000000"/>
                </a:solidFill>
              </a:rPr>
              <a:t>unbelievable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sight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10 ___ </a:t>
            </a:r>
            <a:r>
              <a:rPr lang="fi-FI" dirty="0" err="1">
                <a:solidFill>
                  <a:srgbClr val="000000"/>
                </a:solidFill>
              </a:rPr>
              <a:t>one-sided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view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0529"/>
            <a:ext cx="4038600" cy="4525963"/>
          </a:xfrm>
        </p:spPr>
        <p:txBody>
          <a:bodyPr/>
          <a:lstStyle/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6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dirty="0" err="1">
                <a:solidFill>
                  <a:srgbClr val="000000"/>
                </a:solidFill>
              </a:rPr>
              <a:t>usual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way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7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>
                <a:solidFill>
                  <a:srgbClr val="000000"/>
                </a:solidFill>
              </a:rPr>
              <a:t>SOS </a:t>
            </a:r>
            <a:r>
              <a:rPr lang="fi-FI" dirty="0" err="1">
                <a:solidFill>
                  <a:srgbClr val="000000"/>
                </a:solidFill>
              </a:rPr>
              <a:t>sign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8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>
                <a:solidFill>
                  <a:srgbClr val="000000"/>
                </a:solidFill>
              </a:rPr>
              <a:t>’X’</a:t>
            </a: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9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 err="1">
                <a:solidFill>
                  <a:srgbClr val="000000"/>
                </a:solidFill>
              </a:rPr>
              <a:t>unbelievable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sight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10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dirty="0" err="1">
                <a:solidFill>
                  <a:srgbClr val="000000"/>
                </a:solidFill>
              </a:rPr>
              <a:t>one-sided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view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47309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i-FI" sz="2800" dirty="0">
                <a:solidFill>
                  <a:srgbClr val="2DA2BF"/>
                </a:solidFill>
              </a:rPr>
              <a:t>Valitse artikkeliksi joko ’</a:t>
            </a:r>
            <a:r>
              <a:rPr lang="fi-FI" sz="2800" b="1" dirty="0">
                <a:solidFill>
                  <a:srgbClr val="2DA2BF"/>
                </a:solidFill>
              </a:rPr>
              <a:t>a</a:t>
            </a:r>
            <a:r>
              <a:rPr lang="fi-FI" sz="2800" dirty="0">
                <a:solidFill>
                  <a:srgbClr val="2DA2BF"/>
                </a:solidFill>
              </a:rPr>
              <a:t>’/’</a:t>
            </a:r>
            <a:r>
              <a:rPr lang="fi-FI" sz="2800" b="1" dirty="0">
                <a:solidFill>
                  <a:srgbClr val="2DA2BF"/>
                </a:solidFill>
              </a:rPr>
              <a:t>an</a:t>
            </a:r>
            <a:r>
              <a:rPr lang="fi-FI" sz="2800" dirty="0">
                <a:solidFill>
                  <a:srgbClr val="2DA2BF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0474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Epämääräistä artikkelia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’/’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käytetään siis laskettavien sanojen yksikkömuotojen edessä, kun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asia/esine mainitaan ensimmäisen kerran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	</a:t>
            </a:r>
            <a:r>
              <a:rPr lang="fi-FI" dirty="0">
                <a:solidFill>
                  <a:schemeClr val="accent1"/>
                </a:solidFill>
              </a:rPr>
              <a:t>I </a:t>
            </a:r>
            <a:r>
              <a:rPr lang="fi-FI" dirty="0" err="1">
                <a:solidFill>
                  <a:schemeClr val="accent1"/>
                </a:solidFill>
              </a:rPr>
              <a:t>bought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b="1" dirty="0">
                <a:solidFill>
                  <a:schemeClr val="accent1"/>
                </a:solidFill>
              </a:rPr>
              <a:t>an ice </a:t>
            </a:r>
            <a:r>
              <a:rPr lang="fi-FI" b="1" dirty="0" err="1">
                <a:solidFill>
                  <a:schemeClr val="accent1"/>
                </a:solidFill>
              </a:rPr>
              <a:t>cream</a:t>
            </a:r>
            <a:r>
              <a:rPr lang="fi-FI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Se on esimerkkinä lajistaan</a:t>
            </a:r>
          </a:p>
          <a:p>
            <a:pPr marL="1828800" lvl="4" indent="0">
              <a:buNone/>
            </a:pPr>
            <a:r>
              <a:rPr lang="fi-FI" sz="2800" b="1" dirty="0">
                <a:solidFill>
                  <a:srgbClr val="2DA2BF"/>
                </a:solidFill>
              </a:rPr>
              <a:t>A </a:t>
            </a:r>
            <a:r>
              <a:rPr lang="fi-FI" sz="2800" b="1" dirty="0" err="1">
                <a:solidFill>
                  <a:srgbClr val="2DA2BF"/>
                </a:solidFill>
              </a:rPr>
              <a:t>child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needs</a:t>
            </a:r>
            <a:r>
              <a:rPr lang="fi-FI" sz="2800" dirty="0">
                <a:solidFill>
                  <a:srgbClr val="2DA2BF"/>
                </a:solidFill>
              </a:rPr>
              <a:t> a </a:t>
            </a:r>
            <a:r>
              <a:rPr lang="fi-FI" sz="2800" dirty="0" err="1">
                <a:solidFill>
                  <a:srgbClr val="2DA2BF"/>
                </a:solidFill>
              </a:rPr>
              <a:t>lot</a:t>
            </a:r>
            <a:r>
              <a:rPr lang="fi-FI" sz="2800" dirty="0">
                <a:solidFill>
                  <a:srgbClr val="2DA2BF"/>
                </a:solidFill>
              </a:rPr>
              <a:t> of </a:t>
            </a:r>
            <a:r>
              <a:rPr lang="fi-FI" sz="2800" dirty="0" err="1">
                <a:solidFill>
                  <a:srgbClr val="2DA2BF"/>
                </a:solidFill>
              </a:rPr>
              <a:t>care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sanan ’</a:t>
            </a:r>
            <a:r>
              <a:rPr lang="fi-FI" dirty="0" err="1">
                <a:solidFill>
                  <a:srgbClr val="000000"/>
                </a:solidFill>
              </a:rPr>
              <a:t>one</a:t>
            </a:r>
            <a:r>
              <a:rPr lang="fi-FI" dirty="0">
                <a:solidFill>
                  <a:srgbClr val="000000"/>
                </a:solidFill>
              </a:rPr>
              <a:t>’ sijasta</a:t>
            </a:r>
          </a:p>
          <a:p>
            <a:pPr marL="1828800" lvl="4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need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a/one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pound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for my </a:t>
            </a:r>
            <a:r>
              <a:rPr lang="fi-FI" sz="2800" dirty="0" err="1">
                <a:solidFill>
                  <a:srgbClr val="2DA2BF"/>
                </a:solidFill>
              </a:rPr>
              <a:t>bus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fare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828800" lvl="4" indent="0"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41169</TotalTime>
  <Words>2257</Words>
  <Application>Microsoft Office PowerPoint</Application>
  <PresentationFormat>Näytössä katseltava diaesitys (4:3)</PresentationFormat>
  <Paragraphs>350</Paragraphs>
  <Slides>33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Office-teema</vt:lpstr>
      <vt:lpstr>PowerPoint-esitys</vt:lpstr>
      <vt:lpstr>Artikkelit</vt:lpstr>
      <vt:lpstr>Artikkelit</vt:lpstr>
      <vt:lpstr>Artikkelit</vt:lpstr>
      <vt:lpstr>Artikkelit</vt:lpstr>
      <vt:lpstr>Artikkelit: Epämääräinen artikkeli ’a’/’an’</vt:lpstr>
      <vt:lpstr>Activate</vt:lpstr>
      <vt:lpstr>Activate</vt:lpstr>
      <vt:lpstr>Artikkelit: Epämääräinen artikkeli ’a’/’an’</vt:lpstr>
      <vt:lpstr>Artikkelit: Epämääräinen artikkeli ’a’/’an’</vt:lpstr>
      <vt:lpstr>Artikkelit: Epämääräinen artikkeli ’a’/’an’</vt:lpstr>
      <vt:lpstr>Activate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Ei artikkelia</vt:lpstr>
      <vt:lpstr>Artikkelit: Ei artikkelia</vt:lpstr>
      <vt:lpstr>Artikkelit: Ei artikkelia</vt:lpstr>
      <vt:lpstr>Artikkelit: Ei artikkelia</vt:lpstr>
      <vt:lpstr>Artikkelit: Ei artikkelia</vt:lpstr>
      <vt:lpstr>Artikkelit: Ei artikkelia</vt:lpstr>
      <vt:lpstr>Activate</vt:lpstr>
      <vt:lpstr>Activate</vt:lpstr>
      <vt:lpstr>Artikkelit: Artikkelin paikka</vt:lpstr>
      <vt:lpstr>Artikkelit: Artikkelin paikka</vt:lpstr>
      <vt:lpstr>Artikkelit: Artikkelin paikka</vt:lpstr>
      <vt:lpstr>Artikkelit: Artikkelin paikka</vt:lpstr>
      <vt:lpstr>Activate</vt:lpstr>
      <vt:lpstr>Activate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Elina Puskala</cp:lastModifiedBy>
  <cp:revision>300</cp:revision>
  <cp:lastPrinted>2016-05-26T05:27:03Z</cp:lastPrinted>
  <dcterms:created xsi:type="dcterms:W3CDTF">2015-09-28T06:29:35Z</dcterms:created>
  <dcterms:modified xsi:type="dcterms:W3CDTF">2020-04-27T16:45:34Z</dcterms:modified>
</cp:coreProperties>
</file>